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44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90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489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047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316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8675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819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550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12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971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219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779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153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837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976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26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CDAFF-5AB4-489D-A3D6-A2F645F90DCF}" type="datetimeFigureOut">
              <a:rPr lang="uk-UA" smtClean="0"/>
              <a:t>06.12.2023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A839C2-BFA5-4F8C-89B6-CA18F153E4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85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МІЖНАРОДНІ ФІНАНСИ 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uk-UA" dirty="0">
                <a:solidFill>
                  <a:schemeClr val="tx1"/>
                </a:solidFill>
              </a:rPr>
              <a:t>1.	Поняття та складові міжнародних фінансів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2.	Характеристика міжнародні фінансові відносини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-UA" dirty="0">
                <a:solidFill>
                  <a:schemeClr val="tx1"/>
                </a:solidFill>
              </a:rPr>
              <a:t>3.	Міжнародні фінансові інститути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306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3.	Міжнародні фінансові інститути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dirty="0"/>
              <a:t>Міжнародні фінансові інститути</a:t>
            </a:r>
            <a:r>
              <a:rPr lang="uk-UA" dirty="0"/>
              <a:t> — це економічні організації, створені на основі міждержавних угод для регулювання міжнародних фінансово-кредитних та валютних відносин.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Поява міжнародних фінансових інститутів була спричинена низкою подій у світовій економіці:</a:t>
            </a:r>
            <a:endParaRPr lang="ru-RU" dirty="0"/>
          </a:p>
          <a:p>
            <a:r>
              <a:rPr lang="uk-UA" dirty="0"/>
              <a:t>•	посиленням інтернаціоналізації господарського життя, агресивним розвитком ТНК і ТНБ, діяльність яких вийшла за межі національних економік;</a:t>
            </a:r>
            <a:endParaRPr lang="ru-RU" dirty="0"/>
          </a:p>
          <a:p>
            <a:r>
              <a:rPr lang="uk-UA" dirty="0"/>
              <a:t>•	розвитком міждержавних форм регулювання валютно-кредитних і фінансових </a:t>
            </a:r>
            <a:r>
              <a:rPr lang="uk-UA" dirty="0" err="1"/>
              <a:t>зв'язків</a:t>
            </a:r>
            <a:r>
              <a:rPr lang="uk-UA" dirty="0"/>
              <a:t> як складової регулювання міжнародних економічних відносин;</a:t>
            </a:r>
            <a:endParaRPr lang="ru-RU" dirty="0"/>
          </a:p>
          <a:p>
            <a:r>
              <a:rPr lang="uk-UA" dirty="0"/>
              <a:t>•	посиленням нестабільності світової економіки, у тому числі - валютної системи, світових ринків капіталів і золота.</a:t>
            </a:r>
            <a:endParaRPr lang="ru-RU" dirty="0"/>
          </a:p>
          <a:p>
            <a:pPr marL="0" indent="0">
              <a:buNone/>
            </a:pPr>
            <a:r>
              <a:rPr lang="uk-UA" b="1" i="1" dirty="0"/>
              <a:t>Загальними цілями</a:t>
            </a:r>
            <a:r>
              <a:rPr lang="uk-UA" dirty="0"/>
              <a:t> діяльності міжнародних фінансових інститутів є такі:</a:t>
            </a:r>
            <a:endParaRPr lang="ru-RU" dirty="0"/>
          </a:p>
          <a:p>
            <a:r>
              <a:rPr lang="uk-UA" dirty="0"/>
              <a:t>•	стабілізація світового господарства й міжнародних фінансів на основі об’єднання зусиль світового співтовариства;</a:t>
            </a:r>
            <a:endParaRPr lang="ru-RU" dirty="0"/>
          </a:p>
          <a:p>
            <a:r>
              <a:rPr lang="uk-UA" dirty="0"/>
              <a:t>•	здійснення міждержавного валютного і кредитно-фінансового регулювання;</a:t>
            </a:r>
            <a:endParaRPr lang="ru-RU" dirty="0"/>
          </a:p>
          <a:p>
            <a:r>
              <a:rPr lang="uk-UA" dirty="0"/>
              <a:t>•	розробка і координація стратегії і тактики міжнародної валютної і кредитно-фінансової політики.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684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Найстарішим міжнародним фінансовим інститутом, створеним ще у 1930 році є </a:t>
            </a:r>
            <a:r>
              <a:rPr lang="uk-UA" b="1" dirty="0"/>
              <a:t>Банк міжнародних розрахунків</a:t>
            </a:r>
            <a:r>
              <a:rPr lang="uk-UA" dirty="0"/>
              <a:t> (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Bank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International</a:t>
            </a:r>
            <a:r>
              <a:rPr lang="uk-UA" dirty="0"/>
              <a:t> </a:t>
            </a:r>
            <a:r>
              <a:rPr lang="uk-UA" dirty="0" err="1"/>
              <a:t>Settlements</a:t>
            </a:r>
            <a:r>
              <a:rPr lang="uk-UA" dirty="0"/>
              <a:t>), що виступає:</a:t>
            </a:r>
            <a:endParaRPr lang="ru-RU" dirty="0"/>
          </a:p>
          <a:p>
            <a:r>
              <a:rPr lang="uk-UA" dirty="0"/>
              <a:t>•	організатором обговорення та аналізу політики центральних банків в рамках міжнародного фінансового співробітництва;</a:t>
            </a:r>
            <a:endParaRPr lang="ru-RU" dirty="0"/>
          </a:p>
          <a:p>
            <a:r>
              <a:rPr lang="uk-UA" dirty="0"/>
              <a:t>•	центром економічних та монетарних досліджень;</a:t>
            </a:r>
            <a:endParaRPr lang="ru-RU" dirty="0"/>
          </a:p>
          <a:p>
            <a:r>
              <a:rPr lang="uk-UA" dirty="0"/>
              <a:t>•	агентом або довіреною особою з виконання міжнародних фінансових угод.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До міжнародних фінансових організацій світового рівня також належать Міжнародний валютний фонд та Група Всесвітнього банку.</a:t>
            </a:r>
            <a:endParaRPr lang="ru-RU" dirty="0"/>
          </a:p>
          <a:p>
            <a:r>
              <a:rPr lang="uk-UA" dirty="0"/>
              <a:t>У 1992 р. до членів МВФ були </a:t>
            </a:r>
            <a:r>
              <a:rPr lang="uk-UA" dirty="0" err="1"/>
              <a:t>прийнятi</a:t>
            </a:r>
            <a:r>
              <a:rPr lang="uk-UA" dirty="0"/>
              <a:t> країни колишнього СРСР, у </a:t>
            </a:r>
            <a:r>
              <a:rPr lang="uk-UA" dirty="0" err="1"/>
              <a:t>т.ч</a:t>
            </a:r>
            <a:r>
              <a:rPr lang="uk-UA" dirty="0"/>
              <a:t>. і Україна. Завдяки цьому фактично завершено процес </a:t>
            </a:r>
            <a:r>
              <a:rPr lang="uk-UA" dirty="0" err="1"/>
              <a:t>глобалiзацiї</a:t>
            </a:r>
            <a:r>
              <a:rPr lang="uk-UA" dirty="0"/>
              <a:t> </a:t>
            </a:r>
            <a:r>
              <a:rPr lang="uk-UA" dirty="0" err="1"/>
              <a:t>економiчного</a:t>
            </a:r>
            <a:r>
              <a:rPr lang="uk-UA" dirty="0"/>
              <a:t> простору міжнародних фінансів, яке ведеться </a:t>
            </a:r>
            <a:r>
              <a:rPr lang="uk-UA" dirty="0" err="1"/>
              <a:t>цiєю</a:t>
            </a:r>
            <a:r>
              <a:rPr lang="uk-UA" dirty="0"/>
              <a:t> важливою </a:t>
            </a:r>
            <a:r>
              <a:rPr lang="uk-UA" dirty="0" err="1"/>
              <a:t>мiжнародною</a:t>
            </a:r>
            <a:r>
              <a:rPr lang="uk-UA" dirty="0"/>
              <a:t> </a:t>
            </a:r>
            <a:r>
              <a:rPr lang="uk-UA" dirty="0" err="1"/>
              <a:t>органiзацiєю</a:t>
            </a:r>
            <a:r>
              <a:rPr lang="uk-UA" dirty="0"/>
              <a:t>. </a:t>
            </a:r>
            <a:r>
              <a:rPr lang="uk-UA" dirty="0" err="1"/>
              <a:t>Сьогоднi</a:t>
            </a:r>
            <a:r>
              <a:rPr lang="uk-UA" dirty="0"/>
              <a:t> її членами є практично </a:t>
            </a:r>
            <a:r>
              <a:rPr lang="uk-UA" dirty="0" err="1"/>
              <a:t>всi</a:t>
            </a:r>
            <a:r>
              <a:rPr lang="uk-UA" dirty="0"/>
              <a:t> (за невеликим винятком) країни </a:t>
            </a:r>
            <a:r>
              <a:rPr lang="uk-UA" dirty="0" err="1"/>
              <a:t>свiту</a:t>
            </a:r>
            <a:r>
              <a:rPr lang="uk-UA" dirty="0"/>
              <a:t>.</a:t>
            </a:r>
            <a:endParaRPr lang="ru-RU" dirty="0"/>
          </a:p>
          <a:p>
            <a:r>
              <a:rPr lang="uk-UA" b="1" dirty="0"/>
              <a:t>Міжнародний валютний фонд</a:t>
            </a:r>
            <a:r>
              <a:rPr lang="uk-UA" dirty="0"/>
              <a:t> (</a:t>
            </a:r>
            <a:r>
              <a:rPr lang="uk-UA" dirty="0" err="1"/>
              <a:t>International</a:t>
            </a:r>
            <a:r>
              <a:rPr lang="uk-UA" dirty="0"/>
              <a:t> </a:t>
            </a:r>
            <a:r>
              <a:rPr lang="uk-UA" dirty="0" err="1"/>
              <a:t>Monetary</a:t>
            </a:r>
            <a:r>
              <a:rPr lang="uk-UA" dirty="0"/>
              <a:t> </a:t>
            </a:r>
            <a:r>
              <a:rPr lang="uk-UA" dirty="0" err="1"/>
              <a:t>Fund</a:t>
            </a:r>
            <a:r>
              <a:rPr lang="uk-UA" dirty="0"/>
              <a:t>, IMF), створений у 1945 р. після ратифікації Угоди, розробленої під час міжнародної валютно-фінансової конференції у </a:t>
            </a:r>
            <a:r>
              <a:rPr lang="uk-UA" dirty="0" err="1"/>
              <a:t>Бреттон-Вудсі</a:t>
            </a:r>
            <a:r>
              <a:rPr lang="uk-UA" dirty="0"/>
              <a:t> є міжурядовою фінансово-кредитною організацією із статусом спеціалізованої установи Організації Об’єднаних націй, цілями діяльності якої є: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2313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>
            <a:normAutofit lnSpcReduction="10000"/>
          </a:bodyPr>
          <a:lstStyle/>
          <a:p>
            <a:r>
              <a:rPr lang="uk-UA" dirty="0"/>
              <a:t>1)	сприяння розвитку міжнародного валютного співробітництва в якості постійної установи, що забезпечує механізм для консультацій і співпраці над міжнародними валютними проблемами; </a:t>
            </a:r>
            <a:endParaRPr lang="ru-RU" dirty="0"/>
          </a:p>
          <a:p>
            <a:r>
              <a:rPr lang="uk-UA" dirty="0"/>
              <a:t>2)	сприяння розширенню і збалансованому зростанню міжнародної торгівлі, та досягнення і підтримка, таким чином, високого рівня зайнятості і реальних доходів, а також розвиток виробничих ресурсів усіх країн-членів, розглядаючи ці дії як першочергові цілі економічної політики;</a:t>
            </a:r>
            <a:endParaRPr lang="ru-RU" dirty="0"/>
          </a:p>
          <a:p>
            <a:r>
              <a:rPr lang="uk-UA" dirty="0"/>
              <a:t>3)	сприяння стабільності валют, підтримка упорядкованого валютного режиму серед країн-членів і уникнення використання девальвації валют з метою отримання переваги у конкуренції;</a:t>
            </a:r>
            <a:endParaRPr lang="ru-RU" dirty="0"/>
          </a:p>
          <a:p>
            <a:r>
              <a:rPr lang="uk-UA" dirty="0"/>
              <a:t>4)	надання допомоги у створенні багатосторонньої системи розрахунків за поточними операціями між країнами-членами, а також в усунення валютних обмежень, що перешкоджають зростанню світової торгівлі;</a:t>
            </a:r>
            <a:endParaRPr lang="ru-RU" dirty="0"/>
          </a:p>
          <a:p>
            <a:r>
              <a:rPr lang="uk-UA" dirty="0"/>
              <a:t>5)	надання впевненості країнам-членам шляхом тимчасового надання загальних ресурсів Фонду, забезпечуючи тим самим можливість виправлення диспропорцій у їхніх платіжних балансах без використання мір, які можуть завдати шкоди добробуту на національному або міжнародному рівні;</a:t>
            </a:r>
            <a:endParaRPr lang="ru-RU" dirty="0"/>
          </a:p>
          <a:p>
            <a:r>
              <a:rPr lang="uk-UA" dirty="0"/>
              <a:t>6)	скорочення тривалості та ступеня розбалансованості платіжних балансів країн-членів фонду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035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83753"/>
            <a:ext cx="5450512" cy="655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21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Головним напрямом діяльності </a:t>
            </a:r>
            <a:r>
              <a:rPr lang="uk-UA" b="1" dirty="0"/>
              <a:t>Світового Банку</a:t>
            </a:r>
            <a:r>
              <a:rPr lang="uk-UA" dirty="0"/>
              <a:t> (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World</a:t>
            </a:r>
            <a:r>
              <a:rPr lang="uk-UA" dirty="0"/>
              <a:t> </a:t>
            </a:r>
            <a:r>
              <a:rPr lang="uk-UA" dirty="0" err="1"/>
              <a:t>Bank</a:t>
            </a:r>
            <a:r>
              <a:rPr lang="uk-UA" dirty="0"/>
              <a:t>) є подолання бідності та прискорення економічного зростання країн, що розвиваються. До Групи Світового банку входять Міжнародний банк реконструкції та розвитку (МБРР), Міжнародна асоціація розвитку (МАР), Міжнародна фінансова корпорація (МФК), Багатостороннє агентство з питань гарантування інвестицій (БАГІ) та Міжнародний центр з врегулюванню інвестиційних спорів (МЦВІС).</a:t>
            </a:r>
            <a:endParaRPr lang="ru-RU" dirty="0"/>
          </a:p>
          <a:p>
            <a:r>
              <a:rPr lang="uk-UA" b="1" i="1" dirty="0"/>
              <a:t>Міжнародний банк реконструкції та розвитку</a:t>
            </a:r>
            <a:r>
              <a:rPr lang="uk-UA" dirty="0"/>
              <a:t> (</a:t>
            </a:r>
            <a:r>
              <a:rPr lang="uk-UA" dirty="0" err="1"/>
              <a:t>International</a:t>
            </a:r>
            <a:r>
              <a:rPr lang="uk-UA" dirty="0"/>
              <a:t> </a:t>
            </a:r>
            <a:r>
              <a:rPr lang="uk-UA" dirty="0" err="1"/>
              <a:t>Bank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Reconstruction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Development</a:t>
            </a:r>
            <a:r>
              <a:rPr lang="uk-UA" dirty="0"/>
              <a:t>, IBRD) надає кредитні ресурси урядам країн з середнім рівнем доходу, а також урядам платоспроможних країн з низьким рівнем доходу. Ця фінансова установа сприяє сталому розвитку за рахунок надання позик, гарантій, інструментів управління ризиками і некредитних аналітичних та консультаційних послуг. Фінансова стійкість МБРР дозволяє йому залучати дешеві фінансові ресурси на ринках капіталу і надавати ці кошти позичальникам на вигідних для них умовах.</a:t>
            </a:r>
            <a:endParaRPr lang="ru-RU" dirty="0"/>
          </a:p>
          <a:p>
            <a:r>
              <a:rPr lang="uk-UA" b="1" i="1" dirty="0"/>
              <a:t>Міжнародна асоціація розвитку</a:t>
            </a:r>
            <a:r>
              <a:rPr lang="uk-UA" dirty="0"/>
              <a:t> (</a:t>
            </a:r>
            <a:r>
              <a:rPr lang="uk-UA" dirty="0" err="1"/>
              <a:t>International</a:t>
            </a:r>
            <a:r>
              <a:rPr lang="uk-UA" dirty="0"/>
              <a:t> </a:t>
            </a:r>
            <a:r>
              <a:rPr lang="uk-UA" dirty="0" err="1"/>
              <a:t>Development</a:t>
            </a:r>
            <a:r>
              <a:rPr lang="uk-UA" dirty="0"/>
              <a:t> </a:t>
            </a:r>
            <a:r>
              <a:rPr lang="uk-UA" dirty="0" err="1"/>
              <a:t>Association</a:t>
            </a:r>
            <a:r>
              <a:rPr lang="uk-UA" dirty="0"/>
              <a:t>, IDA) надає довгострокові безвідсоткові позики і гранти урядам найбідніших країн світу, позбавлених можливості здійснювати запозичення на ринкових умовах. Кредитні операції МАР фінансуються за рахунок внесків країн-донорів, перерахування чистого прибутку МБРР, грантів МФК та надходжень від погашення раніше наданих МАР кредитів.</a:t>
            </a:r>
            <a:endParaRPr lang="ru-RU" dirty="0"/>
          </a:p>
          <a:p>
            <a:r>
              <a:rPr lang="uk-UA" dirty="0"/>
              <a:t>На підтримку приватного сектору направлена діяльність </a:t>
            </a:r>
            <a:r>
              <a:rPr lang="uk-UA" b="1" i="1" dirty="0"/>
              <a:t>Міжнародної фінансової корпорації</a:t>
            </a:r>
            <a:r>
              <a:rPr lang="uk-UA" i="1" dirty="0"/>
              <a:t> </a:t>
            </a:r>
            <a:r>
              <a:rPr lang="uk-UA" dirty="0"/>
              <a:t>(</a:t>
            </a:r>
            <a:r>
              <a:rPr lang="uk-UA" dirty="0" err="1"/>
              <a:t>International</a:t>
            </a:r>
            <a:r>
              <a:rPr lang="uk-UA" dirty="0"/>
              <a:t> </a:t>
            </a:r>
            <a:r>
              <a:rPr lang="uk-UA" dirty="0" err="1"/>
              <a:t>Finance</a:t>
            </a:r>
            <a:r>
              <a:rPr lang="uk-UA" dirty="0"/>
              <a:t> </a:t>
            </a:r>
            <a:r>
              <a:rPr lang="uk-UA" dirty="0" err="1"/>
              <a:t>Corporation</a:t>
            </a:r>
            <a:r>
              <a:rPr lang="uk-UA" dirty="0"/>
              <a:t>, IFC), що надає позики, інвестиції шляхом дольової участі в капіталі, структуроване фінансування та продукти з управління ризиками, а також надає консультаційні послуги з метою стимулювання зростання приватного сектору в країнах, що розвиваються.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8627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>
            <a:normAutofit/>
          </a:bodyPr>
          <a:lstStyle/>
          <a:p>
            <a:r>
              <a:rPr lang="uk-UA" b="1" i="1" dirty="0"/>
              <a:t>Багатостороннє агентство з питань гарантування інвестицій</a:t>
            </a:r>
            <a:r>
              <a:rPr lang="uk-UA" dirty="0"/>
              <a:t> (</a:t>
            </a:r>
            <a:r>
              <a:rPr lang="uk-UA" dirty="0" err="1"/>
              <a:t>Multilateral</a:t>
            </a:r>
            <a:r>
              <a:rPr lang="uk-UA" dirty="0"/>
              <a:t> </a:t>
            </a:r>
            <a:r>
              <a:rPr lang="uk-UA" dirty="0" err="1"/>
              <a:t>Investment</a:t>
            </a:r>
            <a:r>
              <a:rPr lang="uk-UA" dirty="0"/>
              <a:t> </a:t>
            </a:r>
            <a:r>
              <a:rPr lang="uk-UA" dirty="0" err="1"/>
              <a:t>Guarantee</a:t>
            </a:r>
            <a:r>
              <a:rPr lang="uk-UA" dirty="0"/>
              <a:t> </a:t>
            </a:r>
            <a:r>
              <a:rPr lang="uk-UA" dirty="0" err="1"/>
              <a:t>Agency</a:t>
            </a:r>
            <a:r>
              <a:rPr lang="uk-UA" dirty="0"/>
              <a:t>, MIGA) надає послуги з страхування політичних ризиків та гарантії відшкодування збитків від некомерційних ризиків з метою сприяння здійсненню прямих іноземних інвестицій в країни, що розвиваються.</a:t>
            </a:r>
            <a:endParaRPr lang="ru-RU" dirty="0"/>
          </a:p>
          <a:p>
            <a:r>
              <a:rPr lang="uk-UA" dirty="0"/>
              <a:t>Створений відповідно до Конвенції про порядок вирішення інвестиційних спорів між державами та іноземними особами </a:t>
            </a:r>
            <a:r>
              <a:rPr lang="uk-UA" b="1" i="1" dirty="0"/>
              <a:t>Міжнародний центр з врегулюванню інвестиційних спорів</a:t>
            </a:r>
            <a:r>
              <a:rPr lang="uk-UA" dirty="0"/>
              <a:t> (</a:t>
            </a:r>
            <a:r>
              <a:rPr lang="uk-UA" dirty="0" err="1"/>
              <a:t>International</a:t>
            </a:r>
            <a:r>
              <a:rPr lang="uk-UA" dirty="0"/>
              <a:t> </a:t>
            </a:r>
            <a:r>
              <a:rPr lang="uk-UA" dirty="0" err="1"/>
              <a:t>Center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Settlement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Investment</a:t>
            </a:r>
            <a:r>
              <a:rPr lang="uk-UA" dirty="0"/>
              <a:t> </a:t>
            </a:r>
            <a:r>
              <a:rPr lang="uk-UA" dirty="0" err="1"/>
              <a:t>Disputes</a:t>
            </a:r>
            <a:r>
              <a:rPr lang="uk-UA" dirty="0"/>
              <a:t>, ICSID) надає можливості для примирення і арбітражу в міжнародних інвестиційних спорах. </a:t>
            </a:r>
            <a:endParaRPr lang="ru-RU" dirty="0"/>
          </a:p>
          <a:p>
            <a:r>
              <a:rPr lang="uk-UA" b="1" dirty="0"/>
              <a:t>ЄБРР </a:t>
            </a:r>
            <a:r>
              <a:rPr lang="uk-UA" dirty="0"/>
              <a:t>або </a:t>
            </a:r>
            <a:r>
              <a:rPr lang="uk-UA" b="1" dirty="0"/>
              <a:t>Європейський банк реконструкції та розвитку</a:t>
            </a:r>
            <a:r>
              <a:rPr lang="uk-UA" dirty="0"/>
              <a:t> (</a:t>
            </a:r>
            <a:r>
              <a:rPr lang="uk-UA" dirty="0" err="1"/>
              <a:t>European</a:t>
            </a:r>
            <a:r>
              <a:rPr lang="uk-UA" dirty="0"/>
              <a:t> </a:t>
            </a:r>
            <a:r>
              <a:rPr lang="uk-UA" dirty="0" err="1"/>
              <a:t>Bank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/>
              <a:t>Reconstruction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Development</a:t>
            </a:r>
            <a:r>
              <a:rPr lang="uk-UA" dirty="0"/>
              <a:t>, EBRD) належить до міжнародних фінансових інститутів регіонального рівня що спеціалізується на наданні підтримки інвестиційним проектам в країнах Центрально-Східної Європи, Центральної Азії. Вкладаючи кошти переважно у підприємства приватного сектора, чиї потреби не можуть бути в повній мірі задоволені за рахунок можливостей ринку, ЄБРР тим самим стимулює перехід до відкритої, демократичної ринковій економіці.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3784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061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1.	Поняття та складові міжнародних фінансів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 smtClean="0"/>
          </a:p>
          <a:p>
            <a:r>
              <a:rPr lang="uk-UA" b="1" u="sng" dirty="0"/>
              <a:t>Об’єктом</a:t>
            </a:r>
            <a:r>
              <a:rPr lang="uk-UA" b="1" dirty="0"/>
              <a:t> </a:t>
            </a:r>
            <a:r>
              <a:rPr lang="uk-UA" dirty="0"/>
              <a:t>міжнародних фінансів є економічні відносини, пов’язані з міжнародним рухом грошових коштів. До </a:t>
            </a:r>
            <a:r>
              <a:rPr lang="uk-UA" u="sng" dirty="0" smtClean="0"/>
              <a:t>суб’єктів </a:t>
            </a:r>
            <a:r>
              <a:rPr lang="uk-UA" u="sng" dirty="0"/>
              <a:t>фінансових відносин </a:t>
            </a:r>
            <a:r>
              <a:rPr lang="uk-UA" dirty="0" smtClean="0"/>
              <a:t>належать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smtClean="0"/>
              <a:t>уряди,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/>
              <a:t>організації</a:t>
            </a:r>
            <a:r>
              <a:rPr lang="ru-RU" dirty="0"/>
              <a:t> й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банки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smtClean="0"/>
              <a:t>кредитно-</a:t>
            </a:r>
            <a:r>
              <a:rPr lang="ru-RU" dirty="0" err="1" smtClean="0"/>
              <a:t>фінансові</a:t>
            </a:r>
            <a:r>
              <a:rPr lang="ru-RU" dirty="0" smtClean="0"/>
              <a:t> </a:t>
            </a:r>
            <a:r>
              <a:rPr lang="ru-RU" dirty="0"/>
              <a:t>установи — </a:t>
            </a:r>
            <a:r>
              <a:rPr lang="ru-RU" dirty="0" err="1"/>
              <a:t>посередники</a:t>
            </a:r>
            <a:r>
              <a:rPr lang="ru-RU" dirty="0"/>
              <a:t> на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 smtClean="0"/>
              <a:t>фінансовому</a:t>
            </a:r>
            <a:r>
              <a:rPr lang="ru-RU" dirty="0" smtClean="0"/>
              <a:t> ринку</a:t>
            </a:r>
            <a:r>
              <a:rPr lang="uk-UA" dirty="0" smtClean="0"/>
              <a:t> .</a:t>
            </a:r>
          </a:p>
          <a:p>
            <a:r>
              <a:rPr lang="uk-UA" b="1" dirty="0"/>
              <a:t>МІЖНАРОДНІ </a:t>
            </a:r>
            <a:r>
              <a:rPr lang="uk-UA" b="1" dirty="0" smtClean="0"/>
              <a:t>ФІНАНСИ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uk-UA" i="1" dirty="0" smtClean="0"/>
              <a:t>це </a:t>
            </a:r>
            <a:r>
              <a:rPr lang="uk-UA" i="1" dirty="0"/>
              <a:t>система економічних відносини, пов’язаних з формуванням, розподілом (перерозподілом) і доходів і фондів фінансових ресурсів на міжнародному рівні для забезпечення розширеного відтворення</a:t>
            </a:r>
            <a:endParaRPr lang="ru-RU" dirty="0"/>
          </a:p>
          <a:p>
            <a:r>
              <a:rPr lang="uk-UA" dirty="0"/>
              <a:t>Залежно від суб’єктів фінансових відносин на міжнародному рівні виділяють приватні та публічні </a:t>
            </a:r>
            <a:r>
              <a:rPr lang="uk-UA" dirty="0" smtClean="0"/>
              <a:t>фінанси </a:t>
            </a:r>
            <a:r>
              <a:rPr lang="uk-UA" dirty="0"/>
              <a:t>(рис</a:t>
            </a:r>
            <a:r>
              <a:rPr lang="uk-UA" dirty="0" smtClean="0"/>
              <a:t>.):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354" y="4071242"/>
            <a:ext cx="5357467" cy="224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/>
          <a:lstStyle/>
          <a:p>
            <a:r>
              <a:rPr lang="uk-UA" b="1" i="1" dirty="0"/>
              <a:t>Міжнародні приватні фінанси</a:t>
            </a:r>
            <a:r>
              <a:rPr lang="uk-UA" dirty="0"/>
              <a:t> охоплюють рух фінансових ресурсів між підприємства, організаціями та громадянами різних країн, а </a:t>
            </a:r>
            <a:r>
              <a:rPr lang="uk-UA" b="1" i="1" dirty="0"/>
              <a:t>міжнародні публічні фінанси</a:t>
            </a:r>
            <a:r>
              <a:rPr lang="uk-UA" dirty="0"/>
              <a:t> – між міжнародними організаціями та державами</a:t>
            </a:r>
            <a:r>
              <a:rPr lang="uk-UA" dirty="0" smtClean="0"/>
              <a:t>.</a:t>
            </a:r>
          </a:p>
          <a:p>
            <a:r>
              <a:rPr lang="uk-UA" dirty="0"/>
              <a:t>Юридичних осіб, які створені та здійснюють свою діяльність відповідно до законодавства певної країни, та фізичних осіб, які мають постійне місце проживання на території цієї країни називають </a:t>
            </a:r>
            <a:r>
              <a:rPr lang="uk-UA" b="1" dirty="0"/>
              <a:t>резидентами</a:t>
            </a:r>
            <a:r>
              <a:rPr lang="uk-UA" dirty="0"/>
              <a:t>. Відповідно до цього </a:t>
            </a:r>
            <a:r>
              <a:rPr lang="uk-UA" b="1" dirty="0"/>
              <a:t>нерезидентами</a:t>
            </a:r>
            <a:r>
              <a:rPr lang="uk-UA" dirty="0"/>
              <a:t> є:</a:t>
            </a:r>
            <a:endParaRPr lang="ru-RU" dirty="0"/>
          </a:p>
          <a:p>
            <a:r>
              <a:rPr lang="uk-UA" dirty="0"/>
              <a:t>•	фізичні особи, які мають постійне місце проживання за межами згаданої країни;</a:t>
            </a:r>
            <a:endParaRPr lang="ru-RU" dirty="0"/>
          </a:p>
          <a:p>
            <a:r>
              <a:rPr lang="uk-UA" dirty="0"/>
              <a:t>•	юридичні особи та інші суб'єкти підприємницької діяльності, які створені й діють відповідно до законодавства іноземної держави;</a:t>
            </a:r>
            <a:endParaRPr lang="ru-RU" dirty="0"/>
          </a:p>
          <a:p>
            <a:r>
              <a:rPr lang="uk-UA" dirty="0"/>
              <a:t>•	іноземні дипломатичні, консульські, торговельні та інші офіційні представництва, міжнародні організації та їх філії, що мають імунітет і дипломатичні привілеї.</a:t>
            </a:r>
            <a:endParaRPr lang="ru-RU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2916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72955"/>
            <a:ext cx="10391001" cy="6196084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tx1"/>
                </a:solidFill>
              </a:rPr>
              <a:t>2.	Характеристика міжнародні фінансові відносини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/>
              <a:t>Можна виділити цілу низку грошових відносин, які формують систему міжнародних фінансових відносин. Це, зокрема, відносини:</a:t>
            </a:r>
            <a:endParaRPr lang="ru-RU" dirty="0"/>
          </a:p>
          <a:p>
            <a:r>
              <a:rPr lang="uk-UA" dirty="0"/>
              <a:t>•	між експортерами та імпортерами з приводу платежів за товари, надання та погашення кредитних зобов’язань;</a:t>
            </a:r>
            <a:endParaRPr lang="ru-RU" dirty="0"/>
          </a:p>
          <a:p>
            <a:r>
              <a:rPr lang="uk-UA" dirty="0"/>
              <a:t>•	між вищезгаданими суб’єктами та банками щодо отримання та погашення кредитів, відкриття та обслуговування валютних рахунків, надання гарантій;</a:t>
            </a:r>
            <a:endParaRPr lang="ru-RU" dirty="0"/>
          </a:p>
          <a:p>
            <a:r>
              <a:rPr lang="uk-UA" dirty="0"/>
              <a:t>•	між усіма вищезгаданими суб’єктами та страховими організаціями з приводу страхуванні ризиків;</a:t>
            </a:r>
            <a:endParaRPr lang="ru-RU" dirty="0"/>
          </a:p>
          <a:p>
            <a:r>
              <a:rPr lang="uk-UA" dirty="0"/>
              <a:t>•	між усіма вищезгаданими суб’єктами та фізичними особами з приводу оплати праці, здійснення міжнародних переказів, сплати за товари і послуги, виконання договорів страхування та ін.;</a:t>
            </a:r>
            <a:endParaRPr lang="ru-RU" dirty="0"/>
          </a:p>
          <a:p>
            <a:r>
              <a:rPr lang="uk-UA" dirty="0"/>
              <a:t>•	між фізичними особами з приводу різноманітних міжнародних банківських, поштових і готівкових грошових переказів;</a:t>
            </a:r>
            <a:endParaRPr lang="ru-RU" dirty="0"/>
          </a:p>
          <a:p>
            <a:r>
              <a:rPr lang="uk-UA" dirty="0"/>
              <a:t>•	між вищезгаданими суб’єктами та державою з приводу сплати податків та виконання певних зобов’язань, котрі випливають з правил державного регулювання міжнародних фінансових відносин;</a:t>
            </a:r>
            <a:endParaRPr lang="ru-RU" dirty="0"/>
          </a:p>
          <a:p>
            <a:r>
              <a:rPr lang="uk-UA" dirty="0"/>
              <a:t>•	між урядами різних країн з приводу сплати (отримання) контрибуцій та репарацій, надання та погашення кредитів тощо;</a:t>
            </a:r>
            <a:endParaRPr lang="ru-RU" dirty="0"/>
          </a:p>
          <a:p>
            <a:r>
              <a:rPr lang="uk-UA" dirty="0"/>
              <a:t>•	між урядами країн і міжнародними організаціями з приводу грошових внесків у ці організації, отримання кредитів, субсидій тощо;</a:t>
            </a:r>
            <a:endParaRPr lang="ru-RU" dirty="0"/>
          </a:p>
          <a:p>
            <a:r>
              <a:rPr lang="uk-UA" dirty="0"/>
              <a:t>•	між міжнародними організаціями.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726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/>
          <a:lstStyle/>
          <a:p>
            <a:r>
              <a:rPr lang="uk-UA" dirty="0"/>
              <a:t>Специфічною особливістю міжнародних фінансів є те, що їх аналіз охоплює відносини, які виникають в зв’язку з здійсненням зовнішньоекономічної діяльності, не тільки в національній грошовій одиниці, але й в іноземній валюті та міжнародних платіжних засобах.</a:t>
            </a:r>
            <a:endParaRPr lang="ru-RU" dirty="0"/>
          </a:p>
          <a:p>
            <a:r>
              <a:rPr lang="uk-UA" dirty="0"/>
              <a:t>Рівень міжнародних фінансових відносин поділяється на (рис. 4.):</a:t>
            </a:r>
            <a:endParaRPr lang="ru-RU" dirty="0"/>
          </a:p>
          <a:p>
            <a:r>
              <a:rPr lang="uk-UA" dirty="0"/>
              <a:t>1)	регіональний рівень, що охоплює відносини між підприємствами, громадяни різних країн, між окремими державами та міжнародними організаціями;</a:t>
            </a:r>
            <a:endParaRPr lang="ru-RU" dirty="0"/>
          </a:p>
          <a:p>
            <a:r>
              <a:rPr lang="uk-UA" dirty="0"/>
              <a:t>2)	світовий рівень, який характеризує фінансові відносини на світовому рівні.</a:t>
            </a:r>
            <a:endParaRPr lang="ru-RU" dirty="0"/>
          </a:p>
          <a:p>
            <a:r>
              <a:rPr lang="uk-UA" dirty="0"/>
              <a:t>Специфічною особливістю міжнародних фінансів є те, що їх аналіз охоплює відносини, які виникають в зв’язку з здійсненням зовнішньоекономічної діяльності, не тільки в національній грошовій одиниці, але й в іноземній валюті та міжнародних платіжних засобах.</a:t>
            </a:r>
            <a:endParaRPr lang="ru-RU" dirty="0"/>
          </a:p>
          <a:p>
            <a:r>
              <a:rPr lang="ru-RU" b="1" dirty="0" err="1"/>
              <a:t>Валю́тний</a:t>
            </a:r>
            <a:r>
              <a:rPr lang="ru-RU" b="1" dirty="0"/>
              <a:t> курс</a:t>
            </a:r>
            <a:r>
              <a:rPr lang="ru-RU" dirty="0"/>
              <a:t> —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в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одиницях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 smtClean="0"/>
              <a:t>.</a:t>
            </a:r>
            <a:r>
              <a:rPr lang="uk-UA" dirty="0"/>
              <a:t> Залежно від методів встановлення виділяють </a:t>
            </a:r>
            <a:r>
              <a:rPr lang="uk-UA" i="1" dirty="0"/>
              <a:t>плаваючий</a:t>
            </a:r>
            <a:r>
              <a:rPr lang="uk-UA" dirty="0"/>
              <a:t> та </a:t>
            </a:r>
            <a:r>
              <a:rPr lang="uk-UA" i="1" dirty="0"/>
              <a:t>фіксований</a:t>
            </a:r>
            <a:r>
              <a:rPr lang="uk-UA" dirty="0"/>
              <a:t> валютний курс – для першого характерне курсоутворення на основі співвідношення між попитом та пропозицією валюти, для другого директивне визначення валютного курсу центральним банком.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567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290" y="1105468"/>
            <a:ext cx="10444389" cy="451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52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/>
          <a:lstStyle/>
          <a:p>
            <a:r>
              <a:rPr lang="uk-UA" dirty="0"/>
              <a:t>Основними формами розрахунків з фірмами і корпораціями західних країн є акредитив, інкасо, банківський переказ, розрахунки чеками. Разом з тим в кожній із вказаних форм є декілька різновидів.</a:t>
            </a:r>
            <a:endParaRPr lang="ru-RU" dirty="0"/>
          </a:p>
          <a:p>
            <a:r>
              <a:rPr lang="uk-UA" dirty="0"/>
              <a:t>Головним джерелом вхідних фінансових потоків до України є надходження від експорту та іноземні інвестицій, що сприяють збільшенню ВВП і зайнятості населення, зростанню курсу національної валюти (рис. 5). Висока імпортна залежність країни та відтік капіталу зумовлюють скорочення ВВП та зайнятості населення, в результаті чого знижується і курс національної валюти.</a:t>
            </a:r>
            <a:endParaRPr lang="ru-RU" dirty="0"/>
          </a:p>
          <a:p>
            <a:r>
              <a:rPr lang="uk-UA" dirty="0"/>
              <a:t>Співвідношення між сумою грошових надходжень, отриманих країною з-за кордону, і сумою здійснених нею платежів за кордон протягом певного періоду наводиться в </a:t>
            </a:r>
            <a:r>
              <a:rPr lang="uk-UA" b="1" dirty="0"/>
              <a:t>платіжному балансі</a:t>
            </a:r>
            <a:r>
              <a:rPr lang="uk-UA" dirty="0"/>
              <a:t>. До платіжного балансу входять розрахунки за зовнішньою торгівлею, послугами, неторговими операціями, доходи від капіталовкладень за кордоном, торгівлі ліцензіями, від фрахтування та обслуговування кораблів, туризму, утримання дипломатичних і торгових представництв за кордоном, грошові перекази окремих осіб, виплати іншим країнам за позики тощо.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619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536395"/>
          </a:xfrm>
        </p:spPr>
        <p:txBody>
          <a:bodyPr>
            <a:normAutofit fontScale="62500" lnSpcReduction="20000"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algn="ctr"/>
            <a:r>
              <a:rPr lang="uk-UA" sz="3200" dirty="0" smtClean="0"/>
              <a:t>Рис</a:t>
            </a:r>
            <a:r>
              <a:rPr lang="uk-UA" sz="3200" dirty="0"/>
              <a:t>. 5. Фінансові потоки в України та від </a:t>
            </a:r>
            <a:r>
              <a:rPr lang="uk-UA" sz="3200" dirty="0" smtClean="0"/>
              <a:t>неї</a:t>
            </a:r>
            <a:r>
              <a:rPr lang="uk-UA" sz="3200" dirty="0"/>
              <a:t> </a:t>
            </a:r>
            <a:endParaRPr lang="ru-RU" sz="320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96" y="409433"/>
            <a:ext cx="9482394" cy="468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04967"/>
            <a:ext cx="9435657" cy="5841242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Платіжний баланс України</a:t>
            </a:r>
            <a:r>
              <a:rPr lang="uk-UA" dirty="0"/>
              <a:t> - це статистичний звіт, який відображає результати зовнішньоекономічної діяльності держави за окремий проміжок часу та джерела її фінансування. Основні компоненти платіжного балансу групуються за двома рахунками: рахунком поточних операцій і рахунком операцій з капіталом і фінансових операцій.</a:t>
            </a:r>
            <a:endParaRPr lang="ru-RU" dirty="0"/>
          </a:p>
          <a:p>
            <a:r>
              <a:rPr lang="uk-UA" i="1" dirty="0"/>
              <a:t>Рахунок поточних операцій</a:t>
            </a:r>
            <a:r>
              <a:rPr lang="uk-UA" dirty="0"/>
              <a:t> включає всі операції з реальними цінностями, які відбуваються між резидентами та нерезидентами, а також операції, пов’язані з безоплатним наданням або одержанням цінностей, які призначені для поточного використання. У структурі поточного рахунку виділяються чотири основні компоненти: товари, послуги, доходи та поточні трансферти.</a:t>
            </a:r>
            <a:endParaRPr lang="ru-RU" dirty="0"/>
          </a:p>
          <a:p>
            <a:r>
              <a:rPr lang="uk-UA" i="1" dirty="0"/>
              <a:t>Рахунок операцій з капіталом</a:t>
            </a:r>
            <a:r>
              <a:rPr lang="uk-UA" dirty="0"/>
              <a:t> охоплює всі операції, що включають одержання або оплату капітальних трансфертів (трансферти на інвестиційні цілі, прощення боргу, перекази мігрантів тощо), а також придбання або реалізацію нефінансових активів та прав власності, таких як, наприклад, торгові марки, патенти, авторські права, права на видобуток корисних копалин та інші. </a:t>
            </a:r>
            <a:endParaRPr lang="uk-UA" dirty="0" smtClean="0"/>
          </a:p>
          <a:p>
            <a:r>
              <a:rPr lang="uk-UA" dirty="0"/>
              <a:t>У </a:t>
            </a:r>
            <a:r>
              <a:rPr lang="uk-UA" i="1" dirty="0"/>
              <a:t>фінансовому рахунку</a:t>
            </a:r>
            <a:r>
              <a:rPr lang="uk-UA" dirty="0"/>
              <a:t> відображаються всі операції, в результаті яких відбувається перехід прав власності на зовнішні фінансові активи та вимоги країни, або, іншими словами, виникнення та погашення фінансових зобов’язань між резидентами та нерезидентами.</a:t>
            </a:r>
            <a:endParaRPr lang="ru-RU" dirty="0"/>
          </a:p>
          <a:p>
            <a:r>
              <a:rPr lang="uk-UA" dirty="0"/>
              <a:t>Таким чином, для забезпечення соціально-економічного розвитку необхідно забезпечити підтримку конкурентоспроможних вітчизняних виробників та створити сприятливий інвестиційний клімат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25725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803</Words>
  <Application>Microsoft Office PowerPoint</Application>
  <PresentationFormat>Широкоэкранный</PresentationFormat>
  <Paragraphs>90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Грань</vt:lpstr>
      <vt:lpstr>МІЖНАРОДНІ ФІНАНСИ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5</cp:revision>
  <dcterms:created xsi:type="dcterms:W3CDTF">2023-12-06T20:43:19Z</dcterms:created>
  <dcterms:modified xsi:type="dcterms:W3CDTF">2023-12-06T21:26:08Z</dcterms:modified>
</cp:coreProperties>
</file>