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2"/>
    <p:sldId id="277" r:id="rId3"/>
    <p:sldId id="281" r:id="rId4"/>
    <p:sldId id="282" r:id="rId5"/>
    <p:sldId id="283" r:id="rId6"/>
    <p:sldId id="284" r:id="rId7"/>
    <p:sldId id="289" r:id="rId8"/>
    <p:sldId id="285" r:id="rId9"/>
    <p:sldId id="291" r:id="rId10"/>
    <p:sldId id="286" r:id="rId11"/>
    <p:sldId id="290" r:id="rId12"/>
    <p:sldId id="296" r:id="rId13"/>
    <p:sldId id="292" r:id="rId14"/>
    <p:sldId id="293" r:id="rId15"/>
    <p:sldId id="294" r:id="rId16"/>
    <p:sldId id="297" r:id="rId17"/>
    <p:sldId id="287" r:id="rId18"/>
    <p:sldId id="288" r:id="rId19"/>
    <p:sldId id="298" r:id="rId20"/>
    <p:sldId id="280" r:id="rId21"/>
  </p:sldIdLst>
  <p:sldSz cx="12192000" cy="6858000"/>
  <p:notesSz cx="6858000" cy="994727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2603BD"/>
    <a:srgbClr val="FAFCDA"/>
    <a:srgbClr val="0000FF"/>
    <a:srgbClr val="9AFA9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43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переміщення сторінки клацніть мишею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1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uk-UA" sz="2000" b="0" strike="noStrike" spc="-1">
                <a:latin typeface="Arial"/>
              </a:rPr>
              <a:t>Для редагування формату приміток клацніть мишею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uk-UA" sz="1400" b="0" strike="noStrike" spc="-1">
                <a:latin typeface="Times New Roman"/>
              </a:rPr>
              <a:t>&lt;верхній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uk-UA" sz="1400" b="0" strike="noStrike" spc="-1">
                <a:latin typeface="Times New Roman"/>
              </a:rPr>
              <a:t>&lt;дата/час&gt;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uk-UA" sz="1400" b="0" strike="noStrike" spc="-1">
                <a:latin typeface="Times New Roman"/>
              </a:rPr>
              <a:t>&lt;нижній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58528D7-83CF-4448-8FAB-CC0A057D0384}" type="slidenum">
              <a:rPr lang="uk-UA" sz="1400" b="0" strike="noStrike" spc="-1">
                <a:latin typeface="Times New Roman"/>
              </a:rPr>
              <a:pPr algn="r"/>
              <a:t>‹#›</a:t>
            </a:fld>
            <a:endParaRPr lang="uk-UA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740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54368E6-E099-4CC6-B4FD-3325A71BB5C2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28.02.2026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2CFC542-7075-489F-A6E3-88AAD0C9807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8"/>
          <p:cNvSpPr/>
          <p:nvPr/>
        </p:nvSpPr>
        <p:spPr>
          <a:xfrm>
            <a:off x="166646" y="1714488"/>
            <a:ext cx="11856960" cy="164307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МАТЕМАТИЧНЕ МОДЕЛЮВАННЯ </a:t>
            </a:r>
          </a:p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В НАУКОВИХ ДОСЛІДЖЕННЯХ</a:t>
            </a:r>
            <a:endParaRPr lang="ru-RU" sz="1400" b="1" dirty="0" smtClean="0">
              <a:latin typeface="Arial Black" pitchFamily="34" charset="0"/>
              <a:cs typeface="Arial" charset="0"/>
            </a:endParaRPr>
          </a:p>
        </p:txBody>
      </p:sp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214290"/>
            <a:ext cx="3786214" cy="114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stomShape 8"/>
          <p:cNvSpPr/>
          <p:nvPr/>
        </p:nvSpPr>
        <p:spPr>
          <a:xfrm>
            <a:off x="238084" y="3786190"/>
            <a:ext cx="7143800" cy="135732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3600" b="1" dirty="0" err="1" smtClean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Поняття</a:t>
            </a:r>
            <a:r>
              <a:rPr lang="ru-RU" sz="3600" b="1" dirty="0" smtClean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sz="3600" b="1" dirty="0" err="1" smtClean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моделі</a:t>
            </a:r>
            <a:r>
              <a:rPr lang="ru-RU" sz="3600" b="1" dirty="0" smtClean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 </a:t>
            </a:r>
            <a:endParaRPr lang="ru-RU" sz="3600" b="1" dirty="0" smtClean="0">
              <a:solidFill>
                <a:srgbClr val="2603BD"/>
              </a:solidFill>
              <a:latin typeface="Arial Black" pitchFamily="34" charset="0"/>
              <a:cs typeface="Arial" charset="0"/>
            </a:endParaRPr>
          </a:p>
          <a:p>
            <a:pPr algn="ctr"/>
            <a:r>
              <a:rPr lang="ru-RU" sz="3600" b="1" dirty="0" smtClean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та </a:t>
            </a:r>
            <a:r>
              <a:rPr lang="ru-RU" sz="3600" b="1" dirty="0" err="1" smtClean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моделювання</a:t>
            </a:r>
            <a:endParaRPr lang="uk-UA" sz="3600" b="0" strike="noStrike" spc="-1" dirty="0">
              <a:solidFill>
                <a:srgbClr val="2603BD"/>
              </a:solidFill>
              <a:latin typeface="Arial"/>
            </a:endParaRPr>
          </a:p>
        </p:txBody>
      </p:sp>
      <p:pic>
        <p:nvPicPr>
          <p:cNvPr id="9" name="Рисунок 8" descr="D:\3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32" y="285728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/>
          <a:srcRect l="36294" t="45702" r="35345" b="30917"/>
          <a:stretch>
            <a:fillRect/>
          </a:stretch>
        </p:blipFill>
        <p:spPr bwMode="auto">
          <a:xfrm>
            <a:off x="8453454" y="357166"/>
            <a:ext cx="207170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Тривимірне моделювання — Вікіпеді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0512" y="4000504"/>
            <a:ext cx="3843181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738282" y="285728"/>
            <a:ext cx="885831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МОДЕЛІ ТА МОДЕЛЮВАННЯ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5" name="CustomShape 8"/>
          <p:cNvSpPr/>
          <p:nvPr/>
        </p:nvSpPr>
        <p:spPr>
          <a:xfrm>
            <a:off x="452398" y="3071810"/>
            <a:ext cx="5072098" cy="228601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1. Створення нових (удосконалення існуючих) моделей</a:t>
            </a:r>
            <a:endParaRPr lang="ru-RU" altLang="uk-UA" sz="3200" b="1" dirty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8" name="CustomShape 8"/>
          <p:cNvSpPr/>
          <p:nvPr/>
        </p:nvSpPr>
        <p:spPr>
          <a:xfrm>
            <a:off x="1523968" y="1357298"/>
            <a:ext cx="9072626" cy="107157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800" b="1" dirty="0" smtClean="0">
                <a:latin typeface="Arial" charset="0"/>
                <a:cs typeface="Arial" charset="0"/>
              </a:rPr>
              <a:t> </a:t>
            </a:r>
            <a:r>
              <a:rPr lang="uk-UA" sz="3200" b="1" dirty="0" smtClean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ОСНОВНІ ЗАДАЧІ МОДЕЛЮВАННЯ </a:t>
            </a:r>
          </a:p>
        </p:txBody>
      </p:sp>
      <p:sp>
        <p:nvSpPr>
          <p:cNvPr id="21" name="CustomShape 8"/>
          <p:cNvSpPr/>
          <p:nvPr/>
        </p:nvSpPr>
        <p:spPr>
          <a:xfrm>
            <a:off x="6524628" y="3071810"/>
            <a:ext cx="5000660" cy="228601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2. Дослідження моделей для отримання нових ЗНАНЬ</a:t>
            </a:r>
            <a:endParaRPr lang="ru-RU" altLang="uk-UA" sz="3200" b="1" dirty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2" name="Двойная стрелка влево/вправо 21"/>
          <p:cNvSpPr/>
          <p:nvPr/>
        </p:nvSpPr>
        <p:spPr>
          <a:xfrm>
            <a:off x="5595934" y="4357694"/>
            <a:ext cx="857256" cy="5000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2631254" y="2464591"/>
            <a:ext cx="642943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8489171" y="2464590"/>
            <a:ext cx="642943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" name="Picture 2" descr="Создание 3D-модели самолёта — War Thunder Wiki"/>
          <p:cNvPicPr>
            <a:picLocks noChangeAspect="1" noChangeArrowheads="1"/>
          </p:cNvPicPr>
          <p:nvPr/>
        </p:nvPicPr>
        <p:blipFill>
          <a:blip r:embed="rId3"/>
          <a:srcRect l="5882" r="13612"/>
          <a:stretch>
            <a:fillRect/>
          </a:stretch>
        </p:blipFill>
        <p:spPr bwMode="auto">
          <a:xfrm rot="16200000">
            <a:off x="1448805" y="5361551"/>
            <a:ext cx="115045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 descr="Аеродинамічна труба — Wiki ТНТ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36" y="5500726"/>
            <a:ext cx="265605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2" descr="Аеродинамічна труба — Вікіпедія"/>
          <p:cNvPicPr>
            <a:picLocks noChangeAspect="1" noChangeArrowheads="1"/>
          </p:cNvPicPr>
          <p:nvPr/>
        </p:nvPicPr>
        <p:blipFill>
          <a:blip r:embed="rId5"/>
          <a:srcRect t="20945" b="11227"/>
          <a:stretch>
            <a:fillRect/>
          </a:stretch>
        </p:blipFill>
        <p:spPr bwMode="auto">
          <a:xfrm>
            <a:off x="2952728" y="5500702"/>
            <a:ext cx="2000264" cy="115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:\3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7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666844" y="0"/>
            <a:ext cx="9215502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Основні етапи створення </a:t>
            </a:r>
          </a:p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математичних моделей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" name="CustomShape 8"/>
          <p:cNvSpPr/>
          <p:nvPr/>
        </p:nvSpPr>
        <p:spPr>
          <a:xfrm>
            <a:off x="452398" y="1357298"/>
            <a:ext cx="11287204" cy="507209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uk-UA" sz="3200" b="1" dirty="0" smtClean="0">
                <a:latin typeface="Arial" charset="0"/>
                <a:cs typeface="Arial" charset="0"/>
              </a:rPr>
              <a:t>1. Постановка задачі моделювання.</a:t>
            </a:r>
            <a:endParaRPr lang="ru-RU" sz="3200" b="1" dirty="0" smtClean="0">
              <a:latin typeface="Arial" charset="0"/>
              <a:cs typeface="Arial" charset="0"/>
            </a:endParaRPr>
          </a:p>
          <a:p>
            <a:r>
              <a:rPr lang="uk-UA" sz="3200" b="1" dirty="0" smtClean="0">
                <a:latin typeface="Arial" charset="0"/>
                <a:cs typeface="Arial" charset="0"/>
              </a:rPr>
              <a:t>2. Створення концептуальної моделі (описової моделі).</a:t>
            </a:r>
            <a:endParaRPr lang="ru-RU" sz="3200" b="1" dirty="0" smtClean="0">
              <a:latin typeface="Arial" charset="0"/>
              <a:cs typeface="Arial" charset="0"/>
            </a:endParaRPr>
          </a:p>
          <a:p>
            <a:r>
              <a:rPr lang="uk-UA" sz="3200" b="1" dirty="0" smtClean="0">
                <a:latin typeface="Arial" charset="0"/>
                <a:cs typeface="Arial" charset="0"/>
              </a:rPr>
              <a:t>3. Побудова математичної моделі.</a:t>
            </a:r>
            <a:endParaRPr lang="ru-RU" sz="3200" b="1" dirty="0" smtClean="0">
              <a:latin typeface="Arial" charset="0"/>
              <a:cs typeface="Arial" charset="0"/>
            </a:endParaRPr>
          </a:p>
          <a:p>
            <a:r>
              <a:rPr lang="uk-UA" sz="3200" b="1" dirty="0" smtClean="0">
                <a:latin typeface="Arial" charset="0"/>
                <a:cs typeface="Arial" charset="0"/>
              </a:rPr>
              <a:t>4. Підготовка вхідної інформації.</a:t>
            </a:r>
            <a:endParaRPr lang="ru-RU" sz="3200" b="1" dirty="0" smtClean="0">
              <a:latin typeface="Arial" charset="0"/>
              <a:cs typeface="Arial" charset="0"/>
            </a:endParaRPr>
          </a:p>
          <a:p>
            <a:r>
              <a:rPr lang="uk-UA" sz="3200" b="1" dirty="0" smtClean="0">
                <a:latin typeface="Arial" charset="0"/>
                <a:cs typeface="Arial" charset="0"/>
              </a:rPr>
              <a:t>5. Розробка програми моделі.</a:t>
            </a:r>
            <a:endParaRPr lang="ru-RU" sz="3200" b="1" dirty="0" smtClean="0">
              <a:latin typeface="Arial" charset="0"/>
              <a:cs typeface="Arial" charset="0"/>
            </a:endParaRPr>
          </a:p>
          <a:p>
            <a:r>
              <a:rPr lang="uk-UA" sz="3200" b="1" dirty="0" smtClean="0">
                <a:latin typeface="Arial" charset="0"/>
                <a:cs typeface="Arial" charset="0"/>
              </a:rPr>
              <a:t>6. </a:t>
            </a:r>
            <a:r>
              <a:rPr lang="uk-UA" sz="3200" b="1" u="sng" dirty="0" smtClean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Перевірка вірогідності моделі.</a:t>
            </a:r>
            <a:endParaRPr lang="ru-RU" sz="3200" b="1" u="sng" dirty="0" smtClean="0">
              <a:solidFill>
                <a:srgbClr val="3333CC"/>
              </a:solidFill>
              <a:latin typeface="Arial Black" pitchFamily="34" charset="0"/>
              <a:cs typeface="Arial" charset="0"/>
            </a:endParaRPr>
          </a:p>
          <a:p>
            <a:r>
              <a:rPr lang="uk-UA" sz="3200" b="1" dirty="0" smtClean="0">
                <a:latin typeface="Arial" charset="0"/>
                <a:cs typeface="Arial" charset="0"/>
              </a:rPr>
              <a:t>7. Коректування моделі.</a:t>
            </a:r>
            <a:endParaRPr lang="ru-RU" sz="3200" b="1" dirty="0" smtClean="0">
              <a:latin typeface="Arial" charset="0"/>
              <a:cs typeface="Arial" charset="0"/>
            </a:endParaRPr>
          </a:p>
          <a:p>
            <a:r>
              <a:rPr lang="uk-UA" sz="3200" b="1" dirty="0" smtClean="0">
                <a:latin typeface="Arial" charset="0"/>
                <a:cs typeface="Arial" charset="0"/>
              </a:rPr>
              <a:t>8. Дослідження моделі після її коректування.</a:t>
            </a:r>
            <a:endParaRPr lang="ru-RU" sz="3200" b="1" dirty="0" smtClean="0">
              <a:latin typeface="Arial" charset="0"/>
              <a:cs typeface="Arial" charset="0"/>
            </a:endParaRPr>
          </a:p>
          <a:p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9. Аналіз результатів дослідження моделі.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5058" name="AutoShape 2" descr="Звуковий бар'є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D: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666844" y="0"/>
            <a:ext cx="9215502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Аналіз результатів </a:t>
            </a:r>
          </a:p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дослідження моделі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" name="CustomShape 8"/>
          <p:cNvSpPr/>
          <p:nvPr/>
        </p:nvSpPr>
        <p:spPr>
          <a:xfrm>
            <a:off x="166646" y="5000636"/>
            <a:ext cx="11858708" cy="171451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14350" indent="-514350"/>
            <a:r>
              <a:rPr lang="uk-UA" sz="28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Аналіз результатів моделювання </a:t>
            </a:r>
            <a:r>
              <a:rPr lang="uk-UA" sz="2800" b="1" dirty="0" smtClean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доцільно виконувати на основі побудованого сімейства кривих або тривимірного графіку (поверхні ефективності)</a:t>
            </a:r>
            <a:endParaRPr lang="ru-RU" sz="2800" b="1" dirty="0">
              <a:solidFill>
                <a:srgbClr val="2603BD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5058" name="AutoShape 2" descr="Звуковий бар'є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D: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 l="24609" t="29167" r="19727" b="20833"/>
          <a:stretch>
            <a:fillRect/>
          </a:stretch>
        </p:blipFill>
        <p:spPr bwMode="auto">
          <a:xfrm>
            <a:off x="1" y="1142984"/>
            <a:ext cx="7524759" cy="380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/>
          <a:srcRect l="12305" t="29167" r="55502" b="28906"/>
          <a:stretch>
            <a:fillRect/>
          </a:stretch>
        </p:blipFill>
        <p:spPr bwMode="auto">
          <a:xfrm>
            <a:off x="7415948" y="1357298"/>
            <a:ext cx="4680844" cy="342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952596" y="67220"/>
            <a:ext cx="9215502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ПЕРЕВІРКА ВІРОГІДНОСТІ (АДЕКВАТНОСТІ) МОДЕЛІ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" name="CustomShape 8"/>
          <p:cNvSpPr/>
          <p:nvPr/>
        </p:nvSpPr>
        <p:spPr>
          <a:xfrm>
            <a:off x="452398" y="1357298"/>
            <a:ext cx="11287204" cy="507209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r>
              <a:rPr lang="uk-UA" sz="3200" b="1" dirty="0" smtClean="0">
                <a:solidFill>
                  <a:srgbClr val="2603BD"/>
                </a:solidFill>
                <a:latin typeface="Arial" pitchFamily="34" charset="0"/>
                <a:cs typeface="Arial" pitchFamily="34" charset="0"/>
              </a:rPr>
              <a:t>   Має на меті встановити </a:t>
            </a:r>
            <a:r>
              <a:rPr lang="uk-UA" sz="3200" b="1" dirty="0" smtClean="0">
                <a:solidFill>
                  <a:srgbClr val="2603BD"/>
                </a:solidFill>
                <a:latin typeface="Arial Black" pitchFamily="34" charset="0"/>
                <a:cs typeface="Arial" pitchFamily="34" charset="0"/>
              </a:rPr>
              <a:t>ступінь адекватності</a:t>
            </a:r>
            <a:r>
              <a:rPr lang="uk-UA" sz="3200" b="1" dirty="0" smtClean="0">
                <a:solidFill>
                  <a:srgbClr val="2603BD"/>
                </a:solidFill>
                <a:latin typeface="Arial" pitchFamily="34" charset="0"/>
                <a:cs typeface="Arial" pitchFamily="34" charset="0"/>
              </a:rPr>
              <a:t> моделі реальному об'єкту і </a:t>
            </a:r>
            <a:r>
              <a:rPr lang="uk-UA" sz="3200" b="1" dirty="0" smtClean="0">
                <a:solidFill>
                  <a:srgbClr val="2603BD"/>
                </a:solidFill>
                <a:latin typeface="Arial Black" pitchFamily="34" charset="0"/>
                <a:cs typeface="Arial" pitchFamily="34" charset="0"/>
              </a:rPr>
              <a:t>придатність</a:t>
            </a:r>
            <a:r>
              <a:rPr lang="uk-UA" sz="3200" b="1" dirty="0" smtClean="0">
                <a:solidFill>
                  <a:srgbClr val="2603BD"/>
                </a:solidFill>
                <a:latin typeface="Arial" pitchFamily="34" charset="0"/>
                <a:cs typeface="Arial" pitchFamily="34" charset="0"/>
              </a:rPr>
              <a:t> її для проведення досліджень.</a:t>
            </a:r>
          </a:p>
          <a:p>
            <a:pPr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Основні способи </a:t>
            </a:r>
          </a:p>
          <a:p>
            <a:pPr>
              <a:defRPr/>
            </a:pPr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перевірки адекватності моделі: </a:t>
            </a:r>
            <a:endParaRPr lang="ru-RU" sz="3200" b="1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marL="360000">
              <a:buFontTx/>
              <a:buChar char="-"/>
              <a:defRPr/>
            </a:pP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  порівняння результатів моделювання з реальними даними;</a:t>
            </a:r>
          </a:p>
          <a:p>
            <a:pPr marL="360000">
              <a:buFontTx/>
              <a:buChar char="-"/>
              <a:defRPr/>
            </a:pP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  використання тестових вхідних даних.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5058" name="AutoShape 2" descr="Звуковий бар'є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952596" y="-24"/>
            <a:ext cx="9215502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ПЕРЕВІРКА ВІРОГІДНОСТІ (АДЕКВАТНОСТІ) МОДЕЛІ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5058" name="AutoShape 2" descr="Звуковий бар'є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 l="5273" t="18750" r="37305" b="14583"/>
          <a:stretch>
            <a:fillRect/>
          </a:stretch>
        </p:blipFill>
        <p:spPr bwMode="auto">
          <a:xfrm>
            <a:off x="95208" y="1714488"/>
            <a:ext cx="6024562" cy="393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ustomShape 8"/>
          <p:cNvSpPr/>
          <p:nvPr/>
        </p:nvSpPr>
        <p:spPr>
          <a:xfrm>
            <a:off x="6238876" y="1214422"/>
            <a:ext cx="5786478" cy="5214974"/>
          </a:xfrm>
          <a:prstGeom prst="round2DiagRect">
            <a:avLst>
              <a:gd name="adj1" fmla="val 818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r>
              <a:rPr lang="uk-UA" sz="3200" b="1" dirty="0" smtClean="0">
                <a:solidFill>
                  <a:srgbClr val="2603BD"/>
                </a:solidFill>
                <a:latin typeface="Arial Black" pitchFamily="34" charset="0"/>
                <a:cs typeface="Arial" pitchFamily="34" charset="0"/>
              </a:rPr>
              <a:t>   </a:t>
            </a:r>
            <a:r>
              <a:rPr lang="uk-UA" sz="2600" b="1" dirty="0" smtClean="0">
                <a:solidFill>
                  <a:srgbClr val="2603BD"/>
                </a:solidFill>
                <a:latin typeface="Arial Black" pitchFamily="34" charset="0"/>
                <a:cs typeface="Arial" pitchFamily="34" charset="0"/>
              </a:rPr>
              <a:t>Приклад перевірки адекватності моделі приймача шляхом </a:t>
            </a:r>
            <a:r>
              <a:rPr lang="uk-UA" sz="2600" b="1" u="sng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порівняння</a:t>
            </a:r>
            <a:r>
              <a:rPr lang="uk-UA" sz="2600" b="1" dirty="0" smtClean="0">
                <a:solidFill>
                  <a:srgbClr val="2603BD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uk-UA" sz="2600" b="1" dirty="0" smtClean="0">
                <a:latin typeface="Arial Black" pitchFamily="34" charset="0"/>
                <a:cs typeface="Arial" pitchFamily="34" charset="0"/>
              </a:rPr>
              <a:t>залежності помилки ймовірності на біт від відношення сигнал/шум (загальновідома формула)</a:t>
            </a:r>
            <a:r>
              <a:rPr lang="uk-UA" sz="2600" b="1" dirty="0" smtClean="0">
                <a:solidFill>
                  <a:srgbClr val="2603BD"/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uk-UA" sz="2600" b="1" dirty="0" smtClean="0">
                <a:solidFill>
                  <a:srgbClr val="2603BD"/>
                </a:solidFill>
                <a:latin typeface="Arial Black" pitchFamily="34" charset="0"/>
                <a:cs typeface="Arial" pitchFamily="34" charset="0"/>
              </a:rPr>
              <a:t>та результатів моделювання приймання ним 1000 біт </a:t>
            </a:r>
            <a:r>
              <a:rPr lang="uk-UA" sz="2600" b="1" dirty="0" smtClean="0">
                <a:solidFill>
                  <a:srgbClr val="2603BD"/>
                </a:solidFill>
                <a:latin typeface="Arial Black" pitchFamily="34" charset="0"/>
                <a:cs typeface="Arial" pitchFamily="34" charset="0"/>
              </a:rPr>
              <a:t>при </a:t>
            </a:r>
            <a:r>
              <a:rPr lang="uk-UA" sz="2600" b="1" dirty="0" smtClean="0">
                <a:solidFill>
                  <a:srgbClr val="2603BD"/>
                </a:solidFill>
                <a:latin typeface="Arial Black" pitchFamily="34" charset="0"/>
                <a:cs typeface="Arial" pitchFamily="34" charset="0"/>
              </a:rPr>
              <a:t>наявності </a:t>
            </a:r>
            <a:r>
              <a:rPr lang="uk-UA" sz="2600" b="1" dirty="0" smtClean="0">
                <a:solidFill>
                  <a:srgbClr val="2603BD"/>
                </a:solidFill>
                <a:latin typeface="Arial Black" pitchFamily="34" charset="0"/>
                <a:cs typeface="Arial" pitchFamily="34" charset="0"/>
              </a:rPr>
              <a:t>шумів (за кількістю </a:t>
            </a:r>
            <a:r>
              <a:rPr lang="uk-UA" sz="2600" b="1" dirty="0" err="1" smtClean="0">
                <a:solidFill>
                  <a:srgbClr val="2603BD"/>
                </a:solidFill>
                <a:latin typeface="Arial Black" pitchFamily="34" charset="0"/>
                <a:cs typeface="Arial" pitchFamily="34" charset="0"/>
              </a:rPr>
              <a:t>“вибитих”</a:t>
            </a:r>
            <a:r>
              <a:rPr lang="uk-UA" sz="2600" b="1" dirty="0" smtClean="0">
                <a:solidFill>
                  <a:srgbClr val="2603BD"/>
                </a:solidFill>
                <a:latin typeface="Arial Black" pitchFamily="34" charset="0"/>
                <a:cs typeface="Arial" pitchFamily="34" charset="0"/>
              </a:rPr>
              <a:t> біт</a:t>
            </a:r>
            <a:r>
              <a:rPr lang="uk-UA" sz="2600" b="1" dirty="0" smtClean="0">
                <a:solidFill>
                  <a:srgbClr val="2603BD"/>
                </a:solidFill>
                <a:latin typeface="Arial Black" pitchFamily="34" charset="0"/>
                <a:cs typeface="Arial" pitchFamily="34" charset="0"/>
              </a:rPr>
              <a:t>)</a:t>
            </a:r>
            <a:endParaRPr lang="ru-RU" sz="2600" b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952596" y="-24"/>
            <a:ext cx="9215502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ПЕРЕВІРКА ВІРОГІДНОСТІ (АДЕКВАТНОСТІ) МОДЕЛІ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5058" name="AutoShape 2" descr="Звуковий бар'є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 l="5273" t="18750" r="37305" b="14583"/>
          <a:stretch>
            <a:fillRect/>
          </a:stretch>
        </p:blipFill>
        <p:spPr bwMode="auto">
          <a:xfrm>
            <a:off x="0" y="1285860"/>
            <a:ext cx="6024562" cy="393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ustomShape 8"/>
          <p:cNvSpPr/>
          <p:nvPr/>
        </p:nvSpPr>
        <p:spPr>
          <a:xfrm>
            <a:off x="6096000" y="1285860"/>
            <a:ext cx="5929354" cy="514353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800" dirty="0" smtClean="0">
                <a:solidFill>
                  <a:srgbClr val="2603BD"/>
                </a:solidFill>
                <a:latin typeface="Arial Black" pitchFamily="34" charset="0"/>
              </a:rPr>
              <a:t>Результати моделювання трохи </a:t>
            </a:r>
            <a:r>
              <a:rPr lang="uk-UA" sz="2800" dirty="0" smtClean="0">
                <a:latin typeface="Arial Black" pitchFamily="34" charset="0"/>
              </a:rPr>
              <a:t>(на 1-2</a:t>
            </a:r>
            <a:r>
              <a:rPr lang="en-US" sz="2800" dirty="0" smtClean="0">
                <a:latin typeface="Arial Black" pitchFamily="34" charset="0"/>
              </a:rPr>
              <a:t>%</a:t>
            </a:r>
            <a:r>
              <a:rPr lang="uk-UA" sz="2800" dirty="0" smtClean="0">
                <a:latin typeface="Arial Black" pitchFamily="34" charset="0"/>
              </a:rPr>
              <a:t>)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uk-UA" sz="2800" dirty="0" smtClean="0">
                <a:solidFill>
                  <a:srgbClr val="2603BD"/>
                </a:solidFill>
                <a:latin typeface="Arial Black" pitchFamily="34" charset="0"/>
              </a:rPr>
              <a:t>відрізняються від точних розрахунків, але це </a:t>
            </a:r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</a:rPr>
              <a:t>підтверджує адекватність моделі приймача </a:t>
            </a:r>
            <a:r>
              <a:rPr lang="uk-UA" sz="2800" dirty="0" smtClean="0">
                <a:solidFill>
                  <a:srgbClr val="2603BD"/>
                </a:solidFill>
                <a:latin typeface="Arial Black" pitchFamily="34" charset="0"/>
              </a:rPr>
              <a:t>та її спроможність аналізувати вплив інший видів радіоелектронних завад </a:t>
            </a:r>
            <a:r>
              <a:rPr lang="uk-UA" sz="2800" dirty="0" smtClean="0">
                <a:latin typeface="Arial Black" pitchFamily="34" charset="0"/>
              </a:rPr>
              <a:t>(щодо яких нема точних формул) </a:t>
            </a:r>
          </a:p>
        </p:txBody>
      </p:sp>
      <p:sp>
        <p:nvSpPr>
          <p:cNvPr id="14" name="Стрелка вправо 13"/>
          <p:cNvSpPr/>
          <p:nvPr/>
        </p:nvSpPr>
        <p:spPr>
          <a:xfrm rot="20042849">
            <a:off x="4286867" y="2504605"/>
            <a:ext cx="214314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952596" y="67220"/>
            <a:ext cx="9215502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ПОДАЛЬШЕ ВИКОРИСТАННЯ ПЕРЕВІРЕНОЇ МОДЕЛІ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5058" name="AutoShape 2" descr="Звуковий бар'є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CustomShape 8"/>
          <p:cNvSpPr/>
          <p:nvPr/>
        </p:nvSpPr>
        <p:spPr>
          <a:xfrm>
            <a:off x="7310446" y="1643050"/>
            <a:ext cx="4429156" cy="478634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800" dirty="0" smtClean="0">
                <a:solidFill>
                  <a:srgbClr val="2603BD"/>
                </a:solidFill>
                <a:latin typeface="Arial Black" pitchFamily="34" charset="0"/>
              </a:rPr>
              <a:t>Дослідження та оцінювання впливу інших видів радіоелектронних завад </a:t>
            </a:r>
          </a:p>
          <a:p>
            <a:pPr algn="ctr"/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</a:rPr>
              <a:t>(щодо яких нема точних формул)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l="24609" t="19791" r="19727" b="15625"/>
          <a:stretch>
            <a:fillRect/>
          </a:stretch>
        </p:blipFill>
        <p:spPr bwMode="auto">
          <a:xfrm>
            <a:off x="238084" y="1214421"/>
            <a:ext cx="7000924" cy="456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738282" y="285728"/>
            <a:ext cx="8715436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МОДЕЛІ ТА МОДЕЛЮВАННЯ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17" name="Picture 2" descr="Полный ноль: краш-тест самого опасного автомобиля? (видео). Краш-тести та  рейтинги безпеки автомобілів"/>
          <p:cNvPicPr>
            <a:picLocks noChangeAspect="1" noChangeArrowheads="1"/>
          </p:cNvPicPr>
          <p:nvPr/>
        </p:nvPicPr>
        <p:blipFill>
          <a:blip r:embed="rId3"/>
          <a:srcRect r="-165"/>
          <a:stretch>
            <a:fillRect/>
          </a:stretch>
        </p:blipFill>
        <p:spPr bwMode="auto">
          <a:xfrm>
            <a:off x="1952596" y="1285860"/>
            <a:ext cx="8501122" cy="542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738282" y="285728"/>
            <a:ext cx="8643998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МОДЕЛІ ТА МОДЕЛЮВАННЯ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8" name="CustomShape 8"/>
          <p:cNvSpPr/>
          <p:nvPr/>
        </p:nvSpPr>
        <p:spPr>
          <a:xfrm>
            <a:off x="166646" y="5214950"/>
            <a:ext cx="11215766" cy="150019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800" b="1" dirty="0" smtClean="0">
                <a:latin typeface="Arial" charset="0"/>
                <a:cs typeface="Arial" charset="0"/>
              </a:rPr>
              <a:t> </a:t>
            </a:r>
            <a:r>
              <a:rPr lang="uk-UA" sz="3200" dirty="0" smtClean="0">
                <a:solidFill>
                  <a:srgbClr val="2603BD"/>
                </a:solidFill>
                <a:latin typeface="Arial Black" pitchFamily="34" charset="0"/>
              </a:rPr>
              <a:t>Як здійснити моделювання аварійної посадки вертольоту </a:t>
            </a:r>
            <a:r>
              <a:rPr lang="uk-UA" sz="3200" dirty="0" smtClean="0">
                <a:solidFill>
                  <a:srgbClr val="C00000"/>
                </a:solidFill>
                <a:latin typeface="Arial Black" pitchFamily="34" charset="0"/>
              </a:rPr>
              <a:t>за повної відмови двигуна?</a:t>
            </a:r>
          </a:p>
          <a:p>
            <a:pPr algn="ctr"/>
            <a:r>
              <a:rPr lang="uk-UA" sz="3200" b="1" dirty="0" smtClean="0">
                <a:latin typeface="Arial Black" pitchFamily="34" charset="0"/>
                <a:cs typeface="Arial" charset="0"/>
              </a:rPr>
              <a:t>Як моделювати дії людини (льотчика)?</a:t>
            </a:r>
          </a:p>
        </p:txBody>
      </p:sp>
      <p:pic>
        <p:nvPicPr>
          <p:cNvPr id="1028" name="Picture 4" descr="Вертоліт ЗСУ здійснив аварійну посадку"/>
          <p:cNvPicPr>
            <a:picLocks noChangeAspect="1" noChangeArrowheads="1"/>
          </p:cNvPicPr>
          <p:nvPr/>
        </p:nvPicPr>
        <p:blipFill>
          <a:blip r:embed="rId3"/>
          <a:srcRect t="1948" b="25974"/>
          <a:stretch>
            <a:fillRect/>
          </a:stretch>
        </p:blipFill>
        <p:spPr bwMode="auto">
          <a:xfrm>
            <a:off x="1881158" y="1142984"/>
            <a:ext cx="8479824" cy="3857652"/>
          </a:xfrm>
          <a:prstGeom prst="rect">
            <a:avLst/>
          </a:prstGeom>
          <a:noFill/>
        </p:spPr>
      </p:pic>
      <p:pic>
        <p:nvPicPr>
          <p:cNvPr id="12" name="Рисунок 11" descr="D:\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738282" y="285728"/>
            <a:ext cx="8643998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ТЕОРІЯ ІГОР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8" name="CustomShape 8"/>
          <p:cNvSpPr/>
          <p:nvPr/>
        </p:nvSpPr>
        <p:spPr>
          <a:xfrm>
            <a:off x="452398" y="1571612"/>
            <a:ext cx="6286544" cy="471490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3200" dirty="0" err="1" smtClean="0">
                <a:solidFill>
                  <a:srgbClr val="C00000"/>
                </a:solidFill>
                <a:latin typeface="Arial Black" pitchFamily="34" charset="0"/>
              </a:rPr>
              <a:t>Теорія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Arial Black" pitchFamily="34" charset="0"/>
              </a:rPr>
              <a:t>ігор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3200" dirty="0" smtClean="0">
                <a:latin typeface="Arial Black" pitchFamily="34" charset="0"/>
              </a:rPr>
              <a:t>— </a:t>
            </a:r>
          </a:p>
          <a:p>
            <a:pPr algn="ctr"/>
            <a:r>
              <a:rPr lang="ru-RU" sz="3200" dirty="0" err="1" smtClean="0">
                <a:solidFill>
                  <a:srgbClr val="2603BD"/>
                </a:solidFill>
                <a:latin typeface="Arial Black" pitchFamily="34" charset="0"/>
              </a:rPr>
              <a:t>теорія</a:t>
            </a:r>
            <a:r>
              <a:rPr lang="ru-RU" sz="3200" dirty="0" smtClean="0">
                <a:solidFill>
                  <a:srgbClr val="2603BD"/>
                </a:solidFill>
                <a:latin typeface="Arial Black" pitchFamily="34" charset="0"/>
              </a:rPr>
              <a:t> </a:t>
            </a:r>
            <a:r>
              <a:rPr lang="ru-RU" sz="3200" dirty="0" err="1" smtClean="0">
                <a:solidFill>
                  <a:srgbClr val="2603BD"/>
                </a:solidFill>
                <a:latin typeface="Arial Black" pitchFamily="34" charset="0"/>
              </a:rPr>
              <a:t>математичних</a:t>
            </a:r>
            <a:r>
              <a:rPr lang="ru-RU" sz="3200" dirty="0" smtClean="0">
                <a:solidFill>
                  <a:srgbClr val="2603BD"/>
                </a:solidFill>
                <a:latin typeface="Arial Black" pitchFamily="34" charset="0"/>
              </a:rPr>
              <a:t> моделей</a:t>
            </a:r>
            <a:r>
              <a:rPr lang="ru-RU" sz="3200" dirty="0" smtClean="0">
                <a:solidFill>
                  <a:srgbClr val="2603BD"/>
                </a:solidFill>
                <a:latin typeface="Arial Black" pitchFamily="34" charset="0"/>
              </a:rPr>
              <a:t> </a:t>
            </a:r>
            <a:r>
              <a:rPr lang="ru-RU" sz="3200" dirty="0" err="1" smtClean="0">
                <a:solidFill>
                  <a:srgbClr val="2603BD"/>
                </a:solidFill>
                <a:latin typeface="Arial Black" pitchFamily="34" charset="0"/>
              </a:rPr>
              <a:t>прийняття</a:t>
            </a:r>
            <a:r>
              <a:rPr lang="ru-RU" sz="3200" dirty="0" smtClean="0">
                <a:solidFill>
                  <a:srgbClr val="2603BD"/>
                </a:solidFill>
                <a:latin typeface="Arial Black" pitchFamily="34" charset="0"/>
              </a:rPr>
              <a:t> </a:t>
            </a:r>
            <a:r>
              <a:rPr lang="ru-RU" sz="3200" dirty="0" err="1" smtClean="0">
                <a:solidFill>
                  <a:srgbClr val="2603BD"/>
                </a:solidFill>
                <a:latin typeface="Arial Black" pitchFamily="34" charset="0"/>
              </a:rPr>
              <a:t>оптимальних</a:t>
            </a:r>
            <a:r>
              <a:rPr lang="ru-RU" sz="3200" dirty="0" smtClean="0">
                <a:solidFill>
                  <a:srgbClr val="2603BD"/>
                </a:solidFill>
                <a:latin typeface="Arial Black" pitchFamily="34" charset="0"/>
              </a:rPr>
              <a:t> </a:t>
            </a:r>
            <a:r>
              <a:rPr lang="ru-RU" sz="3200" dirty="0" err="1" smtClean="0">
                <a:solidFill>
                  <a:srgbClr val="2603BD"/>
                </a:solidFill>
                <a:latin typeface="Arial Black" pitchFamily="34" charset="0"/>
              </a:rPr>
              <a:t>рішень</a:t>
            </a:r>
            <a:r>
              <a:rPr lang="ru-RU" sz="3200" dirty="0" smtClean="0">
                <a:solidFill>
                  <a:srgbClr val="2603BD"/>
                </a:solidFill>
                <a:latin typeface="Arial Black" pitchFamily="34" charset="0"/>
              </a:rPr>
              <a:t> в </a:t>
            </a:r>
            <a:r>
              <a:rPr lang="ru-RU" sz="3200" dirty="0" err="1" smtClean="0">
                <a:solidFill>
                  <a:srgbClr val="2603BD"/>
                </a:solidFill>
                <a:latin typeface="Arial Black" pitchFamily="34" charset="0"/>
              </a:rPr>
              <a:t>умовах</a:t>
            </a:r>
            <a:r>
              <a:rPr lang="ru-RU" sz="3200" dirty="0" smtClean="0">
                <a:solidFill>
                  <a:srgbClr val="2603BD"/>
                </a:solidFill>
                <a:latin typeface="Arial Black" pitchFamily="34" charset="0"/>
              </a:rPr>
              <a:t> </a:t>
            </a:r>
            <a:r>
              <a:rPr lang="ru-RU" sz="3200" dirty="0" err="1" smtClean="0">
                <a:solidFill>
                  <a:srgbClr val="2603BD"/>
                </a:solidFill>
                <a:latin typeface="Arial Black" pitchFamily="34" charset="0"/>
              </a:rPr>
              <a:t>конфлікту</a:t>
            </a:r>
            <a:r>
              <a:rPr lang="ru-RU" sz="3200" dirty="0" smtClean="0">
                <a:solidFill>
                  <a:srgbClr val="2603BD"/>
                </a:solidFill>
                <a:latin typeface="Arial Black" pitchFamily="34" charset="0"/>
              </a:rPr>
              <a:t> </a:t>
            </a:r>
            <a:r>
              <a:rPr lang="ru-RU" sz="3200" dirty="0" smtClean="0">
                <a:latin typeface="Arial Black" pitchFamily="34" charset="0"/>
              </a:rPr>
              <a:t>(</a:t>
            </a:r>
            <a:r>
              <a:rPr lang="ru-RU" sz="3200" b="1" dirty="0" err="1" smtClean="0">
                <a:latin typeface="Arial Black" pitchFamily="34" charset="0"/>
              </a:rPr>
              <a:t>ситуаціях</a:t>
            </a:r>
            <a:r>
              <a:rPr lang="ru-RU" sz="3200" dirty="0" smtClean="0">
                <a:latin typeface="Arial Black" pitchFamily="34" charset="0"/>
              </a:rPr>
              <a:t>, </a:t>
            </a:r>
            <a:r>
              <a:rPr lang="ru-RU" sz="3200" dirty="0" smtClean="0">
                <a:latin typeface="Arial Black" pitchFamily="34" charset="0"/>
              </a:rPr>
              <a:t>у </a:t>
            </a:r>
            <a:r>
              <a:rPr lang="ru-RU" sz="3200" dirty="0" err="1" smtClean="0">
                <a:latin typeface="Arial Black" pitchFamily="34" charset="0"/>
              </a:rPr>
              <a:t>яких</a:t>
            </a: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dirty="0" err="1" smtClean="0">
                <a:latin typeface="Arial Black" pitchFamily="34" charset="0"/>
              </a:rPr>
              <a:t>успіх</a:t>
            </a: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dirty="0" err="1" smtClean="0">
                <a:latin typeface="Arial Black" pitchFamily="34" charset="0"/>
              </a:rPr>
              <a:t>залежить</a:t>
            </a: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dirty="0" err="1" smtClean="0">
                <a:latin typeface="Arial Black" pitchFamily="34" charset="0"/>
              </a:rPr>
              <a:t>від</a:t>
            </a: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dirty="0" err="1" smtClean="0">
                <a:latin typeface="Arial Black" pitchFamily="34" charset="0"/>
              </a:rPr>
              <a:t>вибору</a:t>
            </a: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dirty="0" err="1" smtClean="0">
                <a:latin typeface="Arial Black" pitchFamily="34" charset="0"/>
              </a:rPr>
              <a:t>інших</a:t>
            </a: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dirty="0" err="1" smtClean="0">
                <a:latin typeface="Arial Black" pitchFamily="34" charset="0"/>
              </a:rPr>
              <a:t>учасників</a:t>
            </a:r>
            <a:r>
              <a:rPr lang="ru-RU" sz="3200" dirty="0" smtClean="0">
                <a:latin typeface="Arial Black" pitchFamily="34" charset="0"/>
              </a:rPr>
              <a:t>)</a:t>
            </a:r>
            <a:r>
              <a:rPr lang="ru-RU" sz="2800" dirty="0" smtClean="0">
                <a:latin typeface="Arial Black" pitchFamily="34" charset="0"/>
              </a:rPr>
              <a:t>.</a:t>
            </a:r>
            <a:r>
              <a:rPr lang="ru-RU" sz="2800" dirty="0" smtClean="0">
                <a:latin typeface="Arial Black" pitchFamily="34" charset="0"/>
              </a:rPr>
              <a:t> </a:t>
            </a:r>
            <a:endParaRPr lang="uk-UA" sz="3200" b="1" dirty="0" smtClean="0">
              <a:latin typeface="Arial Black" pitchFamily="34" charset="0"/>
              <a:cs typeface="Arial" charset="0"/>
            </a:endParaRPr>
          </a:p>
        </p:txBody>
      </p:sp>
      <p:pic>
        <p:nvPicPr>
          <p:cNvPr id="12" name="Рисунок 11" descr="D: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https://upload.wikimedia.org/wikipedia/commons/thumb/9/91/John_f_nash_20061102_3.jpg/250px-John_f_nash_20061102_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16" y="1357298"/>
            <a:ext cx="2381250" cy="3000376"/>
          </a:xfrm>
          <a:prstGeom prst="rect">
            <a:avLst/>
          </a:prstGeom>
          <a:noFill/>
        </p:spPr>
      </p:pic>
      <p:sp>
        <p:nvSpPr>
          <p:cNvPr id="15" name="CustomShape 8"/>
          <p:cNvSpPr/>
          <p:nvPr/>
        </p:nvSpPr>
        <p:spPr>
          <a:xfrm>
            <a:off x="7239008" y="4071942"/>
            <a:ext cx="4714908" cy="257176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Джон </a:t>
            </a:r>
            <a:r>
              <a:rPr lang="ru-RU" sz="2400" dirty="0" err="1" smtClean="0">
                <a:solidFill>
                  <a:srgbClr val="C00000"/>
                </a:solidFill>
                <a:latin typeface="Arial Black" pitchFamily="34" charset="0"/>
              </a:rPr>
              <a:t>Неш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latin typeface="Arial Black" pitchFamily="34" charset="0"/>
              </a:rPr>
              <a:t>– 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автор «</a:t>
            </a:r>
            <a:r>
              <a:rPr lang="ru-RU" sz="2400" dirty="0" err="1" smtClean="0">
                <a:latin typeface="Arial Black" pitchFamily="34" charset="0"/>
              </a:rPr>
              <a:t>Теорії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ігор</a:t>
            </a:r>
            <a:r>
              <a:rPr lang="ru-RU" sz="2400" dirty="0" smtClean="0">
                <a:latin typeface="Arial Black" pitchFamily="34" charset="0"/>
              </a:rPr>
              <a:t>», </a:t>
            </a:r>
            <a:r>
              <a:rPr lang="ru-RU" sz="2400" dirty="0" err="1" smtClean="0">
                <a:solidFill>
                  <a:srgbClr val="2603BD"/>
                </a:solidFill>
                <a:latin typeface="Arial Black" pitchFamily="34" charset="0"/>
              </a:rPr>
              <a:t>Нобелівський</a:t>
            </a:r>
            <a:r>
              <a:rPr lang="ru-RU" sz="2400" dirty="0" smtClean="0">
                <a:solidFill>
                  <a:srgbClr val="2603BD"/>
                </a:solidFill>
                <a:latin typeface="Arial Black" pitchFamily="34" charset="0"/>
              </a:rPr>
              <a:t> Лауреат, </a:t>
            </a:r>
            <a:r>
              <a:rPr lang="ru-RU" sz="2400" dirty="0" smtClean="0">
                <a:latin typeface="Arial Black" pitchFamily="34" charset="0"/>
              </a:rPr>
              <a:t>про </a:t>
            </a:r>
            <a:r>
              <a:rPr lang="ru-RU" sz="2400" dirty="0" err="1" smtClean="0">
                <a:latin typeface="Arial Black" pitchFamily="34" charset="0"/>
              </a:rPr>
              <a:t>життя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якого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Голівуд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зняв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художній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фільм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2603BD"/>
                </a:solidFill>
                <a:latin typeface="Arial Black" pitchFamily="34" charset="0"/>
              </a:rPr>
              <a:t>«</a:t>
            </a:r>
            <a:r>
              <a:rPr lang="ru-RU" sz="2400" dirty="0" err="1" smtClean="0">
                <a:solidFill>
                  <a:srgbClr val="2603BD"/>
                </a:solidFill>
                <a:latin typeface="Arial Black" pitchFamily="34" charset="0"/>
              </a:rPr>
              <a:t>Ігри</a:t>
            </a:r>
            <a:r>
              <a:rPr lang="ru-RU" sz="2400" dirty="0" smtClean="0">
                <a:solidFill>
                  <a:srgbClr val="2603BD"/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rgbClr val="2603BD"/>
                </a:solidFill>
                <a:latin typeface="Arial Black" pitchFamily="34" charset="0"/>
              </a:rPr>
              <a:t>розуму</a:t>
            </a:r>
            <a:r>
              <a:rPr lang="ru-RU" sz="2400" dirty="0" smtClean="0">
                <a:solidFill>
                  <a:srgbClr val="2603BD"/>
                </a:solidFill>
                <a:latin typeface="Arial Black" pitchFamily="34" charset="0"/>
              </a:rPr>
              <a:t>»</a:t>
            </a:r>
            <a:r>
              <a:rPr lang="ru-RU" sz="2400" dirty="0" smtClean="0">
                <a:latin typeface="Arial Black" pitchFamily="34" charset="0"/>
              </a:rPr>
              <a:t> </a:t>
            </a:r>
            <a:endParaRPr lang="uk-UA" sz="28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738282" y="285728"/>
            <a:ext cx="892975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МОДЕЛІ ТА МОДЕЛЮВАННЯ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5" name="CustomShape 8"/>
          <p:cNvSpPr/>
          <p:nvPr/>
        </p:nvSpPr>
        <p:spPr>
          <a:xfrm>
            <a:off x="595274" y="1285860"/>
            <a:ext cx="3738546" cy="235745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800" dirty="0" smtClean="0">
                <a:solidFill>
                  <a:srgbClr val="006600"/>
                </a:solidFill>
                <a:latin typeface="Arial Black" pitchFamily="34" charset="0"/>
              </a:rPr>
              <a:t>Аеродинамічна труба для </a:t>
            </a:r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</a:rPr>
              <a:t>моделювання</a:t>
            </a:r>
            <a:r>
              <a:rPr lang="uk-UA" sz="2800" dirty="0" smtClean="0">
                <a:solidFill>
                  <a:srgbClr val="006600"/>
                </a:solidFill>
                <a:latin typeface="Arial Black" pitchFamily="34" charset="0"/>
              </a:rPr>
              <a:t> польоту </a:t>
            </a:r>
            <a:endParaRPr lang="uk-UA" sz="28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8" name="Text Box 218"/>
          <p:cNvSpPr txBox="1">
            <a:spLocks noChangeArrowheads="1"/>
          </p:cNvSpPr>
          <p:nvPr/>
        </p:nvSpPr>
        <p:spPr bwMode="auto">
          <a:xfrm>
            <a:off x="5881686" y="5357826"/>
            <a:ext cx="20002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C00000"/>
                </a:solidFill>
                <a:latin typeface="Arial Black" pitchFamily="34" charset="0"/>
              </a:rPr>
              <a:t>Модель </a:t>
            </a:r>
          </a:p>
          <a:p>
            <a:pPr algn="ctr"/>
            <a:r>
              <a:rPr lang="uk-UA" sz="2400" dirty="0" smtClean="0">
                <a:solidFill>
                  <a:srgbClr val="C00000"/>
                </a:solidFill>
                <a:latin typeface="Arial Black" pitchFamily="34" charset="0"/>
              </a:rPr>
              <a:t>літака</a:t>
            </a:r>
          </a:p>
        </p:txBody>
      </p:sp>
      <p:pic>
        <p:nvPicPr>
          <p:cNvPr id="19" name="Picture 10" descr="Аеродинамічна труба — Wiki ТНТ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2926" y="1142984"/>
            <a:ext cx="721805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2" descr="Аеродинамічна труба — Вікіпеді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3454" y="4849812"/>
            <a:ext cx="2357438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 стрелкой 21"/>
          <p:cNvCxnSpPr/>
          <p:nvPr/>
        </p:nvCxnSpPr>
        <p:spPr>
          <a:xfrm rot="5400000" flipH="1" flipV="1">
            <a:off x="7096132" y="4786322"/>
            <a:ext cx="714380" cy="42862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596198" y="5715016"/>
            <a:ext cx="1214446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3" descr="Авіакатастрофа у Кривому Розі: як майже 55 років назад в місті впав літак |  Інформатор Кривий Ріг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712" y="4071942"/>
            <a:ext cx="271462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218"/>
          <p:cNvSpPr txBox="1">
            <a:spLocks noChangeArrowheads="1"/>
          </p:cNvSpPr>
          <p:nvPr/>
        </p:nvSpPr>
        <p:spPr bwMode="auto">
          <a:xfrm>
            <a:off x="0" y="5643578"/>
            <a:ext cx="4071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2603BD"/>
                </a:solidFill>
                <a:latin typeface="Arial Black" pitchFamily="34" charset="0"/>
              </a:rPr>
              <a:t>Ціна методу </a:t>
            </a:r>
          </a:p>
          <a:p>
            <a:pPr algn="ctr"/>
            <a:r>
              <a:rPr lang="uk-UA" sz="2400" dirty="0" smtClean="0">
                <a:solidFill>
                  <a:srgbClr val="2603BD"/>
                </a:solidFill>
                <a:latin typeface="Arial Black" pitchFamily="34" charset="0"/>
              </a:rPr>
              <a:t>проб та помилок </a:t>
            </a:r>
          </a:p>
          <a:p>
            <a:pPr algn="ctr"/>
            <a:r>
              <a:rPr lang="uk-UA" sz="2400" dirty="0" smtClean="0">
                <a:latin typeface="Arial Black" pitchFamily="34" charset="0"/>
              </a:rPr>
              <a:t>(без моделювання)</a:t>
            </a:r>
          </a:p>
        </p:txBody>
      </p:sp>
      <p:pic>
        <p:nvPicPr>
          <p:cNvPr id="21" name="Рисунок 20" descr="D:\3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7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7106" name="AutoShape 2" descr="Как снизить паразитные емкости в сборках печатных плат — А-Контра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38612" y="214290"/>
            <a:ext cx="31630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ГЛОСАРІЙ</a:t>
            </a:r>
            <a:endParaRPr lang="ru-RU" sz="40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09588" y="1428739"/>
          <a:ext cx="10501386" cy="5237783"/>
        </p:xfrm>
        <a:graphic>
          <a:graphicData uri="http://schemas.openxmlformats.org/drawingml/2006/table">
            <a:tbl>
              <a:tblPr/>
              <a:tblGrid>
                <a:gridCol w="4857784"/>
                <a:gridCol w="5643602"/>
              </a:tblGrid>
              <a:tr h="50006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2603BD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Термін державною мовою</a:t>
                      </a:r>
                      <a:endParaRPr lang="ru-RU" sz="2000" b="0" dirty="0">
                        <a:solidFill>
                          <a:srgbClr val="2603BD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2603BD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Відповідник англійською мовою</a:t>
                      </a:r>
                      <a:endParaRPr lang="ru-RU" sz="2000" b="0" dirty="0">
                        <a:solidFill>
                          <a:srgbClr val="2603BD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Математичне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моделювання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Mathematical Modeling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Імітаційне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моделювання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Simulation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Modeling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Оптимізація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Optimization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Сигнал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Signal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Система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System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Стохастичні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процеси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Stochastic Processes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Детерміновані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процеси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Deterministic Processes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Фільтрація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Filtering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Ідентифікація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систем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System Identification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Аналіз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сигналів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Signal Analysis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Частотний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аналіз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Frequency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Analysis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Часовий аналіз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Time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Analysis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Стабільність систем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System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Stability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Синтез систем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System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Synthesis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Дискретизація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Discretization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Рисунок 12" descr="D: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738282" y="285728"/>
            <a:ext cx="8715436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МОДЕЛІ ТА МОДЕЛЮВАННЯ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5" name="CustomShape 8"/>
          <p:cNvSpPr/>
          <p:nvPr/>
        </p:nvSpPr>
        <p:spPr>
          <a:xfrm>
            <a:off x="4452926" y="1357298"/>
            <a:ext cx="6357982" cy="171451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МОДЕЛЬ</a:t>
            </a:r>
            <a:r>
              <a:rPr lang="uk-UA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– замінник </a:t>
            </a:r>
            <a:r>
              <a:rPr lang="uk-UA" sz="28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ОБ'ЄКТА</a:t>
            </a:r>
            <a:r>
              <a:rPr lang="uk-UA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дослідження, який відтворює його необхідні властивості</a:t>
            </a:r>
            <a:endParaRPr lang="uk-UA" sz="2800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17" name="Picture 12" descr="Аеродинамічна труба — Вікіпедія"/>
          <p:cNvPicPr>
            <a:picLocks noChangeAspect="1" noChangeArrowheads="1"/>
          </p:cNvPicPr>
          <p:nvPr/>
        </p:nvPicPr>
        <p:blipFill>
          <a:blip r:embed="rId3"/>
          <a:srcRect t="20945" b="11227"/>
          <a:stretch>
            <a:fillRect/>
          </a:stretch>
        </p:blipFill>
        <p:spPr bwMode="auto">
          <a:xfrm>
            <a:off x="881026" y="1285860"/>
            <a:ext cx="321471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4"/>
          <a:srcRect l="57422" t="45833" r="10938" b="40625"/>
          <a:stretch>
            <a:fillRect/>
          </a:stretch>
        </p:blipFill>
        <p:spPr bwMode="auto">
          <a:xfrm>
            <a:off x="1408142" y="4643461"/>
            <a:ext cx="89027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8382030" y="5357836"/>
            <a:ext cx="1000125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024342" y="6356373"/>
            <a:ext cx="100012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stomShape 8"/>
          <p:cNvSpPr/>
          <p:nvPr/>
        </p:nvSpPr>
        <p:spPr>
          <a:xfrm>
            <a:off x="666712" y="3357562"/>
            <a:ext cx="10930014" cy="107157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МОДЕЛЮВАННЯ</a:t>
            </a:r>
            <a:r>
              <a:rPr lang="uk-UA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uk-UA" sz="2800" b="1" dirty="0" smtClean="0">
                <a:solidFill>
                  <a:srgbClr val="2603BD"/>
                </a:solidFill>
                <a:latin typeface="Arial" charset="0"/>
                <a:cs typeface="Arial" charset="0"/>
              </a:rPr>
              <a:t>– непряме дослідження </a:t>
            </a:r>
            <a:r>
              <a:rPr lang="uk-UA" sz="28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ОБ'ЄКТА</a:t>
            </a:r>
            <a:r>
              <a:rPr lang="uk-UA" sz="2800" b="1" dirty="0" smtClean="0">
                <a:solidFill>
                  <a:srgbClr val="2603BD"/>
                </a:solidFill>
                <a:latin typeface="Arial" charset="0"/>
                <a:cs typeface="Arial" charset="0"/>
              </a:rPr>
              <a:t> шляхом дослідження </a:t>
            </a:r>
            <a:r>
              <a:rPr lang="uk-UA" sz="28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МОДЕЛІ</a:t>
            </a:r>
            <a:endParaRPr lang="uk-UA" altLang="uk-UA" sz="2600" b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18" name="Рисунок 17" descr="D:\3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6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738282" y="285728"/>
            <a:ext cx="885831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МОДЕЛІ ТА МОДЕЛЮВАННЯ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" name="CustomShape 8"/>
          <p:cNvSpPr/>
          <p:nvPr/>
        </p:nvSpPr>
        <p:spPr>
          <a:xfrm>
            <a:off x="2309786" y="5643578"/>
            <a:ext cx="8286808" cy="107157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800" dirty="0" smtClean="0">
                <a:solidFill>
                  <a:srgbClr val="2603BD"/>
                </a:solidFill>
                <a:latin typeface="Arial Black" pitchFamily="34" charset="0"/>
              </a:rPr>
              <a:t>Як провести моделювання </a:t>
            </a:r>
          </a:p>
          <a:p>
            <a:pPr algn="ctr"/>
            <a:r>
              <a:rPr lang="uk-UA" sz="2800" dirty="0" smtClean="0">
                <a:solidFill>
                  <a:srgbClr val="2603BD"/>
                </a:solidFill>
                <a:latin typeface="Arial Black" pitchFamily="34" charset="0"/>
              </a:rPr>
              <a:t>щодо </a:t>
            </a:r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</a:rPr>
              <a:t>НАДЗВУКОВОГО</a:t>
            </a:r>
            <a:r>
              <a:rPr lang="uk-UA" sz="2800" dirty="0" smtClean="0">
                <a:solidFill>
                  <a:srgbClr val="2603BD"/>
                </a:solidFill>
                <a:latin typeface="Arial Black" pitchFamily="34" charset="0"/>
              </a:rPr>
              <a:t> літака?</a:t>
            </a:r>
            <a:endParaRPr lang="uk-UA" sz="2800" dirty="0">
              <a:solidFill>
                <a:srgbClr val="2603BD"/>
              </a:solidFill>
              <a:latin typeface="Arial Black" pitchFamily="34" charset="0"/>
            </a:endParaRPr>
          </a:p>
        </p:txBody>
      </p:sp>
      <p:pic>
        <p:nvPicPr>
          <p:cNvPr id="18" name="Picture 10" descr="Аеродинамічна труба — Wiki ТНТ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5934" y="1214422"/>
            <a:ext cx="5929354" cy="28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Аеродинамічна труба — Вікіпеді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53520" y="3929066"/>
            <a:ext cx="1770404" cy="150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AutoShape 2" descr="Звуковий бар'є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59" name="Picture 3" descr="D:\загружено.jfif"/>
          <p:cNvPicPr>
            <a:picLocks noChangeAspect="1" noChangeArrowheads="1"/>
          </p:cNvPicPr>
          <p:nvPr/>
        </p:nvPicPr>
        <p:blipFill>
          <a:blip r:embed="rId5"/>
          <a:srcRect t="7732" b="14948"/>
          <a:stretch>
            <a:fillRect/>
          </a:stretch>
        </p:blipFill>
        <p:spPr bwMode="auto">
          <a:xfrm>
            <a:off x="238084" y="1454995"/>
            <a:ext cx="5000660" cy="2896155"/>
          </a:xfrm>
          <a:prstGeom prst="rect">
            <a:avLst/>
          </a:prstGeom>
          <a:noFill/>
        </p:spPr>
      </p:pic>
      <p:sp>
        <p:nvSpPr>
          <p:cNvPr id="20" name="Text Box 218"/>
          <p:cNvSpPr txBox="1">
            <a:spLocks noChangeArrowheads="1"/>
          </p:cNvSpPr>
          <p:nvPr/>
        </p:nvSpPr>
        <p:spPr bwMode="auto">
          <a:xfrm>
            <a:off x="0" y="4312515"/>
            <a:ext cx="56436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Arial Black" pitchFamily="34" charset="0"/>
              </a:rPr>
              <a:t>Літак долає звуковий бар'єр </a:t>
            </a:r>
          </a:p>
          <a:p>
            <a:pPr algn="ctr"/>
            <a:r>
              <a:rPr lang="uk-UA" sz="2400" dirty="0" smtClean="0">
                <a:latin typeface="Arial Black" pitchFamily="34" charset="0"/>
              </a:rPr>
              <a:t>(швидкість звуку – </a:t>
            </a:r>
            <a:r>
              <a:rPr lang="uk-UA" sz="2400" dirty="0" smtClean="0">
                <a:solidFill>
                  <a:srgbClr val="C00000"/>
                </a:solidFill>
                <a:latin typeface="Arial Black" pitchFamily="34" charset="0"/>
              </a:rPr>
              <a:t>1224 км/</a:t>
            </a:r>
            <a:r>
              <a:rPr lang="uk-UA" sz="2400" dirty="0" err="1" smtClean="0">
                <a:solidFill>
                  <a:srgbClr val="C00000"/>
                </a:solidFill>
                <a:latin typeface="Arial Black" pitchFamily="34" charset="0"/>
              </a:rPr>
              <a:t>год</a:t>
            </a:r>
            <a:r>
              <a:rPr lang="uk-UA" sz="2400" dirty="0" smtClean="0">
                <a:solidFill>
                  <a:srgbClr val="C00000"/>
                </a:solidFill>
                <a:latin typeface="Arial Black" pitchFamily="34" charset="0"/>
              </a:rPr>
              <a:t>) </a:t>
            </a:r>
          </a:p>
        </p:txBody>
      </p:sp>
      <p:pic>
        <p:nvPicPr>
          <p:cNvPr id="17" name="Рисунок 16" descr="D:\3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7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738282" y="285728"/>
            <a:ext cx="921550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ВИДИ МОДЕЛЕЙ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" name="CustomShape 8"/>
          <p:cNvSpPr/>
          <p:nvPr/>
        </p:nvSpPr>
        <p:spPr>
          <a:xfrm>
            <a:off x="166646" y="1357298"/>
            <a:ext cx="11572956" cy="507209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uk-UA" sz="2800" b="1" dirty="0" smtClean="0">
                <a:latin typeface="Arial" charset="0"/>
                <a:cs typeface="Arial" charset="0"/>
              </a:rPr>
              <a:t>     У </a:t>
            </a:r>
            <a:r>
              <a:rPr lang="uk-UA" sz="28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фізичних моделях</a:t>
            </a:r>
            <a:r>
              <a:rPr lang="uk-UA" sz="2800" b="1" dirty="0" smtClean="0">
                <a:latin typeface="Arial" charset="0"/>
                <a:cs typeface="Arial" charset="0"/>
              </a:rPr>
              <a:t> реальний об'єкт відтворюється зі збереженням фізичної природи та (або) геометричної подібності.</a:t>
            </a:r>
          </a:p>
          <a:p>
            <a:endParaRPr lang="ru-RU" b="1" dirty="0" smtClean="0">
              <a:latin typeface="Arial" charset="0"/>
              <a:cs typeface="Arial" charset="0"/>
            </a:endParaRPr>
          </a:p>
          <a:p>
            <a:r>
              <a:rPr lang="uk-UA" sz="28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     Математичні моделі </a:t>
            </a:r>
            <a:r>
              <a:rPr lang="uk-UA" sz="2800" b="1" dirty="0" smtClean="0">
                <a:latin typeface="Arial" charset="0"/>
                <a:cs typeface="Arial" charset="0"/>
              </a:rPr>
              <a:t>містять у собі опис явищ, процесів у вигляді набору математичних залежностей.</a:t>
            </a:r>
            <a:endParaRPr lang="ru-RU" sz="2800" b="1" dirty="0" smtClean="0">
              <a:latin typeface="Arial" charset="0"/>
              <a:cs typeface="Arial" charset="0"/>
            </a:endParaRPr>
          </a:p>
          <a:p>
            <a:r>
              <a:rPr lang="uk-UA" sz="2800" b="1" i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     Математичні моделі мають свою класифікацію</a:t>
            </a:r>
            <a:endParaRPr lang="uk-UA" altLang="uk-UA" sz="2800" b="1" i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  <a:p>
            <a:endParaRPr lang="uk-UA" b="1" dirty="0" smtClean="0">
              <a:latin typeface="Arial" charset="0"/>
              <a:cs typeface="Arial" charset="0"/>
            </a:endParaRPr>
          </a:p>
          <a:p>
            <a:r>
              <a:rPr lang="uk-UA" sz="2800" b="1" dirty="0" smtClean="0">
                <a:latin typeface="Arial" charset="0"/>
                <a:cs typeface="Arial" charset="0"/>
              </a:rPr>
              <a:t>     У </a:t>
            </a:r>
            <a:r>
              <a:rPr lang="uk-UA" sz="28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біологічних моделях </a:t>
            </a:r>
            <a:r>
              <a:rPr lang="uk-UA" sz="2800" b="1" dirty="0" smtClean="0">
                <a:latin typeface="Arial" charset="0"/>
                <a:cs typeface="Arial" charset="0"/>
              </a:rPr>
              <a:t>використовуються біологічні подоби різних організмів (дослідження вакцин на мишах).</a:t>
            </a:r>
            <a:endParaRPr lang="ru-RU" sz="2800" b="1" dirty="0">
              <a:latin typeface="Arial" charset="0"/>
              <a:cs typeface="Arial" charset="0"/>
            </a:endParaRPr>
          </a:p>
        </p:txBody>
      </p:sp>
      <p:sp>
        <p:nvSpPr>
          <p:cNvPr id="45058" name="AutoShape 2" descr="Звуковий бар'є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D: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738282" y="285728"/>
            <a:ext cx="892975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МАТЕМАТИЧНА МОДЕЛЬ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5" name="CustomShape 8"/>
          <p:cNvSpPr/>
          <p:nvPr/>
        </p:nvSpPr>
        <p:spPr>
          <a:xfrm>
            <a:off x="309522" y="1285860"/>
            <a:ext cx="6072230" cy="550070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МАТЕМАТИЧНА МОДЕЛЬ – </a:t>
            </a:r>
          </a:p>
          <a:p>
            <a:pPr algn="ctr"/>
            <a:r>
              <a:rPr lang="uk-UA" sz="3200" b="1" dirty="0" smtClean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сукупність математичних </a:t>
            </a:r>
          </a:p>
          <a:p>
            <a:pPr algn="ctr"/>
            <a:r>
              <a:rPr lang="uk-UA" sz="3200" b="1" dirty="0" smtClean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співвідношень, рівнянь, нерівностей, </a:t>
            </a:r>
          </a:p>
          <a:p>
            <a:pPr algn="ctr"/>
            <a:r>
              <a:rPr lang="uk-UA" sz="3200" b="1" dirty="0" smtClean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що описують </a:t>
            </a:r>
            <a:r>
              <a:rPr lang="uk-UA" sz="3200" b="1" u="sng" dirty="0" smtClean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основні закономірності</a:t>
            </a:r>
            <a:r>
              <a:rPr lang="uk-UA" sz="3200" b="1" dirty="0" smtClean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, </a:t>
            </a:r>
          </a:p>
          <a:p>
            <a:pPr algn="ctr"/>
            <a:r>
              <a:rPr lang="uk-UA" sz="3200" b="1" dirty="0" smtClean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які властиві досліджуваному </a:t>
            </a:r>
          </a:p>
          <a:p>
            <a:pPr algn="ctr"/>
            <a:r>
              <a:rPr lang="uk-UA" sz="3200" b="1" u="sng" dirty="0" smtClean="0"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об'єкту (процесу)</a:t>
            </a:r>
            <a:endParaRPr lang="ru-RU" sz="3200" b="1" u="sng" dirty="0">
              <a:solidFill>
                <a:srgbClr val="00206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/>
          <a:srcRect l="47461" t="44792" r="27930" b="22484"/>
          <a:stretch>
            <a:fillRect/>
          </a:stretch>
        </p:blipFill>
        <p:spPr bwMode="auto">
          <a:xfrm>
            <a:off x="6462784" y="1785926"/>
            <a:ext cx="572921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2095472" y="273911"/>
            <a:ext cx="921550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ВИДИ МАТЕМАТИЧНИХ МОДЕЛЕЙ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" name="CustomShape 8"/>
          <p:cNvSpPr/>
          <p:nvPr/>
        </p:nvSpPr>
        <p:spPr>
          <a:xfrm>
            <a:off x="166646" y="1357298"/>
            <a:ext cx="11572956" cy="535785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/>
            <a:r>
              <a:rPr lang="ru-RU" sz="2800" b="1" dirty="0" smtClean="0">
                <a:latin typeface="Arial Black" pitchFamily="34" charset="0"/>
                <a:cs typeface="Arial" charset="0"/>
              </a:rPr>
              <a:t>     </a:t>
            </a:r>
            <a:r>
              <a:rPr lang="ru-RU" sz="2800" b="1" dirty="0" err="1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Аналітичні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моделі</a:t>
            </a:r>
            <a:r>
              <a:rPr lang="ru-RU" sz="2800" dirty="0" smtClean="0">
                <a:latin typeface="Arial Black" pitchFamily="34" charset="0"/>
                <a:cs typeface="Arial" charset="0"/>
              </a:rPr>
              <a:t> </a:t>
            </a:r>
            <a:r>
              <a:rPr lang="uk-UA" sz="2800" dirty="0" smtClean="0">
                <a:latin typeface="Arial Black" pitchFamily="34" charset="0"/>
                <a:cs typeface="Arial" charset="0"/>
              </a:rPr>
              <a:t>–</a:t>
            </a:r>
            <a:r>
              <a:rPr lang="ru-RU" sz="2800" dirty="0" smtClean="0">
                <a:latin typeface="Arial Black" pitchFamily="34" charset="0"/>
                <a:cs typeface="Arial" charset="0"/>
              </a:rPr>
              <a:t> </a:t>
            </a:r>
            <a:r>
              <a:rPr lang="ru-RU" sz="2800" dirty="0" err="1" smtClean="0">
                <a:latin typeface="Arial Black" pitchFamily="34" charset="0"/>
                <a:cs typeface="Arial" charset="0"/>
              </a:rPr>
              <a:t>базуються</a:t>
            </a:r>
            <a:r>
              <a:rPr lang="ru-RU" sz="2800" dirty="0" smtClean="0">
                <a:latin typeface="Arial Black" pitchFamily="34" charset="0"/>
                <a:cs typeface="Arial" charset="0"/>
              </a:rPr>
              <a:t> на </a:t>
            </a:r>
            <a:r>
              <a:rPr lang="ru-RU" sz="2800" dirty="0" err="1" smtClean="0">
                <a:latin typeface="Arial Black" pitchFamily="34" charset="0"/>
                <a:cs typeface="Arial" charset="0"/>
              </a:rPr>
              <a:t>точних</a:t>
            </a:r>
            <a:r>
              <a:rPr lang="ru-RU" sz="2800" dirty="0" smtClean="0">
                <a:latin typeface="Arial Black" pitchFamily="34" charset="0"/>
                <a:cs typeface="Arial" charset="0"/>
              </a:rPr>
              <a:t> </a:t>
            </a:r>
            <a:r>
              <a:rPr lang="ru-RU" sz="2800" dirty="0" err="1" smtClean="0">
                <a:latin typeface="Arial Black" pitchFamily="34" charset="0"/>
                <a:cs typeface="Arial" charset="0"/>
              </a:rPr>
              <a:t>математичних</a:t>
            </a:r>
            <a:r>
              <a:rPr lang="ru-RU" sz="2800" dirty="0" smtClean="0">
                <a:latin typeface="Arial Black" pitchFamily="34" charset="0"/>
                <a:cs typeface="Arial" charset="0"/>
              </a:rPr>
              <a:t> формулах (</a:t>
            </a:r>
            <a:r>
              <a:rPr lang="ru-RU" sz="2800" dirty="0" err="1" smtClean="0">
                <a:latin typeface="Arial Black" pitchFamily="34" charset="0"/>
                <a:cs typeface="Arial" charset="0"/>
              </a:rPr>
              <a:t>рівняннях</a:t>
            </a:r>
            <a:r>
              <a:rPr lang="ru-RU" sz="2800" dirty="0" smtClean="0">
                <a:latin typeface="Arial Black" pitchFamily="34" charset="0"/>
                <a:cs typeface="Arial" charset="0"/>
              </a:rPr>
              <a:t>), </a:t>
            </a:r>
            <a:r>
              <a:rPr lang="ru-RU" sz="2800" dirty="0" err="1" smtClean="0">
                <a:latin typeface="Arial Black" pitchFamily="34" charset="0"/>
                <a:cs typeface="Arial" charset="0"/>
              </a:rPr>
              <a:t>що</a:t>
            </a:r>
            <a:r>
              <a:rPr lang="ru-RU" sz="2800" dirty="0" smtClean="0">
                <a:latin typeface="Arial Black" pitchFamily="34" charset="0"/>
                <a:cs typeface="Arial" charset="0"/>
              </a:rPr>
              <a:t> </a:t>
            </a:r>
            <a:r>
              <a:rPr lang="ru-RU" sz="2800" dirty="0" err="1" smtClean="0">
                <a:latin typeface="Arial Black" pitchFamily="34" charset="0"/>
                <a:cs typeface="Arial" charset="0"/>
              </a:rPr>
              <a:t>описують</a:t>
            </a:r>
            <a:r>
              <a:rPr lang="ru-RU" sz="2800" dirty="0" smtClean="0">
                <a:latin typeface="Arial Black" pitchFamily="34" charset="0"/>
                <a:cs typeface="Arial" charset="0"/>
              </a:rPr>
              <a:t> систему </a:t>
            </a:r>
            <a:r>
              <a:rPr lang="ru-RU" sz="2800" dirty="0" err="1" smtClean="0">
                <a:latin typeface="Arial Black" pitchFamily="34" charset="0"/>
                <a:cs typeface="Arial" charset="0"/>
              </a:rPr>
              <a:t>чи</a:t>
            </a:r>
            <a:r>
              <a:rPr lang="ru-RU" sz="2800" dirty="0" smtClean="0">
                <a:latin typeface="Arial Black" pitchFamily="34" charset="0"/>
                <a:cs typeface="Arial" charset="0"/>
              </a:rPr>
              <a:t> </a:t>
            </a:r>
            <a:r>
              <a:rPr lang="ru-RU" sz="2800" dirty="0" err="1" smtClean="0">
                <a:latin typeface="Arial Black" pitchFamily="34" charset="0"/>
                <a:cs typeface="Arial" charset="0"/>
              </a:rPr>
              <a:t>процес</a:t>
            </a:r>
            <a:r>
              <a:rPr lang="ru-RU" sz="2800" dirty="0" smtClean="0">
                <a:latin typeface="Arial Black" pitchFamily="34" charset="0"/>
                <a:cs typeface="Arial" charset="0"/>
              </a:rPr>
              <a:t>. </a:t>
            </a:r>
          </a:p>
          <a:p>
            <a:pPr algn="just"/>
            <a:endParaRPr lang="ru-RU" sz="800" dirty="0" smtClean="0">
              <a:latin typeface="Arial Black" pitchFamily="34" charset="0"/>
              <a:cs typeface="Arial" charset="0"/>
            </a:endParaRPr>
          </a:p>
          <a:p>
            <a:pPr algn="just"/>
            <a:r>
              <a:rPr lang="uk-UA" sz="2800" b="1" dirty="0" smtClean="0">
                <a:latin typeface="Arial Black" pitchFamily="34" charset="0"/>
                <a:cs typeface="Arial" charset="0"/>
              </a:rPr>
              <a:t>    </a:t>
            </a:r>
            <a:r>
              <a:rPr lang="uk-UA" sz="28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Статистичні моделі</a:t>
            </a:r>
            <a:r>
              <a:rPr lang="uk-UA" sz="2800" dirty="0" smtClean="0">
                <a:latin typeface="Arial Black" pitchFamily="34" charset="0"/>
                <a:cs typeface="Arial" charset="0"/>
              </a:rPr>
              <a:t> – базуються на проведенні статистичних випробувань та обробці накопиченої інформації.</a:t>
            </a:r>
          </a:p>
          <a:p>
            <a:pPr algn="just"/>
            <a:endParaRPr lang="uk-UA" sz="800" dirty="0" smtClean="0">
              <a:latin typeface="Arial Black" pitchFamily="34" charset="0"/>
              <a:cs typeface="Arial" charset="0"/>
            </a:endParaRPr>
          </a:p>
          <a:p>
            <a:pPr algn="just"/>
            <a:r>
              <a:rPr lang="uk-UA" sz="2800" b="1" dirty="0" smtClean="0">
                <a:latin typeface="Arial Black" pitchFamily="34" charset="0"/>
                <a:cs typeface="Arial" charset="0"/>
              </a:rPr>
              <a:t>    </a:t>
            </a:r>
            <a:r>
              <a:rPr lang="uk-UA" sz="28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Оптимізаційні моделі</a:t>
            </a:r>
            <a:r>
              <a:rPr lang="uk-UA" sz="2800" dirty="0" smtClean="0">
                <a:latin typeface="Arial Black" pitchFamily="34" charset="0"/>
                <a:cs typeface="Arial" charset="0"/>
              </a:rPr>
              <a:t> – для рішення оптимізаційних задач відносно функціоналів, що характеризують якість функціонування об’єктів досліджень (</a:t>
            </a:r>
            <a:r>
              <a:rPr lang="uk-UA" sz="2800" i="1" dirty="0" smtClean="0">
                <a:latin typeface="Arial Black" pitchFamily="34" charset="0"/>
                <a:cs typeface="Arial" charset="0"/>
              </a:rPr>
              <a:t>цільова функція</a:t>
            </a:r>
            <a:r>
              <a:rPr lang="uk-UA" sz="2800" dirty="0" smtClean="0">
                <a:latin typeface="Arial Black" pitchFamily="34" charset="0"/>
                <a:cs typeface="Arial" charset="0"/>
              </a:rPr>
              <a:t>).</a:t>
            </a:r>
          </a:p>
          <a:p>
            <a:pPr algn="just"/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                 </a:t>
            </a:r>
            <a:r>
              <a:rPr lang="uk-UA" sz="2800" dirty="0" smtClean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……………</a:t>
            </a:r>
            <a:endParaRPr lang="ru-RU" sz="2800" b="1" dirty="0">
              <a:solidFill>
                <a:srgbClr val="2603BD"/>
              </a:solidFill>
              <a:latin typeface="Arial" charset="0"/>
              <a:cs typeface="Arial" charset="0"/>
            </a:endParaRPr>
          </a:p>
        </p:txBody>
      </p:sp>
      <p:sp>
        <p:nvSpPr>
          <p:cNvPr id="45058" name="AutoShape 2" descr="Звуковий бар'є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738282" y="285728"/>
            <a:ext cx="8786874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МОДЕЛІ ТА МОДЕЛЮВАННЯ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5" name="CustomShape 8"/>
          <p:cNvSpPr/>
          <p:nvPr/>
        </p:nvSpPr>
        <p:spPr>
          <a:xfrm>
            <a:off x="309522" y="5429264"/>
            <a:ext cx="11001452" cy="100013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800" dirty="0" smtClean="0">
                <a:solidFill>
                  <a:srgbClr val="2603BD"/>
                </a:solidFill>
                <a:latin typeface="Arial Black" pitchFamily="34" charset="0"/>
              </a:rPr>
              <a:t>Яка модель літака є кращою із трьох наведених?</a:t>
            </a:r>
          </a:p>
        </p:txBody>
      </p:sp>
      <p:pic>
        <p:nvPicPr>
          <p:cNvPr id="12" name="Picture 2" descr="Создание 3D-модели самолёта — War Thunder Wiki"/>
          <p:cNvPicPr>
            <a:picLocks noChangeAspect="1" noChangeArrowheads="1"/>
          </p:cNvPicPr>
          <p:nvPr/>
        </p:nvPicPr>
        <p:blipFill>
          <a:blip r:embed="rId3"/>
          <a:srcRect l="5882" r="13612"/>
          <a:stretch>
            <a:fillRect/>
          </a:stretch>
        </p:blipFill>
        <p:spPr bwMode="auto">
          <a:xfrm>
            <a:off x="8882082" y="1857364"/>
            <a:ext cx="250031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 l="47461" t="44792" r="27930" b="22916"/>
          <a:stretch>
            <a:fillRect/>
          </a:stretch>
        </p:blipFill>
        <p:spPr bwMode="auto">
          <a:xfrm>
            <a:off x="4095736" y="1928802"/>
            <a:ext cx="4065376" cy="300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Аеродинамічна труба — Вікіпедія"/>
          <p:cNvPicPr>
            <a:picLocks noChangeAspect="1" noChangeArrowheads="1"/>
          </p:cNvPicPr>
          <p:nvPr/>
        </p:nvPicPr>
        <p:blipFill>
          <a:blip r:embed="rId5"/>
          <a:srcRect l="18420" t="1349" r="11278" b="-847"/>
          <a:stretch>
            <a:fillRect/>
          </a:stretch>
        </p:blipFill>
        <p:spPr bwMode="auto">
          <a:xfrm>
            <a:off x="738150" y="1857364"/>
            <a:ext cx="2571750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18"/>
          <p:cNvSpPr txBox="1">
            <a:spLocks noChangeArrowheads="1"/>
          </p:cNvSpPr>
          <p:nvPr/>
        </p:nvSpPr>
        <p:spPr bwMode="auto">
          <a:xfrm>
            <a:off x="1452530" y="1285860"/>
            <a:ext cx="1042994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uk-UA" sz="2600" dirty="0">
                <a:latin typeface="Arial Black" pitchFamily="34" charset="0"/>
              </a:rPr>
              <a:t>  1                       </a:t>
            </a:r>
            <a:r>
              <a:rPr lang="uk-UA" sz="2600" dirty="0" smtClean="0">
                <a:latin typeface="Arial Black" pitchFamily="34" charset="0"/>
              </a:rPr>
              <a:t>          2                                       3</a:t>
            </a:r>
            <a:endParaRPr lang="uk-UA" sz="2600" dirty="0">
              <a:latin typeface="Arial Black" pitchFamily="34" charset="0"/>
            </a:endParaRPr>
          </a:p>
        </p:txBody>
      </p:sp>
      <p:pic>
        <p:nvPicPr>
          <p:cNvPr id="18" name="Рисунок 17" descr="D:\3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7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523968" y="214290"/>
            <a:ext cx="921550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uk-UA" sz="3200" dirty="0" smtClean="0">
                <a:solidFill>
                  <a:srgbClr val="C00000"/>
                </a:solidFill>
                <a:latin typeface="Arial Black" pitchFamily="34" charset="0"/>
              </a:rPr>
              <a:t>ПОКАЗНИКИ ЯКОСТІ МОДЕЛІ</a:t>
            </a:r>
            <a:endParaRPr lang="ru-RU" altLang="ru-RU" sz="3200" b="1" i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" name="CustomShape 8"/>
          <p:cNvSpPr/>
          <p:nvPr/>
        </p:nvSpPr>
        <p:spPr>
          <a:xfrm>
            <a:off x="452398" y="1357298"/>
            <a:ext cx="11287204" cy="507209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r>
              <a:rPr lang="uk-UA" sz="32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Адекватність моделі</a:t>
            </a:r>
            <a:r>
              <a:rPr lang="uk-UA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‑ </a:t>
            </a:r>
          </a:p>
          <a:p>
            <a:pPr>
              <a:defRPr/>
            </a:pP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це вірне відтворення в моделі реальної системи (процесу, явища) та зв'язків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2603BD"/>
                </a:solidFill>
                <a:latin typeface="Arial" pitchFamily="34" charset="0"/>
                <a:cs typeface="Arial" pitchFamily="34" charset="0"/>
              </a:rPr>
              <a:t>Створити повністю адекватну модель неможливо. Досить щоб модель мала ті властивості оригіналу, що цікавлять дослідника.</a:t>
            </a:r>
          </a:p>
          <a:p>
            <a:pPr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uk-UA" sz="32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Абстрагування в моделях</a:t>
            </a:r>
            <a:r>
              <a:rPr lang="uk-UA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‑ </a:t>
            </a:r>
          </a:p>
          <a:p>
            <a:pPr>
              <a:defRPr/>
            </a:pP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це уникнення зайвої деталізації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2603BD"/>
                </a:solidFill>
                <a:latin typeface="Arial" pitchFamily="34" charset="0"/>
                <a:cs typeface="Arial" pitchFamily="34" charset="0"/>
              </a:rPr>
              <a:t>Однак надмірне спрощення моделі може призвести до втрати її практичної цінності. </a:t>
            </a:r>
            <a:endParaRPr lang="ru-RU" sz="2800" b="1" dirty="0">
              <a:solidFill>
                <a:srgbClr val="2603B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AutoShape 2" descr="Звуковий бар'є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D: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4436</TotalTime>
  <Words>603</Words>
  <Application>Microsoft Office PowerPoint</Application>
  <PresentationFormat>Произвольный</PresentationFormat>
  <Paragraphs>126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</dc:creator>
  <dc:description/>
  <cp:lastModifiedBy>Customer</cp:lastModifiedBy>
  <cp:revision>400</cp:revision>
  <cp:lastPrinted>2025-06-24T07:13:07Z</cp:lastPrinted>
  <dcterms:created xsi:type="dcterms:W3CDTF">2017-10-20T09:44:26Z</dcterms:created>
  <dcterms:modified xsi:type="dcterms:W3CDTF">2026-02-28T11:05:38Z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Широкий екран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