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22" r:id="rId3"/>
    <p:sldId id="368" r:id="rId4"/>
    <p:sldId id="369" r:id="rId5"/>
    <p:sldId id="370" r:id="rId6"/>
    <p:sldId id="361" r:id="rId7"/>
    <p:sldId id="362" r:id="rId8"/>
    <p:sldId id="363" r:id="rId9"/>
    <p:sldId id="373" r:id="rId10"/>
    <p:sldId id="262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8371" y="2115371"/>
            <a:ext cx="10609007" cy="202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</a:t>
            </a:r>
            <a:r>
              <a:rPr lang="uk-UA" sz="3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uk-UA" sz="3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Збір</a:t>
            </a:r>
            <a:r>
              <a:rPr lang="ru-RU" sz="3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3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обробка</a:t>
            </a:r>
            <a:r>
              <a:rPr lang="ru-RU" sz="3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даних</a:t>
            </a:r>
            <a:r>
              <a:rPr lang="ru-RU" sz="3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3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наукових</a:t>
            </a:r>
            <a:r>
              <a:rPr lang="ru-RU" sz="3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дослідженнях</a:t>
            </a:r>
            <a:r>
              <a:rPr lang="ru-RU" sz="3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3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  <a:spcAft>
                <a:spcPts val="0"/>
              </a:spcAft>
            </a:pPr>
            <a:endParaRPr lang="uk-UA" sz="3800" b="1" dirty="0" smtClean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2218" y="1716096"/>
            <a:ext cx="10668001" cy="1553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9.1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Джерела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даних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наукових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досліджень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9.2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Методи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збору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даних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наукових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досліджень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9.3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Технології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обробки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наукових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даних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використанням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сучасних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технологій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3122" y="137652"/>
            <a:ext cx="115037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 smtClean="0"/>
              <a:t>Роль </a:t>
            </a:r>
            <a:r>
              <a:rPr lang="uk-UA" sz="2000" b="1" dirty="0"/>
              <a:t>даних у наукових </a:t>
            </a:r>
            <a:r>
              <a:rPr lang="uk-UA" sz="2000" b="1" dirty="0" smtClean="0"/>
              <a:t>дослідженнях</a:t>
            </a:r>
          </a:p>
          <a:p>
            <a:pPr>
              <a:lnSpc>
                <a:spcPct val="150000"/>
              </a:lnSpc>
            </a:pPr>
            <a:endParaRPr lang="uk-UA" sz="2000" b="1" dirty="0"/>
          </a:p>
          <a:p>
            <a:pPr>
              <a:lnSpc>
                <a:spcPct val="150000"/>
              </a:lnSpc>
            </a:pPr>
            <a:r>
              <a:rPr lang="uk-UA" sz="2000" dirty="0"/>
              <a:t>Дані є основою будь-якого наукового дослідження. Вони дозволяють:</a:t>
            </a:r>
            <a:br>
              <a:rPr lang="uk-UA" sz="2000" dirty="0"/>
            </a:br>
            <a:r>
              <a:rPr lang="uk-UA" sz="2000" dirty="0"/>
              <a:t>✅ Формувати аргументовані висновки.</a:t>
            </a:r>
            <a:br>
              <a:rPr lang="uk-UA" sz="2000" dirty="0"/>
            </a:br>
            <a:r>
              <a:rPr lang="uk-UA" sz="2000" dirty="0"/>
              <a:t>✅ Перевіряти гіпотези та встановлювати закономірності.</a:t>
            </a:r>
            <a:br>
              <a:rPr lang="uk-UA" sz="2000" dirty="0"/>
            </a:br>
            <a:r>
              <a:rPr lang="uk-UA" sz="2000" dirty="0"/>
              <a:t>✅ Робити прогнози та приймати рішення на основі фактів.</a:t>
            </a:r>
          </a:p>
          <a:p>
            <a:pPr algn="ctr">
              <a:lnSpc>
                <a:spcPct val="150000"/>
              </a:lnSpc>
            </a:pPr>
            <a:endParaRPr lang="uk-UA" sz="2000" b="1" dirty="0" smtClean="0"/>
          </a:p>
          <a:p>
            <a:pPr algn="ctr">
              <a:lnSpc>
                <a:spcPct val="150000"/>
              </a:lnSpc>
            </a:pPr>
            <a:r>
              <a:rPr lang="uk-UA" sz="2000" b="1" dirty="0" smtClean="0"/>
              <a:t>Процес </a:t>
            </a:r>
            <a:r>
              <a:rPr lang="uk-UA" sz="2000" b="1" dirty="0"/>
              <a:t>роботи з даними </a:t>
            </a:r>
            <a:r>
              <a:rPr lang="uk-UA" sz="2000" b="1" dirty="0" smtClean="0"/>
              <a:t>включає</a:t>
            </a:r>
          </a:p>
          <a:p>
            <a:pPr>
              <a:lnSpc>
                <a:spcPct val="150000"/>
              </a:lnSpc>
            </a:pPr>
            <a:r>
              <a:rPr lang="uk-UA" sz="2000" dirty="0" smtClean="0"/>
              <a:t>З</a:t>
            </a:r>
            <a:r>
              <a:rPr lang="uk-UA" sz="2000" b="1" dirty="0" smtClean="0"/>
              <a:t>бір </a:t>
            </a:r>
            <a:r>
              <a:rPr lang="uk-UA" sz="2000" b="1" dirty="0"/>
              <a:t>інформації</a:t>
            </a:r>
            <a:r>
              <a:rPr lang="uk-UA" sz="2000" dirty="0"/>
              <a:t> – вибір джерел та методів збору</a:t>
            </a:r>
            <a:r>
              <a:rPr lang="uk-UA" sz="20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uk-UA" sz="2000" b="1" dirty="0" smtClean="0"/>
              <a:t>Обробку </a:t>
            </a:r>
            <a:r>
              <a:rPr lang="uk-UA" sz="2000" b="1" dirty="0"/>
              <a:t>даних</a:t>
            </a:r>
            <a:r>
              <a:rPr lang="uk-UA" sz="2000" dirty="0"/>
              <a:t> – їх очищення, аналіз та структурування</a:t>
            </a:r>
            <a:r>
              <a:rPr lang="uk-UA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uk-UA" sz="2000" b="1" dirty="0" smtClean="0"/>
              <a:t>Інтерпретацію</a:t>
            </a:r>
            <a:r>
              <a:rPr lang="uk-UA" sz="2000" dirty="0" smtClean="0"/>
              <a:t> </a:t>
            </a:r>
            <a:r>
              <a:rPr lang="uk-UA" sz="2000" dirty="0"/>
              <a:t>– формулювання висновків на основі отриманих результатів.</a:t>
            </a:r>
          </a:p>
          <a:p>
            <a:pPr>
              <a:lnSpc>
                <a:spcPct val="150000"/>
              </a:lnSpc>
            </a:pPr>
            <a:r>
              <a:rPr lang="uk-UA" sz="2000" dirty="0" smtClean="0"/>
              <a:t>Якщо </a:t>
            </a:r>
            <a:r>
              <a:rPr lang="uk-UA" sz="2000" dirty="0"/>
              <a:t>дані зібрані неправильно, то і результати дослідження можуть бути некоректними.</a:t>
            </a:r>
          </a:p>
        </p:txBody>
      </p:sp>
    </p:spTree>
    <p:extLst>
      <p:ext uri="{BB962C8B-B14F-4D97-AF65-F5344CB8AC3E}">
        <p14:creationId xmlns:p14="http://schemas.microsoft.com/office/powerpoint/2010/main" val="35309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2619" y="117988"/>
            <a:ext cx="11375923" cy="5740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Джерела даних у наукових </a:t>
            </a:r>
            <a:r>
              <a:rPr lang="uk-UA" b="1" dirty="0" smtClean="0"/>
              <a:t>дослідженнях</a:t>
            </a:r>
          </a:p>
          <a:p>
            <a:endParaRPr lang="uk-UA" b="1" dirty="0"/>
          </a:p>
          <a:p>
            <a:r>
              <a:rPr lang="uk-UA" dirty="0"/>
              <a:t>Залежно від типу дослідження використовують різні джерела даних.</a:t>
            </a:r>
          </a:p>
          <a:p>
            <a:pPr algn="ctr"/>
            <a:endParaRPr lang="uk-UA" b="1" dirty="0" smtClean="0"/>
          </a:p>
          <a:p>
            <a:pPr algn="ctr"/>
            <a:r>
              <a:rPr lang="uk-UA" b="1" dirty="0" smtClean="0"/>
              <a:t>Первинні </a:t>
            </a:r>
            <a:r>
              <a:rPr lang="uk-UA" b="1" dirty="0"/>
              <a:t>джерела (</a:t>
            </a:r>
            <a:r>
              <a:rPr lang="en-GB" b="1" dirty="0"/>
              <a:t>Primary Data</a:t>
            </a:r>
            <a:r>
              <a:rPr lang="en-GB" b="1" dirty="0" smtClean="0"/>
              <a:t>)</a:t>
            </a:r>
            <a:endParaRPr lang="uk-UA" b="1" dirty="0" smtClean="0"/>
          </a:p>
          <a:p>
            <a:r>
              <a:rPr lang="en-GB" dirty="0"/>
              <a:t/>
            </a:r>
            <a:br>
              <a:rPr lang="en-GB" dirty="0"/>
            </a:br>
            <a:r>
              <a:rPr lang="uk-UA" dirty="0"/>
              <a:t>✅ Дані, отримані безпосередньо дослідником.</a:t>
            </a:r>
            <a:br>
              <a:rPr lang="uk-UA" dirty="0"/>
            </a:br>
            <a:r>
              <a:rPr lang="uk-UA" dirty="0"/>
              <a:t>✅ Приклади: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Анкети та опитування.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Експериментальні вимірювання.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Інтерв’ю та фокус-групи.</a:t>
            </a:r>
          </a:p>
          <a:p>
            <a:pPr algn="ctr"/>
            <a:r>
              <a:rPr lang="uk-UA" b="1" dirty="0" smtClean="0"/>
              <a:t>Вторинні </a:t>
            </a:r>
            <a:r>
              <a:rPr lang="uk-UA" b="1" dirty="0"/>
              <a:t>джерела (</a:t>
            </a:r>
            <a:r>
              <a:rPr lang="en-GB" b="1" dirty="0"/>
              <a:t>Secondary Data</a:t>
            </a:r>
            <a:r>
              <a:rPr lang="en-GB" b="1" dirty="0" smtClean="0"/>
              <a:t>)</a:t>
            </a:r>
            <a:endParaRPr lang="uk-UA" b="1" dirty="0" smtClean="0"/>
          </a:p>
          <a:p>
            <a:r>
              <a:rPr lang="en-GB" dirty="0"/>
              <a:t/>
            </a:r>
            <a:br>
              <a:rPr lang="en-GB" dirty="0"/>
            </a:br>
            <a:r>
              <a:rPr lang="uk-UA" dirty="0"/>
              <a:t>✅ Дані, отримані раніше та доступні для аналізу.</a:t>
            </a:r>
            <a:br>
              <a:rPr lang="uk-UA" dirty="0"/>
            </a:br>
            <a:r>
              <a:rPr lang="uk-UA" dirty="0"/>
              <a:t>✅ Приклади: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Статистичні звіти, бази даних.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Публікації, наукові статті, книги.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dirty="0"/>
              <a:t>Архівні матеріали.</a:t>
            </a:r>
          </a:p>
          <a:p>
            <a:endParaRPr lang="ru-RU" dirty="0" smtClean="0"/>
          </a:p>
          <a:p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мети </a:t>
            </a:r>
            <a:r>
              <a:rPr lang="ru-RU" dirty="0" err="1"/>
              <a:t>дослідження</a:t>
            </a:r>
            <a:r>
              <a:rPr lang="ru-RU" dirty="0"/>
              <a:t> та </a:t>
            </a:r>
            <a:r>
              <a:rPr lang="ru-RU" dirty="0" err="1"/>
              <a:t>доступності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75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4297" y="127819"/>
            <a:ext cx="11651226" cy="584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Методи збору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даних</a:t>
            </a:r>
          </a:p>
          <a:p>
            <a:pPr>
              <a:lnSpc>
                <a:spcPct val="130000"/>
              </a:lnSpc>
            </a:pP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Методи збору даних залежать від їх типу (якісні або кількісні).</a:t>
            </a:r>
          </a:p>
          <a:p>
            <a:pPr algn="ctr">
              <a:lnSpc>
                <a:spcPct val="13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Кількісні методи</a:t>
            </a:r>
          </a:p>
          <a:p>
            <a:pPr>
              <a:lnSpc>
                <a:spcPct val="13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Опитування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використання анкет та форм.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Експеримент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контрольовані досліди для перевірки гіпотез.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Аналіз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статистичних даних – робота з числовою інформацією.</a:t>
            </a:r>
          </a:p>
          <a:p>
            <a:pPr algn="ctr">
              <a:lnSpc>
                <a:spcPct val="13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Якісні методи</a:t>
            </a:r>
          </a:p>
          <a:p>
            <a:pPr>
              <a:lnSpc>
                <a:spcPct val="13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Інтерв’ю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глибокий аналіз думок експертів.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Фокус-групи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групові дискусії.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Спостереження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– збір інформації про поведінку людей або явищ.</a:t>
            </a:r>
          </a:p>
          <a:p>
            <a:pPr>
              <a:lnSpc>
                <a:spcPct val="13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Вибір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методу залежить від дослідницького питання.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6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0439" y="560439"/>
            <a:ext cx="113759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uk-UA" b="1" dirty="0"/>
              <a:t>Автоматизовані методи збору даних</a:t>
            </a:r>
          </a:p>
          <a:p>
            <a:pPr>
              <a:lnSpc>
                <a:spcPct val="200000"/>
              </a:lnSpc>
            </a:pPr>
            <a:r>
              <a:rPr lang="uk-UA" dirty="0"/>
              <a:t>Сучасні технології дозволяють автоматизувати збір даних.</a:t>
            </a:r>
          </a:p>
          <a:p>
            <a:pPr algn="ctr">
              <a:lnSpc>
                <a:spcPct val="200000"/>
              </a:lnSpc>
            </a:pPr>
            <a:endParaRPr lang="uk-UA" b="1" dirty="0" smtClean="0"/>
          </a:p>
          <a:p>
            <a:pPr algn="ctr">
              <a:lnSpc>
                <a:spcPct val="200000"/>
              </a:lnSpc>
            </a:pPr>
            <a:r>
              <a:rPr lang="uk-UA" b="1" dirty="0" smtClean="0"/>
              <a:t>Популярні інструменти</a:t>
            </a:r>
          </a:p>
          <a:p>
            <a:pPr>
              <a:lnSpc>
                <a:spcPct val="200000"/>
              </a:lnSpc>
            </a:pPr>
            <a:r>
              <a:rPr lang="en-GB" b="1" dirty="0" smtClean="0"/>
              <a:t>Google </a:t>
            </a:r>
            <a:r>
              <a:rPr lang="en-GB" b="1" dirty="0"/>
              <a:t>Forms, </a:t>
            </a:r>
            <a:r>
              <a:rPr lang="en-GB" b="1" dirty="0" err="1"/>
              <a:t>SurveyMonkey</a:t>
            </a:r>
            <a:r>
              <a:rPr lang="en-GB" dirty="0"/>
              <a:t> – </a:t>
            </a:r>
            <a:r>
              <a:rPr lang="uk-UA" dirty="0"/>
              <a:t>створення анкет та автоматичний збір відповідей.</a:t>
            </a:r>
            <a:br>
              <a:rPr lang="uk-UA" dirty="0"/>
            </a:br>
            <a:r>
              <a:rPr lang="en-GB" b="1" dirty="0" smtClean="0"/>
              <a:t>Web scraping</a:t>
            </a:r>
            <a:r>
              <a:rPr lang="en-GB" dirty="0" smtClean="0"/>
              <a:t> </a:t>
            </a:r>
            <a:r>
              <a:rPr lang="en-GB" dirty="0"/>
              <a:t>– </a:t>
            </a:r>
            <a:r>
              <a:rPr lang="uk-UA" dirty="0"/>
              <a:t>автоматизований збір даних з </a:t>
            </a:r>
            <a:r>
              <a:rPr lang="uk-UA" dirty="0" err="1"/>
              <a:t>вебсайтів</a:t>
            </a:r>
            <a:r>
              <a:rPr lang="uk-UA" dirty="0"/>
              <a:t>.</a:t>
            </a:r>
            <a:br>
              <a:rPr lang="uk-UA" dirty="0"/>
            </a:br>
            <a:r>
              <a:rPr lang="en-GB" b="1" dirty="0" smtClean="0"/>
              <a:t>API </a:t>
            </a:r>
            <a:r>
              <a:rPr lang="en-GB" b="1" dirty="0"/>
              <a:t>(Application Programming Interface)</a:t>
            </a:r>
            <a:r>
              <a:rPr lang="en-GB" dirty="0"/>
              <a:t> – </a:t>
            </a:r>
            <a:r>
              <a:rPr lang="uk-UA" dirty="0"/>
              <a:t>доступ до великих масивів відкритих даних.</a:t>
            </a:r>
          </a:p>
          <a:p>
            <a:pPr>
              <a:lnSpc>
                <a:spcPct val="200000"/>
              </a:lnSpc>
            </a:pPr>
            <a:r>
              <a:rPr lang="uk-UA" dirty="0" smtClean="0"/>
              <a:t>Автоматизація </a:t>
            </a:r>
            <a:r>
              <a:rPr lang="uk-UA" dirty="0"/>
              <a:t>дозволяє отримувати великі обсяги інформації швидше та ефективніше</a:t>
            </a:r>
            <a:r>
              <a:rPr lang="uk-UA" b="1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8062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627" y="98324"/>
            <a:ext cx="114250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Очищення та підготовка даних</a:t>
            </a:r>
          </a:p>
          <a:p>
            <a:pPr>
              <a:lnSpc>
                <a:spcPct val="12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Після збору даних важливо їх обробити перед аналізом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етапи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очищення</a:t>
            </a:r>
          </a:p>
          <a:p>
            <a:pPr>
              <a:lnSpc>
                <a:spcPct val="12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✅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Видалення дублікатів.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Усунення пропущених значень.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Перевірка правильності введених даних.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Перетворення форматів даних (текст → числа, категорії).</a:t>
            </a:r>
          </a:p>
          <a:p>
            <a:pPr algn="ctr">
              <a:lnSpc>
                <a:spcPct val="12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Популярні інструменти</a:t>
            </a:r>
          </a:p>
          <a:p>
            <a:pPr>
              <a:lnSpc>
                <a:spcPct val="120000"/>
              </a:lnSpc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Microsoft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Excel –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базова обробка та фільтрація.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Python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(Pandas,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NumPy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складніший аналіз даних.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OpenRefine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очищення великих наборів даних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Якість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аналізу залежить від точності підготовлених даних.</a:t>
            </a:r>
          </a:p>
        </p:txBody>
      </p:sp>
    </p:spTree>
    <p:extLst>
      <p:ext uri="{BB962C8B-B14F-4D97-AF65-F5344CB8AC3E}">
        <p14:creationId xmlns:p14="http://schemas.microsoft.com/office/powerpoint/2010/main" val="2653488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11277" y="924232"/>
            <a:ext cx="10756491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b="1" dirty="0"/>
              <a:t>Методи аналізу </a:t>
            </a:r>
            <a:r>
              <a:rPr lang="uk-UA" b="1" dirty="0" smtClean="0"/>
              <a:t>даних</a:t>
            </a:r>
          </a:p>
          <a:p>
            <a:pPr>
              <a:lnSpc>
                <a:spcPct val="150000"/>
              </a:lnSpc>
            </a:pPr>
            <a:endParaRPr lang="uk-UA" b="1" dirty="0"/>
          </a:p>
          <a:p>
            <a:pPr>
              <a:lnSpc>
                <a:spcPct val="150000"/>
              </a:lnSpc>
            </a:pPr>
            <a:r>
              <a:rPr lang="uk-UA" dirty="0"/>
              <a:t>Методи аналізу поділяються на </a:t>
            </a:r>
            <a:r>
              <a:rPr lang="uk-UA" b="1" dirty="0"/>
              <a:t>дескриптивні, діагностичні, </a:t>
            </a:r>
            <a:r>
              <a:rPr lang="uk-UA" b="1" dirty="0" err="1"/>
              <a:t>предиктивні</a:t>
            </a:r>
            <a:r>
              <a:rPr lang="uk-UA" b="1" dirty="0"/>
              <a:t> та </a:t>
            </a:r>
            <a:r>
              <a:rPr lang="uk-UA" b="1" dirty="0" err="1"/>
              <a:t>прескриптивні</a:t>
            </a:r>
            <a:r>
              <a:rPr lang="uk-UA" dirty="0"/>
              <a:t>.</a:t>
            </a:r>
          </a:p>
          <a:p>
            <a:pPr algn="ctr">
              <a:lnSpc>
                <a:spcPct val="150000"/>
              </a:lnSpc>
            </a:pPr>
            <a:endParaRPr lang="uk-UA" b="1" dirty="0" smtClean="0"/>
          </a:p>
          <a:p>
            <a:pPr algn="ctr">
              <a:lnSpc>
                <a:spcPct val="150000"/>
              </a:lnSpc>
            </a:pPr>
            <a:r>
              <a:rPr lang="uk-UA" b="1" dirty="0" smtClean="0"/>
              <a:t>Основні підходи</a:t>
            </a:r>
          </a:p>
          <a:p>
            <a:pPr>
              <a:lnSpc>
                <a:spcPct val="150000"/>
              </a:lnSpc>
            </a:pP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Статистичний </a:t>
            </a:r>
            <a:r>
              <a:rPr lang="uk-UA" dirty="0"/>
              <a:t>аналіз (кореляції, регресії).</a:t>
            </a:r>
            <a:br>
              <a:rPr lang="uk-UA" dirty="0"/>
            </a:br>
            <a:r>
              <a:rPr lang="uk-UA" dirty="0" smtClean="0"/>
              <a:t>Кластерний аналіз.</a:t>
            </a: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Контент-аналіз </a:t>
            </a:r>
            <a:r>
              <a:rPr lang="uk-UA" dirty="0"/>
              <a:t>(аналіз текстів та медіа).</a:t>
            </a:r>
          </a:p>
          <a:p>
            <a:pPr>
              <a:lnSpc>
                <a:spcPct val="150000"/>
              </a:lnSpc>
            </a:pPr>
            <a:endParaRPr lang="uk-UA" dirty="0" smtClean="0"/>
          </a:p>
          <a:p>
            <a:pPr>
              <a:lnSpc>
                <a:spcPct val="150000"/>
              </a:lnSpc>
            </a:pPr>
            <a:r>
              <a:rPr lang="uk-UA" dirty="0" smtClean="0"/>
              <a:t>Правильний </a:t>
            </a:r>
            <a:r>
              <a:rPr lang="uk-UA" dirty="0"/>
              <a:t>вибір методу аналізу допомагає отримати достовірні результати.</a:t>
            </a:r>
          </a:p>
        </p:txBody>
      </p:sp>
    </p:spTree>
    <p:extLst>
      <p:ext uri="{BB962C8B-B14F-4D97-AF65-F5344CB8AC3E}">
        <p14:creationId xmlns:p14="http://schemas.microsoft.com/office/powerpoint/2010/main" val="274543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91613" y="462117"/>
            <a:ext cx="1132676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Використання великих даних (</a:t>
            </a: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Big Data)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науці</a:t>
            </a:r>
          </a:p>
          <a:p>
            <a:pPr>
              <a:lnSpc>
                <a:spcPct val="150000"/>
              </a:lnSpc>
            </a:pPr>
            <a:endParaRPr lang="uk-U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У сучасних дослідженнях використовують технології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Big Data.</a:t>
            </a:r>
          </a:p>
          <a:p>
            <a:pPr algn="ctr">
              <a:lnSpc>
                <a:spcPct val="150000"/>
              </a:lnSpc>
            </a:pPr>
            <a:endParaRPr lang="uk-U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технології</a:t>
            </a:r>
          </a:p>
          <a:p>
            <a:pPr>
              <a:lnSpc>
                <a:spcPct val="150000"/>
              </a:lnSpc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Hadoop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платформа для обробки великих обсягів даних.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Spark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швидкий аналіз великих даних.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SQL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мова запитів до баз даних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Аналіз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великих даних дозволяє досліджувати складні процеси та робити точні прогнози.</a:t>
            </a:r>
          </a:p>
        </p:txBody>
      </p:sp>
    </p:spTree>
    <p:extLst>
      <p:ext uri="{BB962C8B-B14F-4D97-AF65-F5344CB8AC3E}">
        <p14:creationId xmlns:p14="http://schemas.microsoft.com/office/powerpoint/2010/main" val="22866901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3480</TotalTime>
  <Words>538</Words>
  <Application>Microsoft Office PowerPoint</Application>
  <PresentationFormat>Широкоэкранный</PresentationFormat>
  <Paragraphs>69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Aptos</vt:lpstr>
      <vt:lpstr>Arial</vt:lpstr>
      <vt:lpstr>Montserrat</vt:lpstr>
      <vt:lpstr>Montserrat ExtraBold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150</cp:revision>
  <dcterms:created xsi:type="dcterms:W3CDTF">2023-01-12T09:20:21Z</dcterms:created>
  <dcterms:modified xsi:type="dcterms:W3CDTF">2025-03-10T17:47:51Z</dcterms:modified>
</cp:coreProperties>
</file>