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262"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4660"/>
  </p:normalViewPr>
  <p:slideViewPr>
    <p:cSldViewPr snapToGrid="0">
      <p:cViewPr varScale="1">
        <p:scale>
          <a:sx n="65" d="100"/>
          <a:sy n="65" d="100"/>
        </p:scale>
        <p:origin x="104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10.03.2025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D7C8A8F-3DA7-450D-850B-31353C458168}" type="slidenum">
              <a:rPr lang="uk-UA" smtClean="0"/>
              <a:t>8</a:t>
            </a:fld>
            <a:endParaRPr lang="uk-UA"/>
          </a:p>
        </p:txBody>
      </p:sp>
    </p:spTree>
    <p:extLst>
      <p:ext uri="{BB962C8B-B14F-4D97-AF65-F5344CB8AC3E}">
        <p14:creationId xmlns:p14="http://schemas.microsoft.com/office/powerpoint/2010/main" val="3047871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cholar.google.com.u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lsevier.com/online-tools/scop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okinfo.com/products_tools/multidisciplinary/webofscien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ndexcopernicus.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ienceope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repository.kristti.com.ua/" TargetMode="External"/><Relationship Id="rId13" Type="http://schemas.openxmlformats.org/officeDocument/2006/relationships/hyperlink" Target="http://46.201.250.252/?locale-attribute=uk" TargetMode="External"/><Relationship Id="rId18" Type="http://schemas.openxmlformats.org/officeDocument/2006/relationships/hyperlink" Target="http://esnuir.eenu.edu.ua/" TargetMode="External"/><Relationship Id="rId3" Type="http://schemas.openxmlformats.org/officeDocument/2006/relationships/hyperlink" Target="http://enpuir.npu.edu.ua/" TargetMode="External"/><Relationship Id="rId21" Type="http://schemas.openxmlformats.org/officeDocument/2006/relationships/hyperlink" Target="http://eprints.mdpu.org.ua/" TargetMode="External"/><Relationship Id="rId7" Type="http://schemas.openxmlformats.org/officeDocument/2006/relationships/hyperlink" Target="https://er.nau.edu.ua/" TargetMode="External"/><Relationship Id="rId12" Type="http://schemas.openxmlformats.org/officeDocument/2006/relationships/hyperlink" Target="https://dspace.vspu.edu.ua/" TargetMode="External"/><Relationship Id="rId17" Type="http://schemas.openxmlformats.org/officeDocument/2006/relationships/hyperlink" Target="http://ir.znau.edu.ua/" TargetMode="External"/><Relationship Id="rId25" Type="http://schemas.openxmlformats.org/officeDocument/2006/relationships/image" Target="../media/image25.jpeg"/><Relationship Id="rId2" Type="http://schemas.openxmlformats.org/officeDocument/2006/relationships/hyperlink" Target="http://dspace.nbuv.gov.ua/" TargetMode="External"/><Relationship Id="rId16" Type="http://schemas.openxmlformats.org/officeDocument/2006/relationships/hyperlink" Target="http://eprints.zu.edu.ua/" TargetMode="External"/><Relationship Id="rId20" Type="http://schemas.openxmlformats.org/officeDocument/2006/relationships/hyperlink" Target="http://eir.pstu.edu/" TargetMode="External"/><Relationship Id="rId1" Type="http://schemas.openxmlformats.org/officeDocument/2006/relationships/slideLayout" Target="../slideLayouts/slideLayout2.xml"/><Relationship Id="rId6" Type="http://schemas.openxmlformats.org/officeDocument/2006/relationships/hyperlink" Target="http://dspace.nuft.edu.ua/jspui/" TargetMode="External"/><Relationship Id="rId11" Type="http://schemas.openxmlformats.org/officeDocument/2006/relationships/hyperlink" Target="http://r.donnu.edu.ua/" TargetMode="External"/><Relationship Id="rId24" Type="http://schemas.openxmlformats.org/officeDocument/2006/relationships/hyperlink" Target="http://dspace.oneu.edu.ua/jspui/" TargetMode="External"/><Relationship Id="rId5" Type="http://schemas.openxmlformats.org/officeDocument/2006/relationships/hyperlink" Target="https://ela.kpi.ua/" TargetMode="External"/><Relationship Id="rId15" Type="http://schemas.openxmlformats.org/officeDocument/2006/relationships/hyperlink" Target="http://eztuir.ztu.edu.ua/" TargetMode="External"/><Relationship Id="rId23" Type="http://schemas.openxmlformats.org/officeDocument/2006/relationships/hyperlink" Target="http://dspace.onu.edu.ua:8080/" TargetMode="External"/><Relationship Id="rId10" Type="http://schemas.openxmlformats.org/officeDocument/2006/relationships/hyperlink" Target="http://ir.lib.vntu.edu.ua/" TargetMode="External"/><Relationship Id="rId19" Type="http://schemas.openxmlformats.org/officeDocument/2006/relationships/hyperlink" Target="http://ena.lp.edu.ua:8080/" TargetMode="External"/><Relationship Id="rId4" Type="http://schemas.openxmlformats.org/officeDocument/2006/relationships/hyperlink" Target="http://ekmair.ukma.edu.ua/" TargetMode="External"/><Relationship Id="rId9" Type="http://schemas.openxmlformats.org/officeDocument/2006/relationships/hyperlink" Target="http://ir.kneu.edu.ua/" TargetMode="External"/><Relationship Id="rId14" Type="http://schemas.openxmlformats.org/officeDocument/2006/relationships/hyperlink" Target="http://eadnurt.diit.edu.ua/jspui/" TargetMode="External"/><Relationship Id="rId22" Type="http://schemas.openxmlformats.org/officeDocument/2006/relationships/hyperlink" Target="http://dspace.msu.edu.ua:808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dspace.pnpu.edu.ua/" TargetMode="External"/><Relationship Id="rId13" Type="http://schemas.openxmlformats.org/officeDocument/2006/relationships/hyperlink" Target="http://eprints.kname.edu.ua/" TargetMode="External"/><Relationship Id="rId18" Type="http://schemas.openxmlformats.org/officeDocument/2006/relationships/hyperlink" Target="http://dspace.nlu.edu.ua/?locale=uk" TargetMode="External"/><Relationship Id="rId26" Type="http://schemas.openxmlformats.org/officeDocument/2006/relationships/image" Target="../media/image25.jpeg"/><Relationship Id="rId3" Type="http://schemas.openxmlformats.org/officeDocument/2006/relationships/hyperlink" Target="http://mx.ogasa.org.ua/" TargetMode="External"/><Relationship Id="rId21" Type="http://schemas.openxmlformats.org/officeDocument/2006/relationships/hyperlink" Target="https://dspace.nuph.edu.ua/" TargetMode="External"/><Relationship Id="rId7" Type="http://schemas.openxmlformats.org/officeDocument/2006/relationships/hyperlink" Target="http://elib.umsa.edu.ua/" TargetMode="External"/><Relationship Id="rId12" Type="http://schemas.openxmlformats.org/officeDocument/2006/relationships/hyperlink" Target="https://essuir.sumdu.edu.ua/?locale=uk" TargetMode="External"/><Relationship Id="rId17" Type="http://schemas.openxmlformats.org/officeDocument/2006/relationships/hyperlink" Target="http://dspace.univer.kharkov.ua/" TargetMode="External"/><Relationship Id="rId25" Type="http://schemas.openxmlformats.org/officeDocument/2006/relationships/hyperlink" Target="http://elar.khnu.km.ua/jspui/" TargetMode="External"/><Relationship Id="rId2" Type="http://schemas.openxmlformats.org/officeDocument/2006/relationships/hyperlink" Target="http://dspace.onua.edu.ua/" TargetMode="External"/><Relationship Id="rId16" Type="http://schemas.openxmlformats.org/officeDocument/2006/relationships/hyperlink" Target="http://escriptorium.univer.kharkov.ua/" TargetMode="External"/><Relationship Id="rId20" Type="http://schemas.openxmlformats.org/officeDocument/2006/relationships/hyperlink" Target="http://repo.knmu.edu.ua/?locale=uk" TargetMode="External"/><Relationship Id="rId1" Type="http://schemas.openxmlformats.org/officeDocument/2006/relationships/slideLayout" Target="../slideLayouts/slideLayout2.xml"/><Relationship Id="rId6" Type="http://schemas.openxmlformats.org/officeDocument/2006/relationships/hyperlink" Target="http://ea.donntu.edu.ua:8080/" TargetMode="External"/><Relationship Id="rId11" Type="http://schemas.openxmlformats.org/officeDocument/2006/relationships/hyperlink" Target="http://dspace.snu.edu.ua:8080/jspui/" TargetMode="External"/><Relationship Id="rId24" Type="http://schemas.openxmlformats.org/officeDocument/2006/relationships/hyperlink" Target="https://rep.ksma.ks.ua/jspui/" TargetMode="External"/><Relationship Id="rId5" Type="http://schemas.openxmlformats.org/officeDocument/2006/relationships/hyperlink" Target="http://eprints.oa.edu.ua/" TargetMode="External"/><Relationship Id="rId15" Type="http://schemas.openxmlformats.org/officeDocument/2006/relationships/hyperlink" Target="http://repository.kpi.kharkov.ua/" TargetMode="External"/><Relationship Id="rId23" Type="http://schemas.openxmlformats.org/officeDocument/2006/relationships/hyperlink" Target="http://epr.kntu.net.ua/" TargetMode="External"/><Relationship Id="rId10" Type="http://schemas.openxmlformats.org/officeDocument/2006/relationships/hyperlink" Target="http://dspace.tneu.edu.ua/" TargetMode="External"/><Relationship Id="rId19" Type="http://schemas.openxmlformats.org/officeDocument/2006/relationships/hyperlink" Target="http://dspace.univd.edu.ua/xmlui/" TargetMode="External"/><Relationship Id="rId4" Type="http://schemas.openxmlformats.org/officeDocument/2006/relationships/hyperlink" Target="http://eprints.library.odeku.edu.ua/" TargetMode="External"/><Relationship Id="rId9" Type="http://schemas.openxmlformats.org/officeDocument/2006/relationships/hyperlink" Target="http://elartu.tntu.edu.ua/" TargetMode="External"/><Relationship Id="rId14" Type="http://schemas.openxmlformats.org/officeDocument/2006/relationships/hyperlink" Target="http://openarchive.nure.ua/" TargetMode="External"/><Relationship Id="rId22" Type="http://schemas.openxmlformats.org/officeDocument/2006/relationships/hyperlink" Target="http://dspace.knau.kharkov.ua/jspui/"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maup.com.ua/ua/ekspert.html" TargetMode="External"/><Relationship Id="rId13" Type="http://schemas.openxmlformats.org/officeDocument/2006/relationships/hyperlink" Target="https://pard.mk.ua/index.php/journal" TargetMode="External"/><Relationship Id="rId3" Type="http://schemas.openxmlformats.org/officeDocument/2006/relationships/hyperlink" Target="https://aspects.org.ua/index.php/journal" TargetMode="External"/><Relationship Id="rId7" Type="http://schemas.openxmlformats.org/officeDocument/2006/relationships/hyperlink" Target="http://www.dy.nayka.com.ua/" TargetMode="External"/><Relationship Id="rId12" Type="http://schemas.openxmlformats.org/officeDocument/2006/relationships/hyperlink" Target="http://www.customs-admin.umsf.in.ua/" TargetMode="External"/><Relationship Id="rId2" Type="http://schemas.openxmlformats.org/officeDocument/2006/relationships/hyperlink" Target="http://www.oridu.odessa.ua/?fil=9/4" TargetMode="External"/><Relationship Id="rId16" Type="http://schemas.openxmlformats.org/officeDocument/2006/relationships/hyperlink" Target="http://tp.kh.ua/index.php/tpdu" TargetMode="External"/><Relationship Id="rId1" Type="http://schemas.openxmlformats.org/officeDocument/2006/relationships/slideLayout" Target="../slideLayouts/slideLayout2.xml"/><Relationship Id="rId6" Type="http://schemas.openxmlformats.org/officeDocument/2006/relationships/hyperlink" Target="http://www.pubadm.vernadskyjournals.in.ua/" TargetMode="External"/><Relationship Id="rId11" Type="http://schemas.openxmlformats.org/officeDocument/2006/relationships/hyperlink" Target="https://www.inter-nauka.com/ua/magazine/public-administration/" TargetMode="External"/><Relationship Id="rId5" Type="http://schemas.openxmlformats.org/officeDocument/2006/relationships/hyperlink" Target="http://vdu-nuczu.net/ua/" TargetMode="External"/><Relationship Id="rId15" Type="http://schemas.openxmlformats.org/officeDocument/2006/relationships/hyperlink" Target="http://vadnd.org.ua/ua/general-information/" TargetMode="External"/><Relationship Id="rId10" Type="http://schemas.openxmlformats.org/officeDocument/2006/relationships/hyperlink" Target="https://instzak.com/index.php/journal/index" TargetMode="External"/><Relationship Id="rId4" Type="http://schemas.openxmlformats.org/officeDocument/2006/relationships/hyperlink" Target="http://visnyk-nadu.academy.gov.ua/" TargetMode="External"/><Relationship Id="rId9" Type="http://schemas.openxmlformats.org/officeDocument/2006/relationships/hyperlink" Target="http://edu.lvivacademy.com/" TargetMode="External"/><Relationship Id="rId14" Type="http://schemas.openxmlformats.org/officeDocument/2006/relationships/hyperlink" Target="http://www.pag-journal.iei.od.u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8371" y="2115371"/>
            <a:ext cx="10609007" cy="1200329"/>
          </a:xfrm>
          <a:prstGeom prst="rect">
            <a:avLst/>
          </a:prstGeom>
        </p:spPr>
        <p:txBody>
          <a:bodyPr wrap="square">
            <a:spAutoFit/>
          </a:bodyPr>
          <a:lstStyle/>
          <a:p>
            <a:pPr algn="ctr"/>
            <a:r>
              <a:rPr lang="uk-UA" sz="3600" b="1" dirty="0" smtClean="0">
                <a:solidFill>
                  <a:schemeClr val="bg1"/>
                </a:solidFill>
              </a:rPr>
              <a:t>Тема 7. Використання </a:t>
            </a:r>
            <a:r>
              <a:rPr lang="uk-UA" sz="3600" b="1" dirty="0">
                <a:solidFill>
                  <a:schemeClr val="bg1"/>
                </a:solidFill>
              </a:rPr>
              <a:t>цифрових інструментів у наукових дослідженнях</a:t>
            </a:r>
            <a:endParaRPr lang="uk-UA" sz="3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882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446" y="1088451"/>
            <a:ext cx="6284797" cy="461665"/>
          </a:xfrm>
          <a:prstGeom prst="rect">
            <a:avLst/>
          </a:prstGeom>
          <a:noFill/>
        </p:spPr>
        <p:txBody>
          <a:bodyPr wrap="none" rtlCol="0">
            <a:spAutoFit/>
          </a:bodyPr>
          <a:lstStyle/>
          <a:p>
            <a:r>
              <a:rPr lang="uk-UA" sz="2400" b="1" dirty="0" smtClean="0">
                <a:solidFill>
                  <a:srgbClr val="002060"/>
                </a:solidFill>
                <a:latin typeface="Times New Roman" panose="02020603050405020304" pitchFamily="18" charset="0"/>
                <a:cs typeface="Times New Roman" panose="02020603050405020304" pitchFamily="18" charset="0"/>
              </a:rPr>
              <a:t>1. Пошук нормативно-правових документів</a:t>
            </a:r>
            <a:endParaRPr lang="uk-UA" sz="2400" b="1" dirty="0">
              <a:solidFill>
                <a:srgbClr val="002060"/>
              </a:solidFill>
              <a:latin typeface="Times New Roman" panose="02020603050405020304" pitchFamily="18" charset="0"/>
              <a:cs typeface="Times New Roman" panose="02020603050405020304" pitchFamily="18" charset="0"/>
            </a:endParaRPr>
          </a:p>
        </p:txBody>
      </p:sp>
      <p:pic>
        <p:nvPicPr>
          <p:cNvPr id="20482" name="Picture 2" descr="Нормативно-правова база професійно-технічної освіти | Покровський  професійний ліц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568" y="2330246"/>
            <a:ext cx="3680888" cy="236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3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655" y="985711"/>
            <a:ext cx="4658711" cy="707886"/>
          </a:xfrm>
          <a:prstGeom prst="rect">
            <a:avLst/>
          </a:prstGeom>
        </p:spPr>
        <p:txBody>
          <a:bodyPr wrap="none">
            <a:spAutoFit/>
          </a:bodyPr>
          <a:lstStyle/>
          <a:p>
            <a:pPr algn="ctr"/>
            <a:r>
              <a:rPr lang="uk-UA" sz="2000" b="1" dirty="0">
                <a:solidFill>
                  <a:srgbClr val="002060"/>
                </a:solidFill>
                <a:latin typeface="Times New Roman" panose="02020603050405020304" pitchFamily="18" charset="0"/>
                <a:cs typeface="Times New Roman" panose="02020603050405020304" pitchFamily="18" charset="0"/>
              </a:rPr>
              <a:t>База даних "Законодавство України"</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smtClean="0">
                <a:solidFill>
                  <a:srgbClr val="002060"/>
                </a:solidFill>
                <a:latin typeface="Times New Roman" panose="02020603050405020304" pitchFamily="18" charset="0"/>
                <a:cs typeface="Times New Roman" panose="02020603050405020304" pitchFamily="18" charset="0"/>
              </a:rPr>
              <a:t> </a:t>
            </a:r>
          </a:p>
          <a:p>
            <a:pPr algn="ctr"/>
            <a:r>
              <a:rPr lang="uk-UA" sz="2000" dirty="0" smtClean="0">
                <a:solidFill>
                  <a:srgbClr val="002060"/>
                </a:solidFill>
                <a:latin typeface="Times New Roman" panose="02020603050405020304" pitchFamily="18" charset="0"/>
                <a:cs typeface="Times New Roman" panose="02020603050405020304" pitchFamily="18" charset="0"/>
              </a:rPr>
              <a:t>містить документи:</a:t>
            </a:r>
            <a:endParaRPr lang="uk-UA" sz="20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164826" y="401314"/>
            <a:ext cx="5801262" cy="1378385"/>
          </a:xfrm>
          <a:prstGeom prst="rect">
            <a:avLst/>
          </a:prstGeom>
        </p:spPr>
      </p:pic>
      <p:pic>
        <p:nvPicPr>
          <p:cNvPr id="7" name="Рисунок 6"/>
          <p:cNvPicPr>
            <a:picLocks noChangeAspect="1"/>
          </p:cNvPicPr>
          <p:nvPr/>
        </p:nvPicPr>
        <p:blipFill>
          <a:blip r:embed="rId3"/>
          <a:stretch>
            <a:fillRect/>
          </a:stretch>
        </p:blipFill>
        <p:spPr>
          <a:xfrm>
            <a:off x="292530" y="1693597"/>
            <a:ext cx="4407289" cy="2430229"/>
          </a:xfrm>
          <a:prstGeom prst="rect">
            <a:avLst/>
          </a:prstGeom>
        </p:spPr>
      </p:pic>
      <p:pic>
        <p:nvPicPr>
          <p:cNvPr id="8" name="Рисунок 7"/>
          <p:cNvPicPr>
            <a:picLocks noChangeAspect="1"/>
          </p:cNvPicPr>
          <p:nvPr/>
        </p:nvPicPr>
        <p:blipFill>
          <a:blip r:embed="rId4"/>
          <a:stretch>
            <a:fillRect/>
          </a:stretch>
        </p:blipFill>
        <p:spPr>
          <a:xfrm>
            <a:off x="4699819" y="3071938"/>
            <a:ext cx="7492181" cy="2641128"/>
          </a:xfrm>
          <a:prstGeom prst="rect">
            <a:avLst/>
          </a:prstGeom>
        </p:spPr>
      </p:pic>
      <p:sp>
        <p:nvSpPr>
          <p:cNvPr id="9" name="Прямоугольник 8"/>
          <p:cNvSpPr/>
          <p:nvPr/>
        </p:nvSpPr>
        <p:spPr>
          <a:xfrm>
            <a:off x="6164826" y="2056486"/>
            <a:ext cx="3014480" cy="369332"/>
          </a:xfrm>
          <a:prstGeom prst="rect">
            <a:avLst/>
          </a:prstGeom>
        </p:spPr>
        <p:txBody>
          <a:bodyPr wrap="none">
            <a:spAutoFit/>
          </a:bodyPr>
          <a:lstStyle/>
          <a:p>
            <a:r>
              <a:rPr lang="uk-UA" b="1" dirty="0"/>
              <a:t>https://zakon.rada.gov.ua/</a:t>
            </a:r>
          </a:p>
        </p:txBody>
      </p:sp>
    </p:spTree>
    <p:extLst>
      <p:ext uri="{BB962C8B-B14F-4D97-AF65-F5344CB8AC3E}">
        <p14:creationId xmlns:p14="http://schemas.microsoft.com/office/powerpoint/2010/main" val="165630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58106" y="473526"/>
            <a:ext cx="7450426" cy="4757235"/>
          </a:xfrm>
          <a:prstGeom prst="rect">
            <a:avLst/>
          </a:prstGeom>
        </p:spPr>
      </p:pic>
      <p:sp>
        <p:nvSpPr>
          <p:cNvPr id="9" name="Прямоугольник 8"/>
          <p:cNvSpPr/>
          <p:nvPr/>
        </p:nvSpPr>
        <p:spPr>
          <a:xfrm>
            <a:off x="10039" y="717443"/>
            <a:ext cx="4648067"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документів за реквізитами</a:t>
            </a:r>
          </a:p>
          <a:p>
            <a:r>
              <a:rPr lang="en-US" b="1" dirty="0">
                <a:latin typeface="Times New Roman" panose="02020603050405020304" pitchFamily="18" charset="0"/>
                <a:cs typeface="Times New Roman" panose="02020603050405020304" pitchFamily="18" charset="0"/>
              </a:rPr>
              <a:t>https://zakon.rada.gov.ua/laws/main/a#Find</a:t>
            </a:r>
            <a:endParaRPr lang="uk-UA" b="1" dirty="0">
              <a:latin typeface="Times New Roman" panose="02020603050405020304" pitchFamily="18" charset="0"/>
              <a:cs typeface="Times New Roman" panose="02020603050405020304" pitchFamily="18" charset="0"/>
            </a:endParaRPr>
          </a:p>
        </p:txBody>
      </p:sp>
      <p:pic>
        <p:nvPicPr>
          <p:cNvPr id="6148"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74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65965" y="311357"/>
            <a:ext cx="7826035" cy="5882966"/>
          </a:xfrm>
          <a:prstGeom prst="rect">
            <a:avLst/>
          </a:prstGeom>
        </p:spPr>
      </p:pic>
      <p:sp>
        <p:nvSpPr>
          <p:cNvPr id="3" name="Прямоугольник 2"/>
          <p:cNvSpPr/>
          <p:nvPr/>
        </p:nvSpPr>
        <p:spPr>
          <a:xfrm>
            <a:off x="82084" y="591608"/>
            <a:ext cx="4487190" cy="646331"/>
          </a:xfrm>
          <a:prstGeom prst="rect">
            <a:avLst/>
          </a:prstGeom>
        </p:spPr>
        <p:txBody>
          <a:bodyPr wrap="none">
            <a:spAutoFit/>
          </a:bodyPr>
          <a:lstStyle/>
          <a:p>
            <a:pPr algn="ctr"/>
            <a:r>
              <a:rPr lang="uk-UA" b="1" dirty="0" smtClean="0">
                <a:latin typeface="Times New Roman" panose="02020603050405020304" pitchFamily="18" charset="0"/>
                <a:cs typeface="Times New Roman" panose="02020603050405020304" pitchFamily="18" charset="0"/>
              </a:rPr>
              <a:t>Пошук термінології в нормативній базі</a:t>
            </a:r>
          </a:p>
          <a:p>
            <a:r>
              <a:rPr lang="uk-UA" b="1" dirty="0" smtClean="0">
                <a:latin typeface="Times New Roman" panose="02020603050405020304" pitchFamily="18" charset="0"/>
                <a:cs typeface="Times New Roman" panose="02020603050405020304" pitchFamily="18" charset="0"/>
              </a:rPr>
              <a:t>https</a:t>
            </a:r>
            <a:r>
              <a:rPr lang="uk-UA" b="1" dirty="0">
                <a:latin typeface="Times New Roman" panose="02020603050405020304" pitchFamily="18" charset="0"/>
                <a:cs typeface="Times New Roman" panose="02020603050405020304" pitchFamily="18" charset="0"/>
              </a:rPr>
              <a:t>://zakon.rada.gov.ua/laws/main/termin</a:t>
            </a:r>
          </a:p>
        </p:txBody>
      </p:sp>
      <p:pic>
        <p:nvPicPr>
          <p:cNvPr id="6" name="Picture 4" descr="OSINT. Пошук інформації за допомогою відкритих джерел з документів  свинособак. - HackYour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 y="1865568"/>
            <a:ext cx="4446714" cy="19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0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2052" y="1404006"/>
            <a:ext cx="10441858" cy="769441"/>
          </a:xfrm>
          <a:prstGeom prst="rect">
            <a:avLst/>
          </a:prstGeom>
        </p:spPr>
        <p:txBody>
          <a:bodyPr wrap="square">
            <a:spAutoFit/>
          </a:bodyPr>
          <a:lstStyle/>
          <a:p>
            <a:pPr algn="just"/>
            <a:r>
              <a:rPr lang="ru-RU" sz="2200" dirty="0" err="1">
                <a:solidFill>
                  <a:srgbClr val="002060"/>
                </a:solidFill>
                <a:latin typeface="Times New Roman" panose="02020603050405020304" pitchFamily="18" charset="0"/>
                <a:cs typeface="Times New Roman" panose="02020603050405020304" pitchFamily="18" charset="0"/>
              </a:rPr>
              <a:t>Сучасна</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інформаційно-правова</a:t>
            </a:r>
            <a:r>
              <a:rPr lang="ru-RU" sz="2200" dirty="0">
                <a:solidFill>
                  <a:srgbClr val="002060"/>
                </a:solidFill>
                <a:latin typeface="Times New Roman" panose="02020603050405020304" pitchFamily="18" charset="0"/>
                <a:cs typeface="Times New Roman" panose="02020603050405020304" pitchFamily="18" charset="0"/>
              </a:rPr>
              <a:t> система з </a:t>
            </a:r>
            <a:r>
              <a:rPr lang="ru-RU" sz="2200" dirty="0" err="1">
                <a:solidFill>
                  <a:srgbClr val="002060"/>
                </a:solidFill>
                <a:latin typeface="Times New Roman" panose="02020603050405020304" pitchFamily="18" charset="0"/>
                <a:cs typeface="Times New Roman" panose="02020603050405020304" pitchFamily="18" charset="0"/>
              </a:rPr>
              <a:t>повним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обсягом</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головних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нормативних</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документів</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України</a:t>
            </a:r>
            <a:r>
              <a:rPr lang="ru-RU" sz="2200" dirty="0">
                <a:solidFill>
                  <a:srgbClr val="002060"/>
                </a:solidFill>
                <a:latin typeface="Times New Roman" panose="02020603050405020304" pitchFamily="18" charset="0"/>
                <a:cs typeface="Times New Roman" panose="02020603050405020304" pitchFamily="18" charset="0"/>
              </a:rPr>
              <a:t> та </a:t>
            </a:r>
            <a:r>
              <a:rPr lang="ru-RU" sz="2200" dirty="0" err="1">
                <a:solidFill>
                  <a:srgbClr val="002060"/>
                </a:solidFill>
                <a:latin typeface="Times New Roman" panose="02020603050405020304" pitchFamily="18" charset="0"/>
                <a:cs typeface="Times New Roman" panose="02020603050405020304" pitchFamily="18" charset="0"/>
              </a:rPr>
              <a:t>законодавчими</a:t>
            </a:r>
            <a:r>
              <a:rPr lang="ru-RU" sz="2200" dirty="0">
                <a:solidFill>
                  <a:srgbClr val="002060"/>
                </a:solidFill>
                <a:latin typeface="Times New Roman" panose="02020603050405020304" pitchFamily="18" charset="0"/>
                <a:cs typeface="Times New Roman" panose="02020603050405020304" pitchFamily="18" charset="0"/>
              </a:rPr>
              <a:t> </a:t>
            </a:r>
            <a:r>
              <a:rPr lang="ru-RU" sz="2200" dirty="0" err="1">
                <a:solidFill>
                  <a:srgbClr val="002060"/>
                </a:solidFill>
                <a:latin typeface="Times New Roman" panose="02020603050405020304" pitchFamily="18" charset="0"/>
                <a:cs typeface="Times New Roman" panose="02020603050405020304" pitchFamily="18" charset="0"/>
              </a:rPr>
              <a:t>новаціями</a:t>
            </a:r>
            <a:r>
              <a:rPr lang="ru-RU" sz="2200" dirty="0">
                <a:solidFill>
                  <a:srgbClr val="002060"/>
                </a:solidFill>
                <a:latin typeface="Times New Roman" panose="02020603050405020304" pitchFamily="18" charset="0"/>
                <a:cs typeface="Times New Roman" panose="02020603050405020304" pitchFamily="18" charset="0"/>
              </a:rPr>
              <a:t>.</a:t>
            </a:r>
            <a:endParaRPr lang="uk-UA" sz="2200"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52052" y="599457"/>
            <a:ext cx="8310417" cy="430887"/>
          </a:xfrm>
          <a:prstGeom prst="rect">
            <a:avLst/>
          </a:prstGeom>
        </p:spPr>
        <p:txBody>
          <a:bodyPr wrap="none">
            <a:spAutoFit/>
          </a:bodyPr>
          <a:lstStyle/>
          <a:p>
            <a:r>
              <a:rPr lang="uk-UA" sz="2200" dirty="0" smtClean="0">
                <a:solidFill>
                  <a:srgbClr val="002060"/>
                </a:solidFill>
                <a:latin typeface="Times New Roman" panose="02020603050405020304" pitchFamily="18" charset="0"/>
                <a:cs typeface="Times New Roman" panose="02020603050405020304" pitchFamily="18" charset="0"/>
              </a:rPr>
              <a:t>Інформаційно-правова система </a:t>
            </a:r>
            <a:r>
              <a:rPr lang="uk-UA" sz="2200" dirty="0">
                <a:solidFill>
                  <a:srgbClr val="002060"/>
                </a:solidFill>
                <a:latin typeface="Times New Roman" panose="02020603050405020304" pitchFamily="18" charset="0"/>
                <a:cs typeface="Times New Roman" panose="02020603050405020304" pitchFamily="18" charset="0"/>
              </a:rPr>
              <a:t>підтримки </a:t>
            </a:r>
            <a:r>
              <a:rPr lang="uk-UA" sz="2200" dirty="0" smtClean="0">
                <a:solidFill>
                  <a:srgbClr val="002060"/>
                </a:solidFill>
                <a:latin typeface="Times New Roman" panose="02020603050405020304" pitchFamily="18" charset="0"/>
                <a:cs typeface="Times New Roman" panose="02020603050405020304" pitchFamily="18" charset="0"/>
              </a:rPr>
              <a:t>бізнесу </a:t>
            </a:r>
            <a:r>
              <a:rPr lang="uk-UA" sz="2200" b="1" dirty="0" smtClean="0">
                <a:solidFill>
                  <a:srgbClr val="002060"/>
                </a:solidFill>
                <a:latin typeface="Times New Roman" panose="02020603050405020304" pitchFamily="18" charset="0"/>
                <a:cs typeface="Times New Roman" panose="02020603050405020304" pitchFamily="18" charset="0"/>
              </a:rPr>
              <a:t>«ЛІГА:ЗАКОН»</a:t>
            </a:r>
            <a:endParaRPr lang="uk-UA" sz="2200" b="1" dirty="0">
              <a:solidFill>
                <a:srgbClr val="00206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3169674" y="2843366"/>
            <a:ext cx="5715000" cy="2095500"/>
          </a:xfrm>
          <a:prstGeom prst="rect">
            <a:avLst/>
          </a:prstGeom>
        </p:spPr>
      </p:pic>
      <p:sp>
        <p:nvSpPr>
          <p:cNvPr id="12" name="Прямоугольник 11"/>
          <p:cNvSpPr/>
          <p:nvPr/>
        </p:nvSpPr>
        <p:spPr>
          <a:xfrm>
            <a:off x="1052052" y="2547109"/>
            <a:ext cx="3150221" cy="430887"/>
          </a:xfrm>
          <a:prstGeom prst="rect">
            <a:avLst/>
          </a:prstGeom>
        </p:spPr>
        <p:txBody>
          <a:bodyPr wrap="none">
            <a:spAutoFit/>
          </a:bodyPr>
          <a:lstStyle/>
          <a:p>
            <a:r>
              <a:rPr lang="uk-UA" sz="2200" b="1" dirty="0">
                <a:latin typeface="Times New Roman" panose="02020603050405020304" pitchFamily="18" charset="0"/>
                <a:cs typeface="Times New Roman" panose="02020603050405020304" pitchFamily="18" charset="0"/>
              </a:rPr>
              <a:t>https://ips.ligazakon.net/</a:t>
            </a:r>
          </a:p>
        </p:txBody>
      </p:sp>
    </p:spTree>
    <p:extLst>
      <p:ext uri="{BB962C8B-B14F-4D97-AF65-F5344CB8AC3E}">
        <p14:creationId xmlns:p14="http://schemas.microsoft.com/office/powerpoint/2010/main" val="4037855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4116" y="1431592"/>
            <a:ext cx="8160621" cy="2443888"/>
          </a:xfrm>
          <a:prstGeom prst="rect">
            <a:avLst/>
          </a:prstGeom>
        </p:spPr>
      </p:pic>
      <p:pic>
        <p:nvPicPr>
          <p:cNvPr id="3" name="Рисунок 2"/>
          <p:cNvPicPr>
            <a:picLocks noChangeAspect="1"/>
          </p:cNvPicPr>
          <p:nvPr/>
        </p:nvPicPr>
        <p:blipFill>
          <a:blip r:embed="rId3"/>
          <a:stretch>
            <a:fillRect/>
          </a:stretch>
        </p:blipFill>
        <p:spPr>
          <a:xfrm>
            <a:off x="8606186" y="1500418"/>
            <a:ext cx="3192523" cy="2443888"/>
          </a:xfrm>
          <a:prstGeom prst="rect">
            <a:avLst/>
          </a:prstGeom>
        </p:spPr>
      </p:pic>
      <p:sp>
        <p:nvSpPr>
          <p:cNvPr id="5" name="Прямоугольник 4"/>
          <p:cNvSpPr/>
          <p:nvPr/>
        </p:nvSpPr>
        <p:spPr>
          <a:xfrm>
            <a:off x="2212258" y="618273"/>
            <a:ext cx="7757651" cy="430887"/>
          </a:xfrm>
          <a:prstGeom prst="rect">
            <a:avLst/>
          </a:prstGeom>
        </p:spPr>
        <p:txBody>
          <a:bodyPr wrap="square">
            <a:spAutoFit/>
          </a:bodyPr>
          <a:lstStyle/>
          <a:p>
            <a:pPr algn="ctr"/>
            <a:r>
              <a:rPr lang="uk-UA" sz="2200" b="1" dirty="0">
                <a:solidFill>
                  <a:srgbClr val="1F397F"/>
                </a:solidFill>
                <a:latin typeface="Times New Roman" panose="02020603050405020304" pitchFamily="18" charset="0"/>
                <a:cs typeface="Times New Roman" panose="02020603050405020304" pitchFamily="18" charset="0"/>
              </a:rPr>
              <a:t>Конфігурації інформаційно-правових систем ЛІГА:ЗАКОН</a:t>
            </a:r>
            <a:endParaRPr lang="uk-UA"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6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3491" y="303537"/>
            <a:ext cx="4771563" cy="492443"/>
          </a:xfrm>
          <a:prstGeom prst="rect">
            <a:avLst/>
          </a:prstGeom>
          <a:noFill/>
        </p:spPr>
        <p:txBody>
          <a:bodyPr wrap="none" rtlCol="0">
            <a:spAutoFit/>
          </a:bodyPr>
          <a:lstStyle/>
          <a:p>
            <a:r>
              <a:rPr lang="uk-UA" sz="2600" b="1" dirty="0">
                <a:solidFill>
                  <a:srgbClr val="002060"/>
                </a:solidFill>
                <a:latin typeface="Times New Roman" panose="02020603050405020304" pitchFamily="18" charset="0"/>
                <a:cs typeface="Times New Roman" panose="02020603050405020304" pitchFamily="18" charset="0"/>
              </a:rPr>
              <a:t>2</a:t>
            </a:r>
            <a:r>
              <a:rPr lang="uk-UA" sz="2600" b="1" dirty="0" smtClean="0">
                <a:solidFill>
                  <a:srgbClr val="002060"/>
                </a:solidFill>
                <a:latin typeface="Times New Roman" panose="02020603050405020304" pitchFamily="18" charset="0"/>
                <a:cs typeface="Times New Roman" panose="02020603050405020304" pitchFamily="18" charset="0"/>
              </a:rPr>
              <a:t>. Пошук наукових публікацій</a:t>
            </a:r>
            <a:endParaRPr lang="uk-UA" sz="2600" b="1" dirty="0">
              <a:solidFill>
                <a:srgbClr val="002060"/>
              </a:solidFill>
              <a:latin typeface="Times New Roman" panose="02020603050405020304" pitchFamily="18" charset="0"/>
              <a:cs typeface="Times New Roman" panose="02020603050405020304" pitchFamily="18" charset="0"/>
            </a:endParaRPr>
          </a:p>
        </p:txBody>
      </p:sp>
      <p:pic>
        <p:nvPicPr>
          <p:cNvPr id="11266" name="Picture 2" descr="Do you use Google Scholar@UCSF? - UCSF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69" y="1313019"/>
            <a:ext cx="6658180" cy="44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9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77731" y="696378"/>
            <a:ext cx="9507792"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1.</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точну фразу або форму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 допомогою оператора »«. Візьміть фразу або слово в лапки, і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веб-сторінки, де є точно така фраза (форма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науковометрична</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база»]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2.</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цитату, в якій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пропущено</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Забули слово в цитаті? Візьміть всю цитату в лапки, а замість пропущеного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зірочку *. Цитата знайдеться разом з забутим словом.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["місія університету сприяти кожному * служити людині, суспільству"]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3.</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будь-які з кількох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Просто перерахуйте всі підходящі варіанти через вертикальний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слеш</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буде шукати документи з будь-яким з цих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[мудл |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енк</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4.</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слова в межах одного речення?</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Використовуйте оператор з іменем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 &amp;. Якщо з'єднати слова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амперсандом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Google</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знайде документи, де ці слова стоять в одному реченні.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[КУБГ &amp; електронні ресурси]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5.</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Як знайти документ, що містить певне слово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Поставте</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перед потрібним словом плюс, не відділяючи його від слова пропуском. У запит можна включити кілька обов'язкових слів.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Приклад:</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 [студентам +</a:t>
            </a:r>
            <a:r>
              <a:rPr kumimoji="0" lang="uk-UA" altLang="uk-UA" sz="1600" b="0" i="0" u="none" strike="noStrike" cap="none" normalizeH="0" baseline="0" dirty="0" err="1" smtClean="0">
                <a:ln>
                  <a:noFill/>
                </a:ln>
                <a:solidFill>
                  <a:schemeClr val="accent5">
                    <a:lumMod val="50000"/>
                  </a:schemeClr>
                </a:solidFill>
                <a:effectLst/>
                <a:latin typeface="Times New Roman" panose="02020603050405020304" pitchFamily="18" charset="0"/>
                <a:cs typeface="Times New Roman" panose="02020603050405020304" pitchFamily="18" charset="0"/>
              </a:rPr>
              <a:t>грінченківцям</a:t>
            </a:r>
            <a:r>
              <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600" b="0" i="0" u="none" strike="noStrike" cap="none" normalizeH="0" baseline="0" dirty="0" smtClean="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9222"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13058" cy="154366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313470" y="163523"/>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204431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4205" y="747251"/>
            <a:ext cx="9281651" cy="4801314"/>
          </a:xfrm>
          <a:prstGeom prst="rect">
            <a:avLst/>
          </a:prstGeom>
        </p:spPr>
        <p:txBody>
          <a:bodyPr wrap="square">
            <a:spAutoFit/>
          </a:bodyPr>
          <a:lstStyle/>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6.</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виключити слово з пошуку?</a:t>
            </a:r>
          </a:p>
          <a:p>
            <a:pPr lvl="0" eaLnBrk="0" fontAlgn="base" hangingPunct="0">
              <a:spcBef>
                <a:spcPct val="0"/>
              </a:spcBef>
              <a:spcAft>
                <a:spcPct val="0"/>
              </a:spcAft>
            </a:pP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мінус перед словом, яке ви не хочете бачити у результатах пошуку. Так можна виключити навіть кілька слів:</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[Курс англійської мови -купити]</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7.</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певному сайті?</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Для цього слід скористатися оператором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Він дозволяє в запиті вказати сайт, на якому потрібно шукати. При цьому слід обов'язково поставити після слова </a:t>
            </a:r>
            <a:r>
              <a:rPr lang="uk-UA" altLang="uk-UA" i="1" dirty="0">
                <a:solidFill>
                  <a:schemeClr val="accent5">
                    <a:lumMod val="50000"/>
                  </a:schemeClr>
                </a:solidFill>
                <a:latin typeface="Times New Roman" panose="02020603050405020304" pitchFamily="18" charset="0"/>
                <a:cs typeface="Times New Roman" panose="02020603050405020304" pitchFamily="18" charset="0"/>
              </a:rPr>
              <a:t>сайт</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[Розклад занять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сайт:kubg.edu.ua</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8.</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документи певного типу?</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Вам потрібен оператор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Поставте</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в запиті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mime</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двокрапку і тип документу, який вам потрібен. Наприклад, у форматі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[стипендій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mime:pdf</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9.</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Як шукати на сайтах певною мовою?</a:t>
            </a:r>
          </a:p>
          <a:p>
            <a:pPr lvl="0" eaLnBrk="0" fontAlgn="base" hangingPunct="0">
              <a:spcBef>
                <a:spcPct val="0"/>
              </a:spcBef>
              <a:spcAft>
                <a:spcPct val="0"/>
              </a:spcAft>
            </a:pPr>
            <a:r>
              <a:rPr lang="uk-UA" altLang="uk-UA" dirty="0">
                <a:solidFill>
                  <a:schemeClr val="accent5">
                    <a:lumMod val="50000"/>
                  </a:schemeClr>
                </a:solidFill>
                <a:latin typeface="Times New Roman" panose="02020603050405020304" pitchFamily="18" charset="0"/>
                <a:cs typeface="Times New Roman" panose="02020603050405020304" pitchFamily="18" charset="0"/>
              </a:rPr>
              <a:t>За допомогою оператора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Після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lang</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потрбно</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поставити двокрапку і написати, якою мовою шукати документи. Якщо це українська мова, то потрібно вказати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англійська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en</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французька - </a:t>
            </a:r>
            <a:r>
              <a:rPr lang="uk-UA" altLang="uk-UA" i="1" dirty="0" err="1">
                <a:solidFill>
                  <a:schemeClr val="accent5">
                    <a:lumMod val="50000"/>
                  </a:schemeClr>
                </a:solidFill>
                <a:latin typeface="Times New Roman" panose="02020603050405020304" pitchFamily="18" charset="0"/>
                <a:cs typeface="Times New Roman" panose="02020603050405020304" pitchFamily="18" charset="0"/>
              </a:rPr>
              <a:t>fr</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uk-UA" altLang="uk-UA" b="1" dirty="0">
                <a:solidFill>
                  <a:schemeClr val="accent5">
                    <a:lumMod val="50000"/>
                  </a:schemeClr>
                </a:solidFill>
                <a:latin typeface="Times New Roman" panose="02020603050405020304" pitchFamily="18" charset="0"/>
                <a:cs typeface="Times New Roman" panose="02020603050405020304" pitchFamily="18" charset="0"/>
              </a:rPr>
              <a:t>Приклад:</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 [стипендіальні програми </a:t>
            </a:r>
            <a:r>
              <a:rPr lang="uk-UA" altLang="uk-UA" dirty="0" err="1">
                <a:solidFill>
                  <a:schemeClr val="accent5">
                    <a:lumMod val="50000"/>
                  </a:schemeClr>
                </a:solidFill>
                <a:latin typeface="Times New Roman" panose="02020603050405020304" pitchFamily="18" charset="0"/>
                <a:cs typeface="Times New Roman" panose="02020603050405020304" pitchFamily="18" charset="0"/>
              </a:rPr>
              <a:t>lang:uk</a:t>
            </a:r>
            <a:r>
              <a:rPr lang="uk-UA" altLang="uk-UA"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6" name="Picture 6" descr="Что такое лайфхак - значение и пример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605549" cy="160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26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53730" y="3494037"/>
            <a:ext cx="10530348" cy="1477328"/>
          </a:xfrm>
          <a:prstGeom prst="rect">
            <a:avLst/>
          </a:prstGeom>
        </p:spPr>
        <p:txBody>
          <a:bodyPr wrap="square">
            <a:spAutoFit/>
          </a:bodyPr>
          <a:lstStyle/>
          <a:p>
            <a:pPr algn="just"/>
            <a:r>
              <a:rPr lang="uk-UA" b="1" dirty="0" err="1">
                <a:solidFill>
                  <a:srgbClr val="002060"/>
                </a:solidFill>
                <a:latin typeface="Times New Roman" panose="02020603050405020304" pitchFamily="18" charset="0"/>
                <a:cs typeface="Times New Roman" panose="02020603050405020304" pitchFamily="18" charset="0"/>
              </a:rPr>
              <a:t>Наукометрична</a:t>
            </a:r>
            <a:r>
              <a:rPr lang="uk-UA" b="1" dirty="0">
                <a:solidFill>
                  <a:srgbClr val="002060"/>
                </a:solidFill>
                <a:latin typeface="Times New Roman" panose="02020603050405020304" pitchFamily="18" charset="0"/>
                <a:cs typeface="Times New Roman" panose="02020603050405020304" pitchFamily="18" charset="0"/>
              </a:rPr>
              <a:t> база даних</a:t>
            </a:r>
            <a:r>
              <a:rPr lang="uk-UA" dirty="0">
                <a:solidFill>
                  <a:srgbClr val="002060"/>
                </a:solidFill>
                <a:latin typeface="Times New Roman" panose="02020603050405020304" pitchFamily="18" charset="0"/>
                <a:cs typeface="Times New Roman" panose="02020603050405020304" pitchFamily="18" charset="0"/>
              </a:rPr>
              <a:t> – бібліографічна і реферативна база даних, інструмент для відстеження </a:t>
            </a:r>
            <a:r>
              <a:rPr lang="uk-UA" dirty="0" err="1">
                <a:solidFill>
                  <a:srgbClr val="002060"/>
                </a:solidFill>
                <a:latin typeface="Times New Roman" panose="02020603050405020304" pitchFamily="18" charset="0"/>
                <a:cs typeface="Times New Roman" panose="02020603050405020304" pitchFamily="18" charset="0"/>
              </a:rPr>
              <a:t>цитованості</a:t>
            </a:r>
            <a:r>
              <a:rPr lang="uk-UA" dirty="0">
                <a:solidFill>
                  <a:srgbClr val="002060"/>
                </a:solidFill>
                <a:latin typeface="Times New Roman" panose="02020603050405020304" pitchFamily="18" charset="0"/>
                <a:cs typeface="Times New Roman" panose="02020603050405020304" pitchFamily="18" charset="0"/>
              </a:rPr>
              <a:t> наукових публікацій.</a:t>
            </a:r>
          </a:p>
          <a:p>
            <a:pPr algn="just"/>
            <a:r>
              <a:rPr lang="uk-UA" dirty="0" err="1">
                <a:solidFill>
                  <a:srgbClr val="002060"/>
                </a:solidFill>
                <a:latin typeface="Times New Roman" panose="02020603050405020304" pitchFamily="18" charset="0"/>
                <a:cs typeface="Times New Roman" panose="02020603050405020304" pitchFamily="18" charset="0"/>
              </a:rPr>
              <a:t>Наукометрична</a:t>
            </a:r>
            <a:r>
              <a:rPr lang="uk-UA" dirty="0">
                <a:solidFill>
                  <a:srgbClr val="002060"/>
                </a:solidFill>
                <a:latin typeface="Times New Roman" panose="02020603050405020304" pitchFamily="18" charset="0"/>
                <a:cs typeface="Times New Roman" panose="02020603050405020304" pitchFamily="18" charset="0"/>
              </a:rPr>
              <a:t> база даних це також </a:t>
            </a:r>
            <a:r>
              <a:rPr lang="uk-UA" b="1" dirty="0">
                <a:solidFill>
                  <a:srgbClr val="002060"/>
                </a:solidFill>
                <a:latin typeface="Times New Roman" panose="02020603050405020304" pitchFamily="18" charset="0"/>
                <a:cs typeface="Times New Roman" panose="02020603050405020304" pitchFamily="18" charset="0"/>
              </a:rPr>
              <a:t>пошукова система</a:t>
            </a:r>
            <a:r>
              <a:rPr lang="uk-UA" dirty="0">
                <a:solidFill>
                  <a:srgbClr val="002060"/>
                </a:solidFill>
                <a:latin typeface="Times New Roman" panose="02020603050405020304" pitchFamily="18" charset="0"/>
                <a:cs typeface="Times New Roman" panose="02020603050405020304" pitchFamily="18" charset="0"/>
              </a:rPr>
              <a:t>, яка формує статистику, що характеризує стан і динаміку показників затребуваності, активності та індексів впливу діяльності окремих вчених і дослідницьких організацій.</a:t>
            </a:r>
            <a:endParaRPr lang="uk-UA" b="0" i="0" dirty="0">
              <a:solidFill>
                <a:srgbClr val="002060"/>
              </a:solidFill>
              <a:effectLst/>
              <a:latin typeface="Times New Roman" panose="02020603050405020304" pitchFamily="18" charset="0"/>
              <a:cs typeface="Times New Roman" panose="02020603050405020304" pitchFamily="18" charset="0"/>
            </a:endParaRPr>
          </a:p>
        </p:txBody>
      </p:sp>
      <p:pic>
        <p:nvPicPr>
          <p:cNvPr id="14338" name="Picture 2" descr="Наукометричні бази дани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cientific databases – which one should you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64" y="504825"/>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351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716" y="1804585"/>
            <a:ext cx="10481188" cy="1553054"/>
          </a:xfrm>
          <a:prstGeom prst="rect">
            <a:avLst/>
          </a:prstGeom>
        </p:spPr>
        <p:txBody>
          <a:bodyPr wrap="square">
            <a:spAutoFit/>
          </a:bodyPr>
          <a:lstStyle/>
          <a:p>
            <a:pPr algn="just">
              <a:lnSpc>
                <a:spcPct val="150000"/>
              </a:lnSpc>
            </a:pPr>
            <a:r>
              <a:rPr lang="uk-UA" sz="2200" dirty="0" smtClean="0">
                <a:latin typeface="Arial" panose="020B0604020202020204" pitchFamily="34" charset="0"/>
                <a:cs typeface="Arial" panose="020B0604020202020204" pitchFamily="34" charset="0"/>
              </a:rPr>
              <a:t>7.1</a:t>
            </a:r>
            <a:r>
              <a:rPr lang="uk-UA" sz="2200" dirty="0">
                <a:latin typeface="Arial" panose="020B0604020202020204" pitchFamily="34" charset="0"/>
                <a:cs typeface="Arial" panose="020B0604020202020204" pitchFamily="34" charset="0"/>
              </a:rPr>
              <a:t>. Цифрові інструменти пошуку наукової інформації</a:t>
            </a:r>
            <a:r>
              <a:rPr lang="uk-UA" sz="2200" dirty="0" smtClean="0">
                <a:latin typeface="Arial" panose="020B0604020202020204" pitchFamily="34" charset="0"/>
                <a:cs typeface="Arial" panose="020B0604020202020204" pitchFamily="34" charset="0"/>
              </a:rPr>
              <a:t>.</a:t>
            </a:r>
          </a:p>
          <a:p>
            <a:pPr algn="just">
              <a:lnSpc>
                <a:spcPct val="150000"/>
              </a:lnSpc>
            </a:pPr>
            <a:r>
              <a:rPr lang="uk-UA" sz="2200" dirty="0" smtClean="0">
                <a:latin typeface="Arial" panose="020B0604020202020204" pitchFamily="34" charset="0"/>
                <a:cs typeface="Arial" panose="020B0604020202020204" pitchFamily="34" charset="0"/>
              </a:rPr>
              <a:t>7.2</a:t>
            </a:r>
            <a:r>
              <a:rPr lang="uk-UA" sz="2200" dirty="0">
                <a:latin typeface="Arial" panose="020B0604020202020204" pitchFamily="34" charset="0"/>
                <a:cs typeface="Arial" panose="020B0604020202020204" pitchFamily="34" charset="0"/>
              </a:rPr>
              <a:t>. Програмне забезпечення для аналізу наукових даних. </a:t>
            </a:r>
            <a:endParaRPr lang="uk-UA" sz="2200" dirty="0" smtClean="0">
              <a:latin typeface="Arial" panose="020B0604020202020204" pitchFamily="34" charset="0"/>
              <a:cs typeface="Arial" panose="020B0604020202020204" pitchFamily="34" charset="0"/>
            </a:endParaRPr>
          </a:p>
          <a:p>
            <a:pPr algn="just">
              <a:lnSpc>
                <a:spcPct val="150000"/>
              </a:lnSpc>
            </a:pPr>
            <a:r>
              <a:rPr lang="uk-UA" sz="2200" dirty="0" smtClean="0">
                <a:latin typeface="Arial" panose="020B0604020202020204" pitchFamily="34" charset="0"/>
                <a:cs typeface="Arial" panose="020B0604020202020204" pitchFamily="34" charset="0"/>
              </a:rPr>
              <a:t>7.3</a:t>
            </a:r>
            <a:r>
              <a:rPr lang="uk-UA" sz="2200" dirty="0">
                <a:latin typeface="Arial" panose="020B0604020202020204" pitchFamily="34" charset="0"/>
                <a:cs typeface="Arial" panose="020B0604020202020204" pitchFamily="34" charset="0"/>
              </a:rPr>
              <a:t>. Візуалізація результатів дослідження за допомогою сучасних інструментів. </a:t>
            </a:r>
          </a:p>
        </p:txBody>
      </p:sp>
    </p:spTree>
    <p:extLst>
      <p:ext uri="{BB962C8B-B14F-4D97-AF65-F5344CB8AC3E}">
        <p14:creationId xmlns:p14="http://schemas.microsoft.com/office/powerpoint/2010/main" val="1681292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561" y="810734"/>
            <a:ext cx="10719709" cy="2554545"/>
          </a:xfrm>
          <a:prstGeom prst="rect">
            <a:avLst/>
          </a:prstGeom>
        </p:spPr>
        <p:txBody>
          <a:bodyPr wrap="square">
            <a:spAutoFit/>
          </a:bodyPr>
          <a:lstStyle/>
          <a:p>
            <a:pPr algn="just"/>
            <a:r>
              <a:rPr lang="en-US" sz="2000" b="1" u="sng" dirty="0">
                <a:solidFill>
                  <a:srgbClr val="002060"/>
                </a:solidFill>
                <a:latin typeface="Times New Roman" panose="02020603050405020304" pitchFamily="18" charset="0"/>
                <a:cs typeface="Times New Roman" panose="02020603050405020304" pitchFamily="18" charset="0"/>
                <a:hlinkClick r:id="rId2"/>
              </a:rPr>
              <a:t>Google Scholar</a:t>
            </a:r>
            <a:r>
              <a:rPr lang="en-US" sz="2000" dirty="0">
                <a:solidFill>
                  <a:srgbClr val="002060"/>
                </a:solidFill>
                <a:latin typeface="Times New Roman" panose="02020603050405020304" pitchFamily="18" charset="0"/>
                <a:cs typeface="Times New Roman" panose="02020603050405020304" pitchFamily="18" charset="0"/>
              </a:rPr>
              <a:t> - </a:t>
            </a:r>
            <a:r>
              <a:rPr lang="uk-UA" sz="2000" dirty="0">
                <a:solidFill>
                  <a:srgbClr val="002060"/>
                </a:solidFill>
                <a:latin typeface="Times New Roman" panose="02020603050405020304" pitchFamily="18" charset="0"/>
                <a:cs typeface="Times New Roman" panose="02020603050405020304" pitchFamily="18" charset="0"/>
              </a:rPr>
              <a:t>це безкоштовна пошукова система за повними текстами наукових публікацій всіх форматів і дисциплін. Індекс «Академії </a:t>
            </a:r>
            <a:r>
              <a:rPr lang="en-US" sz="2000" dirty="0">
                <a:solidFill>
                  <a:srgbClr val="002060"/>
                </a:solidFill>
                <a:latin typeface="Times New Roman" panose="02020603050405020304" pitchFamily="18" charset="0"/>
                <a:cs typeface="Times New Roman" panose="02020603050405020304" pitchFamily="18" charset="0"/>
              </a:rPr>
              <a:t>Google» </a:t>
            </a:r>
            <a:r>
              <a:rPr lang="uk-UA" sz="2000" dirty="0">
                <a:solidFill>
                  <a:srgbClr val="002060"/>
                </a:solidFill>
                <a:latin typeface="Times New Roman" panose="02020603050405020304" pitchFamily="18" charset="0"/>
                <a:cs typeface="Times New Roman" panose="02020603050405020304" pitchFamily="18" charset="0"/>
              </a:rPr>
              <a:t>включає дані з більшості рецензованих онлайн журналів найбільших наукових видавництв Європи та Америки.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дозволяє користувачам здійснювати пошук цифрових або фізичних копій статей, онлайн або в бібліотеках. Результати пошуку генеруються з використанням посилань на повнотекстові версії журнальних статей, технічних звітів, препринтів, дисертацій, книг та інших документів, в тому числі веб-сторінок, які вважаються «науковими». Завдяки своїй функції «цитується в", </a:t>
            </a:r>
            <a:r>
              <a:rPr lang="en-US" sz="2000" dirty="0">
                <a:solidFill>
                  <a:srgbClr val="002060"/>
                </a:solidFill>
                <a:latin typeface="Times New Roman" panose="02020603050405020304" pitchFamily="18" charset="0"/>
                <a:cs typeface="Times New Roman" panose="02020603050405020304" pitchFamily="18" charset="0"/>
              </a:rPr>
              <a:t>Google Scholar </a:t>
            </a:r>
            <a:r>
              <a:rPr lang="uk-UA" sz="2000" dirty="0">
                <a:solidFill>
                  <a:srgbClr val="002060"/>
                </a:solidFill>
                <a:latin typeface="Times New Roman" panose="02020603050405020304" pitchFamily="18" charset="0"/>
                <a:cs typeface="Times New Roman" panose="02020603050405020304" pitchFamily="18" charset="0"/>
              </a:rPr>
              <a:t>надає доступ до анотацій статей, в яких процитована стаття яка розглядається.</a:t>
            </a:r>
          </a:p>
        </p:txBody>
      </p:sp>
      <p:pic>
        <p:nvPicPr>
          <p:cNvPr id="8194" name="Picture 2" descr="Google Scholar як глобальний агрегатор наукової літератури: охоплення, показники та принципи робот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251" y="3640983"/>
            <a:ext cx="5114528" cy="27076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8561" y="3709809"/>
            <a:ext cx="6096000" cy="1754326"/>
          </a:xfrm>
          <a:prstGeom prst="rect">
            <a:avLst/>
          </a:prstGeom>
        </p:spPr>
        <p:txBody>
          <a:bodyPr>
            <a:spAutoFit/>
          </a:bodyPr>
          <a:lstStyle/>
          <a:p>
            <a:r>
              <a:rPr lang="uk-UA" b="1" dirty="0" smtClean="0">
                <a:solidFill>
                  <a:srgbClr val="002060"/>
                </a:solidFill>
                <a:latin typeface="Times New Roman" panose="02020603050405020304" pitchFamily="18" charset="0"/>
                <a:cs typeface="Times New Roman" panose="02020603050405020304" pitchFamily="18" charset="0"/>
              </a:rPr>
              <a:t>Які матеріали </a:t>
            </a:r>
            <a:r>
              <a:rPr lang="uk-UA" b="1" dirty="0">
                <a:solidFill>
                  <a:srgbClr val="002060"/>
                </a:solidFill>
                <a:latin typeface="Times New Roman" panose="02020603050405020304" pitchFamily="18" charset="0"/>
                <a:cs typeface="Times New Roman" panose="02020603050405020304" pitchFamily="18" charset="0"/>
              </a:rPr>
              <a:t>індексуються в </a:t>
            </a:r>
            <a:r>
              <a:rPr lang="en-US" b="1" dirty="0">
                <a:solidFill>
                  <a:srgbClr val="002060"/>
                </a:solidFill>
                <a:latin typeface="Times New Roman" panose="02020603050405020304" pitchFamily="18" charset="0"/>
                <a:cs typeface="Times New Roman" panose="02020603050405020304" pitchFamily="18" charset="0"/>
              </a:rPr>
              <a:t>Google Scholar?</a:t>
            </a:r>
            <a:endParaRPr lang="en-US"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Наукові статті</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Книги</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Монографії</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Тези конференцій</a:t>
            </a:r>
          </a:p>
          <a:p>
            <a:pPr>
              <a:buFont typeface="Arial" panose="020B0604020202020204" pitchFamily="34" charset="0"/>
              <a:buChar char="•"/>
            </a:pPr>
            <a:r>
              <a:rPr lang="uk-UA" dirty="0">
                <a:solidFill>
                  <a:srgbClr val="002060"/>
                </a:solidFill>
                <a:latin typeface="Times New Roman" panose="02020603050405020304" pitchFamily="18" charset="0"/>
                <a:cs typeface="Times New Roman" panose="02020603050405020304" pitchFamily="18" charset="0"/>
              </a:rPr>
              <a:t>Препринти</a:t>
            </a:r>
            <a:endParaRPr lang="uk-UA" b="0" i="0" dirty="0">
              <a:solidFill>
                <a:srgbClr val="00206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015612" y="269137"/>
            <a:ext cx="8347587" cy="369332"/>
          </a:xfrm>
          <a:prstGeom prst="rect">
            <a:avLst/>
          </a:prstGeom>
        </p:spPr>
        <p:txBody>
          <a:bodyPr wrap="square">
            <a:spAutoFit/>
          </a:bodyPr>
          <a:lstStyle/>
          <a:p>
            <a:pPr algn="ctr"/>
            <a:r>
              <a:rPr lang="ru-RU" b="1" dirty="0" err="1" smtClean="0">
                <a:solidFill>
                  <a:schemeClr val="accent5">
                    <a:lumMod val="50000"/>
                  </a:schemeClr>
                </a:solidFill>
                <a:latin typeface="Arial" panose="020B0604020202020204" pitchFamily="34" charset="0"/>
              </a:rPr>
              <a:t>Пошук</a:t>
            </a:r>
            <a:r>
              <a:rPr lang="ru-RU" b="1" dirty="0" smtClean="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інформаційних</a:t>
            </a:r>
            <a:r>
              <a:rPr lang="ru-RU" b="1" dirty="0">
                <a:solidFill>
                  <a:schemeClr val="accent5">
                    <a:lumMod val="50000"/>
                  </a:schemeClr>
                </a:solidFill>
                <a:latin typeface="Arial" panose="020B0604020202020204" pitchFamily="34" charset="0"/>
              </a:rPr>
              <a:t> </a:t>
            </a:r>
            <a:r>
              <a:rPr lang="ru-RU" b="1" dirty="0" err="1">
                <a:solidFill>
                  <a:schemeClr val="accent5">
                    <a:lumMod val="50000"/>
                  </a:schemeClr>
                </a:solidFill>
                <a:latin typeface="Arial" panose="020B0604020202020204" pitchFamily="34" charset="0"/>
              </a:rPr>
              <a:t>матеріалів</a:t>
            </a:r>
            <a:r>
              <a:rPr lang="ru-RU" b="1" dirty="0">
                <a:solidFill>
                  <a:schemeClr val="accent5">
                    <a:lumMod val="50000"/>
                  </a:schemeClr>
                </a:solidFill>
                <a:latin typeface="Arial" panose="020B0604020202020204" pitchFamily="34" charset="0"/>
              </a:rPr>
              <a:t> в </a:t>
            </a:r>
            <a:r>
              <a:rPr lang="ru-RU" b="1" dirty="0" err="1" smtClean="0">
                <a:solidFill>
                  <a:schemeClr val="accent5">
                    <a:lumMod val="50000"/>
                  </a:schemeClr>
                </a:solidFill>
                <a:latin typeface="Arial" panose="020B0604020202020204" pitchFamily="34" charset="0"/>
              </a:rPr>
              <a:t>Google</a:t>
            </a:r>
            <a:r>
              <a:rPr lang="ru-RU" b="1" dirty="0" smtClean="0">
                <a:solidFill>
                  <a:schemeClr val="accent5">
                    <a:lumMod val="50000"/>
                  </a:schemeClr>
                </a:solidFill>
                <a:latin typeface="Arial" panose="020B0604020202020204" pitchFamily="34" charset="0"/>
              </a:rPr>
              <a:t> </a:t>
            </a:r>
            <a:r>
              <a:rPr lang="en-US" b="1" dirty="0" smtClean="0">
                <a:solidFill>
                  <a:schemeClr val="accent5">
                    <a:lumMod val="50000"/>
                  </a:schemeClr>
                </a:solidFill>
                <a:latin typeface="Arial" panose="020B0604020202020204" pitchFamily="34" charset="0"/>
              </a:rPr>
              <a:t>Scholar</a:t>
            </a:r>
            <a:endParaRPr lang="ru-RU" b="1" i="0" dirty="0">
              <a:solidFill>
                <a:schemeClr val="accent5">
                  <a:lumMod val="50000"/>
                </a:schemeClr>
              </a:solidFill>
              <a:effectLst/>
              <a:latin typeface="Arial" panose="020B0604020202020204" pitchFamily="34" charset="0"/>
            </a:endParaRPr>
          </a:p>
        </p:txBody>
      </p:sp>
    </p:spTree>
    <p:extLst>
      <p:ext uri="{BB962C8B-B14F-4D97-AF65-F5344CB8AC3E}">
        <p14:creationId xmlns:p14="http://schemas.microsoft.com/office/powerpoint/2010/main" val="395525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427" y="564873"/>
            <a:ext cx="11100618" cy="1785104"/>
          </a:xfrm>
          <a:prstGeom prst="rect">
            <a:avLst/>
          </a:prstGeom>
        </p:spPr>
        <p:txBody>
          <a:bodyPr wrap="square">
            <a:spAutoFit/>
          </a:bodyPr>
          <a:lstStyle/>
          <a:p>
            <a:pPr algn="just"/>
            <a:r>
              <a:rPr lang="en-US" sz="2200" b="1" dirty="0">
                <a:solidFill>
                  <a:srgbClr val="002060"/>
                </a:solidFill>
                <a:latin typeface="Times New Roman" panose="02020603050405020304" pitchFamily="18" charset="0"/>
                <a:cs typeface="Times New Roman" panose="02020603050405020304" pitchFamily="18" charset="0"/>
                <a:hlinkClick r:id="rId2"/>
              </a:rPr>
              <a:t>Scopus</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найбільша в світі єдина реферативна база даних і науко метрична платформа, що була створена в 2004 р.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апарат бази даних забезпечує облік публікацій науковців і установ, у яких вони працюють, та статистику їх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Scopus </a:t>
            </a:r>
            <a:r>
              <a:rPr lang="uk-UA" sz="2200" dirty="0">
                <a:solidFill>
                  <a:srgbClr val="002060"/>
                </a:solidFill>
                <a:latin typeface="Times New Roman" panose="02020603050405020304" pitchFamily="18" charset="0"/>
                <a:cs typeface="Times New Roman" panose="02020603050405020304" pitchFamily="18" charset="0"/>
              </a:rPr>
              <a:t>надає гіперпосилання на повні тексти матеріалів. База даних доступна за умов підписки через веб-інтерфейс.</a:t>
            </a:r>
          </a:p>
        </p:txBody>
      </p:sp>
      <p:pic>
        <p:nvPicPr>
          <p:cNvPr id="17410" name="Picture 2" descr="Elsevier's Scopus deletes journal links following revelations of hijacked  indexed journals – Retraction W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27" y="2674374"/>
            <a:ext cx="5292261" cy="18178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8004" y="4925650"/>
            <a:ext cx="2723887" cy="369332"/>
          </a:xfrm>
          <a:prstGeom prst="rect">
            <a:avLst/>
          </a:prstGeom>
        </p:spPr>
        <p:txBody>
          <a:bodyPr wrap="none">
            <a:spAutoFit/>
          </a:bodyPr>
          <a:lstStyle/>
          <a:p>
            <a:r>
              <a:rPr lang="uk-UA" dirty="0"/>
              <a:t>https://www.scopus.com/</a:t>
            </a:r>
          </a:p>
        </p:txBody>
      </p:sp>
    </p:spTree>
    <p:extLst>
      <p:ext uri="{BB962C8B-B14F-4D97-AF65-F5344CB8AC3E}">
        <p14:creationId xmlns:p14="http://schemas.microsoft.com/office/powerpoint/2010/main" val="2720763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4903" y="328051"/>
            <a:ext cx="10648335" cy="1785104"/>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Web</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of</a:t>
            </a:r>
            <a:r>
              <a:rPr lang="en-US" sz="2200" u="sng" dirty="0">
                <a:solidFill>
                  <a:srgbClr val="002060"/>
                </a:solidFill>
                <a:latin typeface="Times New Roman" panose="02020603050405020304" pitchFamily="18" charset="0"/>
                <a:cs typeface="Times New Roman" panose="02020603050405020304" pitchFamily="18" charset="0"/>
                <a:hlinkClick r:id="rId2"/>
              </a:rPr>
              <a:t> </a:t>
            </a:r>
            <a:r>
              <a:rPr lang="en-US" sz="2200" b="1" u="sng" dirty="0">
                <a:solidFill>
                  <a:srgbClr val="002060"/>
                </a:solidFill>
                <a:latin typeface="Times New Roman" panose="02020603050405020304" pitchFamily="18" charset="0"/>
                <a:cs typeface="Times New Roman" panose="02020603050405020304" pitchFamily="18" charset="0"/>
                <a:hlinkClick r:id="rId2"/>
              </a:rPr>
              <a:t>Science (</a:t>
            </a:r>
            <a:r>
              <a:rPr lang="en-US" sz="2200" b="1" u="sng" dirty="0" err="1">
                <a:solidFill>
                  <a:srgbClr val="002060"/>
                </a:solidFill>
                <a:latin typeface="Times New Roman" panose="02020603050405020304" pitchFamily="18" charset="0"/>
                <a:cs typeface="Times New Roman" panose="02020603050405020304" pitchFamily="18" charset="0"/>
                <a:hlinkClick r:id="rId2"/>
              </a:rPr>
              <a:t>WoS</a:t>
            </a:r>
            <a:r>
              <a:rPr lang="en-US" sz="2200" b="1" u="sng" dirty="0">
                <a:solidFill>
                  <a:srgbClr val="002060"/>
                </a:solidFill>
                <a:latin typeface="Times New Roman" panose="02020603050405020304" pitchFamily="18" charset="0"/>
                <a:cs typeface="Times New Roman" panose="02020603050405020304" pitchFamily="18" charset="0"/>
                <a:hlinkClick r:id="rId2"/>
              </a:rPr>
              <a:t>)</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реферативна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наукових публікацій проекту </a:t>
            </a:r>
            <a:r>
              <a:rPr lang="en-US" sz="2200" dirty="0">
                <a:solidFill>
                  <a:srgbClr val="002060"/>
                </a:solidFill>
                <a:latin typeface="Times New Roman" panose="02020603050405020304" pitchFamily="18" charset="0"/>
                <a:cs typeface="Times New Roman" panose="02020603050405020304" pitchFamily="18" charset="0"/>
              </a:rPr>
              <a:t>Web of Knowledge </a:t>
            </a:r>
            <a:r>
              <a:rPr lang="uk-UA" sz="2200" dirty="0">
                <a:solidFill>
                  <a:srgbClr val="002060"/>
                </a:solidFill>
                <a:latin typeface="Times New Roman" panose="02020603050405020304" pitchFamily="18" charset="0"/>
                <a:cs typeface="Times New Roman" panose="02020603050405020304" pitchFamily="18" charset="0"/>
              </a:rPr>
              <a:t>компанії </a:t>
            </a:r>
            <a:r>
              <a:rPr lang="en-US" sz="2200" dirty="0">
                <a:solidFill>
                  <a:srgbClr val="002060"/>
                </a:solidFill>
                <a:latin typeface="Times New Roman" panose="02020603050405020304" pitchFamily="18" charset="0"/>
                <a:cs typeface="Times New Roman" panose="02020603050405020304" pitchFamily="18" charset="0"/>
              </a:rPr>
              <a:t>Thomson Reuters. </a:t>
            </a:r>
            <a:r>
              <a:rPr lang="uk-UA" sz="2200" dirty="0" err="1">
                <a:solidFill>
                  <a:srgbClr val="002060"/>
                </a:solidFill>
                <a:latin typeface="Times New Roman" panose="02020603050405020304" pitchFamily="18" charset="0"/>
                <a:cs typeface="Times New Roman" panose="02020603050405020304" pitchFamily="18" charset="0"/>
              </a:rPr>
              <a:t>Наукометричний</a:t>
            </a:r>
            <a:r>
              <a:rPr lang="uk-UA" sz="2200" dirty="0">
                <a:solidFill>
                  <a:srgbClr val="002060"/>
                </a:solidFill>
                <a:latin typeface="Times New Roman" panose="02020603050405020304" pitchFamily="18" charset="0"/>
                <a:cs typeface="Times New Roman" panose="02020603050405020304" pitchFamily="18" charset="0"/>
              </a:rPr>
              <a:t> </a:t>
            </a:r>
            <a:r>
              <a:rPr lang="uk-UA" sz="2200" dirty="0" err="1">
                <a:solidFill>
                  <a:srgbClr val="002060"/>
                </a:solidFill>
                <a:latin typeface="Times New Roman" panose="02020603050405020304" pitchFamily="18" charset="0"/>
                <a:cs typeface="Times New Roman" panose="02020603050405020304" pitchFamily="18" charset="0"/>
              </a:rPr>
              <a:t>аппарат</a:t>
            </a:r>
            <a:r>
              <a:rPr lang="uk-UA" sz="2200" dirty="0">
                <a:solidFill>
                  <a:srgbClr val="002060"/>
                </a:solidFill>
                <a:latin typeface="Times New Roman" panose="02020603050405020304" pitchFamily="18" charset="0"/>
                <a:cs typeface="Times New Roman" panose="02020603050405020304" pitchFamily="18" charset="0"/>
              </a:rPr>
              <a:t> платформи забезпечує відстеження показників </a:t>
            </a:r>
            <a:r>
              <a:rPr lang="uk-UA" sz="2200" dirty="0" err="1">
                <a:solidFill>
                  <a:srgbClr val="002060"/>
                </a:solidFill>
                <a:latin typeface="Times New Roman" panose="02020603050405020304" pitchFamily="18" charset="0"/>
                <a:cs typeface="Times New Roman" panose="02020603050405020304" pitchFamily="18" charset="0"/>
              </a:rPr>
              <a:t>цитованості</a:t>
            </a:r>
            <a:r>
              <a:rPr lang="uk-UA" sz="2200" dirty="0">
                <a:solidFill>
                  <a:srgbClr val="002060"/>
                </a:solidFill>
                <a:latin typeface="Times New Roman" panose="02020603050405020304" pitchFamily="18" charset="0"/>
                <a:cs typeface="Times New Roman" panose="02020603050405020304" pitchFamily="18" charset="0"/>
              </a:rPr>
              <a:t> публікацій з ретроспективою до 1900 р. Одним з ключових концептів </a:t>
            </a:r>
            <a:r>
              <a:rPr lang="uk-UA" sz="2200" dirty="0" err="1">
                <a:solidFill>
                  <a:srgbClr val="002060"/>
                </a:solidFill>
                <a:latin typeface="Times New Roman" panose="02020603050405020304" pitchFamily="18" charset="0"/>
                <a:cs typeface="Times New Roman" panose="02020603050405020304" pitchFamily="18" charset="0"/>
              </a:rPr>
              <a:t>наукометричного</a:t>
            </a:r>
            <a:r>
              <a:rPr lang="uk-UA" sz="2200" dirty="0">
                <a:solidFill>
                  <a:srgbClr val="002060"/>
                </a:solidFill>
                <a:latin typeface="Times New Roman" panose="02020603050405020304" pitchFamily="18" charset="0"/>
                <a:cs typeface="Times New Roman" panose="02020603050405020304" pitchFamily="18" charset="0"/>
              </a:rPr>
              <a:t> апарату платформи є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(індекс впливовості) наукового видання</a:t>
            </a:r>
          </a:p>
        </p:txBody>
      </p:sp>
      <p:pic>
        <p:nvPicPr>
          <p:cNvPr id="16386" name="Picture 2" descr="Web of Science Journal Indexing| FREE or PAID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53" y="2035840"/>
            <a:ext cx="48768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7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406" y="336187"/>
            <a:ext cx="11021961" cy="2123658"/>
          </a:xfrm>
          <a:prstGeom prst="rect">
            <a:avLst/>
          </a:prstGeom>
        </p:spPr>
        <p:txBody>
          <a:bodyPr wrap="square">
            <a:spAutoFit/>
          </a:bodyPr>
          <a:lstStyle/>
          <a:p>
            <a:pPr algn="just"/>
            <a:r>
              <a:rPr lang="en-US" sz="2200" b="1" u="sng" dirty="0">
                <a:solidFill>
                  <a:srgbClr val="002060"/>
                </a:solidFill>
                <a:latin typeface="Times New Roman" panose="02020603050405020304" pitchFamily="18" charset="0"/>
                <a:cs typeface="Times New Roman" panose="02020603050405020304" pitchFamily="18" charset="0"/>
                <a:hlinkClick r:id="rId2"/>
              </a:rPr>
              <a:t>Index Copernicus (IC)</a:t>
            </a:r>
            <a:r>
              <a:rPr lang="en-US" sz="2200" dirty="0">
                <a:solidFill>
                  <a:srgbClr val="002060"/>
                </a:solidFill>
                <a:latin typeface="Times New Roman" panose="02020603050405020304" pitchFamily="18" charset="0"/>
                <a:cs typeface="Times New Roman" panose="02020603050405020304" pitchFamily="18" charset="0"/>
              </a:rPr>
              <a:t> – </a:t>
            </a:r>
            <a:r>
              <a:rPr lang="uk-UA" sz="2200" dirty="0">
                <a:solidFill>
                  <a:srgbClr val="002060"/>
                </a:solidFill>
                <a:latin typeface="Times New Roman" panose="02020603050405020304" pitchFamily="18" charset="0"/>
                <a:cs typeface="Times New Roman" panose="02020603050405020304" pitchFamily="18" charset="0"/>
              </a:rPr>
              <a:t>польська міжнародна </a:t>
            </a:r>
            <a:r>
              <a:rPr lang="uk-UA" sz="2200" dirty="0" err="1">
                <a:solidFill>
                  <a:srgbClr val="002060"/>
                </a:solidFill>
                <a:latin typeface="Times New Roman" panose="02020603050405020304" pitchFamily="18" charset="0"/>
                <a:cs typeface="Times New Roman" panose="02020603050405020304" pitchFamily="18" charset="0"/>
              </a:rPr>
              <a:t>наукометрична</a:t>
            </a:r>
            <a:r>
              <a:rPr lang="uk-UA" sz="2200" dirty="0">
                <a:solidFill>
                  <a:srgbClr val="002060"/>
                </a:solidFill>
                <a:latin typeface="Times New Roman" panose="02020603050405020304" pitchFamily="18" charset="0"/>
                <a:cs typeface="Times New Roman" panose="02020603050405020304" pitchFamily="18" charset="0"/>
              </a:rPr>
              <a:t> база даних, що включає індексування, ранжирування, реферування журналів і статей. </a:t>
            </a:r>
            <a:r>
              <a:rPr lang="en-US" sz="2200" dirty="0">
                <a:solidFill>
                  <a:srgbClr val="002060"/>
                </a:solidFill>
                <a:latin typeface="Times New Roman" panose="02020603050405020304" pitchFamily="18" charset="0"/>
                <a:cs typeface="Times New Roman" panose="02020603050405020304" pitchFamily="18" charset="0"/>
              </a:rPr>
              <a:t>Index Copernicus </a:t>
            </a:r>
            <a:r>
              <a:rPr lang="uk-UA" sz="2200" dirty="0">
                <a:solidFill>
                  <a:srgbClr val="002060"/>
                </a:solidFill>
                <a:latin typeface="Times New Roman" panose="02020603050405020304" pitchFamily="18" charset="0"/>
                <a:cs typeface="Times New Roman" panose="02020603050405020304" pitchFamily="18" charset="0"/>
              </a:rPr>
              <a:t>складає власний </a:t>
            </a:r>
            <a:r>
              <a:rPr lang="uk-UA" sz="2200" dirty="0" err="1">
                <a:solidFill>
                  <a:srgbClr val="002060"/>
                </a:solidFill>
                <a:latin typeface="Times New Roman" panose="02020603050405020304" pitchFamily="18" charset="0"/>
                <a:cs typeface="Times New Roman" panose="02020603050405020304" pitchFamily="18" charset="0"/>
              </a:rPr>
              <a:t>імпакт</a:t>
            </a:r>
            <a:r>
              <a:rPr lang="uk-UA" sz="2200" dirty="0">
                <a:solidFill>
                  <a:srgbClr val="002060"/>
                </a:solidFill>
                <a:latin typeface="Times New Roman" panose="02020603050405020304" pitchFamily="18" charset="0"/>
                <a:cs typeface="Times New Roman" panose="02020603050405020304" pitchFamily="18" charset="0"/>
              </a:rPr>
              <a:t>-фактор: щорічно проводить детальну експертизу журналів включених в свою базу даних. Представляє тільки метадані статей журналу (назва, анотація, автори, ключові слова, список літератури), при бажанні видавництво може публікувати посилання на повні тексти статей свого журналу.</a:t>
            </a:r>
          </a:p>
        </p:txBody>
      </p:sp>
      <p:pic>
        <p:nvPicPr>
          <p:cNvPr id="18434" name="Picture 2" descr="ICI Journals Master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 y="2842758"/>
            <a:ext cx="6495712" cy="14932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47414" y="4876488"/>
            <a:ext cx="3980577" cy="369332"/>
          </a:xfrm>
          <a:prstGeom prst="rect">
            <a:avLst/>
          </a:prstGeom>
        </p:spPr>
        <p:txBody>
          <a:bodyPr wrap="none">
            <a:spAutoFit/>
          </a:bodyPr>
          <a:lstStyle/>
          <a:p>
            <a:r>
              <a:rPr lang="uk-UA" dirty="0"/>
              <a:t>https://journals.indexcopernicus.com/</a:t>
            </a:r>
          </a:p>
        </p:txBody>
      </p:sp>
    </p:spTree>
    <p:extLst>
      <p:ext uri="{BB962C8B-B14F-4D97-AF65-F5344CB8AC3E}">
        <p14:creationId xmlns:p14="http://schemas.microsoft.com/office/powerpoint/2010/main" val="81313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55834"/>
            <a:ext cx="11139948" cy="2462213"/>
          </a:xfrm>
          <a:prstGeom prst="rect">
            <a:avLst/>
          </a:prstGeom>
        </p:spPr>
        <p:txBody>
          <a:bodyPr wrap="square">
            <a:spAutoFit/>
          </a:bodyPr>
          <a:lstStyle/>
          <a:p>
            <a:pPr algn="just"/>
            <a:r>
              <a:rPr lang="en-US" sz="2200" dirty="0" err="1">
                <a:solidFill>
                  <a:srgbClr val="002060"/>
                </a:solidFill>
                <a:latin typeface="Times New Roman" panose="02020603050405020304" pitchFamily="18" charset="0"/>
                <a:cs typeface="Times New Roman" panose="02020603050405020304" pitchFamily="18" charset="0"/>
                <a:hlinkClick r:id="rId2"/>
              </a:rPr>
              <a:t>ScienceOpen</a:t>
            </a:r>
            <a:r>
              <a:rPr lang="en-US" sz="2200" dirty="0">
                <a:solidFill>
                  <a:srgbClr val="002060"/>
                </a:solidFill>
                <a:latin typeface="Times New Roman" panose="02020603050405020304" pitchFamily="18" charset="0"/>
                <a:cs typeface="Times New Roman" panose="02020603050405020304" pitchFamily="18" charset="0"/>
                <a:hlinkClick r:id="rId2"/>
              </a:rPr>
              <a:t> </a:t>
            </a:r>
            <a:r>
              <a:rPr lang="en-US" sz="2200" dirty="0">
                <a:solidFill>
                  <a:srgbClr val="002060"/>
                </a:solidFill>
                <a:latin typeface="Times New Roman" panose="02020603050405020304" pitchFamily="18" charset="0"/>
                <a:cs typeface="Times New Roman" panose="02020603050405020304" pitchFamily="18" charset="0"/>
              </a:rPr>
              <a:t>— </a:t>
            </a:r>
            <a:r>
              <a:rPr lang="uk-UA" sz="2200" dirty="0">
                <a:solidFill>
                  <a:srgbClr val="002060"/>
                </a:solidFill>
                <a:latin typeface="Times New Roman" panose="02020603050405020304" pitchFamily="18" charset="0"/>
                <a:cs typeface="Times New Roman" panose="02020603050405020304" pitchFamily="18" charset="0"/>
              </a:rPr>
              <a:t>дослідницька та видавнича мережа, що базується в Берліні та Бостоні й пропонує відкритий доступ до понад 74 мільйонів статей у всіх галузях науки. Хоча для перегляду повного тексту статей потрібно зареєструватися, реєстрація безкоштовна. Функція розширеного пошуку дуже детальна, що дозволяє знайти саме те дослідження, яке ви шукаєте. Існує велика кількість додаткових можливостей, включаючи ваш профіль автора </a:t>
            </a:r>
            <a:r>
              <a:rPr lang="en-US" sz="2200" dirty="0">
                <a:solidFill>
                  <a:srgbClr val="002060"/>
                </a:solidFill>
                <a:latin typeface="Times New Roman" panose="02020603050405020304" pitchFamily="18" charset="0"/>
                <a:cs typeface="Times New Roman" panose="02020603050405020304" pitchFamily="18" charset="0"/>
              </a:rPr>
              <a:t>Science Open, </a:t>
            </a:r>
            <a:r>
              <a:rPr lang="uk-UA" sz="2200" dirty="0">
                <a:solidFill>
                  <a:srgbClr val="002060"/>
                </a:solidFill>
                <a:latin typeface="Times New Roman" panose="02020603050405020304" pitchFamily="18" charset="0"/>
                <a:cs typeface="Times New Roman" panose="02020603050405020304" pitchFamily="18" charset="0"/>
              </a:rPr>
              <a:t>форум для взаємодії з іншими дослідниками, можливість відстежувати цитування, а також інтерактивну бібліографію.</a:t>
            </a:r>
          </a:p>
        </p:txBody>
      </p:sp>
      <p:sp>
        <p:nvSpPr>
          <p:cNvPr id="3" name="Прямоугольник 2"/>
          <p:cNvSpPr/>
          <p:nvPr/>
        </p:nvSpPr>
        <p:spPr>
          <a:xfrm>
            <a:off x="1305605" y="4453702"/>
            <a:ext cx="3288144" cy="369332"/>
          </a:xfrm>
          <a:prstGeom prst="rect">
            <a:avLst/>
          </a:prstGeom>
        </p:spPr>
        <p:txBody>
          <a:bodyPr wrap="none">
            <a:spAutoFit/>
          </a:bodyPr>
          <a:lstStyle/>
          <a:p>
            <a:r>
              <a:rPr lang="uk-UA" dirty="0"/>
              <a:t>https://www.scienceopen.com/</a:t>
            </a:r>
          </a:p>
        </p:txBody>
      </p:sp>
      <p:pic>
        <p:nvPicPr>
          <p:cNvPr id="19458" name="Picture 2" descr="ScienceOpen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10" y="2952461"/>
            <a:ext cx="641032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10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7419" y="229728"/>
            <a:ext cx="10500852" cy="2123658"/>
          </a:xfrm>
          <a:prstGeom prst="rect">
            <a:avLst/>
          </a:prstGeom>
        </p:spPr>
        <p:txBody>
          <a:bodyPr wrap="square">
            <a:spAutoFit/>
          </a:bodyPr>
          <a:lstStyle/>
          <a:p>
            <a:pPr algn="just"/>
            <a:r>
              <a:rPr lang="uk-UA" sz="2200" b="1"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репозиторій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 ресурс у мережі, де зберігаються і підтримуються публікації. Найчастіше дані в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репозитарії</a:t>
            </a:r>
            <a:r>
              <a:rPr lang="uk-UA" sz="2200" dirty="0">
                <a:solidFill>
                  <a:schemeClr val="accent5">
                    <a:lumMod val="50000"/>
                  </a:schemeClr>
                </a:solidFill>
                <a:latin typeface="Times New Roman" panose="02020603050405020304" pitchFamily="18" charset="0"/>
                <a:cs typeface="Times New Roman" panose="02020603050405020304" pitchFamily="18" charset="0"/>
              </a:rPr>
              <a:t> зберігаються у вигляді файлів, доступних для подальшого поширення по мережі.</a:t>
            </a:r>
          </a:p>
          <a:p>
            <a:pPr algn="just"/>
            <a:r>
              <a:rPr lang="uk-UA" sz="2200" dirty="0">
                <a:solidFill>
                  <a:schemeClr val="accent5">
                    <a:lumMod val="50000"/>
                  </a:schemeClr>
                </a:solidFill>
                <a:latin typeface="Times New Roman" panose="02020603050405020304" pitchFamily="18" charset="0"/>
                <a:cs typeface="Times New Roman" panose="02020603050405020304" pitchFamily="18" charset="0"/>
              </a:rPr>
              <a:t>Зазвичай </a:t>
            </a:r>
            <a:r>
              <a:rPr lang="uk-UA" sz="2200" dirty="0" err="1">
                <a:solidFill>
                  <a:schemeClr val="accent5">
                    <a:lumMod val="50000"/>
                  </a:schemeClr>
                </a:solidFill>
                <a:latin typeface="Times New Roman" panose="02020603050405020304" pitchFamily="18" charset="0"/>
                <a:cs typeface="Times New Roman" panose="02020603050405020304" pitchFamily="18" charset="0"/>
              </a:rPr>
              <a:t>репозитарій</a:t>
            </a:r>
            <a:r>
              <a:rPr lang="uk-UA" sz="2200" dirty="0">
                <a:solidFill>
                  <a:schemeClr val="accent5">
                    <a:lumMod val="50000"/>
                  </a:schemeClr>
                </a:solidFill>
                <a:latin typeface="Times New Roman" panose="02020603050405020304" pitchFamily="18" charset="0"/>
                <a:cs typeface="Times New Roman" panose="02020603050405020304" pitchFamily="18" charset="0"/>
              </a:rPr>
              <a:t> надає доступ до дисертацій, монографій, наукових видань та праць науковців, навчально-методичних матеріалів, патентів та кваліфікаційних робіт </a:t>
            </a:r>
            <a:r>
              <a:rPr lang="uk-UA" sz="2200" dirty="0" smtClean="0">
                <a:solidFill>
                  <a:schemeClr val="accent5">
                    <a:lumMod val="50000"/>
                  </a:schemeClr>
                </a:solidFill>
                <a:latin typeface="Times New Roman" panose="02020603050405020304" pitchFamily="18" charset="0"/>
                <a:cs typeface="Times New Roman" panose="02020603050405020304" pitchFamily="18" charset="0"/>
              </a:rPr>
              <a:t>студентів.</a:t>
            </a:r>
            <a:endParaRPr lang="uk-UA" sz="2200" b="0" i="0" dirty="0">
              <a:solidFill>
                <a:schemeClr val="accent5">
                  <a:lumMod val="50000"/>
                </a:schemeClr>
              </a:solidFill>
              <a:effectLst/>
              <a:latin typeface="Times New Roman" panose="02020603050405020304" pitchFamily="18" charset="0"/>
              <a:cs typeface="Times New Roman" panose="02020603050405020304" pitchFamily="18" charset="0"/>
            </a:endParaRPr>
          </a:p>
        </p:txBody>
      </p:sp>
      <p:pic>
        <p:nvPicPr>
          <p:cNvPr id="10242" name="Picture 2" descr="Інституційний репозитарій НУХТ серед кращих в Україні і світі | НУХ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232" y="2469011"/>
            <a:ext cx="5632143" cy="352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814" y="321598"/>
            <a:ext cx="11572567" cy="5201424"/>
          </a:xfrm>
          <a:prstGeom prst="rect">
            <a:avLst/>
          </a:prstGeom>
        </p:spPr>
        <p:txBody>
          <a:bodyPr wrap="square">
            <a:spAutoFit/>
          </a:bodyPr>
          <a:lstStyle/>
          <a:p>
            <a:r>
              <a:rPr lang="uk-UA" sz="2200" b="1" dirty="0">
                <a:solidFill>
                  <a:schemeClr val="accent5">
                    <a:lumMod val="50000"/>
                  </a:schemeClr>
                </a:solidFill>
                <a:latin typeface="Times New Roman" panose="02020603050405020304" pitchFamily="18" charset="0"/>
                <a:cs typeface="Times New Roman" panose="02020603050405020304" pitchFamily="18" charset="0"/>
              </a:rPr>
              <a:t>Українські </a:t>
            </a:r>
            <a:r>
              <a:rPr lang="uk-UA" sz="2200" b="1" dirty="0" err="1" smtClean="0">
                <a:solidFill>
                  <a:schemeClr val="accent5">
                    <a:lumMod val="50000"/>
                  </a:schemeClr>
                </a:solidFill>
                <a:latin typeface="Times New Roman" panose="02020603050405020304" pitchFamily="18" charset="0"/>
                <a:cs typeface="Times New Roman" panose="02020603050405020304" pitchFamily="18" charset="0"/>
              </a:rPr>
              <a:t>репозитарії</a:t>
            </a:r>
            <a:endParaRPr lang="uk-UA" sz="2200" b="1"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uk-UA" sz="2200" b="1" dirty="0">
              <a:solidFill>
                <a:schemeClr val="accent5">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uk-UA" sz="1200" u="sng" dirty="0" smtClean="0">
                <a:solidFill>
                  <a:srgbClr val="C73226"/>
                </a:solidFill>
                <a:latin typeface="Arial" panose="020B0604020202020204" pitchFamily="34" charset="0"/>
                <a:hlinkClick r:id="rId2"/>
              </a:rPr>
              <a:t>Наукова </a:t>
            </a:r>
            <a:r>
              <a:rPr lang="uk-UA" sz="1200" u="sng" dirty="0">
                <a:solidFill>
                  <a:srgbClr val="C73226"/>
                </a:solidFill>
                <a:latin typeface="Arial" panose="020B0604020202020204" pitchFamily="34" charset="0"/>
                <a:hlinkClick r:id="rId2"/>
              </a:rPr>
              <a:t>електронна бібліотека періодичних видань НАН України</a:t>
            </a:r>
            <a:r>
              <a:rPr lang="uk-UA" sz="1200" dirty="0">
                <a:solidFill>
                  <a:srgbClr val="4D4F56"/>
                </a:solidFill>
                <a:latin typeface="Arial" panose="020B0604020202020204" pitchFamily="34" charset="0"/>
              </a:rPr>
              <a:t>, Київ</a:t>
            </a:r>
          </a:p>
          <a:p>
            <a:pPr>
              <a:buFont typeface="+mj-lt"/>
              <a:buAutoNum type="arabicPeriod"/>
            </a:pPr>
            <a:r>
              <a:rPr lang="uk-UA" sz="1200" u="sng" dirty="0">
                <a:solidFill>
                  <a:srgbClr val="C73226"/>
                </a:solidFill>
                <a:latin typeface="Arial" panose="020B0604020202020204" pitchFamily="34" charset="0"/>
                <a:hlinkClick r:id="rId3"/>
              </a:rPr>
              <a:t>Електронний архів наукових публікацій Національного педагогічного університету імені М.П. Драгоманова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ENPUIR),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4"/>
              </a:rPr>
              <a:t>Електронний архів Національного університету „Києво-Могилянська академія“ </a:t>
            </a:r>
            <a:r>
              <a:rPr lang="uk-UA" sz="1200" dirty="0">
                <a:solidFill>
                  <a:srgbClr val="4D4F56"/>
                </a:solidFill>
                <a:latin typeface="Arial" panose="020B0604020202020204" pitchFamily="34" charset="0"/>
              </a:rPr>
              <a:t>(</a:t>
            </a:r>
            <a:r>
              <a:rPr lang="en-US" sz="1200" dirty="0" err="1">
                <a:solidFill>
                  <a:srgbClr val="4D4F56"/>
                </a:solidFill>
                <a:latin typeface="Arial" panose="020B0604020202020204" pitchFamily="34" charset="0"/>
              </a:rPr>
              <a:t>eKMAIR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5"/>
              </a:rPr>
              <a:t>Електронний архів наукових та освітніх матеріалів КПІ ім. Ігоря Сікорського</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ELAKPI),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Національного університету харчових технологій</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eNUFTIR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Національного Авіаційного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erNAU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8"/>
              </a:rPr>
              <a:t>Електронний інституційний </a:t>
            </a:r>
            <a:r>
              <a:rPr lang="uk-UA" sz="1200" u="sng" dirty="0" err="1">
                <a:solidFill>
                  <a:srgbClr val="C73226"/>
                </a:solidFill>
                <a:latin typeface="Arial" panose="020B0604020202020204" pitchFamily="34" charset="0"/>
                <a:hlinkClick r:id="rId8"/>
              </a:rPr>
              <a:t>репозитарій</a:t>
            </a:r>
            <a:r>
              <a:rPr lang="uk-UA" sz="1200" u="sng" dirty="0">
                <a:solidFill>
                  <a:srgbClr val="C73226"/>
                </a:solidFill>
                <a:latin typeface="Arial" panose="020B0604020202020204" pitchFamily="34" charset="0"/>
                <a:hlinkClick r:id="rId8"/>
              </a:rPr>
              <a:t> Комунального вищого навчального закладу Київської обласної ради «Академія неперервної освіти»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eIRAISE</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a:solidFill>
                  <a:srgbClr val="C73226"/>
                </a:solidFill>
                <a:latin typeface="Arial" panose="020B0604020202020204" pitchFamily="34" charset="0"/>
                <a:hlinkClick r:id="rId9"/>
              </a:rPr>
              <a:t>Інституційний </a:t>
            </a: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Державного вищого навчального закладу „Київський національний економічний університет ім. Вадима Гетьмана“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iRKNEU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Київ</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Вінницького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1"/>
              </a:rPr>
              <a:t>Електронний архів Донецького національного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eDonNUIR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2"/>
              </a:rPr>
              <a:t>Інституційний </a:t>
            </a:r>
            <a:r>
              <a:rPr lang="uk-UA" sz="1200" u="sng" dirty="0" err="1">
                <a:solidFill>
                  <a:srgbClr val="C73226"/>
                </a:solidFill>
                <a:latin typeface="Arial" panose="020B0604020202020204" pitchFamily="34" charset="0"/>
                <a:hlinkClick r:id="rId12"/>
              </a:rPr>
              <a:t>репозитарій</a:t>
            </a:r>
            <a:r>
              <a:rPr lang="uk-UA" sz="1200" u="sng" dirty="0">
                <a:solidFill>
                  <a:srgbClr val="C73226"/>
                </a:solidFill>
                <a:latin typeface="Arial" panose="020B0604020202020204" pitchFamily="34" charset="0"/>
                <a:hlinkClick r:id="rId12"/>
              </a:rPr>
              <a:t> Вінницького державного педагогічного університету ім. М. Коцюбинського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IrVSPU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Вінниця</a:t>
            </a:r>
          </a:p>
          <a:p>
            <a:pPr>
              <a:buFont typeface="+mj-lt"/>
              <a:buAutoNum type="arabicPeriod"/>
            </a:pPr>
            <a:r>
              <a:rPr lang="uk-UA" sz="1200" u="sng" dirty="0">
                <a:solidFill>
                  <a:srgbClr val="C73226"/>
                </a:solidFill>
                <a:latin typeface="Arial" panose="020B0604020202020204" pitchFamily="34" charset="0"/>
                <a:hlinkClick r:id="rId13"/>
              </a:rPr>
              <a:t>Інституційний </a:t>
            </a:r>
            <a:r>
              <a:rPr lang="uk-UA" sz="1200" u="sng" dirty="0" err="1">
                <a:solidFill>
                  <a:srgbClr val="C73226"/>
                </a:solidFill>
                <a:latin typeface="Arial" panose="020B0604020202020204" pitchFamily="34" charset="0"/>
                <a:hlinkClick r:id="rId13"/>
              </a:rPr>
              <a:t>репозитарій</a:t>
            </a:r>
            <a:r>
              <a:rPr lang="uk-UA" sz="1200" u="sng" dirty="0">
                <a:solidFill>
                  <a:srgbClr val="C73226"/>
                </a:solidFill>
                <a:latin typeface="Arial" panose="020B0604020202020204" pitchFamily="34" charset="0"/>
                <a:hlinkClick r:id="rId13"/>
              </a:rPr>
              <a:t> Глухівського національного педагогічного університету імені Олександра Довженка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IRHlukhivNPU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Глухів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a:t>
            </a:r>
            <a:r>
              <a:rPr lang="uk-UA" sz="1200" u="sng" dirty="0" err="1">
                <a:solidFill>
                  <a:srgbClr val="C73226"/>
                </a:solidFill>
                <a:latin typeface="Arial" panose="020B0604020202020204" pitchFamily="34" charset="0"/>
                <a:hlinkClick r:id="rId14"/>
              </a:rPr>
              <a:t>репозитарій</a:t>
            </a:r>
            <a:r>
              <a:rPr lang="uk-UA" sz="1200" u="sng" dirty="0">
                <a:solidFill>
                  <a:srgbClr val="C73226"/>
                </a:solidFill>
                <a:latin typeface="Arial" panose="020B0604020202020204" pitchFamily="34" charset="0"/>
                <a:hlinkClick r:id="rId14"/>
              </a:rPr>
              <a:t>) Дніпропетровського національного університету залізничного транспорту імені академіка </a:t>
            </a:r>
            <a:r>
              <a:rPr lang="uk-UA" sz="1200" u="sng" dirty="0" err="1">
                <a:solidFill>
                  <a:srgbClr val="C73226"/>
                </a:solidFill>
                <a:latin typeface="Arial" panose="020B0604020202020204" pitchFamily="34" charset="0"/>
                <a:hlinkClick r:id="rId14"/>
              </a:rPr>
              <a:t>Лазаряна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eaDNURT</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Дніпро</a:t>
            </a:r>
          </a:p>
          <a:p>
            <a:pPr>
              <a:buFont typeface="+mj-lt"/>
              <a:buAutoNum type="arabicPeriod"/>
            </a:pPr>
            <a:r>
              <a:rPr lang="uk-UA" sz="1200" b="1" u="sng" dirty="0">
                <a:solidFill>
                  <a:srgbClr val="00B050"/>
                </a:solidFill>
                <a:latin typeface="Arial" panose="020B0604020202020204" pitchFamily="34" charset="0"/>
                <a:hlinkClick r:id="rId15"/>
              </a:rPr>
              <a:t>Електронний архів Державного університету „Житомирська політехніка“</a:t>
            </a:r>
            <a:r>
              <a:rPr lang="uk-UA" sz="1200" b="1" dirty="0">
                <a:solidFill>
                  <a:srgbClr val="00B050"/>
                </a:solidFill>
                <a:latin typeface="Arial" panose="020B0604020202020204" pitchFamily="34" charset="0"/>
              </a:rPr>
              <a:t> (</a:t>
            </a:r>
            <a:r>
              <a:rPr lang="en-US" sz="1200" b="1" dirty="0">
                <a:solidFill>
                  <a:srgbClr val="00B050"/>
                </a:solidFill>
                <a:latin typeface="Arial" panose="020B0604020202020204" pitchFamily="34" charset="0"/>
              </a:rPr>
              <a:t>EZTUIR), </a:t>
            </a:r>
            <a:r>
              <a:rPr lang="uk-UA" sz="1200" b="1" dirty="0">
                <a:solidFill>
                  <a:srgbClr val="00B050"/>
                </a:solidFill>
                <a:latin typeface="Arial" panose="020B0604020202020204" pitchFamily="34" charset="0"/>
              </a:rPr>
              <a:t>Житомир</a:t>
            </a:r>
          </a:p>
          <a:p>
            <a:pPr>
              <a:buFont typeface="+mj-lt"/>
              <a:buAutoNum type="arabicPeriod"/>
            </a:pPr>
            <a:r>
              <a:rPr lang="uk-UA" sz="1200" u="sng" dirty="0">
                <a:solidFill>
                  <a:srgbClr val="C73226"/>
                </a:solidFill>
                <a:latin typeface="Arial" panose="020B0604020202020204" pitchFamily="34" charset="0"/>
                <a:hlinkClick r:id="rId16"/>
              </a:rPr>
              <a:t>Електронна бібліотека Житомирського державного університету імені Івана Франка</a:t>
            </a:r>
            <a:r>
              <a:rPr lang="uk-UA" sz="1200" dirty="0">
                <a:solidFill>
                  <a:srgbClr val="4D4F56"/>
                </a:solidFill>
                <a:latin typeface="Arial" panose="020B0604020202020204" pitchFamily="34" charset="0"/>
              </a:rPr>
              <a:t>, Житомир</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Житомирського національного агроекологічного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IRZNAU), </a:t>
            </a:r>
            <a:r>
              <a:rPr lang="uk-UA" sz="1200" dirty="0">
                <a:solidFill>
                  <a:srgbClr val="4D4F56"/>
                </a:solidFill>
                <a:latin typeface="Arial" panose="020B0604020202020204" pitchFamily="34" charset="0"/>
              </a:rPr>
              <a:t>Житомир</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a:t>
            </a:r>
            <a:r>
              <a:rPr lang="uk-UA" sz="1200" u="sng" dirty="0" err="1">
                <a:solidFill>
                  <a:srgbClr val="C73226"/>
                </a:solidFill>
                <a:latin typeface="Arial" panose="020B0604020202020204" pitchFamily="34" charset="0"/>
                <a:hlinkClick r:id="rId10"/>
              </a:rPr>
              <a:t>Центральноукраїнського</a:t>
            </a:r>
            <a:r>
              <a:rPr lang="uk-UA" sz="1200" u="sng" dirty="0">
                <a:solidFill>
                  <a:srgbClr val="C73226"/>
                </a:solidFill>
                <a:latin typeface="Arial" panose="020B0604020202020204" pitchFamily="34" charset="0"/>
                <a:hlinkClick r:id="rId10"/>
              </a:rPr>
              <a:t>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eaKirNTU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Кропивницький</a:t>
            </a:r>
          </a:p>
          <a:p>
            <a:pPr>
              <a:buFont typeface="+mj-lt"/>
              <a:buAutoNum type="arabicPeriod"/>
            </a:pPr>
            <a:r>
              <a:rPr lang="uk-UA" sz="1200" u="sng" dirty="0">
                <a:solidFill>
                  <a:srgbClr val="C73226"/>
                </a:solidFill>
                <a:latin typeface="Arial" panose="020B0604020202020204" pitchFamily="34" charset="0"/>
                <a:hlinkClick r:id="rId18"/>
              </a:rPr>
              <a:t>Інституційний </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Східноєвропейського національного університету ім. Лесі Українки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Луцьк</a:t>
            </a:r>
          </a:p>
          <a:p>
            <a:pPr>
              <a:buFont typeface="+mj-lt"/>
              <a:buAutoNum type="arabicPeriod"/>
            </a:pPr>
            <a:r>
              <a:rPr lang="uk-UA" sz="1200" u="sng" dirty="0">
                <a:solidFill>
                  <a:srgbClr val="C73226"/>
                </a:solidFill>
                <a:latin typeface="Arial" panose="020B0604020202020204" pitchFamily="34" charset="0"/>
                <a:hlinkClick r:id="rId19"/>
              </a:rPr>
              <a:t>Електронний науковий архів НТБ НУ „Львівська політехніка„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ENA), </a:t>
            </a:r>
            <a:r>
              <a:rPr lang="uk-UA" sz="1200" dirty="0">
                <a:solidFill>
                  <a:srgbClr val="4D4F56"/>
                </a:solidFill>
                <a:latin typeface="Arial" panose="020B0604020202020204" pitchFamily="34" charset="0"/>
              </a:rPr>
              <a:t>Львів</a:t>
            </a:r>
          </a:p>
          <a:p>
            <a:pPr>
              <a:buFont typeface="+mj-lt"/>
              <a:buAutoNum type="arabicPeriod"/>
            </a:pPr>
            <a:r>
              <a:rPr lang="uk-UA" sz="1200" u="sng" dirty="0">
                <a:solidFill>
                  <a:srgbClr val="C73226"/>
                </a:solidFill>
                <a:latin typeface="Arial" panose="020B0604020202020204" pitchFamily="34" charset="0"/>
                <a:hlinkClick r:id="rId20"/>
              </a:rPr>
              <a:t>Електронний інституційний </a:t>
            </a:r>
            <a:r>
              <a:rPr lang="uk-UA" sz="1200" u="sng" dirty="0" err="1">
                <a:solidFill>
                  <a:srgbClr val="C73226"/>
                </a:solidFill>
                <a:latin typeface="Arial" panose="020B0604020202020204" pitchFamily="34" charset="0"/>
                <a:hlinkClick r:id="rId20"/>
              </a:rPr>
              <a:t>репозиторій</a:t>
            </a:r>
            <a:r>
              <a:rPr lang="uk-UA" sz="1200" u="sng" dirty="0">
                <a:solidFill>
                  <a:srgbClr val="C73226"/>
                </a:solidFill>
                <a:latin typeface="Arial" panose="020B0604020202020204" pitchFamily="34" charset="0"/>
                <a:hlinkClick r:id="rId20"/>
              </a:rPr>
              <a:t> Приазовського державного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eIRPSTU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Маріуполь</a:t>
            </a:r>
          </a:p>
          <a:p>
            <a:pPr>
              <a:buFont typeface="+mj-lt"/>
              <a:buAutoNum type="arabicPeriod"/>
            </a:pPr>
            <a:r>
              <a:rPr lang="uk-UA" sz="1200" u="sng" dirty="0">
                <a:solidFill>
                  <a:srgbClr val="C73226"/>
                </a:solidFill>
                <a:latin typeface="Arial" panose="020B0604020202020204" pitchFamily="34" charset="0"/>
                <a:hlinkClick r:id="rId21"/>
              </a:rPr>
              <a:t>Інституційний </a:t>
            </a:r>
            <a:r>
              <a:rPr lang="uk-UA" sz="1200" u="sng" dirty="0" err="1">
                <a:solidFill>
                  <a:srgbClr val="C73226"/>
                </a:solidFill>
                <a:latin typeface="Arial" panose="020B0604020202020204" pitchFamily="34" charset="0"/>
                <a:hlinkClick r:id="rId21"/>
              </a:rPr>
              <a:t>репозиторій</a:t>
            </a:r>
            <a:r>
              <a:rPr lang="uk-UA" sz="1200" u="sng" dirty="0">
                <a:solidFill>
                  <a:srgbClr val="C73226"/>
                </a:solidFill>
                <a:latin typeface="Arial" panose="020B0604020202020204" pitchFamily="34" charset="0"/>
                <a:hlinkClick r:id="rId21"/>
              </a:rPr>
              <a:t> Мелітопольського державного педагогічного університету імені Богдана Хмельницького</a:t>
            </a:r>
            <a:r>
              <a:rPr lang="uk-UA" sz="1200" dirty="0">
                <a:solidFill>
                  <a:srgbClr val="4D4F56"/>
                </a:solidFill>
                <a:latin typeface="Arial" panose="020B0604020202020204" pitchFamily="34" charset="0"/>
              </a:rPr>
              <a:t>, Мелітополь</a:t>
            </a:r>
          </a:p>
          <a:p>
            <a:pPr>
              <a:buFont typeface="+mj-lt"/>
              <a:buAutoNum type="arabicPeriod"/>
            </a:pPr>
            <a:r>
              <a:rPr lang="uk-UA" sz="1200" u="sng" dirty="0" err="1">
                <a:solidFill>
                  <a:srgbClr val="C73226"/>
                </a:solidFill>
                <a:latin typeface="Arial" panose="020B0604020202020204" pitchFamily="34" charset="0"/>
                <a:hlinkClick r:id="rId22"/>
              </a:rPr>
              <a:t>Репозитарій</a:t>
            </a:r>
            <a:r>
              <a:rPr lang="uk-UA" sz="1200" u="sng" dirty="0">
                <a:solidFill>
                  <a:srgbClr val="C73226"/>
                </a:solidFill>
                <a:latin typeface="Arial" panose="020B0604020202020204" pitchFamily="34" charset="0"/>
                <a:hlinkClick r:id="rId22"/>
              </a:rPr>
              <a:t> Мукачівського державного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MSU Repository), </a:t>
            </a:r>
            <a:r>
              <a:rPr lang="uk-UA" sz="1200" dirty="0" err="1">
                <a:solidFill>
                  <a:srgbClr val="4D4F56"/>
                </a:solidFill>
                <a:latin typeface="Arial" panose="020B0604020202020204" pitchFamily="34" charset="0"/>
              </a:rPr>
              <a:t>Мукачів</a:t>
            </a:r>
            <a:endParaRPr lang="uk-UA" sz="1200" dirty="0">
              <a:solidFill>
                <a:srgbClr val="4D4F56"/>
              </a:solidFill>
              <a:latin typeface="Arial" panose="020B0604020202020204" pitchFamily="34" charset="0"/>
            </a:endParaRPr>
          </a:p>
          <a:p>
            <a:pPr>
              <a:buFont typeface="+mj-lt"/>
              <a:buAutoNum type="arabicPeriod"/>
            </a:pPr>
            <a:r>
              <a:rPr lang="uk-UA" sz="1200" u="sng" dirty="0">
                <a:solidFill>
                  <a:srgbClr val="C73226"/>
                </a:solidFill>
                <a:latin typeface="Arial" panose="020B0604020202020204" pitchFamily="34" charset="0"/>
                <a:hlinkClick r:id="rId23"/>
              </a:rPr>
              <a:t>Електронний архів-</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Одеського національного університету імені І. І. Мечникова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elONUar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Одеського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eONEUIR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p:txBody>
      </p:sp>
      <p:pic>
        <p:nvPicPr>
          <p:cNvPr id="13314"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614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5407" y="811709"/>
            <a:ext cx="9783095" cy="4708981"/>
          </a:xfrm>
          <a:prstGeom prst="rect">
            <a:avLst/>
          </a:prstGeom>
        </p:spPr>
        <p:txBody>
          <a:bodyPr wrap="square">
            <a:spAutoFit/>
          </a:bodyPr>
          <a:lstStyle/>
          <a:p>
            <a:pPr>
              <a:buFont typeface="+mj-lt"/>
              <a:buAutoNum type="arabicPeriod"/>
            </a:pPr>
            <a:r>
              <a:rPr lang="uk-UA" sz="1200" u="sng" dirty="0" smtClean="0">
                <a:solidFill>
                  <a:srgbClr val="C73226"/>
                </a:solidFill>
                <a:latin typeface="Arial" panose="020B0604020202020204" pitchFamily="34" charset="0"/>
                <a:hlinkClick r:id="rId2"/>
              </a:rPr>
              <a:t>Інституційний </a:t>
            </a:r>
            <a:r>
              <a:rPr lang="uk-UA" sz="1200" u="sng" dirty="0" err="1">
                <a:solidFill>
                  <a:srgbClr val="C73226"/>
                </a:solidFill>
                <a:latin typeface="Arial" panose="020B0604020202020204" pitchFamily="34" charset="0"/>
                <a:hlinkClick r:id="rId2"/>
              </a:rPr>
              <a:t>репозитарій</a:t>
            </a:r>
            <a:r>
              <a:rPr lang="uk-UA" sz="1200" u="sng" dirty="0">
                <a:solidFill>
                  <a:srgbClr val="C73226"/>
                </a:solidFill>
                <a:latin typeface="Arial" panose="020B0604020202020204" pitchFamily="34" charset="0"/>
                <a:hlinkClick r:id="rId2"/>
              </a:rPr>
              <a:t> Національного університету „Одеська юридична академія“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eNUOLAIR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err="1">
                <a:solidFill>
                  <a:srgbClr val="C73226"/>
                </a:solidFill>
                <a:latin typeface="Arial" panose="020B0604020202020204" pitchFamily="34" charset="0"/>
                <a:hlinkClick r:id="rId3"/>
              </a:rPr>
              <a:t>Загальноакадемічний</a:t>
            </a:r>
            <a:r>
              <a:rPr lang="uk-UA" sz="1200" u="sng" dirty="0">
                <a:solidFill>
                  <a:srgbClr val="C73226"/>
                </a:solidFill>
                <a:latin typeface="Arial" panose="020B0604020202020204" pitchFamily="34" charset="0"/>
                <a:hlinkClick r:id="rId3"/>
              </a:rPr>
              <a:t> </a:t>
            </a:r>
            <a:r>
              <a:rPr lang="uk-UA" sz="1200" u="sng" dirty="0" err="1">
                <a:solidFill>
                  <a:srgbClr val="C73226"/>
                </a:solidFill>
                <a:latin typeface="Arial" panose="020B0604020202020204" pitchFamily="34" charset="0"/>
                <a:hlinkClick r:id="rId3"/>
              </a:rPr>
              <a:t>репозитарій</a:t>
            </a:r>
            <a:r>
              <a:rPr lang="uk-UA" sz="1200" u="sng" dirty="0">
                <a:solidFill>
                  <a:srgbClr val="C73226"/>
                </a:solidFill>
                <a:latin typeface="Arial" panose="020B0604020202020204" pitchFamily="34" charset="0"/>
                <a:hlinkClick r:id="rId3"/>
              </a:rPr>
              <a:t> Одеської державної академії будівництва та архітектури</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OSACEAeR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Одеса</a:t>
            </a:r>
          </a:p>
          <a:p>
            <a:pPr>
              <a:buFont typeface="+mj-lt"/>
              <a:buAutoNum type="arabicPeriod"/>
            </a:pPr>
            <a:r>
              <a:rPr lang="uk-UA" sz="1200" u="sng" dirty="0">
                <a:solidFill>
                  <a:srgbClr val="C73226"/>
                </a:solidFill>
                <a:latin typeface="Arial" panose="020B0604020202020204" pitchFamily="34" charset="0"/>
                <a:hlinkClick r:id="rId4"/>
              </a:rPr>
              <a:t>Інституційний </a:t>
            </a:r>
            <a:r>
              <a:rPr lang="uk-UA" sz="1200" u="sng" dirty="0" err="1">
                <a:solidFill>
                  <a:srgbClr val="C73226"/>
                </a:solidFill>
                <a:latin typeface="Arial" panose="020B0604020202020204" pitchFamily="34" charset="0"/>
                <a:hlinkClick r:id="rId4"/>
              </a:rPr>
              <a:t>репозитарій</a:t>
            </a:r>
            <a:r>
              <a:rPr lang="uk-UA" sz="1200" u="sng" dirty="0">
                <a:solidFill>
                  <a:srgbClr val="C73226"/>
                </a:solidFill>
                <a:latin typeface="Arial" panose="020B0604020202020204" pitchFamily="34" charset="0"/>
                <a:hlinkClick r:id="rId4"/>
              </a:rPr>
              <a:t> бібліотеки Одеського державного екологічного університету</a:t>
            </a:r>
            <a:r>
              <a:rPr lang="uk-UA" sz="1200" dirty="0">
                <a:solidFill>
                  <a:srgbClr val="4D4F56"/>
                </a:solidFill>
                <a:latin typeface="Arial" panose="020B0604020202020204" pitchFamily="34" charset="0"/>
              </a:rPr>
              <a:t>, Одеса</a:t>
            </a:r>
          </a:p>
          <a:p>
            <a:pPr>
              <a:buFont typeface="+mj-lt"/>
              <a:buAutoNum type="arabicPeriod"/>
            </a:pPr>
            <a:r>
              <a:rPr lang="uk-UA" sz="1200" u="sng" dirty="0">
                <a:solidFill>
                  <a:srgbClr val="C73226"/>
                </a:solidFill>
                <a:latin typeface="Arial" panose="020B0604020202020204" pitchFamily="34" charset="0"/>
                <a:hlinkClick r:id="rId5"/>
              </a:rPr>
              <a:t>Цифровий архів Національного університету „Острозька академія“</a:t>
            </a:r>
            <a:r>
              <a:rPr lang="uk-UA" sz="1200" dirty="0">
                <a:solidFill>
                  <a:srgbClr val="4D4F56"/>
                </a:solidFill>
                <a:latin typeface="Arial" panose="020B0604020202020204" pitchFamily="34" charset="0"/>
              </a:rPr>
              <a:t>, Острог</a:t>
            </a:r>
          </a:p>
          <a:p>
            <a:pPr>
              <a:buFont typeface="+mj-lt"/>
              <a:buAutoNum type="arabicPeriod"/>
            </a:pPr>
            <a:r>
              <a:rPr lang="uk-UA" sz="1200" u="sng" dirty="0">
                <a:solidFill>
                  <a:srgbClr val="C73226"/>
                </a:solidFill>
                <a:latin typeface="Arial" panose="020B0604020202020204" pitchFamily="34" charset="0"/>
                <a:hlinkClick r:id="rId6"/>
              </a:rPr>
              <a:t>Електронний архів Донецького національного технічного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eaDonNTU</a:t>
            </a:r>
            <a:r>
              <a:rPr lang="en-US" sz="1200" dirty="0">
                <a:solidFill>
                  <a:srgbClr val="4D4F56"/>
                </a:solidFill>
                <a:latin typeface="Arial" panose="020B0604020202020204" pitchFamily="34" charset="0"/>
              </a:rPr>
              <a:t>), </a:t>
            </a:r>
            <a:r>
              <a:rPr lang="uk-UA" sz="1200" dirty="0" err="1">
                <a:solidFill>
                  <a:srgbClr val="4D4F56"/>
                </a:solidFill>
                <a:latin typeface="Arial" panose="020B0604020202020204" pitchFamily="34" charset="0"/>
              </a:rPr>
              <a:t>Покровськ</a:t>
            </a:r>
            <a:endParaRPr lang="uk-UA" sz="1200" dirty="0">
              <a:solidFill>
                <a:srgbClr val="4D4F56"/>
              </a:solidFill>
              <a:latin typeface="Arial" panose="020B0604020202020204" pitchFamily="34" charset="0"/>
            </a:endParaRPr>
          </a:p>
          <a:p>
            <a:pPr>
              <a:buFont typeface="+mj-lt"/>
              <a:buAutoNum type="arabicPeriod"/>
            </a:pPr>
            <a:r>
              <a:rPr lang="uk-UA" sz="1200" u="sng" dirty="0" err="1">
                <a:solidFill>
                  <a:srgbClr val="C73226"/>
                </a:solidFill>
                <a:latin typeface="Arial" panose="020B0604020202020204" pitchFamily="34" charset="0"/>
                <a:hlinkClick r:id="rId7"/>
              </a:rPr>
              <a:t>Репозитарій</a:t>
            </a:r>
            <a:r>
              <a:rPr lang="uk-UA" sz="1200" u="sng" dirty="0">
                <a:solidFill>
                  <a:srgbClr val="C73226"/>
                </a:solidFill>
                <a:latin typeface="Arial" panose="020B0604020202020204" pitchFamily="34" charset="0"/>
                <a:hlinkClick r:id="rId7"/>
              </a:rPr>
              <a:t> Української медичної стоматологічної академії</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eaUMSA</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Полтава</a:t>
            </a:r>
          </a:p>
          <a:p>
            <a:pPr>
              <a:buFont typeface="+mj-lt"/>
              <a:buAutoNum type="arabicPeriod"/>
            </a:pPr>
            <a:r>
              <a:rPr lang="uk-UA" sz="1200" u="sng" dirty="0">
                <a:solidFill>
                  <a:srgbClr val="C73226"/>
                </a:solidFill>
                <a:latin typeface="Arial" panose="020B0604020202020204" pitchFamily="34" charset="0"/>
                <a:hlinkClick r:id="rId8"/>
              </a:rPr>
              <a:t>Електронний архів Полтавського національного педагогічного університету імені В. Г. Короленка</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IRPNPU), </a:t>
            </a:r>
            <a:r>
              <a:rPr lang="uk-UA" sz="1200" dirty="0">
                <a:solidFill>
                  <a:srgbClr val="4D4F56"/>
                </a:solidFill>
                <a:latin typeface="Arial" panose="020B0604020202020204" pitchFamily="34" charset="0"/>
              </a:rPr>
              <a:t>Полтава</a:t>
            </a:r>
          </a:p>
          <a:p>
            <a:pPr>
              <a:buFont typeface="+mj-lt"/>
              <a:buAutoNum type="arabicPeriod"/>
            </a:pPr>
            <a:r>
              <a:rPr lang="uk-UA" sz="1200" u="sng" dirty="0" err="1">
                <a:solidFill>
                  <a:srgbClr val="C73226"/>
                </a:solidFill>
                <a:latin typeface="Arial" panose="020B0604020202020204" pitchFamily="34" charset="0"/>
                <a:hlinkClick r:id="rId9"/>
              </a:rPr>
              <a:t>Репозитарій</a:t>
            </a:r>
            <a:r>
              <a:rPr lang="uk-UA" sz="1200" u="sng" dirty="0">
                <a:solidFill>
                  <a:srgbClr val="C73226"/>
                </a:solidFill>
                <a:latin typeface="Arial" panose="020B0604020202020204" pitchFamily="34" charset="0"/>
                <a:hlinkClick r:id="rId9"/>
              </a:rPr>
              <a:t> Тернопільського національного технічного університету імені І. Пулюя</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ELARTU),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err="1">
                <a:solidFill>
                  <a:srgbClr val="C73226"/>
                </a:solidFill>
                <a:latin typeface="Arial" panose="020B0604020202020204" pitchFamily="34" charset="0"/>
                <a:hlinkClick r:id="rId10"/>
              </a:rPr>
              <a:t>Репозитарій</a:t>
            </a:r>
            <a:r>
              <a:rPr lang="uk-UA" sz="1200" u="sng" dirty="0">
                <a:solidFill>
                  <a:srgbClr val="C73226"/>
                </a:solidFill>
                <a:latin typeface="Arial" panose="020B0604020202020204" pitchFamily="34" charset="0"/>
                <a:hlinkClick r:id="rId10"/>
              </a:rPr>
              <a:t> Тернопільського Національного Економічного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eTNEUIR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Тернопіль</a:t>
            </a:r>
          </a:p>
          <a:p>
            <a:pPr>
              <a:buFont typeface="+mj-lt"/>
              <a:buAutoNum type="arabicPeriod"/>
            </a:pPr>
            <a:r>
              <a:rPr lang="uk-UA" sz="1200" u="sng" dirty="0">
                <a:solidFill>
                  <a:srgbClr val="C73226"/>
                </a:solidFill>
                <a:latin typeface="Arial" panose="020B0604020202020204" pitchFamily="34" charset="0"/>
                <a:hlinkClick r:id="rId11"/>
              </a:rPr>
              <a:t>Інституційний </a:t>
            </a:r>
            <a:r>
              <a:rPr lang="uk-UA" sz="1200" u="sng" dirty="0" err="1">
                <a:solidFill>
                  <a:srgbClr val="C73226"/>
                </a:solidFill>
                <a:latin typeface="Arial" panose="020B0604020202020204" pitchFamily="34" charset="0"/>
                <a:hlinkClick r:id="rId11"/>
              </a:rPr>
              <a:t>репозитарій</a:t>
            </a:r>
            <a:r>
              <a:rPr lang="uk-UA" sz="1200" u="sng" dirty="0">
                <a:solidFill>
                  <a:srgbClr val="C73226"/>
                </a:solidFill>
                <a:latin typeface="Arial" panose="020B0604020202020204" pitchFamily="34" charset="0"/>
                <a:hlinkClick r:id="rId11"/>
              </a:rPr>
              <a:t> Східноукраїнського національного університету ім. В. Даля</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eEast-UkrNUIR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Сєвєродонецьк</a:t>
            </a:r>
          </a:p>
          <a:p>
            <a:pPr>
              <a:buFont typeface="+mj-lt"/>
              <a:buAutoNum type="arabicPeriod"/>
            </a:pPr>
            <a:r>
              <a:rPr lang="uk-UA" sz="1200" u="sng" dirty="0">
                <a:solidFill>
                  <a:srgbClr val="C73226"/>
                </a:solidFill>
                <a:latin typeface="Arial" panose="020B0604020202020204" pitchFamily="34" charset="0"/>
                <a:hlinkClick r:id="rId12"/>
              </a:rPr>
              <a:t>Електронний архів Сумського державного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eSSUIR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Суми</a:t>
            </a:r>
          </a:p>
          <a:p>
            <a:pPr>
              <a:buFont typeface="+mj-lt"/>
              <a:buAutoNum type="arabicPeriod"/>
            </a:pPr>
            <a:r>
              <a:rPr lang="uk-UA" sz="1200" u="sng" dirty="0">
                <a:solidFill>
                  <a:srgbClr val="C73226"/>
                </a:solidFill>
                <a:latin typeface="Arial" panose="020B0604020202020204" pitchFamily="34" charset="0"/>
                <a:hlinkClick r:id="rId13"/>
              </a:rPr>
              <a:t>Цифровий </a:t>
            </a:r>
            <a:r>
              <a:rPr lang="uk-UA" sz="1200" u="sng" dirty="0" err="1">
                <a:solidFill>
                  <a:srgbClr val="C73226"/>
                </a:solidFill>
                <a:latin typeface="Arial" panose="020B0604020202020204" pitchFamily="34" charset="0"/>
                <a:hlinkClick r:id="rId13"/>
              </a:rPr>
              <a:t>репозиторій</a:t>
            </a:r>
            <a:r>
              <a:rPr lang="uk-UA" sz="1200" u="sng" dirty="0">
                <a:solidFill>
                  <a:srgbClr val="C73226"/>
                </a:solidFill>
                <a:latin typeface="Arial" panose="020B0604020202020204" pitchFamily="34" charset="0"/>
                <a:hlinkClick r:id="rId13"/>
              </a:rPr>
              <a:t> ХНУМГ </a:t>
            </a:r>
            <a:r>
              <a:rPr lang="uk-UA" sz="1200" u="sng" dirty="0" err="1">
                <a:solidFill>
                  <a:srgbClr val="C73226"/>
                </a:solidFill>
                <a:latin typeface="Arial" panose="020B0604020202020204" pitchFamily="34" charset="0"/>
                <a:hlinkClick r:id="rId13"/>
              </a:rPr>
              <a:t>ім.О.М.Бекетова</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4"/>
              </a:rPr>
              <a:t>Електронний архів відкритого доступу Харківського національного університету радіоелектроніки</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15"/>
              </a:rPr>
              <a:t>Електронний </a:t>
            </a:r>
            <a:r>
              <a:rPr lang="uk-UA" sz="1200" u="sng" dirty="0" err="1">
                <a:solidFill>
                  <a:srgbClr val="C73226"/>
                </a:solidFill>
                <a:latin typeface="Arial" panose="020B0604020202020204" pitchFamily="34" charset="0"/>
                <a:hlinkClick r:id="rId15"/>
              </a:rPr>
              <a:t>репозитарій</a:t>
            </a:r>
            <a:r>
              <a:rPr lang="uk-UA" sz="1200" u="sng" dirty="0">
                <a:solidFill>
                  <a:srgbClr val="C73226"/>
                </a:solidFill>
                <a:latin typeface="Arial" panose="020B0604020202020204" pitchFamily="34" charset="0"/>
                <a:hlinkClick r:id="rId15"/>
              </a:rPr>
              <a:t> Національного технічного університету „Харківський політехнічний інститут„</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eNTUKhPIIR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6"/>
              </a:rPr>
              <a:t>Електронний архів Центральної наукової бібліотеки Харківського національного університету імені </a:t>
            </a:r>
            <a:r>
              <a:rPr lang="uk-UA" sz="1200" u="sng" dirty="0" err="1">
                <a:solidFill>
                  <a:srgbClr val="C73226"/>
                </a:solidFill>
                <a:latin typeface="Arial" panose="020B0604020202020204" pitchFamily="34" charset="0"/>
                <a:hlinkClick r:id="rId16"/>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eScriptorium</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7"/>
              </a:rPr>
              <a:t>Електронний архів Харківського національного університету імені </a:t>
            </a:r>
            <a:r>
              <a:rPr lang="uk-UA" sz="1200" u="sng" dirty="0" err="1">
                <a:solidFill>
                  <a:srgbClr val="C73226"/>
                </a:solidFill>
                <a:latin typeface="Arial" panose="020B0604020202020204" pitchFamily="34" charset="0"/>
                <a:hlinkClick r:id="rId17"/>
              </a:rPr>
              <a:t>В.Н.Каразіна</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eKhNUIR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8"/>
              </a:rPr>
              <a:t>Архів-</a:t>
            </a:r>
            <a:r>
              <a:rPr lang="uk-UA" sz="1200" u="sng" dirty="0" err="1">
                <a:solidFill>
                  <a:srgbClr val="C73226"/>
                </a:solidFill>
                <a:latin typeface="Arial" panose="020B0604020202020204" pitchFamily="34" charset="0"/>
                <a:hlinkClick r:id="rId18"/>
              </a:rPr>
              <a:t>репозитарій</a:t>
            </a:r>
            <a:r>
              <a:rPr lang="uk-UA" sz="1200" u="sng" dirty="0">
                <a:solidFill>
                  <a:srgbClr val="C73226"/>
                </a:solidFill>
                <a:latin typeface="Arial" panose="020B0604020202020204" pitchFamily="34" charset="0"/>
                <a:hlinkClick r:id="rId18"/>
              </a:rPr>
              <a:t> Національного університету „Юридична академія України імені Ярослава Мудрого“</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eNULAUIR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19"/>
              </a:rPr>
              <a:t>Інституційний </a:t>
            </a:r>
            <a:r>
              <a:rPr lang="uk-UA" sz="1200" u="sng" dirty="0" err="1">
                <a:solidFill>
                  <a:srgbClr val="C73226"/>
                </a:solidFill>
                <a:latin typeface="Arial" panose="020B0604020202020204" pitchFamily="34" charset="0"/>
                <a:hlinkClick r:id="rId19"/>
              </a:rPr>
              <a:t>репозиторій</a:t>
            </a:r>
            <a:r>
              <a:rPr lang="uk-UA" sz="1200" u="sng" dirty="0">
                <a:solidFill>
                  <a:srgbClr val="C73226"/>
                </a:solidFill>
                <a:latin typeface="Arial" panose="020B0604020202020204" pitchFamily="34" charset="0"/>
                <a:hlinkClick r:id="rId19"/>
              </a:rPr>
              <a:t> Харківського національного університету внутрішніх справ</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KhNUIAIR</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err="1">
                <a:solidFill>
                  <a:srgbClr val="C73226"/>
                </a:solidFill>
                <a:latin typeface="Arial" panose="020B0604020202020204" pitchFamily="34" charset="0"/>
                <a:hlinkClick r:id="rId20"/>
              </a:rPr>
              <a:t>Репозитарій</a:t>
            </a:r>
            <a:r>
              <a:rPr lang="uk-UA" sz="1200" u="sng" dirty="0">
                <a:solidFill>
                  <a:srgbClr val="C73226"/>
                </a:solidFill>
                <a:latin typeface="Arial" panose="020B0604020202020204" pitchFamily="34" charset="0"/>
                <a:hlinkClick r:id="rId20"/>
              </a:rPr>
              <a:t> Харківського національного медичного університету</a:t>
            </a:r>
            <a:r>
              <a:rPr lang="uk-UA" sz="1200" dirty="0">
                <a:solidFill>
                  <a:srgbClr val="4D4F56"/>
                </a:solidFill>
                <a:latin typeface="Arial" panose="020B0604020202020204" pitchFamily="34" charset="0"/>
              </a:rPr>
              <a:t>, Харків</a:t>
            </a:r>
          </a:p>
          <a:p>
            <a:pPr>
              <a:buFont typeface="+mj-lt"/>
              <a:buAutoNum type="arabicPeriod"/>
            </a:pPr>
            <a:r>
              <a:rPr lang="uk-UA" sz="1200" u="sng" dirty="0">
                <a:solidFill>
                  <a:srgbClr val="C73226"/>
                </a:solidFill>
                <a:latin typeface="Arial" panose="020B0604020202020204" pitchFamily="34" charset="0"/>
                <a:hlinkClick r:id="rId21"/>
              </a:rPr>
              <a:t>Електронний архів Національного фармацевтичного університету</a:t>
            </a:r>
            <a:r>
              <a:rPr lang="uk-UA" sz="1200" dirty="0">
                <a:solidFill>
                  <a:srgbClr val="4D4F56"/>
                </a:solidFill>
                <a:latin typeface="Arial" panose="020B0604020202020204" pitchFamily="34" charset="0"/>
              </a:rPr>
              <a:t> (</a:t>
            </a:r>
            <a:r>
              <a:rPr lang="en-US" sz="1200" dirty="0" err="1">
                <a:solidFill>
                  <a:srgbClr val="4D4F56"/>
                </a:solidFill>
                <a:latin typeface="Arial" panose="020B0604020202020204" pitchFamily="34" charset="0"/>
              </a:rPr>
              <a:t>eaNUPh</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2"/>
              </a:rPr>
              <a:t>Електронна бібліотека Харківського національного аграрного університету імені В.В. Докучаєв</a:t>
            </a:r>
            <a:r>
              <a:rPr lang="uk-UA" sz="1200" dirty="0">
                <a:solidFill>
                  <a:srgbClr val="4D4F56"/>
                </a:solidFill>
                <a:latin typeface="Arial" panose="020B0604020202020204" pitchFamily="34" charset="0"/>
              </a:rPr>
              <a:t>а (</a:t>
            </a:r>
            <a:r>
              <a:rPr lang="en-US" sz="1200" dirty="0" err="1">
                <a:solidFill>
                  <a:srgbClr val="4D4F56"/>
                </a:solidFill>
                <a:latin typeface="Arial" panose="020B0604020202020204" pitchFamily="34" charset="0"/>
              </a:rPr>
              <a:t>ebHNAU</a:t>
            </a:r>
            <a:r>
              <a:rPr lang="en-US" sz="1200" dirty="0">
                <a:solidFill>
                  <a:srgbClr val="4D4F56"/>
                </a:solidFill>
                <a:latin typeface="Arial" panose="020B0604020202020204" pitchFamily="34" charset="0"/>
              </a:rPr>
              <a:t>), </a:t>
            </a:r>
            <a:r>
              <a:rPr lang="uk-UA" sz="1200" dirty="0">
                <a:solidFill>
                  <a:srgbClr val="4D4F56"/>
                </a:solidFill>
                <a:latin typeface="Arial" panose="020B0604020202020204" pitchFamily="34" charset="0"/>
              </a:rPr>
              <a:t>Харків</a:t>
            </a:r>
          </a:p>
          <a:p>
            <a:pPr>
              <a:buFont typeface="+mj-lt"/>
              <a:buAutoNum type="arabicPeriod"/>
            </a:pPr>
            <a:r>
              <a:rPr lang="uk-UA" sz="1200" u="sng" dirty="0">
                <a:solidFill>
                  <a:srgbClr val="C73226"/>
                </a:solidFill>
                <a:latin typeface="Arial" panose="020B0604020202020204" pitchFamily="34" charset="0"/>
                <a:hlinkClick r:id="rId23"/>
              </a:rPr>
              <a:t>Інституційний </a:t>
            </a:r>
            <a:r>
              <a:rPr lang="uk-UA" sz="1200" u="sng" dirty="0" err="1">
                <a:solidFill>
                  <a:srgbClr val="C73226"/>
                </a:solidFill>
                <a:latin typeface="Arial" panose="020B0604020202020204" pitchFamily="34" charset="0"/>
                <a:hlinkClick r:id="rId23"/>
              </a:rPr>
              <a:t>репозитарій</a:t>
            </a:r>
            <a:r>
              <a:rPr lang="uk-UA" sz="1200" u="sng" dirty="0">
                <a:solidFill>
                  <a:srgbClr val="C73226"/>
                </a:solidFill>
                <a:latin typeface="Arial" panose="020B0604020202020204" pitchFamily="34" charset="0"/>
                <a:hlinkClick r:id="rId23"/>
              </a:rPr>
              <a:t> Херсонського національного технічного університету</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4"/>
              </a:rPr>
              <a:t>Інституційний </a:t>
            </a:r>
            <a:r>
              <a:rPr lang="uk-UA" sz="1200" u="sng" dirty="0" err="1">
                <a:solidFill>
                  <a:srgbClr val="C73226"/>
                </a:solidFill>
                <a:latin typeface="Arial" panose="020B0604020202020204" pitchFamily="34" charset="0"/>
                <a:hlinkClick r:id="rId24"/>
              </a:rPr>
              <a:t>репозитарій</a:t>
            </a:r>
            <a:r>
              <a:rPr lang="uk-UA" sz="1200" u="sng" dirty="0">
                <a:solidFill>
                  <a:srgbClr val="C73226"/>
                </a:solidFill>
                <a:latin typeface="Arial" panose="020B0604020202020204" pitchFamily="34" charset="0"/>
                <a:hlinkClick r:id="rId24"/>
              </a:rPr>
              <a:t> Херсонської державної морської академії</a:t>
            </a:r>
            <a:r>
              <a:rPr lang="uk-UA" sz="1200" dirty="0">
                <a:solidFill>
                  <a:srgbClr val="4D4F56"/>
                </a:solidFill>
                <a:latin typeface="Arial" panose="020B0604020202020204" pitchFamily="34" charset="0"/>
              </a:rPr>
              <a:t>, Херсон</a:t>
            </a:r>
          </a:p>
          <a:p>
            <a:pPr>
              <a:buFont typeface="+mj-lt"/>
              <a:buAutoNum type="arabicPeriod"/>
            </a:pPr>
            <a:r>
              <a:rPr lang="uk-UA" sz="1200" u="sng" dirty="0">
                <a:solidFill>
                  <a:srgbClr val="C73226"/>
                </a:solidFill>
                <a:latin typeface="Arial" panose="020B0604020202020204" pitchFamily="34" charset="0"/>
                <a:hlinkClick r:id="rId25"/>
              </a:rPr>
              <a:t>Інституційний </a:t>
            </a:r>
            <a:r>
              <a:rPr lang="uk-UA" sz="1200" u="sng" dirty="0" err="1">
                <a:solidFill>
                  <a:srgbClr val="C73226"/>
                </a:solidFill>
                <a:latin typeface="Arial" panose="020B0604020202020204" pitchFamily="34" charset="0"/>
                <a:hlinkClick r:id="rId25"/>
              </a:rPr>
              <a:t>репозитарій</a:t>
            </a:r>
            <a:r>
              <a:rPr lang="uk-UA" sz="1200" u="sng" dirty="0">
                <a:solidFill>
                  <a:srgbClr val="C73226"/>
                </a:solidFill>
                <a:latin typeface="Arial" panose="020B0604020202020204" pitchFamily="34" charset="0"/>
                <a:hlinkClick r:id="rId25"/>
              </a:rPr>
              <a:t> Хмельницького національного університету</a:t>
            </a:r>
            <a:r>
              <a:rPr lang="uk-UA" sz="1200" dirty="0">
                <a:solidFill>
                  <a:srgbClr val="4D4F56"/>
                </a:solidFill>
                <a:latin typeface="Arial" panose="020B0604020202020204" pitchFamily="34" charset="0"/>
              </a:rPr>
              <a:t> (</a:t>
            </a:r>
            <a:r>
              <a:rPr lang="en-US" sz="1200" dirty="0">
                <a:solidFill>
                  <a:srgbClr val="4D4F56"/>
                </a:solidFill>
                <a:latin typeface="Arial" panose="020B0604020202020204" pitchFamily="34" charset="0"/>
              </a:rPr>
              <a:t>ELARKHNU), </a:t>
            </a:r>
            <a:r>
              <a:rPr lang="uk-UA" sz="1200" dirty="0">
                <a:solidFill>
                  <a:srgbClr val="4D4F56"/>
                </a:solidFill>
                <a:latin typeface="Arial" panose="020B0604020202020204" pitchFamily="34" charset="0"/>
              </a:rPr>
              <a:t>Хмельницький</a:t>
            </a:r>
            <a:endParaRPr lang="uk-UA" sz="1200" b="0" i="0" dirty="0">
              <a:solidFill>
                <a:srgbClr val="4D4F56"/>
              </a:solidFill>
              <a:effectLst/>
              <a:latin typeface="Arial" panose="020B0604020202020204" pitchFamily="34" charset="0"/>
            </a:endParaRPr>
          </a:p>
        </p:txBody>
      </p:sp>
      <p:pic>
        <p:nvPicPr>
          <p:cNvPr id="9" name="Picture 2" descr="На десять позицій вгору: репозитарій Науково-технічної бібліотеки НУХТ  досягає нових висот у світовому рейтингу | НУХТ"/>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09535" y="0"/>
            <a:ext cx="2682465" cy="2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910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21109" y="0"/>
            <a:ext cx="9930581" cy="2151626"/>
          </a:xfrm>
          <a:prstGeom prst="rect">
            <a:avLst/>
          </a:prstGeom>
        </p:spPr>
      </p:pic>
      <p:sp>
        <p:nvSpPr>
          <p:cNvPr id="6" name="Прямоугольник 5"/>
          <p:cNvSpPr/>
          <p:nvPr/>
        </p:nvSpPr>
        <p:spPr>
          <a:xfrm>
            <a:off x="447366" y="2151626"/>
            <a:ext cx="11228439" cy="3539430"/>
          </a:xfrm>
          <a:prstGeom prst="rect">
            <a:avLst/>
          </a:prstGeom>
        </p:spPr>
        <p:txBody>
          <a:bodyPr wrap="square">
            <a:spAutoFit/>
          </a:bodyPr>
          <a:lstStyle/>
          <a:p>
            <a:pPr fontAlgn="base"/>
            <a:r>
              <a:rPr lang="uk-UA" sz="1400" b="1" dirty="0">
                <a:solidFill>
                  <a:srgbClr val="002060"/>
                </a:solidFill>
                <a:latin typeface="Times New Roman" panose="02020603050405020304" pitchFamily="18" charset="0"/>
                <a:cs typeface="Times New Roman" panose="02020603050405020304" pitchFamily="18" charset="0"/>
              </a:rPr>
              <a:t>Національний </a:t>
            </a:r>
            <a:r>
              <a:rPr lang="uk-UA" sz="1400" b="1" dirty="0" err="1">
                <a:solidFill>
                  <a:srgbClr val="002060"/>
                </a:solidFill>
                <a:latin typeface="Times New Roman" panose="02020603050405020304" pitchFamily="18" charset="0"/>
                <a:cs typeface="Times New Roman" panose="02020603050405020304" pitchFamily="18" charset="0"/>
              </a:rPr>
              <a:t>репозитарій</a:t>
            </a:r>
            <a:r>
              <a:rPr lang="uk-UA" sz="1400" b="1" dirty="0">
                <a:solidFill>
                  <a:srgbClr val="002060"/>
                </a:solidFill>
                <a:latin typeface="Times New Roman" panose="02020603050405020304" pitchFamily="18" charset="0"/>
                <a:cs typeface="Times New Roman" panose="02020603050405020304" pitchFamily="18" charset="0"/>
              </a:rPr>
              <a:t> </a:t>
            </a:r>
            <a:r>
              <a:rPr lang="uk-UA" sz="1400" dirty="0">
                <a:solidFill>
                  <a:srgbClr val="002060"/>
                </a:solidFill>
                <a:latin typeface="Times New Roman" panose="02020603050405020304" pitchFamily="18" charset="0"/>
                <a:cs typeface="Times New Roman" panose="02020603050405020304" pitchFamily="18" charset="0"/>
              </a:rPr>
              <a:t>— загальнодержавна розподілена електронна база даних, в якій накопичуються, зберігаються і систематизуються академічні тексти.</a:t>
            </a:r>
          </a:p>
          <a:p>
            <a:pPr fontAlgn="base"/>
            <a:r>
              <a:rPr lang="uk-UA" sz="1400" dirty="0">
                <a:solidFill>
                  <a:srgbClr val="002060"/>
                </a:solidFill>
                <a:latin typeface="Times New Roman" panose="02020603050405020304" pitchFamily="18" charset="0"/>
                <a:cs typeface="Times New Roman" panose="02020603050405020304" pitchFamily="18" charset="0"/>
              </a:rPr>
              <a:t>Академічний текст — авторський твір наукового, науково-технічного та навчального характеру:</a:t>
            </a:r>
          </a:p>
          <a:p>
            <a:pPr fontAlgn="base"/>
            <a:r>
              <a:rPr lang="uk-UA" sz="1400" dirty="0">
                <a:solidFill>
                  <a:srgbClr val="002060"/>
                </a:solidFill>
                <a:latin typeface="Times New Roman" panose="02020603050405020304" pitchFamily="18" charset="0"/>
                <a:cs typeface="Times New Roman" panose="02020603050405020304" pitchFamily="18" charset="0"/>
              </a:rPr>
              <a:t>Призначення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 зробити максимально доступною для суспільства наукову інформацію України і світу, що сприятиме розвитку освітньої, наукової, науково-технічної та інноваційної діяльності, шляхом поліпшення доступу до академічних текстів та сприяння академічній доброчесності.</a:t>
            </a:r>
          </a:p>
          <a:p>
            <a:pPr fontAlgn="base"/>
            <a:r>
              <a:rPr lang="uk-UA" sz="1400" dirty="0">
                <a:solidFill>
                  <a:srgbClr val="002060"/>
                </a:solidFill>
                <a:latin typeface="Times New Roman" panose="02020603050405020304" pitchFamily="18" charset="0"/>
                <a:cs typeface="Times New Roman" panose="02020603050405020304" pitchFamily="18" charset="0"/>
              </a:rPr>
              <a:t>До національного </a:t>
            </a:r>
            <a:r>
              <a:rPr lang="uk-UA" sz="1400" dirty="0" err="1">
                <a:solidFill>
                  <a:srgbClr val="002060"/>
                </a:solidFill>
                <a:latin typeface="Times New Roman" panose="02020603050405020304" pitchFamily="18" charset="0"/>
                <a:cs typeface="Times New Roman" panose="02020603050405020304" pitchFamily="18" charset="0"/>
              </a:rPr>
              <a:t>репозитарію</a:t>
            </a:r>
            <a:r>
              <a:rPr lang="uk-UA" sz="1400" dirty="0">
                <a:solidFill>
                  <a:srgbClr val="002060"/>
                </a:solidFill>
                <a:latin typeface="Times New Roman" panose="02020603050405020304" pitchFamily="18" charset="0"/>
                <a:cs typeface="Times New Roman" panose="02020603050405020304" pitchFamily="18" charset="0"/>
              </a:rPr>
              <a:t> включаються наступні академічні тексти: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дисертації на здобуття наукових ступенів та автореферати дисертацій;</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кваліфікаційні випускні роботи здобувачів вищої освіти;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статті у наукових виданнях, у тому числі всі статті (сукупність статей),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монографії, у тому числі ті, на підставі захисту яких присуджено науковий ступінь;</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наукові видання;</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звіти у сфері наукової і науково-технічної діяльності;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депоновані наукові роботи;</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підручники, навчальні посібники та інші науково- та навчально- методичні праці;</a:t>
            </a:r>
          </a:p>
          <a:p>
            <a:pPr fontAlgn="base">
              <a:buFont typeface="Arial" panose="020B0604020202020204" pitchFamily="34" charset="0"/>
              <a:buChar char="•"/>
            </a:pPr>
            <a:r>
              <a:rPr lang="uk-UA" sz="1400" dirty="0">
                <a:solidFill>
                  <a:srgbClr val="002060"/>
                </a:solidFill>
                <a:latin typeface="Times New Roman" panose="02020603050405020304" pitchFamily="18" charset="0"/>
                <a:cs typeface="Times New Roman" panose="02020603050405020304" pitchFamily="18" charset="0"/>
              </a:rPr>
              <a:t>публікації, розміщені авторами на Інтернет-платформах для обміну науковими публікаціями.</a:t>
            </a:r>
            <a:endParaRPr lang="uk-UA" sz="1400" b="0" i="0" dirty="0">
              <a:solidFill>
                <a:srgbClr val="00206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355671" y="5043638"/>
            <a:ext cx="2685351" cy="369332"/>
          </a:xfrm>
          <a:prstGeom prst="rect">
            <a:avLst/>
          </a:prstGeom>
        </p:spPr>
        <p:txBody>
          <a:bodyPr wrap="none">
            <a:spAutoFit/>
          </a:bodyPr>
          <a:lstStyle/>
          <a:p>
            <a:r>
              <a:rPr lang="uk-UA" b="1" dirty="0"/>
              <a:t>https://nrat.ukrintei.ua/</a:t>
            </a:r>
          </a:p>
        </p:txBody>
      </p:sp>
    </p:spTree>
    <p:extLst>
      <p:ext uri="{BB962C8B-B14F-4D97-AF65-F5344CB8AC3E}">
        <p14:creationId xmlns:p14="http://schemas.microsoft.com/office/powerpoint/2010/main" val="1234177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465" y="654377"/>
            <a:ext cx="11356258" cy="5078313"/>
          </a:xfrm>
          <a:prstGeom prst="rect">
            <a:avLst/>
          </a:prstGeom>
        </p:spPr>
        <p:txBody>
          <a:bodyPr wrap="square">
            <a:spAutoFit/>
          </a:bodyPr>
          <a:lstStyle/>
          <a:p>
            <a:pPr fontAlgn="base"/>
            <a:r>
              <a:rPr lang="uk-UA" b="1" dirty="0" smtClean="0">
                <a:solidFill>
                  <a:srgbClr val="002060"/>
                </a:solidFill>
                <a:latin typeface="Times New Roman" panose="02020603050405020304" pitchFamily="18" charset="0"/>
                <a:cs typeface="Times New Roman" panose="02020603050405020304" pitchFamily="18" charset="0"/>
              </a:rPr>
              <a:t>Фахові наукові видання України у сфері публічного </a:t>
            </a:r>
            <a:r>
              <a:rPr lang="uk-UA" b="1" dirty="0">
                <a:solidFill>
                  <a:srgbClr val="002060"/>
                </a:solidFill>
                <a:latin typeface="Times New Roman" panose="02020603050405020304" pitchFamily="18" charset="0"/>
                <a:cs typeface="Times New Roman" panose="02020603050405020304" pitchFamily="18" charset="0"/>
              </a:rPr>
              <a:t>управління та </a:t>
            </a:r>
            <a:r>
              <a:rPr lang="uk-UA" b="1" dirty="0" smtClean="0">
                <a:solidFill>
                  <a:srgbClr val="002060"/>
                </a:solidFill>
                <a:latin typeface="Times New Roman" panose="02020603050405020304" pitchFamily="18" charset="0"/>
                <a:cs typeface="Times New Roman" panose="02020603050405020304" pitchFamily="18" charset="0"/>
              </a:rPr>
              <a:t>адміністрування</a:t>
            </a:r>
            <a:r>
              <a:rPr lang="uk-UA" dirty="0" smtClean="0">
                <a:solidFill>
                  <a:srgbClr val="000000"/>
                </a:solidFill>
                <a:latin typeface="Times New Roman" panose="02020603050405020304" pitchFamily="18" charset="0"/>
                <a:cs typeface="Times New Roman" panose="02020603050405020304" pitchFamily="18" charset="0"/>
              </a:rPr>
              <a:t>:</a:t>
            </a:r>
          </a:p>
          <a:p>
            <a:pPr fontAlgn="base"/>
            <a:endParaRPr lang="uk-UA" dirty="0">
              <a:solidFill>
                <a:srgbClr val="000000"/>
              </a:solidFill>
              <a:latin typeface="Times New Roman" panose="02020603050405020304" pitchFamily="18" charset="0"/>
              <a:cs typeface="Times New Roman" panose="02020603050405020304" pitchFamily="18" charset="0"/>
            </a:endParaRPr>
          </a:p>
          <a:p>
            <a:pPr fontAlgn="base"/>
            <a:r>
              <a:rPr lang="uk-UA" u="sng" dirty="0">
                <a:solidFill>
                  <a:srgbClr val="0063AA"/>
                </a:solidFill>
                <a:latin typeface="Times New Roman" panose="02020603050405020304" pitchFamily="18" charset="0"/>
                <a:cs typeface="Times New Roman" panose="02020603050405020304" pitchFamily="18" charset="0"/>
                <a:hlinkClick r:id="rId2"/>
              </a:rPr>
              <a:t>Актуальні проблеми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3"/>
              </a:rPr>
              <a:t>Аспекти публічного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4"/>
              </a:rPr>
              <a:t>Вісник Національної академії державного управління при Президентові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5"/>
              </a:rPr>
              <a:t>Вісник Національного університету цивільного захисту України.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888888"/>
                </a:solidFill>
                <a:latin typeface="Times New Roman" panose="02020603050405020304" pitchFamily="18" charset="0"/>
                <a:cs typeface="Times New Roman" panose="02020603050405020304" pitchFamily="18" charset="0"/>
                <a:hlinkClick r:id="rId6"/>
              </a:rPr>
              <a:t>Вчені записки Таврійського національного університету імені </a:t>
            </a:r>
            <a:r>
              <a:rPr lang="uk-UA" u="sng" dirty="0" err="1">
                <a:solidFill>
                  <a:srgbClr val="888888"/>
                </a:solidFill>
                <a:latin typeface="Times New Roman" panose="02020603050405020304" pitchFamily="18" charset="0"/>
                <a:cs typeface="Times New Roman" panose="02020603050405020304" pitchFamily="18" charset="0"/>
                <a:hlinkClick r:id="rId6"/>
              </a:rPr>
              <a:t>В.І.Вернадського</a:t>
            </a:r>
            <a:r>
              <a:rPr lang="uk-UA" u="sng" dirty="0">
                <a:solidFill>
                  <a:srgbClr val="888888"/>
                </a:solidFill>
                <a:latin typeface="Times New Roman" panose="02020603050405020304" pitchFamily="18" charset="0"/>
                <a:cs typeface="Times New Roman" panose="02020603050405020304" pitchFamily="18" charset="0"/>
                <a:hlinkClick r:id="rId6"/>
              </a:rPr>
              <a:t>, серія «Державне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7"/>
              </a:rPr>
              <a:t>Державне управління: удосконалення та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8"/>
              </a:rPr>
              <a:t>Експерт: парадигми юридичних наук і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9"/>
              </a:rPr>
              <a:t>Ефективність державного управління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0"/>
              </a:rPr>
              <a:t>Наукові записки Інституту законодавства Верховної Ради України</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1"/>
              </a:rPr>
              <a:t>Публічне адміністрування та національна безпека</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2"/>
              </a:rPr>
              <a:t>Публічне управління та митне адміністрування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3"/>
              </a:rPr>
              <a:t>Публічне управління та регіональний розвиток</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4"/>
              </a:rPr>
              <a:t>Публічне управління і адміністрування в Україні</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5"/>
              </a:rPr>
              <a:t>Публічне урядування</a:t>
            </a: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u="sng" dirty="0">
                <a:solidFill>
                  <a:srgbClr val="0063AA"/>
                </a:solidFill>
                <a:latin typeface="Times New Roman" panose="02020603050405020304" pitchFamily="18" charset="0"/>
                <a:cs typeface="Times New Roman" panose="02020603050405020304" pitchFamily="18" charset="0"/>
                <a:hlinkClick r:id="rId16"/>
              </a:rPr>
              <a:t>Теорія та практика державного управління</a:t>
            </a:r>
            <a:endParaRPr lang="uk-UA" dirty="0">
              <a:solidFill>
                <a:srgbClr val="000000"/>
              </a:solidFill>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413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9263" y="166497"/>
            <a:ext cx="11267769" cy="4662815"/>
          </a:xfrm>
          <a:prstGeom prst="rect">
            <a:avLst/>
          </a:prstGeom>
        </p:spPr>
        <p:txBody>
          <a:bodyPr wrap="square">
            <a:spAutoFit/>
          </a:bodyPr>
          <a:lstStyle/>
          <a:p>
            <a:pPr algn="ctr">
              <a:lnSpc>
                <a:spcPct val="150000"/>
              </a:lnSpc>
            </a:pPr>
            <a:r>
              <a:rPr lang="uk-UA" b="1" dirty="0" smtClean="0">
                <a:latin typeface="Arial" panose="020B0604020202020204" pitchFamily="34" charset="0"/>
                <a:cs typeface="Arial" panose="020B0604020202020204" pitchFamily="34" charset="0"/>
              </a:rPr>
              <a:t>Роль </a:t>
            </a:r>
            <a:r>
              <a:rPr lang="uk-UA" b="1" dirty="0">
                <a:latin typeface="Arial" panose="020B0604020202020204" pitchFamily="34" charset="0"/>
                <a:cs typeface="Arial" panose="020B0604020202020204" pitchFamily="34" charset="0"/>
              </a:rPr>
              <a:t>цифрових технологій у наукових </a:t>
            </a:r>
            <a:r>
              <a:rPr lang="uk-UA" b="1" dirty="0" smtClean="0">
                <a:latin typeface="Arial" panose="020B0604020202020204" pitchFamily="34" charset="0"/>
                <a:cs typeface="Arial" panose="020B0604020202020204" pitchFamily="34" charset="0"/>
              </a:rPr>
              <a:t>дослідженнях</a:t>
            </a:r>
          </a:p>
          <a:p>
            <a:pPr>
              <a:lnSpc>
                <a:spcPct val="150000"/>
              </a:lnSpc>
            </a:pPr>
            <a:endParaRPr lang="uk-UA" b="1" dirty="0">
              <a:latin typeface="Arial" panose="020B0604020202020204" pitchFamily="34" charset="0"/>
              <a:cs typeface="Arial" panose="020B0604020202020204" pitchFamily="34" charset="0"/>
            </a:endParaRPr>
          </a:p>
          <a:p>
            <a:pPr>
              <a:lnSpc>
                <a:spcPct val="150000"/>
              </a:lnSpc>
            </a:pPr>
            <a:r>
              <a:rPr lang="uk-UA" dirty="0">
                <a:latin typeface="Arial" panose="020B0604020202020204" pitchFamily="34" charset="0"/>
                <a:cs typeface="Arial" panose="020B0604020202020204" pitchFamily="34" charset="0"/>
              </a:rPr>
              <a:t>Цифрові інструменти стали невід’ємною частиною сучасних наукових досліджень, допомагаючи швидше знаходити, аналізувати та </a:t>
            </a:r>
            <a:r>
              <a:rPr lang="uk-UA" dirty="0" err="1">
                <a:latin typeface="Arial" panose="020B0604020202020204" pitchFamily="34" charset="0"/>
                <a:cs typeface="Arial" panose="020B0604020202020204" pitchFamily="34" charset="0"/>
              </a:rPr>
              <a:t>візуалізувати</a:t>
            </a:r>
            <a:r>
              <a:rPr lang="uk-UA" dirty="0">
                <a:latin typeface="Arial" panose="020B0604020202020204" pitchFamily="34" charset="0"/>
                <a:cs typeface="Arial" panose="020B0604020202020204" pitchFamily="34" charset="0"/>
              </a:rPr>
              <a:t> дані.</a:t>
            </a:r>
          </a:p>
          <a:p>
            <a:pPr algn="ctr">
              <a:lnSpc>
                <a:spcPct val="150000"/>
              </a:lnSpc>
            </a:pPr>
            <a:endParaRPr lang="uk-UA" b="1" dirty="0" smtClean="0">
              <a:latin typeface="Arial" panose="020B0604020202020204" pitchFamily="34" charset="0"/>
              <a:cs typeface="Arial" panose="020B0604020202020204" pitchFamily="34" charset="0"/>
            </a:endParaRPr>
          </a:p>
          <a:p>
            <a:pPr algn="ctr">
              <a:lnSpc>
                <a:spcPct val="150000"/>
              </a:lnSpc>
            </a:pPr>
            <a:r>
              <a:rPr lang="uk-UA" b="1" dirty="0" smtClean="0">
                <a:latin typeface="Arial" panose="020B0604020202020204" pitchFamily="34" charset="0"/>
                <a:cs typeface="Arial" panose="020B0604020202020204" pitchFamily="34" charset="0"/>
              </a:rPr>
              <a:t>Переваги </a:t>
            </a:r>
            <a:r>
              <a:rPr lang="uk-UA" b="1" dirty="0">
                <a:latin typeface="Arial" panose="020B0604020202020204" pitchFamily="34" charset="0"/>
                <a:cs typeface="Arial" panose="020B0604020202020204" pitchFamily="34" charset="0"/>
              </a:rPr>
              <a:t>використання цифрових </a:t>
            </a:r>
            <a:r>
              <a:rPr lang="uk-UA" b="1" dirty="0" smtClean="0">
                <a:latin typeface="Arial" panose="020B0604020202020204" pitchFamily="34" charset="0"/>
                <a:cs typeface="Arial" panose="020B0604020202020204" pitchFamily="34" charset="0"/>
              </a:rPr>
              <a:t>інструментів</a:t>
            </a:r>
          </a:p>
          <a:p>
            <a:pPr>
              <a:lnSpc>
                <a:spcPct val="150000"/>
              </a:lnSpc>
            </a:pPr>
            <a:r>
              <a:rPr lang="uk-UA" dirty="0">
                <a:latin typeface="Arial" panose="020B0604020202020204" pitchFamily="34" charset="0"/>
                <a:cs typeface="Arial" panose="020B0604020202020204" pitchFamily="34" charset="0"/>
              </a:rPr>
              <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Доступ до великої кількості наукових джерел у режимі реального часу.</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Спрощення аналізу великих масивів даних.</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Покращена візуалізація та подання результатів досліджень.</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Автоматизація повторюваних процесів, що економить час.</a:t>
            </a:r>
          </a:p>
        </p:txBody>
      </p:sp>
    </p:spTree>
    <p:extLst>
      <p:ext uri="{BB962C8B-B14F-4D97-AF65-F5344CB8AC3E}">
        <p14:creationId xmlns:p14="http://schemas.microsoft.com/office/powerpoint/2010/main" val="254995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4217" y="474895"/>
            <a:ext cx="9141846" cy="4800213"/>
          </a:xfrm>
          <a:prstGeom prst="rect">
            <a:avLst/>
          </a:prstGeom>
        </p:spPr>
      </p:pic>
      <p:sp>
        <p:nvSpPr>
          <p:cNvPr id="3" name="Прямоугольник 2"/>
          <p:cNvSpPr/>
          <p:nvPr/>
        </p:nvSpPr>
        <p:spPr>
          <a:xfrm>
            <a:off x="8160863" y="5343934"/>
            <a:ext cx="3480440" cy="369332"/>
          </a:xfrm>
          <a:prstGeom prst="rect">
            <a:avLst/>
          </a:prstGeom>
        </p:spPr>
        <p:txBody>
          <a:bodyPr wrap="none">
            <a:spAutoFit/>
          </a:bodyPr>
          <a:lstStyle/>
          <a:p>
            <a:r>
              <a:rPr lang="uk-UA" dirty="0"/>
              <a:t>https://ztu.edu.ua/page/496.html</a:t>
            </a:r>
          </a:p>
        </p:txBody>
      </p:sp>
    </p:spTree>
    <p:extLst>
      <p:ext uri="{BB962C8B-B14F-4D97-AF65-F5344CB8AC3E}">
        <p14:creationId xmlns:p14="http://schemas.microsoft.com/office/powerpoint/2010/main" val="2607136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0207" y="5012263"/>
            <a:ext cx="2360454" cy="369332"/>
          </a:xfrm>
          <a:prstGeom prst="rect">
            <a:avLst/>
          </a:prstGeom>
        </p:spPr>
        <p:txBody>
          <a:bodyPr wrap="none">
            <a:spAutoFit/>
          </a:bodyPr>
          <a:lstStyle/>
          <a:p>
            <a:r>
              <a:rPr lang="uk-UA" dirty="0"/>
              <a:t>https://nfv.ukrintei.ua/</a:t>
            </a:r>
          </a:p>
        </p:txBody>
      </p:sp>
      <p:pic>
        <p:nvPicPr>
          <p:cNvPr id="5" name="Рисунок 4"/>
          <p:cNvPicPr>
            <a:picLocks noChangeAspect="1"/>
          </p:cNvPicPr>
          <p:nvPr/>
        </p:nvPicPr>
        <p:blipFill>
          <a:blip r:embed="rId2"/>
          <a:stretch>
            <a:fillRect/>
          </a:stretch>
        </p:blipFill>
        <p:spPr>
          <a:xfrm>
            <a:off x="496634" y="595900"/>
            <a:ext cx="11179348" cy="4251558"/>
          </a:xfrm>
          <a:prstGeom prst="rect">
            <a:avLst/>
          </a:prstGeom>
        </p:spPr>
      </p:pic>
    </p:spTree>
    <p:extLst>
      <p:ext uri="{BB962C8B-B14F-4D97-AF65-F5344CB8AC3E}">
        <p14:creationId xmlns:p14="http://schemas.microsoft.com/office/powerpoint/2010/main" val="392190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1613" y="238432"/>
            <a:ext cx="7382259" cy="4258996"/>
          </a:xfrm>
          <a:prstGeom prst="rect">
            <a:avLst/>
          </a:prstGeom>
        </p:spPr>
      </p:pic>
      <p:sp>
        <p:nvSpPr>
          <p:cNvPr id="5" name="Прямоугольник 4"/>
          <p:cNvSpPr/>
          <p:nvPr/>
        </p:nvSpPr>
        <p:spPr>
          <a:xfrm>
            <a:off x="664389" y="5004309"/>
            <a:ext cx="2309158" cy="369332"/>
          </a:xfrm>
          <a:prstGeom prst="rect">
            <a:avLst/>
          </a:prstGeom>
        </p:spPr>
        <p:txBody>
          <a:bodyPr wrap="none">
            <a:spAutoFit/>
          </a:bodyPr>
          <a:lstStyle/>
          <a:p>
            <a:r>
              <a:rPr lang="uk-UA" dirty="0"/>
              <a:t>https://nauka.gov.ua/</a:t>
            </a:r>
          </a:p>
        </p:txBody>
      </p:sp>
    </p:spTree>
    <p:extLst>
      <p:ext uri="{BB962C8B-B14F-4D97-AF65-F5344CB8AC3E}">
        <p14:creationId xmlns:p14="http://schemas.microsoft.com/office/powerpoint/2010/main" val="3889352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968" y="186815"/>
            <a:ext cx="11720052" cy="5133713"/>
          </a:xfrm>
          <a:prstGeom prst="rect">
            <a:avLst/>
          </a:prstGeom>
        </p:spPr>
        <p:txBody>
          <a:bodyPr wrap="square">
            <a:spAutoFit/>
          </a:bodyPr>
          <a:lstStyle/>
          <a:p>
            <a:pPr algn="ctr">
              <a:lnSpc>
                <a:spcPct val="130000"/>
              </a:lnSpc>
            </a:pPr>
            <a:r>
              <a:rPr lang="uk-UA" b="1" dirty="0">
                <a:latin typeface="Arial" panose="020B0604020202020204" pitchFamily="34" charset="0"/>
                <a:cs typeface="Arial" panose="020B0604020202020204" pitchFamily="34" charset="0"/>
              </a:rPr>
              <a:t>Цифрові інструменти пошуку наукової </a:t>
            </a:r>
            <a:r>
              <a:rPr lang="uk-UA" b="1" dirty="0" smtClean="0">
                <a:latin typeface="Arial" panose="020B0604020202020204" pitchFamily="34" charset="0"/>
                <a:cs typeface="Arial" panose="020B0604020202020204" pitchFamily="34" charset="0"/>
              </a:rPr>
              <a:t>інформації</a:t>
            </a:r>
          </a:p>
          <a:p>
            <a:pPr>
              <a:lnSpc>
                <a:spcPct val="130000"/>
              </a:lnSpc>
            </a:pPr>
            <a:r>
              <a:rPr lang="uk-UA" dirty="0" smtClean="0">
                <a:latin typeface="Arial" panose="020B0604020202020204" pitchFamily="34" charset="0"/>
                <a:cs typeface="Arial" panose="020B0604020202020204" pitchFamily="34" charset="0"/>
              </a:rPr>
              <a:t>Швидкий </a:t>
            </a:r>
            <a:r>
              <a:rPr lang="uk-UA" dirty="0">
                <a:latin typeface="Arial" panose="020B0604020202020204" pitchFamily="34" charset="0"/>
                <a:cs typeface="Arial" panose="020B0604020202020204" pitchFamily="34" charset="0"/>
              </a:rPr>
              <a:t>і точний пошук наукової інформації – ключовий етап дослідження</a:t>
            </a:r>
            <a:r>
              <a:rPr lang="uk-UA" dirty="0" smtClean="0">
                <a:latin typeface="Arial" panose="020B0604020202020204" pitchFamily="34" charset="0"/>
                <a:cs typeface="Arial" panose="020B0604020202020204" pitchFamily="34" charset="0"/>
              </a:rPr>
              <a:t>.</a:t>
            </a:r>
          </a:p>
          <a:p>
            <a:pPr>
              <a:lnSpc>
                <a:spcPct val="130000"/>
              </a:lnSpc>
            </a:pPr>
            <a:endParaRPr lang="uk-UA" dirty="0">
              <a:latin typeface="Arial" panose="020B0604020202020204" pitchFamily="34" charset="0"/>
              <a:cs typeface="Arial" panose="020B0604020202020204" pitchFamily="34" charset="0"/>
            </a:endParaRPr>
          </a:p>
          <a:p>
            <a:pPr algn="ctr">
              <a:lnSpc>
                <a:spcPct val="130000"/>
              </a:lnSpc>
            </a:pPr>
            <a:r>
              <a:rPr lang="uk-UA" b="1" dirty="0" smtClean="0">
                <a:latin typeface="Arial" panose="020B0604020202020204" pitchFamily="34" charset="0"/>
                <a:cs typeface="Arial" panose="020B0604020202020204" pitchFamily="34" charset="0"/>
              </a:rPr>
              <a:t>Популярні </a:t>
            </a:r>
            <a:r>
              <a:rPr lang="uk-UA" b="1" dirty="0">
                <a:latin typeface="Arial" panose="020B0604020202020204" pitchFamily="34" charset="0"/>
                <a:cs typeface="Arial" panose="020B0604020202020204" pitchFamily="34" charset="0"/>
              </a:rPr>
              <a:t>онлайн-бази даних та платформи</a:t>
            </a:r>
            <a:r>
              <a:rPr lang="uk-UA" b="1" dirty="0" smtClean="0">
                <a:latin typeface="Arial" panose="020B0604020202020204" pitchFamily="34" charset="0"/>
                <a:cs typeface="Arial" panose="020B0604020202020204" pitchFamily="34" charset="0"/>
              </a:rPr>
              <a:t>:</a:t>
            </a:r>
          </a:p>
          <a:p>
            <a:pPr>
              <a:lnSpc>
                <a:spcPct val="130000"/>
              </a:lnSpc>
            </a:pPr>
            <a:r>
              <a:rPr lang="en-GB" b="1" dirty="0" smtClean="0">
                <a:latin typeface="Arial" panose="020B0604020202020204" pitchFamily="34" charset="0"/>
                <a:cs typeface="Arial" panose="020B0604020202020204" pitchFamily="34" charset="0"/>
              </a:rPr>
              <a:t>Google </a:t>
            </a:r>
            <a:r>
              <a:rPr lang="en-GB" b="1" dirty="0">
                <a:latin typeface="Arial" panose="020B0604020202020204" pitchFamily="34" charset="0"/>
                <a:cs typeface="Arial" panose="020B0604020202020204" pitchFamily="34" charset="0"/>
              </a:rPr>
              <a:t>Scholar</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пошук наукових статей, дисертацій, книг.</a:t>
            </a:r>
            <a:br>
              <a:rPr lang="uk-UA"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Scopus</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реферативна база даних із високоякісними рецензованими публікаціями.</a:t>
            </a:r>
            <a:br>
              <a:rPr lang="uk-UA"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Web of Science</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індексує найвпливовіші наукові журнали.</a:t>
            </a:r>
            <a:br>
              <a:rPr lang="uk-UA"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PubMed</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база даних з медичних та біологічних досліджень.</a:t>
            </a:r>
            <a:br>
              <a:rPr lang="uk-UA"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BASE </a:t>
            </a:r>
            <a:r>
              <a:rPr lang="en-GB" b="1" dirty="0">
                <a:latin typeface="Arial" panose="020B0604020202020204" pitchFamily="34" charset="0"/>
                <a:cs typeface="Arial" panose="020B0604020202020204" pitchFamily="34" charset="0"/>
              </a:rPr>
              <a:t>(Bielefeld Academic Search Engine)</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одна з найбільших світових пошукових систем для академічних ресурсів.</a:t>
            </a:r>
          </a:p>
          <a:p>
            <a:pPr algn="ctr">
              <a:lnSpc>
                <a:spcPct val="130000"/>
              </a:lnSpc>
            </a:pPr>
            <a:r>
              <a:rPr lang="uk-UA" b="1" dirty="0" smtClean="0">
                <a:latin typeface="Arial" panose="020B0604020202020204" pitchFamily="34" charset="0"/>
                <a:cs typeface="Arial" panose="020B0604020202020204" pitchFamily="34" charset="0"/>
              </a:rPr>
              <a:t>Функції </a:t>
            </a:r>
            <a:r>
              <a:rPr lang="uk-UA" b="1" dirty="0">
                <a:latin typeface="Arial" panose="020B0604020202020204" pitchFamily="34" charset="0"/>
                <a:cs typeface="Arial" panose="020B0604020202020204" pitchFamily="34" charset="0"/>
              </a:rPr>
              <a:t>цифрових платформ</a:t>
            </a:r>
            <a:r>
              <a:rPr lang="uk-UA" b="1" dirty="0" smtClean="0">
                <a:latin typeface="Arial" panose="020B0604020202020204" pitchFamily="34" charset="0"/>
                <a:cs typeface="Arial" panose="020B0604020202020204" pitchFamily="34" charset="0"/>
              </a:rPr>
              <a:t>:</a:t>
            </a:r>
          </a:p>
          <a:p>
            <a:pPr>
              <a:lnSpc>
                <a:spcPct val="130000"/>
              </a:lnSpc>
            </a:pP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Фільтрація за роком публікації, автором, темою.</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Доступ до повних текстів статей (у відкритому доступі).</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Можливість створення бібліографії для досліджень.</a:t>
            </a:r>
          </a:p>
        </p:txBody>
      </p:sp>
    </p:spTree>
    <p:extLst>
      <p:ext uri="{BB962C8B-B14F-4D97-AF65-F5344CB8AC3E}">
        <p14:creationId xmlns:p14="http://schemas.microsoft.com/office/powerpoint/2010/main" val="359996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1781" y="226141"/>
            <a:ext cx="10982632" cy="5493812"/>
          </a:xfrm>
          <a:prstGeom prst="rect">
            <a:avLst/>
          </a:prstGeom>
        </p:spPr>
        <p:txBody>
          <a:bodyPr wrap="square">
            <a:spAutoFit/>
          </a:bodyPr>
          <a:lstStyle/>
          <a:p>
            <a:pPr algn="ctr">
              <a:lnSpc>
                <a:spcPct val="150000"/>
              </a:lnSpc>
            </a:pPr>
            <a:r>
              <a:rPr lang="uk-UA" b="1" dirty="0">
                <a:latin typeface="Arial" panose="020B0604020202020204" pitchFamily="34" charset="0"/>
                <a:cs typeface="Arial" panose="020B0604020202020204" pitchFamily="34" charset="0"/>
              </a:rPr>
              <a:t>Використання академічних менеджерів </a:t>
            </a:r>
            <a:r>
              <a:rPr lang="uk-UA" b="1" dirty="0" smtClean="0">
                <a:latin typeface="Arial" panose="020B0604020202020204" pitchFamily="34" charset="0"/>
                <a:cs typeface="Arial" panose="020B0604020202020204" pitchFamily="34" charset="0"/>
              </a:rPr>
              <a:t>бібліографії</a:t>
            </a:r>
          </a:p>
          <a:p>
            <a:pPr>
              <a:lnSpc>
                <a:spcPct val="150000"/>
              </a:lnSpc>
            </a:pPr>
            <a:endParaRPr lang="uk-UA" b="1" dirty="0">
              <a:latin typeface="Arial" panose="020B0604020202020204" pitchFamily="34" charset="0"/>
              <a:cs typeface="Arial" panose="020B0604020202020204" pitchFamily="34" charset="0"/>
            </a:endParaRPr>
          </a:p>
          <a:p>
            <a:pPr>
              <a:lnSpc>
                <a:spcPct val="150000"/>
              </a:lnSpc>
            </a:pPr>
            <a:r>
              <a:rPr lang="uk-UA" dirty="0">
                <a:latin typeface="Arial" panose="020B0604020202020204" pitchFamily="34" charset="0"/>
                <a:cs typeface="Arial" panose="020B0604020202020204" pitchFamily="34" charset="0"/>
              </a:rPr>
              <a:t>Академічні менеджери допомагають ефективно працювати з літературою.</a:t>
            </a:r>
          </a:p>
          <a:p>
            <a:pPr algn="ctr">
              <a:lnSpc>
                <a:spcPct val="150000"/>
              </a:lnSpc>
            </a:pPr>
            <a:r>
              <a:rPr lang="uk-UA" b="1" dirty="0" smtClean="0">
                <a:latin typeface="Arial" panose="020B0604020202020204" pitchFamily="34" charset="0"/>
                <a:cs typeface="Arial" panose="020B0604020202020204" pitchFamily="34" charset="0"/>
              </a:rPr>
              <a:t>Популярні </a:t>
            </a:r>
            <a:r>
              <a:rPr lang="uk-UA" b="1" dirty="0">
                <a:latin typeface="Arial" panose="020B0604020202020204" pitchFamily="34" charset="0"/>
                <a:cs typeface="Arial" panose="020B0604020202020204" pitchFamily="34" charset="0"/>
              </a:rPr>
              <a:t>інструменти</a:t>
            </a:r>
            <a:r>
              <a:rPr lang="uk-UA" b="1" dirty="0" smtClean="0">
                <a:latin typeface="Arial" panose="020B0604020202020204" pitchFamily="34" charset="0"/>
                <a:cs typeface="Arial" panose="020B0604020202020204" pitchFamily="34" charset="0"/>
              </a:rPr>
              <a:t>:</a:t>
            </a:r>
          </a:p>
          <a:p>
            <a:pPr>
              <a:lnSpc>
                <a:spcPct val="150000"/>
              </a:lnSpc>
            </a:pPr>
            <a:r>
              <a:rPr lang="uk-UA" dirty="0">
                <a:latin typeface="Arial" panose="020B0604020202020204" pitchFamily="34" charset="0"/>
                <a:cs typeface="Arial" panose="020B0604020202020204" pitchFamily="34" charset="0"/>
              </a:rPr>
              <a:t/>
            </a:r>
            <a:br>
              <a:rPr lang="uk-UA"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Zotero</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автоматичний збір та організація бібліографічних даних.</a:t>
            </a:r>
            <a:br>
              <a:rPr lang="uk-UA"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Mendeley</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зручний менеджер для збереження та обробки наукових статей.</a:t>
            </a:r>
            <a:br>
              <a:rPr lang="uk-UA" dirty="0">
                <a:latin typeface="Arial" panose="020B0604020202020204" pitchFamily="34" charset="0"/>
                <a:cs typeface="Arial" panose="020B0604020202020204" pitchFamily="34" charset="0"/>
              </a:rPr>
            </a:br>
            <a:r>
              <a:rPr lang="uk-UA"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EndNote</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потужний інструмент для організації цитувань</a:t>
            </a:r>
            <a:r>
              <a:rPr lang="uk-UA" dirty="0" smtClean="0">
                <a:latin typeface="Arial" panose="020B0604020202020204" pitchFamily="34" charset="0"/>
                <a:cs typeface="Arial" panose="020B0604020202020204" pitchFamily="34" charset="0"/>
              </a:rPr>
              <a:t>.</a:t>
            </a:r>
          </a:p>
          <a:p>
            <a:pPr>
              <a:lnSpc>
                <a:spcPct val="150000"/>
              </a:lnSpc>
            </a:pPr>
            <a:endParaRPr lang="uk-UA" dirty="0">
              <a:latin typeface="Arial" panose="020B0604020202020204" pitchFamily="34" charset="0"/>
              <a:cs typeface="Arial" panose="020B0604020202020204" pitchFamily="34" charset="0"/>
            </a:endParaRPr>
          </a:p>
          <a:p>
            <a:pPr algn="ctr">
              <a:lnSpc>
                <a:spcPct val="150000"/>
              </a:lnSpc>
            </a:pPr>
            <a:r>
              <a:rPr lang="uk-UA" b="1" dirty="0" smtClean="0">
                <a:latin typeface="Arial" panose="020B0604020202020204" pitchFamily="34" charset="0"/>
                <a:cs typeface="Arial" panose="020B0604020202020204" pitchFamily="34" charset="0"/>
              </a:rPr>
              <a:t>Можливості</a:t>
            </a:r>
          </a:p>
          <a:p>
            <a:pPr>
              <a:lnSpc>
                <a:spcPct val="150000"/>
              </a:lnSpc>
            </a:pP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Автоматичне створення бібліографії у різних стилях (</a:t>
            </a:r>
            <a:r>
              <a:rPr lang="en-GB" dirty="0">
                <a:latin typeface="Arial" panose="020B0604020202020204" pitchFamily="34" charset="0"/>
                <a:cs typeface="Arial" panose="020B0604020202020204" pitchFamily="34" charset="0"/>
              </a:rPr>
              <a:t>APA, MLA, Chicago).</a:t>
            </a:r>
            <a:br>
              <a:rPr lang="en-GB"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Синхронізація між пристроями та командна робота.</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Додавання коментарів та анотацій до джерел.</a:t>
            </a:r>
          </a:p>
        </p:txBody>
      </p:sp>
    </p:spTree>
    <p:extLst>
      <p:ext uri="{BB962C8B-B14F-4D97-AF65-F5344CB8AC3E}">
        <p14:creationId xmlns:p14="http://schemas.microsoft.com/office/powerpoint/2010/main" val="398641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606" y="265473"/>
            <a:ext cx="11425084" cy="5380127"/>
          </a:xfrm>
          <a:prstGeom prst="rect">
            <a:avLst/>
          </a:prstGeom>
        </p:spPr>
        <p:txBody>
          <a:bodyPr wrap="square">
            <a:spAutoFit/>
          </a:bodyPr>
          <a:lstStyle/>
          <a:p>
            <a:pPr algn="ctr">
              <a:lnSpc>
                <a:spcPct val="120000"/>
              </a:lnSpc>
            </a:pPr>
            <a:r>
              <a:rPr lang="uk-UA" b="1" dirty="0"/>
              <a:t>Програмне забезпечення для аналізу наукових </a:t>
            </a:r>
            <a:r>
              <a:rPr lang="uk-UA" b="1" dirty="0" smtClean="0"/>
              <a:t>даних</a:t>
            </a:r>
          </a:p>
          <a:p>
            <a:pPr>
              <a:lnSpc>
                <a:spcPct val="120000"/>
              </a:lnSpc>
            </a:pPr>
            <a:endParaRPr lang="uk-UA" b="1" dirty="0" smtClean="0"/>
          </a:p>
          <a:p>
            <a:pPr>
              <a:lnSpc>
                <a:spcPct val="120000"/>
              </a:lnSpc>
            </a:pPr>
            <a:r>
              <a:rPr lang="uk-UA" dirty="0" smtClean="0"/>
              <a:t>Цифрові </a:t>
            </a:r>
            <a:r>
              <a:rPr lang="uk-UA" dirty="0"/>
              <a:t>інструменти для аналізу наукових даних дозволяють швидше та точніше опрацьовувати великі масиви інформації.</a:t>
            </a:r>
          </a:p>
          <a:p>
            <a:pPr algn="ctr">
              <a:lnSpc>
                <a:spcPct val="120000"/>
              </a:lnSpc>
            </a:pPr>
            <a:r>
              <a:rPr lang="uk-UA" b="1" dirty="0" smtClean="0"/>
              <a:t>Програмне </a:t>
            </a:r>
            <a:r>
              <a:rPr lang="uk-UA" b="1" dirty="0"/>
              <a:t>забезпечення для аналізу </a:t>
            </a:r>
            <a:r>
              <a:rPr lang="uk-UA" b="1" dirty="0" smtClean="0"/>
              <a:t>даних</a:t>
            </a:r>
          </a:p>
          <a:p>
            <a:pPr>
              <a:lnSpc>
                <a:spcPct val="120000"/>
              </a:lnSpc>
            </a:pPr>
            <a:r>
              <a:rPr lang="uk-UA" dirty="0"/>
              <a:t/>
            </a:r>
            <a:br>
              <a:rPr lang="uk-UA" dirty="0"/>
            </a:br>
            <a:r>
              <a:rPr lang="en-GB" b="1" dirty="0" smtClean="0"/>
              <a:t>SPSS</a:t>
            </a:r>
            <a:r>
              <a:rPr lang="en-GB" dirty="0" smtClean="0"/>
              <a:t> </a:t>
            </a:r>
            <a:r>
              <a:rPr lang="en-GB" dirty="0"/>
              <a:t>– </a:t>
            </a:r>
            <a:r>
              <a:rPr lang="uk-UA" dirty="0"/>
              <a:t>статистичний аналіз у соціальних та економічних дослідженнях.</a:t>
            </a:r>
            <a:br>
              <a:rPr lang="uk-UA" dirty="0"/>
            </a:br>
            <a:r>
              <a:rPr lang="en-GB" b="1" dirty="0" smtClean="0"/>
              <a:t>R</a:t>
            </a:r>
            <a:r>
              <a:rPr lang="en-GB" dirty="0" smtClean="0"/>
              <a:t> </a:t>
            </a:r>
            <a:r>
              <a:rPr lang="en-GB" dirty="0"/>
              <a:t>– </a:t>
            </a:r>
            <a:r>
              <a:rPr lang="uk-UA" dirty="0"/>
              <a:t>потужне середовище для статистичних розрахунків і візуалізації.</a:t>
            </a:r>
            <a:br>
              <a:rPr lang="uk-UA" dirty="0"/>
            </a:br>
            <a:r>
              <a:rPr lang="en-GB" b="1" dirty="0" smtClean="0"/>
              <a:t>Python </a:t>
            </a:r>
            <a:r>
              <a:rPr lang="en-GB" b="1" dirty="0"/>
              <a:t>(</a:t>
            </a:r>
            <a:r>
              <a:rPr lang="en-GB" b="1" dirty="0" err="1"/>
              <a:t>NumPy</a:t>
            </a:r>
            <a:r>
              <a:rPr lang="en-GB" b="1" dirty="0"/>
              <a:t>, Pandas, </a:t>
            </a:r>
            <a:r>
              <a:rPr lang="en-GB" b="1" dirty="0" err="1"/>
              <a:t>SciPy</a:t>
            </a:r>
            <a:r>
              <a:rPr lang="en-GB" b="1" dirty="0"/>
              <a:t>)</a:t>
            </a:r>
            <a:r>
              <a:rPr lang="en-GB" dirty="0"/>
              <a:t> – </a:t>
            </a:r>
            <a:r>
              <a:rPr lang="uk-UA" dirty="0"/>
              <a:t>мови програмування для аналізу великих даних.</a:t>
            </a:r>
            <a:br>
              <a:rPr lang="uk-UA" dirty="0"/>
            </a:br>
            <a:r>
              <a:rPr lang="en-GB" b="1" dirty="0" err="1" smtClean="0"/>
              <a:t>NVivo</a:t>
            </a:r>
            <a:r>
              <a:rPr lang="en-GB" dirty="0" smtClean="0"/>
              <a:t> </a:t>
            </a:r>
            <a:r>
              <a:rPr lang="en-GB" dirty="0"/>
              <a:t>– </a:t>
            </a:r>
            <a:r>
              <a:rPr lang="uk-UA" dirty="0"/>
              <a:t>аналіз якісних даних, текстів, інтерв’ю.</a:t>
            </a:r>
            <a:br>
              <a:rPr lang="uk-UA" dirty="0"/>
            </a:br>
            <a:r>
              <a:rPr lang="en-GB" b="1" dirty="0" smtClean="0"/>
              <a:t>Excel</a:t>
            </a:r>
            <a:r>
              <a:rPr lang="en-GB" dirty="0" smtClean="0"/>
              <a:t> </a:t>
            </a:r>
            <a:r>
              <a:rPr lang="en-GB" dirty="0"/>
              <a:t>– </a:t>
            </a:r>
            <a:r>
              <a:rPr lang="uk-UA" dirty="0"/>
              <a:t>базовий інструмент для обробки числових даних.</a:t>
            </a:r>
          </a:p>
          <a:p>
            <a:pPr algn="ctr">
              <a:lnSpc>
                <a:spcPct val="120000"/>
              </a:lnSpc>
            </a:pPr>
            <a:endParaRPr lang="uk-UA" b="1" dirty="0" smtClean="0"/>
          </a:p>
          <a:p>
            <a:pPr algn="ctr">
              <a:lnSpc>
                <a:spcPct val="120000"/>
              </a:lnSpc>
            </a:pPr>
            <a:r>
              <a:rPr lang="uk-UA" b="1" dirty="0" smtClean="0"/>
              <a:t>Вибір </a:t>
            </a:r>
            <a:r>
              <a:rPr lang="uk-UA" b="1" dirty="0"/>
              <a:t>програмного забезпечення залежить від специфіки дослідження</a:t>
            </a:r>
            <a:r>
              <a:rPr lang="uk-UA" b="1" dirty="0" smtClean="0"/>
              <a:t>:</a:t>
            </a:r>
          </a:p>
          <a:p>
            <a:pPr>
              <a:lnSpc>
                <a:spcPct val="120000"/>
              </a:lnSpc>
            </a:pPr>
            <a:r>
              <a:rPr lang="uk-UA" dirty="0" smtClean="0"/>
              <a:t>✅ </a:t>
            </a:r>
            <a:r>
              <a:rPr lang="uk-UA" b="1" dirty="0"/>
              <a:t>Кількісні дослідження</a:t>
            </a:r>
            <a:r>
              <a:rPr lang="uk-UA" dirty="0"/>
              <a:t> – </a:t>
            </a:r>
            <a:r>
              <a:rPr lang="en-GB" dirty="0"/>
              <a:t>SPSS, R, Python.</a:t>
            </a:r>
            <a:br>
              <a:rPr lang="en-GB" dirty="0"/>
            </a:br>
            <a:r>
              <a:rPr lang="uk-UA" dirty="0"/>
              <a:t>✅ </a:t>
            </a:r>
            <a:r>
              <a:rPr lang="uk-UA" b="1" dirty="0"/>
              <a:t>Якісні дослідження</a:t>
            </a:r>
            <a:r>
              <a:rPr lang="uk-UA" dirty="0"/>
              <a:t> – </a:t>
            </a:r>
            <a:r>
              <a:rPr lang="en-GB" dirty="0" err="1"/>
              <a:t>NVivo</a:t>
            </a:r>
            <a:r>
              <a:rPr lang="en-GB" dirty="0"/>
              <a:t>.</a:t>
            </a:r>
            <a:br>
              <a:rPr lang="en-GB" dirty="0"/>
            </a:br>
            <a:r>
              <a:rPr lang="uk-UA" dirty="0"/>
              <a:t>✅ </a:t>
            </a:r>
            <a:r>
              <a:rPr lang="uk-UA" b="1" dirty="0"/>
              <a:t>Фінансові та економічні розрахунки</a:t>
            </a:r>
            <a:r>
              <a:rPr lang="uk-UA" dirty="0"/>
              <a:t> – </a:t>
            </a:r>
            <a:r>
              <a:rPr lang="en-GB" dirty="0"/>
              <a:t>Excel.</a:t>
            </a:r>
          </a:p>
        </p:txBody>
      </p:sp>
    </p:spTree>
    <p:extLst>
      <p:ext uri="{BB962C8B-B14F-4D97-AF65-F5344CB8AC3E}">
        <p14:creationId xmlns:p14="http://schemas.microsoft.com/office/powerpoint/2010/main" val="93825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451" y="98322"/>
            <a:ext cx="11238271" cy="5493812"/>
          </a:xfrm>
          <a:prstGeom prst="rect">
            <a:avLst/>
          </a:prstGeom>
        </p:spPr>
        <p:txBody>
          <a:bodyPr wrap="square">
            <a:spAutoFit/>
          </a:bodyPr>
          <a:lstStyle/>
          <a:p>
            <a:pPr algn="ctr">
              <a:lnSpc>
                <a:spcPct val="150000"/>
              </a:lnSpc>
            </a:pPr>
            <a:r>
              <a:rPr lang="uk-UA" b="1" dirty="0"/>
              <a:t>Інструменти для обробки та управління </a:t>
            </a:r>
            <a:r>
              <a:rPr lang="uk-UA" b="1" dirty="0" smtClean="0"/>
              <a:t>даними</a:t>
            </a:r>
          </a:p>
          <a:p>
            <a:pPr algn="ctr">
              <a:lnSpc>
                <a:spcPct val="150000"/>
              </a:lnSpc>
            </a:pPr>
            <a:endParaRPr lang="uk-UA" b="1" dirty="0" smtClean="0"/>
          </a:p>
          <a:p>
            <a:pPr algn="ctr">
              <a:lnSpc>
                <a:spcPct val="150000"/>
              </a:lnSpc>
            </a:pPr>
            <a:r>
              <a:rPr lang="uk-UA" b="1" dirty="0" smtClean="0"/>
              <a:t>Сучасні </a:t>
            </a:r>
            <a:r>
              <a:rPr lang="uk-UA" b="1" dirty="0"/>
              <a:t>платформи для зберігання та обміну </a:t>
            </a:r>
            <a:r>
              <a:rPr lang="uk-UA" b="1" dirty="0" smtClean="0"/>
              <a:t>даними</a:t>
            </a:r>
          </a:p>
          <a:p>
            <a:pPr>
              <a:lnSpc>
                <a:spcPct val="150000"/>
              </a:lnSpc>
            </a:pPr>
            <a:r>
              <a:rPr lang="en-GB" b="1" dirty="0" smtClean="0"/>
              <a:t>Google </a:t>
            </a:r>
            <a:r>
              <a:rPr lang="en-GB" b="1" dirty="0"/>
              <a:t>Drive, Dropbox, OneDrive</a:t>
            </a:r>
            <a:r>
              <a:rPr lang="en-GB" dirty="0"/>
              <a:t> – </a:t>
            </a:r>
            <a:r>
              <a:rPr lang="uk-UA" dirty="0"/>
              <a:t>хмарні сервіси для зберігання та синхронізації файлів.</a:t>
            </a:r>
            <a:br>
              <a:rPr lang="uk-UA" dirty="0"/>
            </a:br>
            <a:r>
              <a:rPr lang="en-GB" b="1" dirty="0" smtClean="0"/>
              <a:t>GitHub</a:t>
            </a:r>
            <a:r>
              <a:rPr lang="en-GB" dirty="0" smtClean="0"/>
              <a:t> </a:t>
            </a:r>
            <a:r>
              <a:rPr lang="en-GB" dirty="0"/>
              <a:t>– </a:t>
            </a:r>
            <a:r>
              <a:rPr lang="uk-UA" dirty="0"/>
              <a:t>система контролю версій для програмного коду та наукових даних.</a:t>
            </a:r>
            <a:br>
              <a:rPr lang="uk-UA" dirty="0"/>
            </a:br>
            <a:r>
              <a:rPr lang="en-GB" b="1" dirty="0" smtClean="0"/>
              <a:t>Open </a:t>
            </a:r>
            <a:r>
              <a:rPr lang="en-GB" b="1" dirty="0"/>
              <a:t>Science Framework (OSF)</a:t>
            </a:r>
            <a:r>
              <a:rPr lang="en-GB" dirty="0"/>
              <a:t> – </a:t>
            </a:r>
            <a:r>
              <a:rPr lang="uk-UA" dirty="0"/>
              <a:t>платформа для управління науковими проектами.</a:t>
            </a:r>
          </a:p>
          <a:p>
            <a:pPr>
              <a:lnSpc>
                <a:spcPct val="150000"/>
              </a:lnSpc>
            </a:pPr>
            <a:endParaRPr lang="uk-UA" b="1" dirty="0" smtClean="0"/>
          </a:p>
          <a:p>
            <a:pPr algn="ctr">
              <a:lnSpc>
                <a:spcPct val="150000"/>
              </a:lnSpc>
            </a:pPr>
            <a:r>
              <a:rPr lang="uk-UA" b="1" dirty="0" smtClean="0"/>
              <a:t>Переваги </a:t>
            </a:r>
            <a:r>
              <a:rPr lang="uk-UA" b="1" dirty="0"/>
              <a:t>використання цифрових </a:t>
            </a:r>
            <a:r>
              <a:rPr lang="uk-UA" b="1" dirty="0" smtClean="0"/>
              <a:t>сховищ</a:t>
            </a:r>
          </a:p>
          <a:p>
            <a:pPr>
              <a:lnSpc>
                <a:spcPct val="150000"/>
              </a:lnSpc>
            </a:pPr>
            <a:r>
              <a:rPr lang="uk-UA" dirty="0" smtClean="0"/>
              <a:t>✅ </a:t>
            </a:r>
            <a:r>
              <a:rPr lang="uk-UA" dirty="0"/>
              <a:t>Доступ з будь-якого пристрою.</a:t>
            </a:r>
            <a:br>
              <a:rPr lang="uk-UA" dirty="0"/>
            </a:br>
            <a:r>
              <a:rPr lang="uk-UA" dirty="0"/>
              <a:t>✅ Спільна робота над файлами в реальному часі.</a:t>
            </a:r>
            <a:br>
              <a:rPr lang="uk-UA" dirty="0"/>
            </a:br>
            <a:r>
              <a:rPr lang="uk-UA" dirty="0"/>
              <a:t>✅ Захист і резервне копіювання даних.</a:t>
            </a:r>
          </a:p>
          <a:p>
            <a:pPr algn="just">
              <a:lnSpc>
                <a:spcPct val="150000"/>
              </a:lnSpc>
            </a:pPr>
            <a:r>
              <a:rPr lang="uk-UA" dirty="0" smtClean="0"/>
              <a:t>Використання </a:t>
            </a:r>
            <a:r>
              <a:rPr lang="uk-UA" dirty="0"/>
              <a:t>таких платформ спрощує організацію наукових досліджень та забезпечує їхню прозорість.</a:t>
            </a:r>
          </a:p>
        </p:txBody>
      </p:sp>
    </p:spTree>
    <p:extLst>
      <p:ext uri="{BB962C8B-B14F-4D97-AF65-F5344CB8AC3E}">
        <p14:creationId xmlns:p14="http://schemas.microsoft.com/office/powerpoint/2010/main" val="2021116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599" y="540774"/>
            <a:ext cx="11356258" cy="5047728"/>
          </a:xfrm>
          <a:prstGeom prst="rect">
            <a:avLst/>
          </a:prstGeom>
        </p:spPr>
        <p:txBody>
          <a:bodyPr wrap="square">
            <a:spAutoFit/>
          </a:bodyPr>
          <a:lstStyle/>
          <a:p>
            <a:pPr algn="ctr">
              <a:lnSpc>
                <a:spcPct val="120000"/>
              </a:lnSpc>
            </a:pPr>
            <a:r>
              <a:rPr lang="uk-UA" b="1" dirty="0">
                <a:latin typeface="Arial" panose="020B0604020202020204" pitchFamily="34" charset="0"/>
                <a:cs typeface="Arial" panose="020B0604020202020204" pitchFamily="34" charset="0"/>
              </a:rPr>
              <a:t>Візуалізація результатів дослідження</a:t>
            </a:r>
          </a:p>
          <a:p>
            <a:pPr>
              <a:lnSpc>
                <a:spcPct val="120000"/>
              </a:lnSpc>
            </a:pPr>
            <a:r>
              <a:rPr lang="uk-UA" dirty="0">
                <a:latin typeface="Arial" panose="020B0604020202020204" pitchFamily="34" charset="0"/>
                <a:cs typeface="Arial" panose="020B0604020202020204" pitchFamily="34" charset="0"/>
              </a:rPr>
              <a:t>Візуалізація даних допомагає зробити наукові результати зрозумілими та </a:t>
            </a:r>
            <a:r>
              <a:rPr lang="uk-UA" dirty="0" smtClean="0">
                <a:latin typeface="Arial" panose="020B0604020202020204" pitchFamily="34" charset="0"/>
                <a:cs typeface="Arial" panose="020B0604020202020204" pitchFamily="34" charset="0"/>
              </a:rPr>
              <a:t>доступними.</a:t>
            </a:r>
          </a:p>
          <a:p>
            <a:pPr>
              <a:lnSpc>
                <a:spcPct val="120000"/>
              </a:lnSpc>
            </a:pPr>
            <a:endParaRPr lang="uk-UA" b="1" dirty="0">
              <a:latin typeface="Arial" panose="020B0604020202020204" pitchFamily="34" charset="0"/>
              <a:cs typeface="Arial" panose="020B0604020202020204" pitchFamily="34" charset="0"/>
            </a:endParaRPr>
          </a:p>
          <a:p>
            <a:pPr algn="ctr">
              <a:lnSpc>
                <a:spcPct val="120000"/>
              </a:lnSpc>
            </a:pPr>
            <a:r>
              <a:rPr lang="uk-UA" b="1" dirty="0" smtClean="0">
                <a:latin typeface="Arial" panose="020B0604020202020204" pitchFamily="34" charset="0"/>
                <a:cs typeface="Arial" panose="020B0604020202020204" pitchFamily="34" charset="0"/>
              </a:rPr>
              <a:t>Популярні </a:t>
            </a:r>
            <a:r>
              <a:rPr lang="uk-UA" b="1" dirty="0">
                <a:latin typeface="Arial" panose="020B0604020202020204" pitchFamily="34" charset="0"/>
                <a:cs typeface="Arial" panose="020B0604020202020204" pitchFamily="34" charset="0"/>
              </a:rPr>
              <a:t>інструменти для створення графіків та </a:t>
            </a:r>
            <a:r>
              <a:rPr lang="uk-UA" b="1" dirty="0" smtClean="0">
                <a:latin typeface="Arial" panose="020B0604020202020204" pitchFamily="34" charset="0"/>
                <a:cs typeface="Arial" panose="020B0604020202020204" pitchFamily="34" charset="0"/>
              </a:rPr>
              <a:t>діаграм</a:t>
            </a:r>
          </a:p>
          <a:p>
            <a:pPr>
              <a:lnSpc>
                <a:spcPct val="120000"/>
              </a:lnSpc>
            </a:pPr>
            <a:r>
              <a:rPr lang="uk-UA" dirty="0">
                <a:latin typeface="Arial" panose="020B0604020202020204" pitchFamily="34" charset="0"/>
                <a:cs typeface="Arial" panose="020B0604020202020204" pitchFamily="34" charset="0"/>
              </a:rPr>
              <a:t/>
            </a:r>
            <a:br>
              <a:rPr lang="uk-UA"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Tableau</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аналітичний інструмент для створення інтерактивних візуалізацій.</a:t>
            </a:r>
            <a:br>
              <a:rPr lang="uk-UA"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Power </a:t>
            </a:r>
            <a:r>
              <a:rPr lang="en-GB" b="1" dirty="0">
                <a:latin typeface="Arial" panose="020B0604020202020204" pitchFamily="34" charset="0"/>
                <a:cs typeface="Arial" panose="020B0604020202020204" pitchFamily="34" charset="0"/>
              </a:rPr>
              <a:t>BI</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потужний інструмент для аналізу даних та побудови звітів.</a:t>
            </a:r>
            <a:br>
              <a:rPr lang="uk-UA" dirty="0">
                <a:latin typeface="Arial" panose="020B0604020202020204" pitchFamily="34" charset="0"/>
                <a:cs typeface="Arial" panose="020B0604020202020204" pitchFamily="34" charset="0"/>
              </a:rPr>
            </a:br>
            <a:r>
              <a:rPr lang="en-GB" b="1" dirty="0" err="1" smtClean="0">
                <a:latin typeface="Arial" panose="020B0604020202020204" pitchFamily="34" charset="0"/>
                <a:cs typeface="Arial" panose="020B0604020202020204" pitchFamily="34" charset="0"/>
              </a:rPr>
              <a:t>Matplotlib</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Seaborn</a:t>
            </a:r>
            <a:r>
              <a:rPr lang="en-GB" b="1" dirty="0">
                <a:latin typeface="Arial" panose="020B0604020202020204" pitchFamily="34" charset="0"/>
                <a:cs typeface="Arial" panose="020B0604020202020204" pitchFamily="34" charset="0"/>
              </a:rPr>
              <a:t> (Python)</a:t>
            </a:r>
            <a:r>
              <a:rPr lang="en-GB"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бібліотеки для створення графіків у </a:t>
            </a:r>
            <a:r>
              <a:rPr lang="en-GB" dirty="0">
                <a:latin typeface="Arial" panose="020B0604020202020204" pitchFamily="34" charset="0"/>
                <a:cs typeface="Arial" panose="020B0604020202020204" pitchFamily="34" charset="0"/>
              </a:rPr>
              <a:t>Python</a:t>
            </a:r>
            <a:r>
              <a:rPr lang="en-GB" dirty="0" smtClean="0">
                <a:latin typeface="Arial" panose="020B0604020202020204" pitchFamily="34" charset="0"/>
                <a:cs typeface="Arial" panose="020B0604020202020204" pitchFamily="34" charset="0"/>
              </a:rPr>
              <a:t>.</a:t>
            </a:r>
            <a:endParaRPr lang="uk-UA" dirty="0" smtClean="0">
              <a:latin typeface="Arial" panose="020B0604020202020204" pitchFamily="34" charset="0"/>
              <a:cs typeface="Arial" panose="020B0604020202020204" pitchFamily="34" charset="0"/>
            </a:endParaRPr>
          </a:p>
          <a:p>
            <a:pPr>
              <a:lnSpc>
                <a:spcPct val="120000"/>
              </a:lnSpc>
            </a:pPr>
            <a:r>
              <a:rPr lang="en-GB" b="1" dirty="0" err="1" smtClean="0">
                <a:latin typeface="Arial" panose="020B0604020202020204" pitchFamily="34" charset="0"/>
                <a:cs typeface="Arial" panose="020B0604020202020204" pitchFamily="34" charset="0"/>
              </a:rPr>
              <a:t>RAWGraphs</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онлайн-інструмент для створення складних візуалізацій.</a:t>
            </a:r>
          </a:p>
          <a:p>
            <a:pPr>
              <a:lnSpc>
                <a:spcPct val="120000"/>
              </a:lnSpc>
            </a:pPr>
            <a:endParaRPr lang="uk-UA" b="1" dirty="0" smtClean="0">
              <a:latin typeface="Arial" panose="020B0604020202020204" pitchFamily="34" charset="0"/>
              <a:cs typeface="Arial" panose="020B0604020202020204" pitchFamily="34" charset="0"/>
            </a:endParaRPr>
          </a:p>
          <a:p>
            <a:pPr algn="ctr">
              <a:lnSpc>
                <a:spcPct val="120000"/>
              </a:lnSpc>
            </a:pPr>
            <a:r>
              <a:rPr lang="uk-UA" b="1" dirty="0" smtClean="0">
                <a:latin typeface="Arial" panose="020B0604020202020204" pitchFamily="34" charset="0"/>
                <a:cs typeface="Arial" panose="020B0604020202020204" pitchFamily="34" charset="0"/>
              </a:rPr>
              <a:t>Основні </a:t>
            </a:r>
            <a:r>
              <a:rPr lang="uk-UA" b="1" dirty="0">
                <a:latin typeface="Arial" panose="020B0604020202020204" pitchFamily="34" charset="0"/>
                <a:cs typeface="Arial" panose="020B0604020202020204" pitchFamily="34" charset="0"/>
              </a:rPr>
              <a:t>типи </a:t>
            </a:r>
            <a:r>
              <a:rPr lang="uk-UA" b="1" dirty="0" smtClean="0">
                <a:latin typeface="Arial" panose="020B0604020202020204" pitchFamily="34" charset="0"/>
                <a:cs typeface="Arial" panose="020B0604020202020204" pitchFamily="34" charset="0"/>
              </a:rPr>
              <a:t>візуалізації</a:t>
            </a:r>
          </a:p>
          <a:p>
            <a:pPr>
              <a:lnSpc>
                <a:spcPct val="120000"/>
              </a:lnSpc>
            </a:pPr>
            <a:r>
              <a:rPr lang="uk-UA" dirty="0">
                <a:latin typeface="Arial" panose="020B0604020202020204" pitchFamily="34" charset="0"/>
                <a:cs typeface="Arial" panose="020B0604020202020204" pitchFamily="34" charset="0"/>
              </a:rPr>
              <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Гістограми та діаграми.</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Карти та </a:t>
            </a:r>
            <a:r>
              <a:rPr lang="en-GB" dirty="0" err="1">
                <a:latin typeface="Arial" panose="020B0604020202020204" pitchFamily="34" charset="0"/>
                <a:cs typeface="Arial" panose="020B0604020202020204" pitchFamily="34" charset="0"/>
              </a:rPr>
              <a:t>heatmaps</a:t>
            </a:r>
            <a:r>
              <a:rPr lang="en-GB" dirty="0">
                <a:latin typeface="Arial" panose="020B0604020202020204" pitchFamily="34" charset="0"/>
                <a:cs typeface="Arial" panose="020B0604020202020204" pitchFamily="34" charset="0"/>
              </a:rPr>
              <a:t>.</a:t>
            </a:r>
            <a:br>
              <a:rPr lang="en-GB"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 Мережеві графіки та діаграми </a:t>
            </a:r>
            <a:r>
              <a:rPr lang="uk-UA" dirty="0" err="1">
                <a:latin typeface="Arial" panose="020B0604020202020204" pitchFamily="34" charset="0"/>
                <a:cs typeface="Arial" panose="020B0604020202020204" pitchFamily="34" charset="0"/>
              </a:rPr>
              <a:t>зв’язків</a:t>
            </a:r>
            <a:r>
              <a:rPr lang="uk-UA"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21712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035" y="2321848"/>
            <a:ext cx="10609007" cy="1892826"/>
          </a:xfrm>
          <a:prstGeom prst="rect">
            <a:avLst/>
          </a:prstGeom>
        </p:spPr>
        <p:txBody>
          <a:bodyPr wrap="square">
            <a:spAutoFit/>
          </a:bodyPr>
          <a:lstStyle/>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ПОШУК ІНФОРМАЦІЇ ДЛЯ НАУКОВИХ ДОСЛІДЖЕНЬ</a:t>
            </a:r>
            <a:r>
              <a:rPr lang="en-US" sz="3000" b="1" dirty="0" smtClean="0">
                <a:solidFill>
                  <a:schemeClr val="bg1"/>
                </a:solidFill>
                <a:latin typeface="Times New Roman" panose="02020603050405020304" pitchFamily="18" charset="0"/>
                <a:ea typeface="Times New Roman" panose="02020603050405020304" pitchFamily="18" charset="0"/>
              </a:rPr>
              <a:t> (</a:t>
            </a:r>
            <a:r>
              <a:rPr lang="uk-UA" sz="3000" b="1" dirty="0" smtClean="0">
                <a:solidFill>
                  <a:schemeClr val="bg1"/>
                </a:solidFill>
                <a:latin typeface="Times New Roman" panose="02020603050405020304" pitchFamily="18" charset="0"/>
                <a:ea typeface="Times New Roman" panose="02020603050405020304" pitchFamily="18" charset="0"/>
              </a:rPr>
              <a:t>І НЕ ЛИШЕ): </a:t>
            </a:r>
          </a:p>
          <a:p>
            <a:pPr algn="ctr">
              <a:lnSpc>
                <a:spcPct val="130000"/>
              </a:lnSpc>
              <a:spcAft>
                <a:spcPts val="0"/>
              </a:spcAft>
            </a:pPr>
            <a:r>
              <a:rPr lang="uk-UA" sz="3000" b="1" dirty="0" smtClean="0">
                <a:solidFill>
                  <a:schemeClr val="bg1"/>
                </a:solidFill>
                <a:latin typeface="Times New Roman" panose="02020603050405020304" pitchFamily="18" charset="0"/>
                <a:ea typeface="Times New Roman" panose="02020603050405020304" pitchFamily="18" charset="0"/>
              </a:rPr>
              <a:t>БАЗИ ДАНИХ ТА КОРИСНІ ЛАЙФХАКИ</a:t>
            </a:r>
          </a:p>
        </p:txBody>
      </p:sp>
    </p:spTree>
    <p:extLst>
      <p:ext uri="{BB962C8B-B14F-4D97-AF65-F5344CB8AC3E}">
        <p14:creationId xmlns:p14="http://schemas.microsoft.com/office/powerpoint/2010/main" val="3311721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3488</TotalTime>
  <Words>2528</Words>
  <Application>Microsoft Office PowerPoint</Application>
  <PresentationFormat>Широкоэкранный</PresentationFormat>
  <Paragraphs>183</Paragraphs>
  <Slides>33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Aptos</vt:lpstr>
      <vt:lpstr>Arial</vt:lpstr>
      <vt:lpstr>Montserrat</vt:lpstr>
      <vt:lpstr>Montserrat ExtraBold</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151</cp:revision>
  <dcterms:created xsi:type="dcterms:W3CDTF">2023-01-12T09:20:21Z</dcterms:created>
  <dcterms:modified xsi:type="dcterms:W3CDTF">2025-03-10T17:19:42Z</dcterms:modified>
</cp:coreProperties>
</file>