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22" r:id="rId3"/>
    <p:sldId id="368" r:id="rId4"/>
    <p:sldId id="369" r:id="rId5"/>
    <p:sldId id="370" r:id="rId6"/>
    <p:sldId id="361" r:id="rId7"/>
    <p:sldId id="362" r:id="rId8"/>
    <p:sldId id="363" r:id="rId9"/>
    <p:sldId id="262" r:id="rId10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Помір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4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4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FA1FF-B6AA-48C2-AFC6-787E0DCFD90D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C8A8F-3DA7-450D-850B-31353C4581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6543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8371" y="2115371"/>
            <a:ext cx="10609007" cy="1845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solidFill>
                  <a:schemeClr val="bg1"/>
                </a:solidFill>
              </a:rPr>
              <a:t>Тема 5. Етапи </a:t>
            </a:r>
            <a:r>
              <a:rPr lang="uk-UA" sz="3600" b="1" dirty="0">
                <a:solidFill>
                  <a:schemeClr val="bg1"/>
                </a:solidFill>
              </a:rPr>
              <a:t>проведення наукового дослідження </a:t>
            </a:r>
          </a:p>
          <a:p>
            <a:pPr algn="ctr">
              <a:lnSpc>
                <a:spcPct val="130000"/>
              </a:lnSpc>
              <a:spcAft>
                <a:spcPts val="0"/>
              </a:spcAft>
            </a:pPr>
            <a:endParaRPr lang="uk-UA" sz="3600" b="1" dirty="0" smtClean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82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99535" y="1697278"/>
            <a:ext cx="9832258" cy="1553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200" dirty="0" smtClean="0"/>
              <a:t>5.1</a:t>
            </a:r>
            <a:r>
              <a:rPr lang="uk-UA" sz="2200" dirty="0"/>
              <a:t>. Планування наукового дослідження: від ідеї до реалізації. </a:t>
            </a:r>
            <a:endParaRPr lang="uk-UA" sz="2200" dirty="0" smtClean="0"/>
          </a:p>
          <a:p>
            <a:pPr>
              <a:lnSpc>
                <a:spcPct val="150000"/>
              </a:lnSpc>
            </a:pPr>
            <a:r>
              <a:rPr lang="uk-UA" sz="2200" dirty="0" smtClean="0"/>
              <a:t>5.2</a:t>
            </a:r>
            <a:r>
              <a:rPr lang="uk-UA" sz="2200" dirty="0"/>
              <a:t>. Основні етапи проведення дослідження. </a:t>
            </a:r>
            <a:endParaRPr lang="uk-UA" sz="2200" dirty="0" smtClean="0"/>
          </a:p>
          <a:p>
            <a:pPr>
              <a:lnSpc>
                <a:spcPct val="150000"/>
              </a:lnSpc>
            </a:pPr>
            <a:r>
              <a:rPr lang="uk-UA" sz="2200" dirty="0" smtClean="0"/>
              <a:t>5.3</a:t>
            </a:r>
            <a:r>
              <a:rPr lang="uk-UA" sz="2200" dirty="0"/>
              <a:t>. Контроль і корекція дослідницького процесу</a:t>
            </a:r>
          </a:p>
        </p:txBody>
      </p:sp>
    </p:spTree>
    <p:extLst>
      <p:ext uri="{BB962C8B-B14F-4D97-AF65-F5344CB8AC3E}">
        <p14:creationId xmlns:p14="http://schemas.microsoft.com/office/powerpoint/2010/main" val="168129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16076" y="137652"/>
            <a:ext cx="10844981" cy="5442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dirty="0"/>
              <a:t>Планування є ключовим етапом, оскільки визначає успішність усього дослідницького процесу</a:t>
            </a:r>
            <a:r>
              <a:rPr lang="uk-UA" dirty="0" smtClean="0"/>
              <a:t>.</a:t>
            </a:r>
          </a:p>
          <a:p>
            <a:pPr>
              <a:lnSpc>
                <a:spcPct val="150000"/>
              </a:lnSpc>
            </a:pPr>
            <a:endParaRPr lang="uk-UA" dirty="0"/>
          </a:p>
          <a:p>
            <a:pPr algn="ctr">
              <a:lnSpc>
                <a:spcPct val="150000"/>
              </a:lnSpc>
            </a:pPr>
            <a:r>
              <a:rPr lang="uk-UA" b="1" dirty="0" smtClean="0"/>
              <a:t>Основні </a:t>
            </a:r>
            <a:r>
              <a:rPr lang="uk-UA" b="1" dirty="0"/>
              <a:t>аспекти планування</a:t>
            </a:r>
            <a:r>
              <a:rPr lang="uk-UA" b="1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uk-UA" dirty="0"/>
              <a:t/>
            </a:r>
            <a:br>
              <a:rPr lang="uk-UA" dirty="0"/>
            </a:br>
            <a:r>
              <a:rPr lang="uk-UA" dirty="0"/>
              <a:t>✅ </a:t>
            </a:r>
            <a:r>
              <a:rPr lang="uk-UA" b="1" dirty="0"/>
              <a:t>Вибір теми</a:t>
            </a:r>
            <a:r>
              <a:rPr lang="uk-UA" dirty="0"/>
              <a:t> – визначення актуальності, новизни та значущості.</a:t>
            </a:r>
            <a:br>
              <a:rPr lang="uk-UA" dirty="0"/>
            </a:br>
            <a:r>
              <a:rPr lang="uk-UA" dirty="0"/>
              <a:t>✅ </a:t>
            </a:r>
            <a:r>
              <a:rPr lang="uk-UA" b="1" dirty="0"/>
              <a:t>Формулювання проблеми</a:t>
            </a:r>
            <a:r>
              <a:rPr lang="uk-UA" dirty="0"/>
              <a:t> – постановка конкретного наукового питання, на яке необхідно знайти відповідь.</a:t>
            </a:r>
            <a:br>
              <a:rPr lang="uk-UA" dirty="0"/>
            </a:br>
            <a:r>
              <a:rPr lang="uk-UA" dirty="0"/>
              <a:t>✅ </a:t>
            </a:r>
            <a:r>
              <a:rPr lang="uk-UA" b="1" dirty="0"/>
              <a:t>Визначення мети та завдань</a:t>
            </a:r>
            <a:r>
              <a:rPr lang="uk-UA" dirty="0"/>
              <a:t> – чітке формулювання того, що потрібно досягти в межах дослідження.</a:t>
            </a:r>
            <a:br>
              <a:rPr lang="uk-UA" dirty="0"/>
            </a:br>
            <a:r>
              <a:rPr lang="uk-UA" dirty="0"/>
              <a:t>✅ </a:t>
            </a:r>
            <a:r>
              <a:rPr lang="uk-UA" b="1" dirty="0"/>
              <a:t>Розробка гіпотези</a:t>
            </a:r>
            <a:r>
              <a:rPr lang="uk-UA" dirty="0"/>
              <a:t> – припущення, яке потребує перевірки.</a:t>
            </a:r>
            <a:br>
              <a:rPr lang="uk-UA" dirty="0"/>
            </a:br>
            <a:r>
              <a:rPr lang="uk-UA" dirty="0"/>
              <a:t>✅ </a:t>
            </a:r>
            <a:r>
              <a:rPr lang="uk-UA" b="1" dirty="0"/>
              <a:t>Вибір методів дослідження</a:t>
            </a:r>
            <a:r>
              <a:rPr lang="uk-UA" dirty="0"/>
              <a:t> – визначення інструментів і підходів для збору та аналізу даних.</a:t>
            </a:r>
          </a:p>
          <a:p>
            <a:pPr>
              <a:lnSpc>
                <a:spcPct val="150000"/>
              </a:lnSpc>
            </a:pPr>
            <a:r>
              <a:rPr lang="uk-UA" dirty="0"/>
              <a:t>Грамотне планування допомагає уникнути зайвих витрат часу та ресурсів, сприяє точності й науковій обґрунтованості результатів.</a:t>
            </a:r>
          </a:p>
        </p:txBody>
      </p:sp>
    </p:spTree>
    <p:extLst>
      <p:ext uri="{BB962C8B-B14F-4D97-AF65-F5344CB8AC3E}">
        <p14:creationId xmlns:p14="http://schemas.microsoft.com/office/powerpoint/2010/main" val="353093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03123" y="287533"/>
            <a:ext cx="11198942" cy="5380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uk-UA" b="1" dirty="0"/>
              <a:t>Основні етапи проведення дослідження</a:t>
            </a:r>
          </a:p>
          <a:p>
            <a:pPr>
              <a:lnSpc>
                <a:spcPct val="120000"/>
              </a:lnSpc>
            </a:pPr>
            <a:r>
              <a:rPr lang="uk-UA" dirty="0" smtClean="0"/>
              <a:t>Будь-яке </a:t>
            </a:r>
            <a:r>
              <a:rPr lang="uk-UA" dirty="0"/>
              <a:t>наукове дослідження включає такі </a:t>
            </a:r>
            <a:r>
              <a:rPr lang="uk-UA" b="1" dirty="0"/>
              <a:t>основні етапи</a:t>
            </a:r>
            <a:r>
              <a:rPr lang="uk-UA" dirty="0"/>
              <a:t>:</a:t>
            </a:r>
          </a:p>
          <a:p>
            <a:pPr>
              <a:lnSpc>
                <a:spcPct val="120000"/>
              </a:lnSpc>
            </a:pPr>
            <a:r>
              <a:rPr lang="uk-UA" b="1" dirty="0" smtClean="0"/>
              <a:t>Визначення </a:t>
            </a:r>
            <a:r>
              <a:rPr lang="uk-UA" b="1" dirty="0"/>
              <a:t>проблеми та формулювання гіпотези</a:t>
            </a:r>
            <a:endParaRPr lang="uk-UA" dirty="0"/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uk-UA" dirty="0"/>
              <a:t>Постановка питання, яке потребує вирішення.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uk-UA" dirty="0"/>
              <a:t>Визначення наукової новизни та практичного значення</a:t>
            </a:r>
            <a:r>
              <a:rPr lang="uk-UA" dirty="0" smtClean="0"/>
              <a:t>. </a:t>
            </a:r>
          </a:p>
          <a:p>
            <a:pPr>
              <a:lnSpc>
                <a:spcPct val="120000"/>
              </a:lnSpc>
            </a:pPr>
            <a:r>
              <a:rPr lang="uk-UA" b="1" dirty="0" smtClean="0"/>
              <a:t>Теоретичне </a:t>
            </a:r>
            <a:r>
              <a:rPr lang="uk-UA" b="1" dirty="0"/>
              <a:t>обґрунтування</a:t>
            </a:r>
            <a:endParaRPr lang="uk-UA" dirty="0"/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uk-UA" dirty="0"/>
              <a:t>Аналіз існуючих джерел, дослідження попередніх робіт.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uk-UA" dirty="0"/>
              <a:t>Формування концептуальних підходів.</a:t>
            </a:r>
          </a:p>
          <a:p>
            <a:pPr>
              <a:lnSpc>
                <a:spcPct val="120000"/>
              </a:lnSpc>
            </a:pPr>
            <a:r>
              <a:rPr lang="uk-UA" b="1" dirty="0"/>
              <a:t>В</a:t>
            </a:r>
            <a:r>
              <a:rPr lang="uk-UA" b="1" dirty="0" smtClean="0"/>
              <a:t>ибір </a:t>
            </a:r>
            <a:r>
              <a:rPr lang="uk-UA" b="1" dirty="0"/>
              <a:t>методів дослідження</a:t>
            </a:r>
            <a:endParaRPr lang="uk-UA" dirty="0"/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uk-UA" dirty="0"/>
              <a:t>Визначення </a:t>
            </a:r>
            <a:r>
              <a:rPr lang="uk-UA" dirty="0" err="1"/>
              <a:t>методик</a:t>
            </a:r>
            <a:r>
              <a:rPr lang="uk-UA" dirty="0"/>
              <a:t> збору та аналізу даних (спостереження, експеримент, опитування тощо).</a:t>
            </a:r>
          </a:p>
          <a:p>
            <a:pPr>
              <a:lnSpc>
                <a:spcPct val="120000"/>
              </a:lnSpc>
            </a:pPr>
            <a:r>
              <a:rPr lang="uk-UA" b="1" dirty="0" smtClean="0"/>
              <a:t>Проведення </a:t>
            </a:r>
            <a:r>
              <a:rPr lang="uk-UA" b="1" dirty="0"/>
              <a:t>дослідження</a:t>
            </a:r>
            <a:endParaRPr lang="uk-UA" dirty="0"/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uk-UA" dirty="0"/>
              <a:t>Збір первинних даних, їх обробка та аналіз.</a:t>
            </a:r>
          </a:p>
          <a:p>
            <a:pPr>
              <a:lnSpc>
                <a:spcPct val="120000"/>
              </a:lnSpc>
            </a:pPr>
            <a:r>
              <a:rPr lang="uk-UA" b="1" dirty="0" smtClean="0"/>
              <a:t>Формулювання </a:t>
            </a:r>
            <a:r>
              <a:rPr lang="uk-UA" b="1" dirty="0"/>
              <a:t>висновків та узагальнення результатів</a:t>
            </a:r>
            <a:endParaRPr lang="uk-UA" dirty="0"/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uk-UA" dirty="0"/>
              <a:t>Інтерпретація отриманих даних, перевірка гіпотези</a:t>
            </a:r>
            <a:r>
              <a:rPr lang="uk-UA" dirty="0" smtClean="0"/>
              <a:t>. </a:t>
            </a:r>
          </a:p>
          <a:p>
            <a:pPr>
              <a:lnSpc>
                <a:spcPct val="120000"/>
              </a:lnSpc>
            </a:pPr>
            <a:r>
              <a:rPr lang="uk-UA" b="1" dirty="0" smtClean="0"/>
              <a:t>Публікація </a:t>
            </a:r>
            <a:r>
              <a:rPr lang="uk-UA" b="1" dirty="0"/>
              <a:t>та впровадження результатів</a:t>
            </a:r>
            <a:endParaRPr lang="uk-UA" dirty="0"/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uk-UA" dirty="0"/>
              <a:t>Оформлення статті, доповіді, презентації.</a:t>
            </a:r>
          </a:p>
        </p:txBody>
      </p:sp>
    </p:spTree>
    <p:extLst>
      <p:ext uri="{BB962C8B-B14F-4D97-AF65-F5344CB8AC3E}">
        <p14:creationId xmlns:p14="http://schemas.microsoft.com/office/powerpoint/2010/main" val="386752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27586" y="589935"/>
            <a:ext cx="10795819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b="1" dirty="0"/>
              <a:t>Визначення проблеми та формулювання гіпотези</a:t>
            </a:r>
          </a:p>
          <a:p>
            <a:pPr>
              <a:lnSpc>
                <a:spcPct val="150000"/>
              </a:lnSpc>
            </a:pPr>
            <a:r>
              <a:rPr lang="uk-UA" dirty="0"/>
              <a:t>На початковому етапі дослідник повинен визначити проблему та сформулювати гіпотезу.</a:t>
            </a:r>
          </a:p>
          <a:p>
            <a:pPr algn="ctr">
              <a:lnSpc>
                <a:spcPct val="150000"/>
              </a:lnSpc>
            </a:pPr>
            <a:r>
              <a:rPr lang="uk-UA" b="1" dirty="0" smtClean="0"/>
              <a:t>Що </a:t>
            </a:r>
            <a:r>
              <a:rPr lang="uk-UA" b="1" dirty="0"/>
              <a:t>таке наукова проблема</a:t>
            </a:r>
            <a:r>
              <a:rPr lang="uk-UA" b="1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Це </a:t>
            </a:r>
            <a:r>
              <a:rPr lang="uk-UA" dirty="0"/>
              <a:t>теоретичне або практичне питання, що потребує розв’язання.</a:t>
            </a:r>
          </a:p>
          <a:p>
            <a:pPr algn="ctr">
              <a:lnSpc>
                <a:spcPct val="150000"/>
              </a:lnSpc>
            </a:pPr>
            <a:r>
              <a:rPr lang="uk-UA" b="1" dirty="0" smtClean="0"/>
              <a:t>Як </a:t>
            </a:r>
            <a:r>
              <a:rPr lang="uk-UA" b="1" dirty="0"/>
              <a:t>правильно формулювати проблему</a:t>
            </a:r>
            <a:r>
              <a:rPr lang="uk-UA" b="1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✅ </a:t>
            </a:r>
            <a:r>
              <a:rPr lang="uk-UA" dirty="0"/>
              <a:t>Чітко та лаконічно.</a:t>
            </a:r>
            <a:br>
              <a:rPr lang="uk-UA" dirty="0"/>
            </a:br>
            <a:r>
              <a:rPr lang="uk-UA" dirty="0"/>
              <a:t>✅ Визначати суперечність або недостатність знань у певній сфері.</a:t>
            </a:r>
            <a:br>
              <a:rPr lang="uk-UA" dirty="0"/>
            </a:br>
            <a:r>
              <a:rPr lang="uk-UA" dirty="0"/>
              <a:t>✅ Мати потенційні варіанти вирішення.</a:t>
            </a:r>
          </a:p>
          <a:p>
            <a:pPr>
              <a:lnSpc>
                <a:spcPct val="150000"/>
              </a:lnSpc>
            </a:pPr>
            <a:endParaRPr lang="uk-UA" b="1" dirty="0" smtClean="0"/>
          </a:p>
          <a:p>
            <a:pPr>
              <a:lnSpc>
                <a:spcPct val="150000"/>
              </a:lnSpc>
            </a:pPr>
            <a:r>
              <a:rPr lang="uk-UA" b="1" dirty="0" smtClean="0"/>
              <a:t>Формулювання </a:t>
            </a:r>
            <a:r>
              <a:rPr lang="uk-UA" b="1" dirty="0"/>
              <a:t>гіпотези</a:t>
            </a:r>
            <a:r>
              <a:rPr lang="uk-UA" dirty="0"/>
              <a:t> – передбачувана відповідь на дослідницьке питання, яку необхідно перевірити.</a:t>
            </a:r>
          </a:p>
        </p:txBody>
      </p:sp>
    </p:spTree>
    <p:extLst>
      <p:ext uri="{BB962C8B-B14F-4D97-AF65-F5344CB8AC3E}">
        <p14:creationId xmlns:p14="http://schemas.microsoft.com/office/powerpoint/2010/main" val="144967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9263" y="176981"/>
            <a:ext cx="1088431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Збір та аналіз даних</a:t>
            </a:r>
          </a:p>
          <a:p>
            <a:pPr>
              <a:lnSpc>
                <a:spcPct val="15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Цей етап включає пошук та обробку інформації, необхідної для перевірки гіпотези.</a:t>
            </a:r>
          </a:p>
          <a:p>
            <a:pPr algn="ctr">
              <a:lnSpc>
                <a:spcPct val="15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Основні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джерела інформації</a:t>
            </a: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Наукові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статті та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монографії.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Офіційні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статистичні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дані.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Результати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опитувань,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анкетування.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Експериментальні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дані.</a:t>
            </a:r>
          </a:p>
          <a:p>
            <a:pPr algn="ctr">
              <a:lnSpc>
                <a:spcPct val="15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Методи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збору інформації</a:t>
            </a: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Спостереження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Експеримент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Аналіз документів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Соціологічні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методи (опитування, інтерв’ю)</a:t>
            </a:r>
          </a:p>
        </p:txBody>
      </p:sp>
    </p:spTree>
    <p:extLst>
      <p:ext uri="{BB962C8B-B14F-4D97-AF65-F5344CB8AC3E}">
        <p14:creationId xmlns:p14="http://schemas.microsoft.com/office/powerpoint/2010/main" val="1580622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6077" y="521111"/>
            <a:ext cx="1106129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Контроль і корекція дослідницького </a:t>
            </a: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процесу</a:t>
            </a:r>
          </a:p>
          <a:p>
            <a:endParaRPr lang="uk-U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Контроль наукового дослідження передбачає перевірку відповідності отриманих результатів початковим цілям і гіпотезі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Основні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аспекти </a:t>
            </a: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контролю</a:t>
            </a:r>
          </a:p>
          <a:p>
            <a:pPr algn="ctr"/>
            <a:endParaRPr lang="uk-U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Відстеження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відповідності отриманих даних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гіпотезі.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Перевірка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достовірності та надійності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результатів.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Аналіз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можливих відхилень та їх причин.</a:t>
            </a:r>
          </a:p>
          <a:p>
            <a:endParaRPr lang="uk-U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Методи корекції </a:t>
            </a: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дослідження</a:t>
            </a:r>
          </a:p>
          <a:p>
            <a:pPr algn="ctr"/>
            <a:endParaRPr lang="uk-U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Повторне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тестування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гіпотези.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Аналіз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помилок та уточнення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методології.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Додатковий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збір інформації або повторний експеримент.</a:t>
            </a:r>
          </a:p>
        </p:txBody>
      </p:sp>
    </p:spTree>
    <p:extLst>
      <p:ext uri="{BB962C8B-B14F-4D97-AF65-F5344CB8AC3E}">
        <p14:creationId xmlns:p14="http://schemas.microsoft.com/office/powerpoint/2010/main" val="2653488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1950" y="304800"/>
            <a:ext cx="113070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Оформлення та представлення </a:t>
            </a: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результатів</a:t>
            </a:r>
          </a:p>
          <a:p>
            <a:pPr algn="ctr"/>
            <a:endParaRPr lang="uk-U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Результати наукового дослідження повинні бути оформлені у вигляді доповіді, наукової статті, звіту або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дисертації.</a:t>
            </a:r>
          </a:p>
          <a:p>
            <a:pPr algn="ctr"/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Основні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вимоги до оформлення</a:t>
            </a: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endParaRPr lang="uk-U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Логічна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структура (вступ, основна частина, висновки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Чіткість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і обґрунтованість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висновків.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Використання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таблиць, графіків, діаграм для ілюстрації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результатів.</a:t>
            </a:r>
          </a:p>
          <a:p>
            <a:pPr algn="ctr"/>
            <a:endParaRPr lang="uk-U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Способи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представлення</a:t>
            </a: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uk-U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Наукові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конференції,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семінари.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Публікації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журналах.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Практичне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впровадження у реальних умовах.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Оформлення результатів – фінальний етап, що визначає наукову цінність проведеного дослідження.</a:t>
            </a:r>
          </a:p>
        </p:txBody>
      </p:sp>
    </p:spTree>
    <p:extLst>
      <p:ext uri="{BB962C8B-B14F-4D97-AF65-F5344CB8AC3E}">
        <p14:creationId xmlns:p14="http://schemas.microsoft.com/office/powerpoint/2010/main" val="2745432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82719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3463</TotalTime>
  <Words>502</Words>
  <Application>Microsoft Office PowerPoint</Application>
  <PresentationFormat>Широкоэкранный</PresentationFormat>
  <Paragraphs>74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Aptos</vt:lpstr>
      <vt:lpstr>Arial</vt:lpstr>
      <vt:lpstr>Montserrat</vt:lpstr>
      <vt:lpstr>Montserrat ExtraBold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Пользователь Windows</cp:lastModifiedBy>
  <cp:revision>148</cp:revision>
  <dcterms:created xsi:type="dcterms:W3CDTF">2023-01-12T09:20:21Z</dcterms:created>
  <dcterms:modified xsi:type="dcterms:W3CDTF">2025-03-10T14:26:05Z</dcterms:modified>
</cp:coreProperties>
</file>