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22" r:id="rId3"/>
    <p:sldId id="361" r:id="rId4"/>
    <p:sldId id="362" r:id="rId5"/>
    <p:sldId id="363" r:id="rId6"/>
    <p:sldId id="364" r:id="rId7"/>
    <p:sldId id="365" r:id="rId8"/>
    <p:sldId id="366" r:id="rId9"/>
    <p:sldId id="367" r:id="rId10"/>
    <p:sldId id="324" r:id="rId11"/>
    <p:sldId id="357" r:id="rId12"/>
    <p:sldId id="360" r:id="rId13"/>
    <p:sldId id="349" r:id="rId14"/>
    <p:sldId id="262" r:id="rId1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Помір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4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4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FA1FF-B6AA-48C2-AFC6-787E0DCFD90D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C8A8F-3DA7-450D-850B-31353C4581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6543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28035" y="2321848"/>
            <a:ext cx="10609007" cy="1457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0"/>
              </a:spcAft>
            </a:pPr>
            <a:r>
              <a:rPr lang="uk-UA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 2. </a:t>
            </a:r>
            <a:r>
              <a:rPr lang="uk-UA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Категорійно</a:t>
            </a:r>
            <a:r>
              <a:rPr lang="uk-UA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-понятійний апарат наукових досліджень</a:t>
            </a:r>
            <a:endParaRPr lang="uk-UA" sz="3600" b="1" dirty="0" smtClean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82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122035"/>
              </p:ext>
            </p:extLst>
          </p:nvPr>
        </p:nvGraphicFramePr>
        <p:xfrm>
          <a:off x="639095" y="2028943"/>
          <a:ext cx="10515600" cy="365760"/>
        </p:xfrm>
        <a:graphic>
          <a:graphicData uri="http://schemas.openxmlformats.org/drawingml/2006/table">
            <a:tbl>
              <a:tblPr/>
              <a:tblGrid>
                <a:gridCol w="2628900">
                  <a:extLst>
                    <a:ext uri="{9D8B030D-6E8A-4147-A177-3AD203B41FA5}">
                      <a16:colId xmlns:a16="http://schemas.microsoft.com/office/drawing/2014/main" val="64495176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2805445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03784207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1942616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uk-UA" dirty="0"/>
                        <a:t>Характеристика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Поняття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/>
                        <a:t>Категорія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Термін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4437890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446408"/>
              </p:ext>
            </p:extLst>
          </p:nvPr>
        </p:nvGraphicFramePr>
        <p:xfrm>
          <a:off x="639095" y="980272"/>
          <a:ext cx="10515600" cy="640080"/>
        </p:xfrm>
        <a:graphic>
          <a:graphicData uri="http://schemas.openxmlformats.org/drawingml/2006/table">
            <a:tbl>
              <a:tblPr/>
              <a:tblGrid>
                <a:gridCol w="2628900">
                  <a:extLst>
                    <a:ext uri="{9D8B030D-6E8A-4147-A177-3AD203B41FA5}">
                      <a16:colId xmlns:a16="http://schemas.microsoft.com/office/drawing/2014/main" val="98324921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3267471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8731112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439199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uk-UA"/>
                        <a:t>Значення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Відображає ознаки об'єкта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Фундаментальна узагальнена ідея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Конкретний науковий вираз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397991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05823"/>
              </p:ext>
            </p:extLst>
          </p:nvPr>
        </p:nvGraphicFramePr>
        <p:xfrm>
          <a:off x="639095" y="2897316"/>
          <a:ext cx="10515600" cy="640080"/>
        </p:xfrm>
        <a:graphic>
          <a:graphicData uri="http://schemas.openxmlformats.org/drawingml/2006/table">
            <a:tbl>
              <a:tblPr/>
              <a:tblGrid>
                <a:gridCol w="2628900">
                  <a:extLst>
                    <a:ext uri="{9D8B030D-6E8A-4147-A177-3AD203B41FA5}">
                      <a16:colId xmlns:a16="http://schemas.microsoft.com/office/drawing/2014/main" val="118406707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22002383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8288188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44415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uk-UA"/>
                        <a:t>Використання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 </a:t>
                      </a:r>
                      <a:r>
                        <a:rPr lang="ru-RU" dirty="0" err="1"/>
                        <a:t>науковому</a:t>
                      </a:r>
                      <a:r>
                        <a:rPr lang="ru-RU" dirty="0"/>
                        <a:t> та </a:t>
                      </a:r>
                      <a:r>
                        <a:rPr lang="ru-RU" dirty="0" err="1"/>
                        <a:t>загальному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контексті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/>
                        <a:t>Для пояснення глобальних концепцій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У фаховій сфері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9207151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617827"/>
              </p:ext>
            </p:extLst>
          </p:nvPr>
        </p:nvGraphicFramePr>
        <p:xfrm>
          <a:off x="604683" y="3874796"/>
          <a:ext cx="10550012" cy="1018565"/>
        </p:xfrm>
        <a:graphic>
          <a:graphicData uri="http://schemas.openxmlformats.org/drawingml/2006/table">
            <a:tbl>
              <a:tblPr/>
              <a:tblGrid>
                <a:gridCol w="2637503">
                  <a:extLst>
                    <a:ext uri="{9D8B030D-6E8A-4147-A177-3AD203B41FA5}">
                      <a16:colId xmlns:a16="http://schemas.microsoft.com/office/drawing/2014/main" val="2865054234"/>
                    </a:ext>
                  </a:extLst>
                </a:gridCol>
                <a:gridCol w="2637503">
                  <a:extLst>
                    <a:ext uri="{9D8B030D-6E8A-4147-A177-3AD203B41FA5}">
                      <a16:colId xmlns:a16="http://schemas.microsoft.com/office/drawing/2014/main" val="2732570894"/>
                    </a:ext>
                  </a:extLst>
                </a:gridCol>
                <a:gridCol w="2637503">
                  <a:extLst>
                    <a:ext uri="{9D8B030D-6E8A-4147-A177-3AD203B41FA5}">
                      <a16:colId xmlns:a16="http://schemas.microsoft.com/office/drawing/2014/main" val="2718174336"/>
                    </a:ext>
                  </a:extLst>
                </a:gridCol>
                <a:gridCol w="2637503">
                  <a:extLst>
                    <a:ext uri="{9D8B030D-6E8A-4147-A177-3AD203B41FA5}">
                      <a16:colId xmlns:a16="http://schemas.microsoft.com/office/drawing/2014/main" val="2688049622"/>
                    </a:ext>
                  </a:extLst>
                </a:gridCol>
              </a:tblGrid>
              <a:tr h="1018565">
                <a:tc>
                  <a:txBody>
                    <a:bodyPr/>
                    <a:lstStyle/>
                    <a:p>
                      <a:r>
                        <a:rPr lang="uk-U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Приклад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"Міжнародні відносини"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"</a:t>
                      </a:r>
                      <a:r>
                        <a:rPr lang="uk-U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Суверенітет"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"</a:t>
                      </a:r>
                      <a:r>
                        <a:rPr lang="uk-UA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Бреттон-Вудська</a:t>
                      </a:r>
                      <a:r>
                        <a:rPr lang="uk-U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система</a:t>
                      </a:r>
                      <a:r>
                        <a:rPr lang="uk-UA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0926396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905008" y="359634"/>
            <a:ext cx="5497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/>
              <a:t>Відмінності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поняттям</a:t>
            </a:r>
            <a:r>
              <a:rPr lang="ru-RU" dirty="0"/>
              <a:t>, </a:t>
            </a:r>
            <a:r>
              <a:rPr lang="ru-RU" dirty="0" err="1"/>
              <a:t>категорією</a:t>
            </a:r>
            <a:r>
              <a:rPr lang="ru-RU" dirty="0"/>
              <a:t> та </a:t>
            </a:r>
            <a:r>
              <a:rPr lang="ru-RU" dirty="0" err="1"/>
              <a:t>терміном</a:t>
            </a:r>
            <a:endParaRPr lang="uk-UA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998839" y="884903"/>
            <a:ext cx="9832" cy="4345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896895" y="884903"/>
            <a:ext cx="9832" cy="4345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8392258" y="878600"/>
            <a:ext cx="9832" cy="4345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62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626" y="904568"/>
            <a:ext cx="1116944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uk-UA" b="1" dirty="0"/>
              <a:t>Специфіка </a:t>
            </a:r>
            <a:r>
              <a:rPr lang="uk-UA" b="1" dirty="0" err="1"/>
              <a:t>категорійно</a:t>
            </a:r>
            <a:r>
              <a:rPr lang="uk-UA" b="1" dirty="0"/>
              <a:t>-понятійного апарату у міжнародних економічних відносинах</a:t>
            </a:r>
          </a:p>
          <a:p>
            <a:pPr algn="just">
              <a:lnSpc>
                <a:spcPct val="200000"/>
              </a:lnSpc>
            </a:pPr>
            <a:r>
              <a:rPr lang="uk-UA" b="1" dirty="0"/>
              <a:t>Чому це важливо?</a:t>
            </a:r>
            <a:r>
              <a:rPr lang="uk-UA" dirty="0"/>
              <a:t> </a:t>
            </a:r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uk-UA" dirty="0"/>
              <a:t>Міжнародна економіка – складна система, що вимагає чіткої термінології.</a:t>
            </a:r>
          </a:p>
          <a:p>
            <a:pPr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uk-UA" b="1" dirty="0"/>
              <a:t>Основні категорії:</a:t>
            </a:r>
            <a:r>
              <a:rPr lang="uk-UA" dirty="0"/>
              <a:t> </a:t>
            </a:r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uk-UA" dirty="0"/>
              <a:t>Глобалізація</a:t>
            </a:r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uk-UA" dirty="0"/>
              <a:t>Лібералізація</a:t>
            </a:r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uk-UA" dirty="0" err="1"/>
              <a:t>Транснаціоналізація</a:t>
            </a:r>
            <a:endParaRPr lang="uk-UA" dirty="0"/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uk-UA" dirty="0"/>
              <a:t>Регіональна інтеграція</a:t>
            </a:r>
          </a:p>
        </p:txBody>
      </p:sp>
    </p:spTree>
    <p:extLst>
      <p:ext uri="{BB962C8B-B14F-4D97-AF65-F5344CB8AC3E}">
        <p14:creationId xmlns:p14="http://schemas.microsoft.com/office/powerpoint/2010/main" val="1044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7691" y="356701"/>
            <a:ext cx="924232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b="1" dirty="0"/>
              <a:t>Основні терміни у міжнародних економічних </a:t>
            </a:r>
            <a:r>
              <a:rPr lang="uk-UA" b="1" dirty="0" smtClean="0"/>
              <a:t>дослідженнях</a:t>
            </a:r>
          </a:p>
          <a:p>
            <a:pPr algn="ctr">
              <a:lnSpc>
                <a:spcPct val="150000"/>
              </a:lnSpc>
            </a:pPr>
            <a:endParaRPr lang="uk-UA" b="1" dirty="0"/>
          </a:p>
          <a:p>
            <a:pPr>
              <a:lnSpc>
                <a:spcPct val="150000"/>
              </a:lnSpc>
            </a:pPr>
            <a:r>
              <a:rPr lang="uk-UA" b="1" dirty="0"/>
              <a:t>Фінансові терміни</a:t>
            </a:r>
            <a:r>
              <a:rPr lang="uk-UA" dirty="0"/>
              <a:t>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dirty="0"/>
              <a:t>Валютний курс, міжнародна ліквідність, золотовалютні резерви.</a:t>
            </a:r>
          </a:p>
          <a:p>
            <a:pPr>
              <a:lnSpc>
                <a:spcPct val="150000"/>
              </a:lnSpc>
            </a:pPr>
            <a:r>
              <a:rPr lang="uk-UA" b="1" dirty="0"/>
              <a:t>Торговельні терміни</a:t>
            </a:r>
            <a:r>
              <a:rPr lang="uk-UA" dirty="0"/>
              <a:t>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dirty="0"/>
              <a:t>Експорт, імпорт, тарифні та нетарифні бар’єри.</a:t>
            </a:r>
            <a:endParaRPr lang="uk-UA" i="1" dirty="0"/>
          </a:p>
          <a:p>
            <a:pPr>
              <a:lnSpc>
                <a:spcPct val="150000"/>
              </a:lnSpc>
            </a:pPr>
            <a:r>
              <a:rPr lang="uk-UA" b="1" dirty="0"/>
              <a:t>Економічні концепції</a:t>
            </a:r>
            <a:r>
              <a:rPr lang="uk-UA" dirty="0"/>
              <a:t>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dirty="0"/>
              <a:t>Неолібералізм, меркантилізм, </a:t>
            </a:r>
            <a:r>
              <a:rPr lang="uk-UA" dirty="0" err="1"/>
              <a:t>монетаризм</a:t>
            </a:r>
            <a:r>
              <a:rPr lang="uk-UA" dirty="0"/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307691" y="3773021"/>
            <a:ext cx="9065341" cy="1703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Проблеми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виклики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визначенні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термінології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Складнощі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Відмінності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значенні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термінів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різних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країнах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Політичний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контекст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міжнародних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економічних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категорій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0119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29264" y="397725"/>
            <a:ext cx="11080955" cy="211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b="1" dirty="0"/>
              <a:t>Роль міждисциплінарного підходу</a:t>
            </a:r>
          </a:p>
          <a:p>
            <a:pPr>
              <a:lnSpc>
                <a:spcPct val="150000"/>
              </a:lnSpc>
            </a:pPr>
            <a:r>
              <a:rPr lang="uk-UA" b="1" dirty="0"/>
              <a:t>Що таке </a:t>
            </a:r>
            <a:r>
              <a:rPr lang="uk-UA" b="1" dirty="0" err="1"/>
              <a:t>міждисциплінарність</a:t>
            </a:r>
            <a:r>
              <a:rPr lang="uk-UA" b="1" dirty="0"/>
              <a:t>?</a:t>
            </a:r>
            <a:r>
              <a:rPr lang="uk-UA" dirty="0"/>
              <a:t>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dirty="0"/>
              <a:t>Поєднання знань із різних галузей для глибшого аналізу.</a:t>
            </a:r>
          </a:p>
          <a:p>
            <a:pPr>
              <a:lnSpc>
                <a:spcPct val="150000"/>
              </a:lnSpc>
            </a:pPr>
            <a:r>
              <a:rPr lang="uk-UA" b="1" dirty="0"/>
              <a:t>Як це працює в наукових дослідженнях?</a:t>
            </a:r>
            <a:r>
              <a:rPr lang="uk-UA" dirty="0"/>
              <a:t>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dirty="0"/>
              <a:t>Використання понять із економіки, політології, соціології та юриспруденції.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29264" y="2805780"/>
            <a:ext cx="1064833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b="1" dirty="0"/>
              <a:t>Приклади міждисциплінарного використання термінології</a:t>
            </a:r>
          </a:p>
          <a:p>
            <a:pPr>
              <a:lnSpc>
                <a:spcPct val="150000"/>
              </a:lnSpc>
            </a:pPr>
            <a:r>
              <a:rPr lang="uk-UA" b="1" dirty="0"/>
              <a:t>У міжнародних економічних відносинах:</a:t>
            </a:r>
            <a:r>
              <a:rPr lang="uk-UA" dirty="0"/>
              <a:t>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dirty="0"/>
              <a:t>"Гібридна війна" (політика, військова стратегія, економіка).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dirty="0"/>
              <a:t>"Санкції" (право, економіка, дипломатія).</a:t>
            </a:r>
          </a:p>
          <a:p>
            <a:pPr>
              <a:lnSpc>
                <a:spcPct val="150000"/>
              </a:lnSpc>
            </a:pPr>
            <a:r>
              <a:rPr lang="uk-UA" b="1" dirty="0"/>
              <a:t>У міжнародній безпеці:</a:t>
            </a:r>
            <a:r>
              <a:rPr lang="uk-UA" dirty="0"/>
              <a:t>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dirty="0"/>
              <a:t>"</a:t>
            </a:r>
            <a:r>
              <a:rPr lang="uk-UA" dirty="0" err="1"/>
              <a:t>Кібербезпека</a:t>
            </a:r>
            <a:r>
              <a:rPr lang="uk-UA" dirty="0"/>
              <a:t>" (технології, право, геополітика).</a:t>
            </a:r>
          </a:p>
        </p:txBody>
      </p:sp>
    </p:spTree>
    <p:extLst>
      <p:ext uri="{BB962C8B-B14F-4D97-AF65-F5344CB8AC3E}">
        <p14:creationId xmlns:p14="http://schemas.microsoft.com/office/powerpoint/2010/main" val="355507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827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27586" y="1262964"/>
            <a:ext cx="10736827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2.1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. Поняття, категорії та терміни в наукових дослідженнях </a:t>
            </a:r>
            <a:endParaRPr lang="uk-UA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2.2. </a:t>
            </a:r>
            <a:r>
              <a:rPr lang="uk-UA" sz="2200" dirty="0" err="1">
                <a:latin typeface="Arial" panose="020B0604020202020204" pitchFamily="34" charset="0"/>
                <a:cs typeface="Arial" panose="020B0604020202020204" pitchFamily="34" charset="0"/>
              </a:rPr>
              <a:t>Категорійно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-понятійний апарат наукових досліджень у сфері міжнародних економічних відносин </a:t>
            </a:r>
            <a:endParaRPr lang="uk-UA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2.3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. Використання міждисциплінарного категорійного апарату в наукових дослідженнях</a:t>
            </a:r>
          </a:p>
        </p:txBody>
      </p:sp>
    </p:spTree>
    <p:extLst>
      <p:ext uri="{BB962C8B-B14F-4D97-AF65-F5344CB8AC3E}">
        <p14:creationId xmlns:p14="http://schemas.microsoft.com/office/powerpoint/2010/main" val="168129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47252" y="755489"/>
            <a:ext cx="10756489" cy="2419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uk-UA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Наукові закони.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Головним складовим елементом науки є наукові закони, які мають відповідати законам об’єктивного світу, бути більш-менш точним їх відображенням. Закони – це прояв істотного необхідного зв’язку явищ, внутрішнього зв’язку між причиною і наслідком, що зумовлює певний закономірний розвиток явищ.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endParaRPr lang="uk-UA" b="1" i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Принцип</a:t>
            </a:r>
            <a:r>
              <a:rPr lang="uk-UA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це те, що завжди, за будь-яких умов, без будь-якого винятку властиве певному явищу. Принцип виступає основою, початком, керівною ідеєю у будь-яких відносинах</a:t>
            </a:r>
            <a:r>
              <a:rPr lang="uk-UA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78424" y="3356478"/>
            <a:ext cx="10933473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Постулат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попереднє припущення в певній науковій теорії, прийняте, як початкове, недоведене в її межах </a:t>
            </a:r>
            <a:r>
              <a:rPr lang="uk-UA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положення.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методології науки поняття “постулат” зазвичай використовується як синонім більш вживаному поняттю “аксіома”.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47252" y="741204"/>
            <a:ext cx="11002299" cy="394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uk-UA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uk-UA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8424" y="4627872"/>
            <a:ext cx="11071127" cy="726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Правило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положення (припис, норма), яке визначає закономірність, стале співвідношення певних явищ. Правилом також називають принцип, яким керуються у житті, у праці, в поведінці тощо.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41213" y="204292"/>
            <a:ext cx="79270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Поняття, категорії та терміни в наукових дослідженнях</a:t>
            </a:r>
            <a:endParaRPr lang="uk-UA" sz="2000" b="1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622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10800000" flipV="1">
            <a:off x="629264" y="573104"/>
            <a:ext cx="111091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i="1" dirty="0">
                <a:latin typeface="Arial" panose="020B0604020202020204" pitchFamily="34" charset="0"/>
                <a:cs typeface="Arial" panose="020B0604020202020204" pitchFamily="34" charset="0"/>
              </a:rPr>
              <a:t>Науковий факт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- це відображення конкретного явища в людській свідомості, тобто його опис за допомогою мови науки (позначення, терміни і </a:t>
            </a:r>
            <a:r>
              <a:rPr lang="uk-UA" dirty="0" err="1">
                <a:latin typeface="Arial" panose="020B0604020202020204" pitchFamily="34" charset="0"/>
                <a:cs typeface="Arial" panose="020B0604020202020204" pitchFamily="34" charset="0"/>
              </a:rPr>
              <a:t>т.п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.). Однією з найважливіших властивостей наукового факту є його достовірність, яка обумовлюється можливістю його відтворення за допомогою різних експериментів. Щоб факт вважався достовірним, потрібно його підтвердження в ході численних спостережень або експериментів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09177" y="2210555"/>
            <a:ext cx="11207520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Категорії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найзагальніші філософські поняття науки, що відображають особливості її предмету, змісту і методу. Вони є незмінним засобом дослідження і систематизації </a:t>
            </a:r>
            <a:r>
              <a:rPr lang="uk-UA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матеріалу.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Кожна категорія відображає й фіксує певну сторону об’єктивного світу.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29264" y="3391380"/>
            <a:ext cx="11287433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Термін </a:t>
            </a:r>
            <a:r>
              <a:rPr lang="uk-UA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слово або словосполучення, яке фіксує певне поняття науки, техніки, мистецтва тощо. Термін є елементом мови науки, застосування якого зумовлене необхідністю точного та однозначного позначення даних науки, особливо тих, для яких у повсякденній мові немає відповідної назви. На відміну від слів повсякденної мови, терміни позбавлені емоційного характеру. Терміни відображають суть явища й тим самим сприяють орієнтації дослідника у певній галузі знань, більш глибокому розумінню науково-технічних проблем і наукових теорій. </a:t>
            </a:r>
          </a:p>
        </p:txBody>
      </p:sp>
    </p:spTree>
    <p:extLst>
      <p:ext uri="{BB962C8B-B14F-4D97-AF65-F5344CB8AC3E}">
        <p14:creationId xmlns:p14="http://schemas.microsoft.com/office/powerpoint/2010/main" val="2653488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0607" y="254885"/>
            <a:ext cx="11375922" cy="1725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b="1" i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Поняття </a:t>
            </a: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одна із форм відображення світу на стадії пізнання, пов’язаної із застосуванням мови; форма (спосіб) узагальнення предметів та явищ. Поняттям називають також думку, яка є узагальненням (та розумовим виділенням) предметів певного класу за їх специфічними (в сукупності відмінними) ознаками, причому предмети одного класу (атоми, тварини, рослини, суспільно-економічні формації, господарські факти тощо) можуть узагальнюватися в поняття за різною сукупністю ознак.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50607" y="2372212"/>
            <a:ext cx="11218606" cy="1725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Оволодіти поняттям означає визначити: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"/>
              <a:tabLst>
                <a:tab pos="630555" algn="l"/>
              </a:tabLst>
            </a:pP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обсяг поняття;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"/>
              <a:tabLst>
                <a:tab pos="630555" algn="l"/>
              </a:tabLst>
            </a:pP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 зміст;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"/>
              <a:tabLst>
                <a:tab pos="630555" algn="l"/>
              </a:tabLst>
            </a:pP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споріднені поняття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"/>
              <a:tabLst>
                <a:tab pos="630555" algn="l"/>
              </a:tabLst>
            </a:pP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експлікацію </a:t>
            </a: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поняття (тобто вираження, пояснення даного поняття через інші, більш прості).</a:t>
            </a:r>
            <a:endParaRPr lang="uk-UA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432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4297" y="243255"/>
            <a:ext cx="1154307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i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Парадигми</a:t>
            </a: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визнані всіма наукові досягнення, які протягом певного часу дають науковому світу модель постановки </a:t>
            </a:r>
            <a:r>
              <a:rPr lang="uk-UA" i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</a:t>
            </a: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їх вирішення. </a:t>
            </a:r>
            <a:endParaRPr lang="uk-UA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b="1" i="1" dirty="0">
              <a:solidFill>
                <a:schemeClr val="bg2">
                  <a:lumMod val="75000"/>
                </a:schemeClr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i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Проблеми.</a:t>
            </a:r>
            <a:r>
              <a:rPr lang="uk-UA" b="1" i="1" dirty="0">
                <a:solidFill>
                  <a:schemeClr val="bg2">
                    <a:lumMod val="7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Проблема – це форма теоретичного знання, змістом якої є те, що поки не є пізнаним людиною, але потребує пізнання. Наукова проблема виражається в наявності суперечливої ситуації, яка потребує відповідного розв’язку. Проблема як форма знання включає її постановку та розв’язок, причому вміння правильно поставити проблему – необхідна передумова її розв’язку. </a:t>
            </a:r>
            <a:endParaRPr lang="uk-UA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4297" y="2326256"/>
            <a:ext cx="11543071" cy="197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b="1" i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Гіпотеза 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наукове припущення, що висувається для пояснення будь-яких явищ дійсності, властивостей або причин досліджуваних явищ і потребує перевірки досвідом та теоретичного обґрунтування; це форма теоретичного знання, що містить пропозицію, яка сформульована на підставі ряду фактів, істинне значення якого не визначене і потребує доказів. Основний зміст гіпотези не повинен суперечити законам, встановленим в певній системі знань.</a:t>
            </a:r>
          </a:p>
          <a:p>
            <a:pPr algn="just"/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Гіпотеза має бути гранично простою, тобто такою, яка не потребує висунення нових гіпотез або припущень при збільшенні кількості спостережень та підвищенні їх точності. </a:t>
            </a:r>
            <a:endParaRPr lang="uk-UA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4297" y="4353858"/>
            <a:ext cx="11739715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науці гіпотеза є формою переходу від опису об’єкта, що розглядався, до його пояснення. В ході перевірки гіпотеза може стати істинною теорією; може бути видозмінена, уточнена, конкретизована; може бути відкинута, якщо перевірка дає негативний результат. </a:t>
            </a:r>
          </a:p>
        </p:txBody>
      </p:sp>
    </p:spTree>
    <p:extLst>
      <p:ext uri="{BB962C8B-B14F-4D97-AF65-F5344CB8AC3E}">
        <p14:creationId xmlns:p14="http://schemas.microsoft.com/office/powerpoint/2010/main" val="248005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98090" y="356118"/>
            <a:ext cx="1090397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 - це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обґрунтована і перевірена на практиці система знань, що дає цілісне відображення закономірних і істотних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певній галузі об'єктивної реальності. Головне завдання теорії - описати, систематизувати і пояснити всю множину емпіричних фактів. Іншими словами, теорія являє собою систему істинного, вже доведеного, підтвердженого знання про сутність явищ, вищу форму наукового знання, всебічно розкриває структуру, функціонування і розвиток досліджуваного об'єкта, взаємини всіх його елементів, сторін 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Наукова теорія - це система знання, що розвивається, головними елементами якої є принципи 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закони.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4797" y="2387443"/>
            <a:ext cx="7263254" cy="4190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50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1517305" y="234645"/>
            <a:ext cx="8691439" cy="5388404"/>
            <a:chOff x="1572" y="9646"/>
            <a:chExt cx="9099" cy="5593"/>
          </a:xfrm>
        </p:grpSpPr>
        <p:sp>
          <p:nvSpPr>
            <p:cNvPr id="5" name="AutoShape 18"/>
            <p:cNvSpPr>
              <a:spLocks noChangeArrowheads="1"/>
            </p:cNvSpPr>
            <p:nvPr/>
          </p:nvSpPr>
          <p:spPr bwMode="auto">
            <a:xfrm>
              <a:off x="4914" y="11534"/>
              <a:ext cx="2329" cy="1425"/>
            </a:xfrm>
            <a:prstGeom prst="octagon">
              <a:avLst>
                <a:gd name="adj" fmla="val 29287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4000" b="1" i="0" u="sng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Теорія</a:t>
              </a:r>
              <a:endParaRPr kumimoji="0" lang="uk-UA" altLang="uk-UA" sz="4000" b="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AutoShape 17"/>
            <p:cNvSpPr>
              <a:spLocks noChangeArrowheads="1"/>
            </p:cNvSpPr>
            <p:nvPr/>
          </p:nvSpPr>
          <p:spPr bwMode="auto">
            <a:xfrm>
              <a:off x="1674" y="10619"/>
              <a:ext cx="1980" cy="1440"/>
            </a:xfrm>
            <a:prstGeom prst="octagon">
              <a:avLst>
                <a:gd name="adj" fmla="val 29287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Факти</a:t>
              </a:r>
              <a:endParaRPr kumimoji="0" lang="uk-UA" altLang="uk-UA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AutoShape 16"/>
            <p:cNvSpPr>
              <a:spLocks noChangeArrowheads="1"/>
            </p:cNvSpPr>
            <p:nvPr/>
          </p:nvSpPr>
          <p:spPr bwMode="auto">
            <a:xfrm>
              <a:off x="3643" y="9647"/>
              <a:ext cx="2674" cy="1132"/>
            </a:xfrm>
            <a:prstGeom prst="octagon">
              <a:avLst>
                <a:gd name="adj" fmla="val 29287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Концепції</a:t>
              </a:r>
              <a:endParaRPr kumimoji="0" lang="uk-UA" altLang="uk-UA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AutoShape 15"/>
            <p:cNvSpPr>
              <a:spLocks noChangeArrowheads="1"/>
            </p:cNvSpPr>
            <p:nvPr/>
          </p:nvSpPr>
          <p:spPr bwMode="auto">
            <a:xfrm>
              <a:off x="6829" y="9646"/>
              <a:ext cx="2325" cy="1409"/>
            </a:xfrm>
            <a:prstGeom prst="octagon">
              <a:avLst>
                <a:gd name="adj" fmla="val 29287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Аксіоми</a:t>
              </a:r>
              <a:endParaRPr kumimoji="0" lang="uk-UA" altLang="uk-UA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AutoShape 14"/>
            <p:cNvSpPr>
              <a:spLocks noChangeArrowheads="1"/>
            </p:cNvSpPr>
            <p:nvPr/>
          </p:nvSpPr>
          <p:spPr bwMode="auto">
            <a:xfrm>
              <a:off x="7798" y="11251"/>
              <a:ext cx="2873" cy="1184"/>
            </a:xfrm>
            <a:prstGeom prst="octagon">
              <a:avLst>
                <a:gd name="adj" fmla="val 29287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Постулати</a:t>
              </a:r>
              <a:endParaRPr kumimoji="0" lang="uk-UA" altLang="uk-UA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AutoShape 13"/>
            <p:cNvSpPr>
              <a:spLocks noChangeArrowheads="1"/>
            </p:cNvSpPr>
            <p:nvPr/>
          </p:nvSpPr>
          <p:spPr bwMode="auto">
            <a:xfrm>
              <a:off x="1572" y="12458"/>
              <a:ext cx="2655" cy="1210"/>
            </a:xfrm>
            <a:prstGeom prst="octagon">
              <a:avLst>
                <a:gd name="adj" fmla="val 29287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Судження</a:t>
              </a:r>
              <a:endParaRPr kumimoji="0" lang="uk-UA" altLang="uk-UA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AutoShape 12"/>
            <p:cNvSpPr>
              <a:spLocks noChangeArrowheads="1"/>
            </p:cNvSpPr>
            <p:nvPr/>
          </p:nvSpPr>
          <p:spPr bwMode="auto">
            <a:xfrm>
              <a:off x="3463" y="13869"/>
              <a:ext cx="2531" cy="1370"/>
            </a:xfrm>
            <a:prstGeom prst="octagon">
              <a:avLst>
                <a:gd name="adj" fmla="val 29287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Поняття</a:t>
              </a:r>
              <a:endParaRPr kumimoji="0" lang="uk-UA" altLang="uk-UA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auto">
            <a:xfrm>
              <a:off x="6354" y="13966"/>
              <a:ext cx="3025" cy="1119"/>
            </a:xfrm>
            <a:prstGeom prst="octagon">
              <a:avLst>
                <a:gd name="adj" fmla="val 29287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Положення</a:t>
              </a:r>
              <a:endParaRPr kumimoji="0" lang="uk-UA" altLang="uk-UA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AutoShape 10"/>
            <p:cNvSpPr>
              <a:spLocks noChangeArrowheads="1"/>
            </p:cNvSpPr>
            <p:nvPr/>
          </p:nvSpPr>
          <p:spPr bwMode="auto">
            <a:xfrm>
              <a:off x="7819" y="12703"/>
              <a:ext cx="2831" cy="1074"/>
            </a:xfrm>
            <a:prstGeom prst="octagon">
              <a:avLst>
                <a:gd name="adj" fmla="val 29287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Принципи</a:t>
              </a:r>
              <a:endParaRPr kumimoji="0" lang="uk-UA" altLang="uk-UA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 flipH="1" flipV="1">
              <a:off x="3643" y="11425"/>
              <a:ext cx="1260" cy="54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 flipV="1">
              <a:off x="7243" y="11831"/>
              <a:ext cx="555" cy="12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16" name="Line 7"/>
            <p:cNvSpPr>
              <a:spLocks noChangeShapeType="1"/>
            </p:cNvSpPr>
            <p:nvPr/>
          </p:nvSpPr>
          <p:spPr bwMode="auto">
            <a:xfrm flipH="1" flipV="1">
              <a:off x="4689" y="10794"/>
              <a:ext cx="679" cy="754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17" name="Line 6"/>
            <p:cNvSpPr>
              <a:spLocks noChangeShapeType="1"/>
            </p:cNvSpPr>
            <p:nvPr/>
          </p:nvSpPr>
          <p:spPr bwMode="auto">
            <a:xfrm flipV="1">
              <a:off x="6829" y="11065"/>
              <a:ext cx="414" cy="46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18" name="Line 5"/>
            <p:cNvSpPr>
              <a:spLocks noChangeShapeType="1"/>
            </p:cNvSpPr>
            <p:nvPr/>
          </p:nvSpPr>
          <p:spPr bwMode="auto">
            <a:xfrm flipH="1">
              <a:off x="4238" y="12552"/>
              <a:ext cx="676" cy="40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19" name="Line 4"/>
            <p:cNvSpPr>
              <a:spLocks noChangeShapeType="1"/>
            </p:cNvSpPr>
            <p:nvPr/>
          </p:nvSpPr>
          <p:spPr bwMode="auto">
            <a:xfrm>
              <a:off x="7243" y="12542"/>
              <a:ext cx="687" cy="372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20" name="Line 3"/>
            <p:cNvSpPr>
              <a:spLocks noChangeShapeType="1"/>
            </p:cNvSpPr>
            <p:nvPr/>
          </p:nvSpPr>
          <p:spPr bwMode="auto">
            <a:xfrm flipH="1">
              <a:off x="4689" y="12959"/>
              <a:ext cx="630" cy="91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21" name="Line 2"/>
            <p:cNvSpPr>
              <a:spLocks noChangeShapeType="1"/>
            </p:cNvSpPr>
            <p:nvPr/>
          </p:nvSpPr>
          <p:spPr bwMode="auto">
            <a:xfrm>
              <a:off x="6817" y="12964"/>
              <a:ext cx="786" cy="1002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3032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43896" y="553991"/>
            <a:ext cx="10726994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b="1" i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Концепція 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 поглядів на певне явище; спосіб розуміння, тлумачення якихось явищ, основна ідея будь-якої теорії.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43896" y="1656255"/>
            <a:ext cx="107269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Концепція істотно відрізняється від теорії не тільки своєю незавершеністю, але й недостатньою </a:t>
            </a:r>
            <a:r>
              <a:rPr lang="uk-UA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верифікованістю</a:t>
            </a: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</a:t>
            </a: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 концепції полягає в інтеграції певного масиву знання, у прагненні використовувати його для пояснення, пошуку закономірностей.</a:t>
            </a:r>
          </a:p>
        </p:txBody>
      </p:sp>
    </p:spTree>
    <p:extLst>
      <p:ext uri="{BB962C8B-B14F-4D97-AF65-F5344CB8AC3E}">
        <p14:creationId xmlns:p14="http://schemas.microsoft.com/office/powerpoint/2010/main" val="38080786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3392</TotalTime>
  <Words>1074</Words>
  <Application>Microsoft Office PowerPoint</Application>
  <PresentationFormat>Широкоэкранный</PresentationFormat>
  <Paragraphs>86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Aptos</vt:lpstr>
      <vt:lpstr>Arial</vt:lpstr>
      <vt:lpstr>Arial Unicode MS</vt:lpstr>
      <vt:lpstr>Montserrat</vt:lpstr>
      <vt:lpstr>Montserrat ExtraBold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Пользователь Windows</cp:lastModifiedBy>
  <cp:revision>138</cp:revision>
  <dcterms:created xsi:type="dcterms:W3CDTF">2023-01-12T09:20:21Z</dcterms:created>
  <dcterms:modified xsi:type="dcterms:W3CDTF">2025-03-10T13:15:24Z</dcterms:modified>
</cp:coreProperties>
</file>