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61" r:id="rId3"/>
    <p:sldId id="322" r:id="rId4"/>
    <p:sldId id="324" r:id="rId5"/>
    <p:sldId id="357" r:id="rId6"/>
    <p:sldId id="360" r:id="rId7"/>
    <p:sldId id="349" r:id="rId8"/>
    <p:sldId id="359" r:id="rId9"/>
    <p:sldId id="363" r:id="rId10"/>
    <p:sldId id="362" r:id="rId11"/>
    <p:sldId id="338" r:id="rId12"/>
    <p:sldId id="358" r:id="rId13"/>
    <p:sldId id="262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38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8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3841" y="2017048"/>
            <a:ext cx="10609007" cy="1308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3200" b="1" dirty="0" smtClean="0">
                <a:solidFill>
                  <a:schemeClr val="bg1"/>
                </a:solidFill>
              </a:rPr>
              <a:t>Тема 15. Підготовка </a:t>
            </a:r>
            <a:r>
              <a:rPr lang="uk-UA" sz="3200" b="1" dirty="0">
                <a:solidFill>
                  <a:schemeClr val="bg1"/>
                </a:solidFill>
              </a:rPr>
              <a:t>кваліфікаційної роботи та процедура її </a:t>
            </a:r>
            <a:r>
              <a:rPr lang="uk-UA" sz="3200" b="1" dirty="0" smtClean="0">
                <a:solidFill>
                  <a:schemeClr val="bg1"/>
                </a:solidFill>
              </a:rPr>
              <a:t>захисту</a:t>
            </a:r>
            <a:endParaRPr lang="uk-UA" sz="30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7587" y="460614"/>
            <a:ext cx="110416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Підготовка до захисту кваліфікаційної роботи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Захист </a:t>
            </a:r>
            <a:r>
              <a:rPr lang="uk-UA" dirty="0"/>
              <a:t>диплома – це </a:t>
            </a:r>
            <a:r>
              <a:rPr lang="uk-UA" b="1" dirty="0"/>
              <a:t>публічний виступ</a:t>
            </a:r>
            <a:r>
              <a:rPr lang="uk-UA" dirty="0"/>
              <a:t>, що оцінюється комісією.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Як </a:t>
            </a:r>
            <a:r>
              <a:rPr lang="uk-UA" b="1" dirty="0"/>
              <a:t>підготуватися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Скласти чіткий план виступу</a:t>
            </a:r>
            <a:r>
              <a:rPr lang="uk-UA" dirty="0"/>
              <a:t> – коротко викласти основні ідеї.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Підготувати презентацію</a:t>
            </a:r>
            <a:r>
              <a:rPr lang="uk-UA" dirty="0"/>
              <a:t> – включити ключові результати, графіки, діаграми.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Тренуватися перед дзеркалом або з друзями</a:t>
            </a:r>
            <a:r>
              <a:rPr lang="uk-UA" dirty="0"/>
              <a:t>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Прогнозувати можливі запитання</a:t>
            </a:r>
            <a:r>
              <a:rPr lang="uk-UA" dirty="0"/>
              <a:t> та готувати відповіді.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Дотримуватися регламенту</a:t>
            </a:r>
            <a:r>
              <a:rPr lang="uk-UA" dirty="0"/>
              <a:t> (10-15 хвилин).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Успішний </a:t>
            </a:r>
            <a:r>
              <a:rPr lang="uk-UA" dirty="0"/>
              <a:t>захист залежить не лише від змісту роботи, а й від уміння її представити.</a:t>
            </a:r>
          </a:p>
        </p:txBody>
      </p:sp>
    </p:spTree>
    <p:extLst>
      <p:ext uri="{BB962C8B-B14F-4D97-AF65-F5344CB8AC3E}">
        <p14:creationId xmlns:p14="http://schemas.microsoft.com/office/powerpoint/2010/main" val="754811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6580" y="536198"/>
            <a:ext cx="1107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Roboto"/>
              </a:rPr>
              <a:t>Як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написати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дипломну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роботу: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вступ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зміст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титулка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, теоретична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частина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висновки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дипломної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роботи</a:t>
            </a:r>
            <a:endParaRPr lang="ru-RU" i="0" dirty="0">
              <a:solidFill>
                <a:srgbClr val="002060"/>
              </a:solidFill>
              <a:effectLst/>
              <a:latin typeface="Roboto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3819" y="1147683"/>
            <a:ext cx="9989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https://www.youtube.com/watch?app=desktop&amp;v=qSjccGbNrTM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3819" y="1786310"/>
            <a:ext cx="1079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Roboto"/>
              </a:rPr>
              <a:t>Як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написати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ВСТУП до </a:t>
            </a:r>
            <a:r>
              <a:rPr lang="ru-RU" dirty="0" err="1" smtClean="0">
                <a:solidFill>
                  <a:srgbClr val="002060"/>
                </a:solidFill>
                <a:latin typeface="Roboto"/>
              </a:rPr>
              <a:t>дипломної</a:t>
            </a:r>
            <a:r>
              <a:rPr lang="ru-RU" dirty="0" smtClean="0">
                <a:solidFill>
                  <a:srgbClr val="00206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Зразок</a:t>
            </a:r>
            <a:endParaRPr lang="ru-RU" i="0" dirty="0">
              <a:solidFill>
                <a:srgbClr val="002060"/>
              </a:solidFill>
              <a:effectLst/>
              <a:latin typeface="Roboto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3819" y="2128500"/>
            <a:ext cx="5166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https://www.youtube.com/watch?v=Yvp4OS5BjoI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8393" y="2724425"/>
            <a:ext cx="523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rgbClr val="002060"/>
                </a:solidFill>
                <a:latin typeface="Roboto"/>
              </a:rPr>
              <a:t>Обʼєкт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і предмет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дослідження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. В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чому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різниця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?</a:t>
            </a:r>
            <a:endParaRPr lang="ru-RU" i="0" dirty="0">
              <a:solidFill>
                <a:srgbClr val="002060"/>
              </a:solidFill>
              <a:effectLst/>
              <a:latin typeface="Roboto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0995" y="3093757"/>
            <a:ext cx="5179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https://www.youtube.com/watch?v=u5kcC5l7qH8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38392" y="4548269"/>
            <a:ext cx="10700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002060"/>
                </a:solidFill>
                <a:latin typeface="Roboto"/>
              </a:rPr>
              <a:t>Що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таке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гіпотеза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простими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словами.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Види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гіпотез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з прикладами.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Гіпотеза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дослідження</a:t>
            </a:r>
            <a:endParaRPr lang="ru-RU" i="0" dirty="0">
              <a:solidFill>
                <a:srgbClr val="002060"/>
              </a:solidFill>
              <a:effectLst/>
              <a:latin typeface="Roboto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8392" y="4890459"/>
            <a:ext cx="5192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https://www.youtube.com/watch?v=FMI6IpFvYJA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73819" y="3621292"/>
            <a:ext cx="5572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rgbClr val="002060"/>
                </a:solidFill>
                <a:latin typeface="Roboto"/>
              </a:rPr>
              <a:t>Методи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дослідження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в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дипломній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Roboto"/>
              </a:rPr>
              <a:t>роботі</a:t>
            </a:r>
            <a:r>
              <a:rPr lang="ru-RU" dirty="0">
                <a:solidFill>
                  <a:srgbClr val="002060"/>
                </a:solidFill>
                <a:latin typeface="Roboto"/>
              </a:rPr>
              <a:t>. Приклад</a:t>
            </a:r>
            <a:endParaRPr lang="ru-RU" i="0" dirty="0">
              <a:solidFill>
                <a:srgbClr val="002060"/>
              </a:solidFill>
              <a:effectLst/>
              <a:latin typeface="Roboto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3819" y="3983134"/>
            <a:ext cx="5089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https://www.youtube.com/watch?v=kRrf-Gyogxo</a:t>
            </a:r>
          </a:p>
        </p:txBody>
      </p:sp>
    </p:spTree>
    <p:extLst>
      <p:ext uri="{BB962C8B-B14F-4D97-AF65-F5344CB8AC3E}">
        <p14:creationId xmlns:p14="http://schemas.microsoft.com/office/powerpoint/2010/main" val="13743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8258" y="882896"/>
            <a:ext cx="110416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2060"/>
                </a:solidFill>
                <a:latin typeface="Roboto"/>
              </a:rPr>
              <a:t>Перевірка на плагіат онлайн: порівнюємо 4 сервіси. </a:t>
            </a:r>
            <a:r>
              <a:rPr lang="en-US" dirty="0" err="1">
                <a:solidFill>
                  <a:srgbClr val="002060"/>
                </a:solidFill>
                <a:latin typeface="Roboto"/>
              </a:rPr>
              <a:t>AntiPlagiarismNET</a:t>
            </a:r>
            <a:r>
              <a:rPr lang="en-US" dirty="0">
                <a:solidFill>
                  <a:srgbClr val="002060"/>
                </a:solidFill>
                <a:latin typeface="Roboto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Roboto"/>
              </a:rPr>
              <a:t>StrikePlagiarism</a:t>
            </a:r>
            <a:r>
              <a:rPr lang="en-US" dirty="0">
                <a:solidFill>
                  <a:srgbClr val="002060"/>
                </a:solidFill>
                <a:latin typeface="Roboto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Roboto"/>
              </a:rPr>
              <a:t>Skandy</a:t>
            </a:r>
            <a:r>
              <a:rPr lang="en-US" dirty="0">
                <a:solidFill>
                  <a:srgbClr val="002060"/>
                </a:solidFill>
                <a:latin typeface="Roboto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Roboto"/>
              </a:rPr>
              <a:t>Plag</a:t>
            </a:r>
            <a:endParaRPr lang="en-US" i="0" dirty="0">
              <a:solidFill>
                <a:srgbClr val="002060"/>
              </a:solidFill>
              <a:effectLst/>
              <a:latin typeface="Roboto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8258" y="1179559"/>
            <a:ext cx="5128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https://www.youtube.com/watch?v=5Et8oMv5lak</a:t>
            </a:r>
          </a:p>
        </p:txBody>
      </p:sp>
    </p:spTree>
    <p:extLst>
      <p:ext uri="{BB962C8B-B14F-4D97-AF65-F5344CB8AC3E}">
        <p14:creationId xmlns:p14="http://schemas.microsoft.com/office/powerpoint/2010/main" val="2135230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86349" y="1023718"/>
            <a:ext cx="9556954" cy="1252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000" dirty="0"/>
              <a:t>15.1. Вимоги до кваліфікаційної роботи. </a:t>
            </a:r>
            <a:endParaRPr lang="uk-UA" sz="2000" dirty="0" smtClean="0"/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000" dirty="0" smtClean="0"/>
              <a:t>15.2</a:t>
            </a:r>
            <a:r>
              <a:rPr lang="uk-UA" sz="2000" dirty="0"/>
              <a:t>. Етапи роботи над дипломом: від вибору теми до захисту. </a:t>
            </a:r>
            <a:endParaRPr lang="uk-UA" sz="2000" dirty="0" smtClean="0"/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000" dirty="0" smtClean="0"/>
              <a:t>15.3</a:t>
            </a:r>
            <a:r>
              <a:rPr lang="uk-UA" sz="2000" dirty="0"/>
              <a:t>. Особливості написання висновків і рекомендацій.</a:t>
            </a: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98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1612" y="1737981"/>
            <a:ext cx="115135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Кваліфікаційна робота </a:t>
            </a:r>
            <a:r>
              <a:rPr lang="uk-UA" b="1" dirty="0" smtClean="0"/>
              <a:t>бакалавра </a:t>
            </a:r>
            <a:r>
              <a:rPr lang="uk-UA" dirty="0"/>
              <a:t>– це індивідуальне завдання науково-дослідницького та практичного характеру, яке виконує здобувач вищої освіти на завершальному етапі фахової підготовки та є однією з форм виявлення теоретичних і практичних знань, уміння їх застосовувати при розв’язуванні конкретних завдань.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1612" y="3046027"/>
            <a:ext cx="113955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Кваліфікаційна робота </a:t>
            </a:r>
            <a:r>
              <a:rPr lang="uk-UA" b="1" dirty="0" smtClean="0"/>
              <a:t>бакалавра </a:t>
            </a:r>
            <a:r>
              <a:rPr lang="uk-UA" dirty="0" smtClean="0"/>
              <a:t>- </a:t>
            </a:r>
            <a:r>
              <a:rPr lang="uk-UA" dirty="0"/>
              <a:t>це самостійна дослідницька кваліфікаційна робота, що синтезує підсумок теоретичної та практичної підготовки в рамках нормативної й варіативної складових освітньо-професійної програми підготовки </a:t>
            </a:r>
            <a:r>
              <a:rPr lang="uk-UA" dirty="0" smtClean="0"/>
              <a:t>бакалавра </a:t>
            </a:r>
            <a:r>
              <a:rPr lang="uk-UA" dirty="0"/>
              <a:t>і є формою контролю набутих студентом у процесі навчання інтегрованих знань, умінь та </a:t>
            </a:r>
            <a:r>
              <a:rPr lang="uk-UA" dirty="0" smtClean="0"/>
              <a:t>навичок.</a:t>
            </a:r>
            <a:endParaRPr lang="uk-UA" dirty="0"/>
          </a:p>
        </p:txBody>
      </p:sp>
      <p:pic>
        <p:nvPicPr>
          <p:cNvPr id="5122" name="Picture 2" descr="Допомога студентам - Дипломна робота — кваліфікаційна робота, призначена  для об'єктивного контролю ступеня сформованості умінь та знань розв'язувати  типові завдання діяльності, які, в основному, віднесені в  освітньо-кваліфікаційних характеристиках до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0142" y="4075815"/>
            <a:ext cx="1946787" cy="170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46554" y="547777"/>
            <a:ext cx="94586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кваліфікаційна робота бакалавра?</a:t>
            </a:r>
          </a:p>
        </p:txBody>
      </p:sp>
      <p:pic>
        <p:nvPicPr>
          <p:cNvPr id="8" name="Picture 2" descr="Знак питання | Різне-вся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82" y="143913"/>
            <a:ext cx="1324436" cy="13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793" y="296516"/>
            <a:ext cx="1148407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uk-UA" b="1" dirty="0" smtClean="0">
                <a:solidFill>
                  <a:srgbClr val="FF0000"/>
                </a:solidFill>
              </a:rPr>
              <a:t>ОСНОВНІ ЗАВДАННЯ КВАЛІФІКАЦІЙНОЇ РОБОТИ: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розширення </a:t>
            </a:r>
            <a:r>
              <a:rPr lang="uk-UA" dirty="0"/>
              <a:t>й поглиблення теоретичних знань студентів з обраної проблеми та із суміжних наук, систематизація й аналіз сучасних наукових підходів до розв'язання теоретичних та практичних завдань;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удосконалення </a:t>
            </a:r>
            <a:r>
              <a:rPr lang="uk-UA" dirty="0"/>
              <a:t>вмінь та навичок студентів самостійно вести наукові дослідження, користуватися сучасною методикою їх проведення;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систематизація </a:t>
            </a:r>
            <a:r>
              <a:rPr lang="uk-UA" dirty="0"/>
              <a:t>й поглиблення теоретичних і практичних знань, формування навичок використання цих знань при вирішенні конкретних наукових, науково-технічних і професійних завдань;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набуття </a:t>
            </a:r>
            <a:r>
              <a:rPr lang="uk-UA" dirty="0"/>
              <a:t>навичок організаційної роботи в процесі постановки і проведення експерименту;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удосконалення </a:t>
            </a:r>
            <a:r>
              <a:rPr lang="uk-UA" dirty="0"/>
              <a:t>навичок самостійної роботи студентів з науковою літературою;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формування </a:t>
            </a:r>
            <a:r>
              <a:rPr lang="uk-UA" dirty="0"/>
              <a:t>готовності й здатності студентів до самоосвіти й саморозвитку, самостійної дослідницької роботи в майбутній професійній </a:t>
            </a:r>
            <a:r>
              <a:rPr lang="uk-UA" dirty="0" smtClean="0"/>
              <a:t>діяльності</a:t>
            </a:r>
            <a:r>
              <a:rPr lang="uk-UA" dirty="0"/>
              <a:t>;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набуття </a:t>
            </a:r>
            <a:r>
              <a:rPr lang="uk-UA" dirty="0"/>
              <a:t>досвіду аналізу результатів досліджень, що були отримані, формулювання висновків і положень, а також написання й оформлення наукової праці та отримання досвіду її прилюдного захисту.</a:t>
            </a:r>
          </a:p>
        </p:txBody>
      </p:sp>
      <p:pic>
        <p:nvPicPr>
          <p:cNvPr id="9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9" y="1"/>
            <a:ext cx="822991" cy="822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129" y="350763"/>
            <a:ext cx="11277601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uk-UA" b="1" dirty="0" smtClean="0">
                <a:solidFill>
                  <a:srgbClr val="FF0000"/>
                </a:solidFill>
              </a:rPr>
              <a:t>НАПИСАННЯ ТА ЗАХИСТ КВАЛІФІКАЦІЙНОЇ РОБОТИ БАКАЛАВРА ПЕРЕДБАЧАЄ</a:t>
            </a:r>
            <a:r>
              <a:rPr lang="uk-UA" dirty="0" smtClean="0">
                <a:solidFill>
                  <a:srgbClr val="FF0000"/>
                </a:solidFill>
              </a:rPr>
              <a:t>: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вибір та формулювання теми дослідження;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обґрунтування актуальності теми дослідження;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формулювання мети й завдань дослідження;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аналіз </a:t>
            </a:r>
            <a:r>
              <a:rPr lang="uk-UA" dirty="0"/>
              <a:t>стану вирішення проблеми за матеріалами вітчизняних і зарубіжних </a:t>
            </a:r>
            <a:r>
              <a:rPr lang="uk-UA" dirty="0" smtClean="0"/>
              <a:t>публікацій;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вибір </a:t>
            </a:r>
            <a:r>
              <a:rPr lang="uk-UA" dirty="0"/>
              <a:t>методів досліджень, які застосовуються під час розв’язання науково-дослідного завдання, розробку власного плану дослідження;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науковий </a:t>
            </a:r>
            <a:r>
              <a:rPr lang="uk-UA" dirty="0"/>
              <a:t>аналіз і узагальнення фактичного матеріалу, який використовується в процесі дослідження;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отримання </a:t>
            </a:r>
            <a:r>
              <a:rPr lang="uk-UA" dirty="0"/>
              <a:t>власних результатів, що мають теоретичне, прикладне або науково-методичне значення;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апробацію </a:t>
            </a:r>
            <a:r>
              <a:rPr lang="uk-UA" dirty="0"/>
              <a:t>отриманих результатів у вигляді доповідей на наукових конференціях або підготовлених публікацій у наукових журналах і збірниках; </a:t>
            </a:r>
            <a:endParaRPr lang="uk-UA" dirty="0" smtClean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 smtClean="0"/>
              <a:t>узагальнення </a:t>
            </a:r>
            <a:r>
              <a:rPr lang="uk-UA" dirty="0"/>
              <a:t>результатів досліджень з наведенням висновків і </a:t>
            </a:r>
            <a:r>
              <a:rPr lang="uk-UA" dirty="0" smtClean="0"/>
              <a:t>рекомендацій;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dirty="0"/>
              <a:t>п</a:t>
            </a:r>
            <a:r>
              <a:rPr lang="uk-UA" dirty="0" smtClean="0"/>
              <a:t>резентація та захист результатів дослідження.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7921" y="694045"/>
            <a:ext cx="932098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b="1" dirty="0" smtClean="0">
                <a:solidFill>
                  <a:srgbClr val="FF0000"/>
                </a:solidFill>
                <a:latin typeface="Euclid Circular"/>
              </a:rPr>
              <a:t>СТРУКТУРА </a:t>
            </a:r>
            <a:r>
              <a:rPr lang="uk-UA" b="1" dirty="0">
                <a:solidFill>
                  <a:srgbClr val="FF0000"/>
                </a:solidFill>
              </a:rPr>
              <a:t>КВАЛІФІКАЦІЙНОЇ РОБОТИ </a:t>
            </a:r>
            <a:r>
              <a:rPr lang="uk-UA" b="1" dirty="0" smtClean="0">
                <a:solidFill>
                  <a:srgbClr val="FF0000"/>
                </a:solidFill>
              </a:rPr>
              <a:t>БАКАЛАВРА</a:t>
            </a:r>
          </a:p>
          <a:p>
            <a:pPr algn="ctr">
              <a:spcBef>
                <a:spcPts val="1200"/>
              </a:spcBef>
            </a:pPr>
            <a:endParaRPr lang="ru-RU" b="1" dirty="0">
              <a:solidFill>
                <a:srgbClr val="FF0000"/>
              </a:solidFill>
              <a:latin typeface="Euclid Circular"/>
            </a:endParaRPr>
          </a:p>
          <a:p>
            <a:pPr>
              <a:spcBef>
                <a:spcPts val="1200"/>
              </a:spcBef>
            </a:pPr>
            <a:r>
              <a:rPr lang="ru-RU" dirty="0" err="1">
                <a:solidFill>
                  <a:srgbClr val="002060"/>
                </a:solidFill>
                <a:latin typeface="Euclid Circular"/>
              </a:rPr>
              <a:t>Титульний</a:t>
            </a:r>
            <a:r>
              <a:rPr lang="ru-RU" dirty="0">
                <a:solidFill>
                  <a:srgbClr val="002060"/>
                </a:solidFill>
                <a:latin typeface="Euclid Circular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Euclid Circular"/>
              </a:rPr>
              <a:t>лист</a:t>
            </a:r>
          </a:p>
          <a:p>
            <a:pPr>
              <a:spcBef>
                <a:spcPts val="1200"/>
              </a:spcBef>
            </a:pP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Анотація</a:t>
            </a:r>
            <a:endParaRPr lang="ru-RU" dirty="0">
              <a:solidFill>
                <a:srgbClr val="002060"/>
              </a:solidFill>
              <a:latin typeface="Euclid Circular"/>
            </a:endParaRPr>
          </a:p>
          <a:p>
            <a:pPr>
              <a:spcBef>
                <a:spcPts val="1200"/>
              </a:spcBef>
            </a:pP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Зміст</a:t>
            </a:r>
            <a:endParaRPr lang="ru-RU" dirty="0" smtClean="0">
              <a:solidFill>
                <a:srgbClr val="002060"/>
              </a:solidFill>
              <a:latin typeface="Euclid Circular"/>
            </a:endParaRPr>
          </a:p>
          <a:p>
            <a:pPr>
              <a:spcBef>
                <a:spcPts val="1200"/>
              </a:spcBef>
            </a:pP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Перелік</a:t>
            </a:r>
            <a:r>
              <a:rPr lang="ru-RU" dirty="0" smtClean="0">
                <a:solidFill>
                  <a:srgbClr val="002060"/>
                </a:solidFill>
                <a:latin typeface="Euclid Circular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Euclid Circular"/>
              </a:rPr>
              <a:t>умовних</a:t>
            </a:r>
            <a:r>
              <a:rPr lang="ru-RU" dirty="0">
                <a:solidFill>
                  <a:srgbClr val="002060"/>
                </a:solidFill>
                <a:latin typeface="Euclid Circular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позначень</a:t>
            </a:r>
            <a:r>
              <a:rPr lang="ru-RU" dirty="0" smtClean="0">
                <a:solidFill>
                  <a:srgbClr val="002060"/>
                </a:solidFill>
                <a:latin typeface="Euclid Circular"/>
              </a:rPr>
              <a:t> (за </a:t>
            </a: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необхідністю</a:t>
            </a:r>
            <a:r>
              <a:rPr lang="ru-RU" dirty="0" smtClean="0">
                <a:solidFill>
                  <a:srgbClr val="002060"/>
                </a:solidFill>
                <a:latin typeface="Euclid Circular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Основна</a:t>
            </a:r>
            <a:r>
              <a:rPr lang="ru-RU" dirty="0" smtClean="0">
                <a:solidFill>
                  <a:srgbClr val="002060"/>
                </a:solidFill>
                <a:latin typeface="Euclid Circular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частина</a:t>
            </a:r>
            <a:endParaRPr lang="ru-RU" dirty="0">
              <a:solidFill>
                <a:srgbClr val="002060"/>
              </a:solidFill>
              <a:latin typeface="Euclid Circular"/>
            </a:endParaRPr>
          </a:p>
          <a:p>
            <a:pPr>
              <a:spcBef>
                <a:spcPts val="1200"/>
              </a:spcBef>
            </a:pPr>
            <a:r>
              <a:rPr lang="ru-RU" dirty="0" err="1">
                <a:solidFill>
                  <a:srgbClr val="002060"/>
                </a:solidFill>
                <a:latin typeface="Euclid Circular"/>
              </a:rPr>
              <a:t>Загальний</a:t>
            </a:r>
            <a:r>
              <a:rPr lang="ru-RU" dirty="0">
                <a:solidFill>
                  <a:srgbClr val="002060"/>
                </a:solidFill>
                <a:latin typeface="Euclid Circular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висновок</a:t>
            </a:r>
            <a:endParaRPr lang="ru-RU" dirty="0">
              <a:solidFill>
                <a:srgbClr val="002060"/>
              </a:solidFill>
              <a:latin typeface="Euclid Circular"/>
            </a:endParaRPr>
          </a:p>
          <a:p>
            <a:pPr>
              <a:spcBef>
                <a:spcPts val="1200"/>
              </a:spcBef>
            </a:pPr>
            <a:r>
              <a:rPr lang="ru-RU" dirty="0">
                <a:solidFill>
                  <a:srgbClr val="002060"/>
                </a:solidFill>
                <a:latin typeface="Euclid Circular"/>
              </a:rPr>
              <a:t>Список </a:t>
            </a:r>
            <a:r>
              <a:rPr lang="ru-RU" dirty="0" err="1">
                <a:solidFill>
                  <a:srgbClr val="002060"/>
                </a:solidFill>
                <a:latin typeface="Euclid Circular"/>
              </a:rPr>
              <a:t>використаної</a:t>
            </a:r>
            <a:r>
              <a:rPr lang="ru-RU" dirty="0">
                <a:solidFill>
                  <a:srgbClr val="002060"/>
                </a:solidFill>
                <a:latin typeface="Euclid Circular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Euclid Circular"/>
              </a:rPr>
              <a:t>літератури</a:t>
            </a:r>
            <a:endParaRPr lang="ru-RU" dirty="0" smtClean="0">
              <a:solidFill>
                <a:srgbClr val="002060"/>
              </a:solidFill>
              <a:latin typeface="Euclid Circular"/>
            </a:endParaRPr>
          </a:p>
          <a:p>
            <a:pPr>
              <a:spcBef>
                <a:spcPts val="1200"/>
              </a:spcBef>
            </a:pPr>
            <a:r>
              <a:rPr lang="ru-RU" i="0" dirty="0" err="1" smtClean="0">
                <a:solidFill>
                  <a:srgbClr val="002060"/>
                </a:solidFill>
                <a:effectLst/>
                <a:latin typeface="Euclid Circular"/>
              </a:rPr>
              <a:t>Додатки</a:t>
            </a:r>
            <a:endParaRPr lang="ru-RU" i="0" dirty="0">
              <a:solidFill>
                <a:srgbClr val="002060"/>
              </a:solidFill>
              <a:effectLst/>
              <a:latin typeface="Euclid Circular"/>
            </a:endParaRPr>
          </a:p>
        </p:txBody>
      </p:sp>
      <p:pic>
        <p:nvPicPr>
          <p:cNvPr id="6146" name="Picture 2" descr="Топ-10 помилок написання вступу дипломної роботи: Дипломна — Блог Магіст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478" y="1786640"/>
            <a:ext cx="4914388" cy="324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11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5910" y="755077"/>
            <a:ext cx="100780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 МАЄ МІСТИТИ ЗАГАЛЬНУ ХАРАКТЕРИСТИКУ ДОСЛІДЖЕННЯ В РЕКОМЕНДОВАНІЙ ПОСЛІДОВНОСТІ:</a:t>
            </a:r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5910" y="1859340"/>
            <a:ext cx="10668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обґрунтовується актуальність обраної теми;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аналізується ступінь вивчення проблеми в літературі;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 мета й завдання роботи;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 об’єкт і предмет дослідження;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вказуються використані методи та інформаційна база дослідження;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наводиться апробація результатів дослідження;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розкривається структура роботи. </a:t>
            </a:r>
          </a:p>
        </p:txBody>
      </p:sp>
    </p:spTree>
    <p:extLst>
      <p:ext uri="{BB962C8B-B14F-4D97-AF65-F5344CB8AC3E}">
        <p14:creationId xmlns:p14="http://schemas.microsoft.com/office/powerpoint/2010/main" val="3555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773" y="869081"/>
            <a:ext cx="7906853" cy="437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76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3729" y="560438"/>
            <a:ext cx="103238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Написання висновків і </a:t>
            </a:r>
            <a:r>
              <a:rPr lang="uk-UA" b="1" dirty="0" smtClean="0"/>
              <a:t>рекомендацій</a:t>
            </a:r>
          </a:p>
          <a:p>
            <a:pPr algn="ctr"/>
            <a:endParaRPr lang="uk-UA" b="1" dirty="0"/>
          </a:p>
          <a:p>
            <a:r>
              <a:rPr lang="uk-UA" dirty="0" smtClean="0"/>
              <a:t>Висновки </a:t>
            </a:r>
            <a:r>
              <a:rPr lang="uk-UA" dirty="0"/>
              <a:t>– один із </a:t>
            </a:r>
            <a:r>
              <a:rPr lang="uk-UA" b="1" dirty="0"/>
              <a:t>найважливіших розділів</a:t>
            </a:r>
            <a:r>
              <a:rPr lang="uk-UA" dirty="0"/>
              <a:t>, що підсумовує дослідження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pPr algn="ctr"/>
            <a:r>
              <a:rPr lang="uk-UA" b="1" dirty="0" smtClean="0"/>
              <a:t>Як </a:t>
            </a:r>
            <a:r>
              <a:rPr lang="uk-UA" b="1" dirty="0"/>
              <a:t>правильно написати висновки</a:t>
            </a:r>
            <a:r>
              <a:rPr lang="uk-UA" b="1" dirty="0" smtClean="0"/>
              <a:t>?</a:t>
            </a:r>
          </a:p>
          <a:p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Чітко </a:t>
            </a:r>
            <a:r>
              <a:rPr lang="uk-UA" b="1" dirty="0"/>
              <a:t>і стисло</a:t>
            </a:r>
            <a:r>
              <a:rPr lang="uk-UA" dirty="0"/>
              <a:t> сформулювати основні результати.</a:t>
            </a:r>
            <a:br>
              <a:rPr lang="uk-UA" dirty="0"/>
            </a:br>
            <a:r>
              <a:rPr lang="uk-UA" b="1" dirty="0" smtClean="0"/>
              <a:t>Підтвердити </a:t>
            </a:r>
            <a:r>
              <a:rPr lang="uk-UA" b="1" dirty="0"/>
              <a:t>гіпотезу</a:t>
            </a:r>
            <a:r>
              <a:rPr lang="uk-UA" dirty="0"/>
              <a:t> або пояснити її невідповідність реальності.</a:t>
            </a:r>
            <a:br>
              <a:rPr lang="uk-UA" dirty="0"/>
            </a:br>
            <a:r>
              <a:rPr lang="uk-UA" b="1" dirty="0" smtClean="0"/>
              <a:t>Уникати </a:t>
            </a:r>
            <a:r>
              <a:rPr lang="uk-UA" b="1" dirty="0"/>
              <a:t>нової інформації</a:t>
            </a:r>
            <a:r>
              <a:rPr lang="uk-UA" dirty="0"/>
              <a:t> – лише підсумок викладеного матеріалу.</a:t>
            </a:r>
            <a:br>
              <a:rPr lang="uk-UA" dirty="0"/>
            </a:br>
            <a:r>
              <a:rPr lang="uk-UA" b="1" dirty="0" smtClean="0"/>
              <a:t>Підкреслити </a:t>
            </a:r>
            <a:r>
              <a:rPr lang="uk-UA" b="1" dirty="0"/>
              <a:t>наукову новизну</a:t>
            </a:r>
            <a:r>
              <a:rPr lang="uk-UA" dirty="0"/>
              <a:t> та практичну значущість.</a:t>
            </a:r>
          </a:p>
          <a:p>
            <a:r>
              <a:rPr lang="uk-UA" b="1" dirty="0" smtClean="0"/>
              <a:t>Рекомендації </a:t>
            </a:r>
            <a:r>
              <a:rPr lang="uk-UA" b="1" dirty="0"/>
              <a:t>– що варто включити?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Пропозиції </a:t>
            </a:r>
            <a:r>
              <a:rPr lang="uk-UA" dirty="0"/>
              <a:t>щодо </a:t>
            </a:r>
            <a:r>
              <a:rPr lang="uk-UA" b="1" dirty="0"/>
              <a:t>впровадження отриманих результатів</a:t>
            </a:r>
            <a:r>
              <a:rPr lang="uk-UA" dirty="0"/>
              <a:t>.</a:t>
            </a:r>
            <a:br>
              <a:rPr lang="uk-UA" dirty="0"/>
            </a:br>
            <a:r>
              <a:rPr lang="uk-UA" dirty="0" smtClean="0"/>
              <a:t>Варіанти </a:t>
            </a:r>
            <a:r>
              <a:rPr lang="uk-UA" b="1" dirty="0"/>
              <a:t>подальших досліджень</a:t>
            </a:r>
            <a:r>
              <a:rPr lang="uk-UA" dirty="0"/>
              <a:t> за темою.</a:t>
            </a:r>
            <a:br>
              <a:rPr lang="uk-UA" dirty="0"/>
            </a:br>
            <a:r>
              <a:rPr lang="uk-UA" dirty="0" smtClean="0"/>
              <a:t>Практичні </a:t>
            </a:r>
            <a:r>
              <a:rPr lang="uk-UA" dirty="0"/>
              <a:t>поради для </a:t>
            </a:r>
            <a:r>
              <a:rPr lang="uk-UA" b="1" dirty="0"/>
              <a:t>професійної сфери</a:t>
            </a:r>
            <a:r>
              <a:rPr lang="uk-UA" dirty="0"/>
              <a:t>.</a:t>
            </a:r>
          </a:p>
          <a:p>
            <a:endParaRPr lang="uk-UA" b="1" dirty="0" smtClean="0"/>
          </a:p>
          <a:p>
            <a:r>
              <a:rPr lang="uk-UA" dirty="0" smtClean="0"/>
              <a:t>Якісні </a:t>
            </a:r>
            <a:r>
              <a:rPr lang="uk-UA" dirty="0"/>
              <a:t>висновки і рекомендації – це ключовий показник завершеності роботи.</a:t>
            </a:r>
          </a:p>
        </p:txBody>
      </p:sp>
    </p:spTree>
    <p:extLst>
      <p:ext uri="{BB962C8B-B14F-4D97-AF65-F5344CB8AC3E}">
        <p14:creationId xmlns:p14="http://schemas.microsoft.com/office/powerpoint/2010/main" val="1483540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3374</TotalTime>
  <Words>725</Words>
  <Application>Microsoft Office PowerPoint</Application>
  <PresentationFormat>Широкоэкранный</PresentationFormat>
  <Paragraphs>72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Aptos</vt:lpstr>
      <vt:lpstr>Arial</vt:lpstr>
      <vt:lpstr>Euclid Circular</vt:lpstr>
      <vt:lpstr>Montserrat</vt:lpstr>
      <vt:lpstr>Montserrat ExtraBold</vt:lpstr>
      <vt:lpstr>Roboto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136</cp:revision>
  <dcterms:created xsi:type="dcterms:W3CDTF">2023-01-12T09:20:21Z</dcterms:created>
  <dcterms:modified xsi:type="dcterms:W3CDTF">2025-03-10T19:34:18Z</dcterms:modified>
</cp:coreProperties>
</file>