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22" r:id="rId3"/>
    <p:sldId id="368" r:id="rId4"/>
    <p:sldId id="369" r:id="rId5"/>
    <p:sldId id="370" r:id="rId6"/>
    <p:sldId id="361" r:id="rId7"/>
    <p:sldId id="362" r:id="rId8"/>
    <p:sldId id="363" r:id="rId9"/>
    <p:sldId id="373" r:id="rId10"/>
    <p:sldId id="374" r:id="rId11"/>
    <p:sldId id="375" r:id="rId12"/>
    <p:sldId id="262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8371" y="2115371"/>
            <a:ext cx="113476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</a:t>
            </a:r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Презентація наукових результатів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6579" y="460616"/>
            <a:ext cx="1077615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Використання технологій у презентаціях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Технологічні </a:t>
            </a:r>
            <a:r>
              <a:rPr lang="uk-UA" dirty="0"/>
              <a:t>засоби роблять презентацію інтерактивною.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Що </a:t>
            </a:r>
            <a:r>
              <a:rPr lang="uk-UA" b="1" dirty="0"/>
              <a:t>можна використовувати</a:t>
            </a:r>
            <a:r>
              <a:rPr lang="uk-UA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✅ </a:t>
            </a:r>
            <a:r>
              <a:rPr lang="uk-UA" b="1" dirty="0"/>
              <a:t>Презентації у </a:t>
            </a:r>
            <a:r>
              <a:rPr lang="en-GB" b="1" dirty="0"/>
              <a:t>PowerPoint, </a:t>
            </a:r>
            <a:r>
              <a:rPr lang="en-GB" b="1" dirty="0" err="1"/>
              <a:t>Canva</a:t>
            </a:r>
            <a:r>
              <a:rPr lang="en-GB" b="1" dirty="0"/>
              <a:t>, Prezi</a:t>
            </a:r>
            <a:r>
              <a:rPr lang="en-GB" dirty="0"/>
              <a:t> – </a:t>
            </a:r>
            <a:r>
              <a:rPr lang="uk-UA" dirty="0"/>
              <a:t>класичний формат.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Інтерактивні дошки (</a:t>
            </a:r>
            <a:r>
              <a:rPr lang="en-GB" b="1" dirty="0"/>
              <a:t>Miro, MURAL)</a:t>
            </a:r>
            <a:r>
              <a:rPr lang="en-GB" dirty="0"/>
              <a:t> – </a:t>
            </a:r>
            <a:r>
              <a:rPr lang="uk-UA" dirty="0"/>
              <a:t>для спільної роботи.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Онлайн-опитування (</a:t>
            </a:r>
            <a:r>
              <a:rPr lang="en-GB" b="1" dirty="0" err="1"/>
              <a:t>Mentimeter</a:t>
            </a:r>
            <a:r>
              <a:rPr lang="en-GB" b="1" dirty="0"/>
              <a:t>, </a:t>
            </a:r>
            <a:r>
              <a:rPr lang="en-GB" b="1" dirty="0" err="1"/>
              <a:t>Kahoot</a:t>
            </a:r>
            <a:r>
              <a:rPr lang="en-GB" b="1" dirty="0"/>
              <a:t>)</a:t>
            </a:r>
            <a:r>
              <a:rPr lang="en-GB" dirty="0"/>
              <a:t> – </a:t>
            </a:r>
            <a:r>
              <a:rPr lang="uk-UA" dirty="0"/>
              <a:t>для залучення аудиторії.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 err="1"/>
              <a:t>Анімовані</a:t>
            </a:r>
            <a:r>
              <a:rPr lang="uk-UA" b="1" dirty="0"/>
              <a:t> графіки (</a:t>
            </a:r>
            <a:r>
              <a:rPr lang="en-GB" b="1" dirty="0"/>
              <a:t>Flourish, Tableau)</a:t>
            </a:r>
            <a:r>
              <a:rPr lang="en-GB" dirty="0"/>
              <a:t> – </a:t>
            </a:r>
            <a:r>
              <a:rPr lang="uk-UA" dirty="0"/>
              <a:t>для динамічного аналізу.</a:t>
            </a:r>
          </a:p>
          <a:p>
            <a:pPr>
              <a:lnSpc>
                <a:spcPct val="150000"/>
              </a:lnSpc>
            </a:pPr>
            <a:endParaRPr lang="uk-UA" b="1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Цифрові </a:t>
            </a:r>
            <a:r>
              <a:rPr lang="uk-UA" dirty="0"/>
              <a:t>технології підсилюють сприйняття матеріалу.</a:t>
            </a:r>
          </a:p>
        </p:txBody>
      </p:sp>
    </p:spTree>
    <p:extLst>
      <p:ext uri="{BB962C8B-B14F-4D97-AF65-F5344CB8AC3E}">
        <p14:creationId xmlns:p14="http://schemas.microsoft.com/office/powerpoint/2010/main" val="3056870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8258" y="405013"/>
            <a:ext cx="1119894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Підготовка до виступу: ключові поради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Гарна </a:t>
            </a:r>
            <a:r>
              <a:rPr lang="uk-UA" dirty="0"/>
              <a:t>підготовка – запорука успішного виступу.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Що </a:t>
            </a:r>
            <a:r>
              <a:rPr lang="uk-UA" b="1" dirty="0"/>
              <a:t>варто зробити перед презентацією</a:t>
            </a:r>
            <a:r>
              <a:rPr lang="uk-UA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/>
              <a:t>✅ Перевірити тривалість доповіді.</a:t>
            </a:r>
            <a:br>
              <a:rPr lang="uk-UA" dirty="0"/>
            </a:br>
            <a:r>
              <a:rPr lang="uk-UA" dirty="0"/>
              <a:t>✅ </a:t>
            </a:r>
            <a:r>
              <a:rPr lang="uk-UA" dirty="0" err="1"/>
              <a:t>Відрепетирувати</a:t>
            </a:r>
            <a:r>
              <a:rPr lang="uk-UA" dirty="0"/>
              <a:t> виступ перед дзеркалом або колегами.</a:t>
            </a:r>
            <a:br>
              <a:rPr lang="uk-UA" dirty="0"/>
            </a:br>
            <a:r>
              <a:rPr lang="uk-UA" dirty="0"/>
              <a:t>✅ Підготувати відповіді на можливі запитання.</a:t>
            </a:r>
            <a:br>
              <a:rPr lang="uk-UA" dirty="0"/>
            </a:br>
            <a:r>
              <a:rPr lang="uk-UA" dirty="0"/>
              <a:t>✅ Переконатися, що технічне обладнання працює.</a:t>
            </a:r>
          </a:p>
          <a:p>
            <a:pPr>
              <a:lnSpc>
                <a:spcPct val="150000"/>
              </a:lnSpc>
            </a:pPr>
            <a:endParaRPr lang="uk-UA" b="1" dirty="0" smtClean="0"/>
          </a:p>
          <a:p>
            <a:pPr>
              <a:lnSpc>
                <a:spcPct val="150000"/>
              </a:lnSpc>
            </a:pPr>
            <a:r>
              <a:rPr lang="uk-UA" b="1" dirty="0" smtClean="0"/>
              <a:t>Попередня </a:t>
            </a:r>
            <a:r>
              <a:rPr lang="uk-UA" b="1" dirty="0"/>
              <a:t>підготовка зменшує стрес і підвищує впевненість.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689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5677" y="1244994"/>
            <a:ext cx="9527458" cy="1553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14.1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. Підготовка презентаційних матеріалів: структура і зміст. </a:t>
            </a: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14.2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. Основні принципи усного представлення результатів. </a:t>
            </a: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14.3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. Взаємодія з аудиторією під час презентації. 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7251" y="549954"/>
            <a:ext cx="1103179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Значення презентації наукових результатів</a:t>
            </a:r>
          </a:p>
          <a:p>
            <a:pPr>
              <a:lnSpc>
                <a:spcPct val="150000"/>
              </a:lnSpc>
            </a:pPr>
            <a:r>
              <a:rPr lang="uk-UA" b="1" dirty="0" smtClean="0"/>
              <a:t>Презентація </a:t>
            </a:r>
            <a:r>
              <a:rPr lang="uk-UA" b="1" dirty="0"/>
              <a:t>наукових результатів</a:t>
            </a:r>
            <a:r>
              <a:rPr lang="uk-UA" dirty="0"/>
              <a:t> – це процес представлення основних висновків дослідження у структурованій формі з використанням візуальних та усних методів комунікації.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Навіщо </a:t>
            </a:r>
            <a:r>
              <a:rPr lang="uk-UA" b="1" dirty="0"/>
              <a:t>потрібна презентація</a:t>
            </a:r>
            <a:r>
              <a:rPr lang="uk-UA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✅ </a:t>
            </a:r>
            <a:r>
              <a:rPr lang="uk-UA" dirty="0"/>
              <a:t>Допомагає </a:t>
            </a:r>
            <a:r>
              <a:rPr lang="uk-UA" b="1" dirty="0"/>
              <a:t>донести суть дослідження</a:t>
            </a:r>
            <a:r>
              <a:rPr lang="uk-UA" dirty="0"/>
              <a:t> до аудиторії.</a:t>
            </a:r>
            <a:br>
              <a:rPr lang="uk-UA" dirty="0"/>
            </a:br>
            <a:r>
              <a:rPr lang="uk-UA" dirty="0"/>
              <a:t>✅ Підвищує </a:t>
            </a:r>
            <a:r>
              <a:rPr lang="uk-UA" b="1" dirty="0"/>
              <a:t>наукову комунікацію</a:t>
            </a:r>
            <a:r>
              <a:rPr lang="uk-UA" dirty="0"/>
              <a:t> та дискусію.</a:t>
            </a:r>
            <a:br>
              <a:rPr lang="uk-UA" dirty="0"/>
            </a:br>
            <a:r>
              <a:rPr lang="uk-UA" dirty="0"/>
              <a:t>✅ Дає можливість отримати </a:t>
            </a:r>
            <a:r>
              <a:rPr lang="uk-UA" b="1" dirty="0"/>
              <a:t>зворотний зв'язок</a:t>
            </a:r>
            <a:r>
              <a:rPr lang="uk-UA" dirty="0"/>
              <a:t>.</a:t>
            </a:r>
            <a:br>
              <a:rPr lang="uk-UA" dirty="0"/>
            </a:br>
            <a:r>
              <a:rPr lang="uk-UA" dirty="0"/>
              <a:t>✅ Демонструє </a:t>
            </a:r>
            <a:r>
              <a:rPr lang="uk-UA" b="1" dirty="0"/>
              <a:t>професіоналізм дослідника</a:t>
            </a:r>
            <a:r>
              <a:rPr lang="uk-UA" dirty="0"/>
              <a:t>.</a:t>
            </a:r>
          </a:p>
          <a:p>
            <a:pPr>
              <a:lnSpc>
                <a:spcPct val="150000"/>
              </a:lnSpc>
            </a:pP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Якісна </a:t>
            </a:r>
            <a:r>
              <a:rPr lang="uk-UA" dirty="0"/>
              <a:t>презентація може значно підвищити вплив дослідження на наукову спільноту.</a:t>
            </a:r>
          </a:p>
        </p:txBody>
      </p:sp>
    </p:spTree>
    <p:extLst>
      <p:ext uri="{BB962C8B-B14F-4D97-AF65-F5344CB8AC3E}">
        <p14:creationId xmlns:p14="http://schemas.microsoft.com/office/powerpoint/2010/main" val="35309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0271" y="203282"/>
            <a:ext cx="11523406" cy="502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Вимоги до презентаційних матеріалів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Презентаційні </a:t>
            </a:r>
            <a:r>
              <a:rPr lang="uk-UA" dirty="0"/>
              <a:t>матеріали повинні відповідати певним критеріям, щоб бути ефективними</a:t>
            </a:r>
            <a:r>
              <a:rPr lang="uk-UA" dirty="0" smtClean="0"/>
              <a:t>.</a:t>
            </a:r>
          </a:p>
          <a:p>
            <a:pPr>
              <a:lnSpc>
                <a:spcPct val="150000"/>
              </a:lnSpc>
            </a:pPr>
            <a:endParaRPr lang="uk-UA" dirty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Основні вимоги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b="1" dirty="0" smtClean="0"/>
              <a:t>Логічна </a:t>
            </a:r>
            <a:r>
              <a:rPr lang="uk-UA" b="1" dirty="0"/>
              <a:t>структура</a:t>
            </a:r>
            <a:r>
              <a:rPr lang="uk-UA" dirty="0"/>
              <a:t> – чіткий поділ на вступ, основну частину та висновки.</a:t>
            </a:r>
            <a:br>
              <a:rPr lang="uk-UA" dirty="0"/>
            </a:br>
            <a:r>
              <a:rPr lang="uk-UA" b="1" dirty="0" smtClean="0"/>
              <a:t>Лаконічність</a:t>
            </a:r>
            <a:r>
              <a:rPr lang="uk-UA" dirty="0" smtClean="0"/>
              <a:t> </a:t>
            </a:r>
            <a:r>
              <a:rPr lang="uk-UA" dirty="0"/>
              <a:t>– мінімум тексту, максимум змістовних тез.</a:t>
            </a:r>
            <a:br>
              <a:rPr lang="uk-UA" dirty="0"/>
            </a:br>
            <a:r>
              <a:rPr lang="uk-UA" b="1" dirty="0" smtClean="0"/>
              <a:t>Візуальна </a:t>
            </a:r>
            <a:r>
              <a:rPr lang="uk-UA" b="1" dirty="0"/>
              <a:t>привабливість</a:t>
            </a:r>
            <a:r>
              <a:rPr lang="uk-UA" dirty="0"/>
              <a:t> – використання якісної графіки.</a:t>
            </a:r>
            <a:br>
              <a:rPr lang="uk-UA" dirty="0"/>
            </a:br>
            <a:r>
              <a:rPr lang="uk-UA" b="1" dirty="0" smtClean="0"/>
              <a:t>Доступність </a:t>
            </a:r>
            <a:r>
              <a:rPr lang="uk-UA" b="1" dirty="0"/>
              <a:t>інформації</a:t>
            </a:r>
            <a:r>
              <a:rPr lang="uk-UA" dirty="0"/>
              <a:t> – адаптація до рівня аудиторії.</a:t>
            </a:r>
            <a:br>
              <a:rPr lang="uk-UA" dirty="0"/>
            </a:br>
            <a:r>
              <a:rPr lang="uk-UA" b="1" dirty="0" smtClean="0"/>
              <a:t>Ясність </a:t>
            </a:r>
            <a:r>
              <a:rPr lang="uk-UA" b="1" dirty="0"/>
              <a:t>посилу</a:t>
            </a:r>
            <a:r>
              <a:rPr lang="uk-UA" dirty="0"/>
              <a:t> – виділення основних ідей і результатів</a:t>
            </a:r>
            <a:r>
              <a:rPr lang="uk-UA" dirty="0" smtClean="0"/>
              <a:t>.</a:t>
            </a:r>
          </a:p>
          <a:p>
            <a:pPr>
              <a:lnSpc>
                <a:spcPct val="150000"/>
              </a:lnSpc>
            </a:pPr>
            <a:endParaRPr lang="uk-UA" dirty="0"/>
          </a:p>
          <a:p>
            <a:pPr>
              <a:lnSpc>
                <a:spcPct val="150000"/>
              </a:lnSpc>
            </a:pPr>
            <a:r>
              <a:rPr lang="uk-UA" dirty="0" smtClean="0"/>
              <a:t>Матеріали </a:t>
            </a:r>
            <a:r>
              <a:rPr lang="uk-UA" dirty="0"/>
              <a:t>повинні підкреслювати головне, а не відволікати аудиторію.</a:t>
            </a:r>
          </a:p>
        </p:txBody>
      </p:sp>
    </p:spTree>
    <p:extLst>
      <p:ext uri="{BB962C8B-B14F-4D97-AF65-F5344CB8AC3E}">
        <p14:creationId xmlns:p14="http://schemas.microsoft.com/office/powerpoint/2010/main" val="38675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794" y="76309"/>
            <a:ext cx="11307095" cy="5646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b="1" dirty="0"/>
              <a:t>Структура наукової презентації</a:t>
            </a:r>
          </a:p>
          <a:p>
            <a:pPr>
              <a:lnSpc>
                <a:spcPct val="130000"/>
              </a:lnSpc>
            </a:pPr>
            <a:r>
              <a:rPr lang="uk-UA" dirty="0" smtClean="0"/>
              <a:t>Структура </a:t>
            </a:r>
            <a:r>
              <a:rPr lang="uk-UA" dirty="0"/>
              <a:t>презентації визначає послідовність подачі матеріалу.</a:t>
            </a:r>
          </a:p>
          <a:p>
            <a:pPr algn="ctr">
              <a:lnSpc>
                <a:spcPct val="130000"/>
              </a:lnSpc>
            </a:pPr>
            <a:endParaRPr lang="uk-UA" b="1" dirty="0" smtClean="0"/>
          </a:p>
          <a:p>
            <a:pPr algn="ctr">
              <a:lnSpc>
                <a:spcPct val="130000"/>
              </a:lnSpc>
            </a:pPr>
            <a:r>
              <a:rPr lang="uk-UA" b="1" dirty="0" smtClean="0"/>
              <a:t>Оптимальна структура</a:t>
            </a:r>
          </a:p>
          <a:p>
            <a:pPr>
              <a:lnSpc>
                <a:spcPct val="13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b="1" dirty="0" smtClean="0"/>
              <a:t>Слайд </a:t>
            </a:r>
            <a:r>
              <a:rPr lang="uk-UA" b="1" dirty="0"/>
              <a:t>1:</a:t>
            </a:r>
            <a:r>
              <a:rPr lang="uk-UA" dirty="0"/>
              <a:t> Назва дослідження, автор, установа.</a:t>
            </a:r>
            <a:br>
              <a:rPr lang="uk-UA" dirty="0"/>
            </a:br>
            <a:r>
              <a:rPr lang="uk-UA" b="1" dirty="0" smtClean="0"/>
              <a:t>Слайд </a:t>
            </a:r>
            <a:r>
              <a:rPr lang="uk-UA" b="1" dirty="0"/>
              <a:t>2:</a:t>
            </a:r>
            <a:r>
              <a:rPr lang="uk-UA" dirty="0"/>
              <a:t> Проблематика та актуальність теми.</a:t>
            </a:r>
            <a:br>
              <a:rPr lang="uk-UA" dirty="0"/>
            </a:br>
            <a:r>
              <a:rPr lang="uk-UA" b="1" dirty="0" smtClean="0"/>
              <a:t>Слайд </a:t>
            </a:r>
            <a:r>
              <a:rPr lang="uk-UA" b="1" dirty="0"/>
              <a:t>3:</a:t>
            </a:r>
            <a:r>
              <a:rPr lang="uk-UA" dirty="0"/>
              <a:t> Мета, гіпотеза, завдання дослідження</a:t>
            </a:r>
            <a:r>
              <a:rPr lang="uk-UA" dirty="0" smtClean="0"/>
              <a:t>.</a:t>
            </a:r>
          </a:p>
          <a:p>
            <a:pPr>
              <a:lnSpc>
                <a:spcPct val="130000"/>
              </a:lnSpc>
            </a:pPr>
            <a:r>
              <a:rPr lang="uk-UA" b="1" dirty="0" smtClean="0"/>
              <a:t>Слайди </a:t>
            </a:r>
            <a:r>
              <a:rPr lang="uk-UA" b="1" dirty="0"/>
              <a:t>4-6:</a:t>
            </a:r>
            <a:r>
              <a:rPr lang="uk-UA" dirty="0"/>
              <a:t> Методи та основні результати дослідження.</a:t>
            </a:r>
            <a:br>
              <a:rPr lang="uk-UA" dirty="0"/>
            </a:br>
            <a:r>
              <a:rPr lang="uk-UA" b="1" dirty="0" smtClean="0"/>
              <a:t>Слайд </a:t>
            </a:r>
            <a:r>
              <a:rPr lang="uk-UA" b="1" dirty="0"/>
              <a:t>7:</a:t>
            </a:r>
            <a:r>
              <a:rPr lang="uk-UA" dirty="0"/>
              <a:t> Обговорення отриманих висновків.</a:t>
            </a:r>
            <a:br>
              <a:rPr lang="uk-UA" dirty="0"/>
            </a:br>
            <a:r>
              <a:rPr lang="uk-UA" b="1" dirty="0" smtClean="0"/>
              <a:t>Слайд </a:t>
            </a:r>
            <a:r>
              <a:rPr lang="uk-UA" b="1" dirty="0"/>
              <a:t>8:</a:t>
            </a:r>
            <a:r>
              <a:rPr lang="uk-UA" dirty="0"/>
              <a:t> Практична значущість дослідження.</a:t>
            </a:r>
            <a:br>
              <a:rPr lang="uk-UA" dirty="0"/>
            </a:br>
            <a:r>
              <a:rPr lang="uk-UA" b="1" dirty="0" smtClean="0"/>
              <a:t>Слайд </a:t>
            </a:r>
            <a:r>
              <a:rPr lang="uk-UA" b="1" dirty="0"/>
              <a:t>9:</a:t>
            </a:r>
            <a:r>
              <a:rPr lang="uk-UA" dirty="0"/>
              <a:t> Подальші перспективи.</a:t>
            </a:r>
            <a:br>
              <a:rPr lang="uk-UA" dirty="0"/>
            </a:br>
            <a:r>
              <a:rPr lang="uk-UA" b="1" dirty="0" smtClean="0"/>
              <a:t>Слайд </a:t>
            </a:r>
            <a:r>
              <a:rPr lang="uk-UA" b="1" dirty="0"/>
              <a:t>10:</a:t>
            </a:r>
            <a:r>
              <a:rPr lang="uk-UA" dirty="0"/>
              <a:t> Висновки та подяка аудиторії.</a:t>
            </a:r>
          </a:p>
          <a:p>
            <a:pPr>
              <a:lnSpc>
                <a:spcPct val="130000"/>
              </a:lnSpc>
            </a:pPr>
            <a:endParaRPr lang="uk-UA" b="1" dirty="0" smtClean="0"/>
          </a:p>
          <a:p>
            <a:pPr>
              <a:lnSpc>
                <a:spcPct val="130000"/>
              </a:lnSpc>
            </a:pPr>
            <a:r>
              <a:rPr lang="uk-UA" b="1" dirty="0" smtClean="0"/>
              <a:t>Чітка </a:t>
            </a:r>
            <a:r>
              <a:rPr lang="uk-UA" b="1" dirty="0"/>
              <a:t>структура допомагає </a:t>
            </a:r>
            <a:r>
              <a:rPr lang="uk-UA" b="1" dirty="0" err="1"/>
              <a:t>логічно</a:t>
            </a:r>
            <a:r>
              <a:rPr lang="uk-UA" b="1" dirty="0"/>
              <a:t> і зрозуміло донести матеріал.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9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5406" y="185311"/>
            <a:ext cx="10972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Візуальні матеріали у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презентації</a:t>
            </a:r>
          </a:p>
          <a:p>
            <a:pPr algn="ctr"/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Використання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графіки допомагає зробити презентацію зрозумілішою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варто використовувати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Інфографіку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для пояснення складних понять.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Таблиці для порівняльного аналізу.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Графіки для представлення тенденцій.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Схеми та діаграми для демонстрації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зв'язків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Чого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уникати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Надлишку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тексту та дрібного шрифту.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Складних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або нечітких зображень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Візуального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перевантаження слайдів.</a:t>
            </a:r>
          </a:p>
          <a:p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Якісний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візуальний супровід підсилює ефективність презентації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78426" y="353310"/>
            <a:ext cx="113169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Принципи ефективного усного представлення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Успішний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виступ залежить не лише від змісту, а й від стилю подачі.</a:t>
            </a:r>
          </a:p>
          <a:p>
            <a:pPr algn="ctr"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принципи</a:t>
            </a:r>
          </a:p>
          <a:p>
            <a:pPr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Чіткість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говорити зрозуміло, без складних конструкцій.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Динамічність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змінювати інтонацію, паузи, темп.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Упевненість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підтримувати зоровий контакт, володіти матеріалом.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Адаптація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до аудиторії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– уникати надмірної термінології, якщо це недоцільно.</a:t>
            </a:r>
          </a:p>
          <a:p>
            <a:pPr>
              <a:lnSpc>
                <a:spcPct val="150000"/>
              </a:lnSpc>
            </a:pP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Хороший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доповідач – це той, хто зацікавлює, а не просто читає текст.</a:t>
            </a:r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53728" y="500793"/>
            <a:ext cx="1100229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Взаємодія з аудиторією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Ефективна </a:t>
            </a:r>
            <a:r>
              <a:rPr lang="uk-UA" dirty="0"/>
              <a:t>презентація – це не лише монолог, а й комунікація.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Як </a:t>
            </a:r>
            <a:r>
              <a:rPr lang="uk-UA" b="1" dirty="0"/>
              <a:t>залучити слухачів</a:t>
            </a:r>
            <a:r>
              <a:rPr lang="uk-UA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/>
              <a:t>✅ Почати з актуального питання або проблеми.</a:t>
            </a:r>
            <a:br>
              <a:rPr lang="uk-UA" dirty="0"/>
            </a:br>
            <a:r>
              <a:rPr lang="uk-UA" dirty="0"/>
              <a:t>✅ Використовувати риторичні запитання.</a:t>
            </a:r>
            <a:br>
              <a:rPr lang="uk-UA" dirty="0"/>
            </a:br>
            <a:r>
              <a:rPr lang="uk-UA" dirty="0"/>
              <a:t>✅ Реагувати на запити аудиторії, пояснювати складні моменти.</a:t>
            </a:r>
            <a:br>
              <a:rPr lang="uk-UA" dirty="0"/>
            </a:br>
            <a:r>
              <a:rPr lang="uk-UA" dirty="0"/>
              <a:t>✅ Використовувати гумор у межах доречності.</a:t>
            </a:r>
            <a:br>
              <a:rPr lang="uk-UA" dirty="0"/>
            </a:br>
            <a:r>
              <a:rPr lang="uk-UA" dirty="0"/>
              <a:t>✅ Стежити за зворотним зв’язком: чи уважно слухають, чи є реакція.</a:t>
            </a:r>
          </a:p>
          <a:p>
            <a:pPr>
              <a:lnSpc>
                <a:spcPct val="150000"/>
              </a:lnSpc>
            </a:pPr>
            <a:endParaRPr lang="uk-UA" b="1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Активна </a:t>
            </a:r>
            <a:r>
              <a:rPr lang="uk-UA" dirty="0"/>
              <a:t>взаємодія допомагає краще засвоїти </a:t>
            </a:r>
            <a:r>
              <a:rPr lang="uk-UA" dirty="0" smtClean="0"/>
              <a:t>матеріалів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9600" y="433663"/>
            <a:ext cx="1113994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Робота з питаннями </a:t>
            </a:r>
            <a:r>
              <a:rPr lang="uk-UA" b="1" dirty="0" smtClean="0"/>
              <a:t>аудиторії</a:t>
            </a:r>
          </a:p>
          <a:p>
            <a:pPr algn="ctr">
              <a:lnSpc>
                <a:spcPct val="150000"/>
              </a:lnSpc>
            </a:pPr>
            <a:endParaRPr lang="uk-UA" b="1" dirty="0"/>
          </a:p>
          <a:p>
            <a:pPr>
              <a:lnSpc>
                <a:spcPct val="150000"/>
              </a:lnSpc>
            </a:pPr>
            <a:r>
              <a:rPr lang="uk-UA" dirty="0" smtClean="0"/>
              <a:t>Питання </a:t>
            </a:r>
            <a:r>
              <a:rPr lang="uk-UA" dirty="0"/>
              <a:t>під час презентації можуть бути як передбачувані, так і несподівані.</a:t>
            </a:r>
          </a:p>
          <a:p>
            <a:pPr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Як </a:t>
            </a:r>
            <a:r>
              <a:rPr lang="uk-UA" b="1" dirty="0"/>
              <a:t>ефективно відповідати</a:t>
            </a:r>
            <a:r>
              <a:rPr lang="uk-UA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Слухати </a:t>
            </a:r>
            <a:r>
              <a:rPr lang="uk-UA" dirty="0"/>
              <a:t>уважно та уточнювати питання.</a:t>
            </a:r>
            <a:br>
              <a:rPr lang="uk-UA" dirty="0"/>
            </a:br>
            <a:r>
              <a:rPr lang="uk-UA" dirty="0" smtClean="0"/>
              <a:t>Відповідати </a:t>
            </a:r>
            <a:r>
              <a:rPr lang="uk-UA" dirty="0"/>
              <a:t>конкретно, без зайвих деталей.</a:t>
            </a:r>
            <a:br>
              <a:rPr lang="uk-UA" dirty="0"/>
            </a:br>
            <a:r>
              <a:rPr lang="uk-UA" dirty="0" smtClean="0"/>
              <a:t>Використовувати </a:t>
            </a:r>
            <a:r>
              <a:rPr lang="uk-UA" dirty="0"/>
              <a:t>приклади для пояснення.</a:t>
            </a:r>
            <a:br>
              <a:rPr lang="uk-UA" dirty="0"/>
            </a:br>
            <a:r>
              <a:rPr lang="uk-UA" dirty="0" smtClean="0"/>
              <a:t>Не </a:t>
            </a:r>
            <a:r>
              <a:rPr lang="uk-UA" dirty="0"/>
              <a:t>боятися сказати «я уточню це пізніше», якщо немає готової відповіді.</a:t>
            </a:r>
          </a:p>
          <a:p>
            <a:pPr>
              <a:lnSpc>
                <a:spcPct val="150000"/>
              </a:lnSpc>
            </a:pP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Якісна </a:t>
            </a:r>
            <a:r>
              <a:rPr lang="uk-UA" dirty="0"/>
              <a:t>взаємодія підвищує рівень довіри до доповідача.</a:t>
            </a:r>
          </a:p>
        </p:txBody>
      </p:sp>
    </p:spTree>
    <p:extLst>
      <p:ext uri="{BB962C8B-B14F-4D97-AF65-F5344CB8AC3E}">
        <p14:creationId xmlns:p14="http://schemas.microsoft.com/office/powerpoint/2010/main" val="2286690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696</Words>
  <Application>Microsoft Office PowerPoint</Application>
  <PresentationFormat>Широкоэкранный</PresentationFormat>
  <Paragraphs>74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Aptos</vt:lpstr>
      <vt:lpstr>Arial</vt:lpstr>
      <vt:lpstr>Montserrat</vt:lpstr>
      <vt:lpstr>Montserrat ExtraBold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160</cp:revision>
  <dcterms:created xsi:type="dcterms:W3CDTF">2023-01-12T09:20:21Z</dcterms:created>
  <dcterms:modified xsi:type="dcterms:W3CDTF">2025-03-10T19:27:31Z</dcterms:modified>
</cp:coreProperties>
</file>