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22" r:id="rId3"/>
    <p:sldId id="368" r:id="rId4"/>
    <p:sldId id="369" r:id="rId5"/>
    <p:sldId id="370" r:id="rId6"/>
    <p:sldId id="361" r:id="rId7"/>
    <p:sldId id="362" r:id="rId8"/>
    <p:sldId id="363" r:id="rId9"/>
    <p:sldId id="373" r:id="rId10"/>
    <p:sldId id="374" r:id="rId11"/>
    <p:sldId id="375" r:id="rId12"/>
    <p:sldId id="262" r:id="rId1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Помір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4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4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FA1FF-B6AA-48C2-AFC6-787E0DCFD90D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C8A8F-3DA7-450D-850B-31353C4581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6543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8371" y="2115371"/>
            <a:ext cx="1060900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>
                <a:solidFill>
                  <a:schemeClr val="bg1"/>
                </a:solidFill>
              </a:rPr>
              <a:t>Тема </a:t>
            </a:r>
            <a:r>
              <a:rPr lang="uk-UA" sz="4000" b="1" dirty="0" smtClean="0">
                <a:solidFill>
                  <a:schemeClr val="bg1"/>
                </a:solidFill>
              </a:rPr>
              <a:t>11. </a:t>
            </a:r>
            <a:r>
              <a:rPr lang="uk-UA" sz="4000" b="1" dirty="0">
                <a:solidFill>
                  <a:schemeClr val="bg1"/>
                </a:solidFill>
              </a:rPr>
              <a:t>Формулювання гіпотез і завдань дослідження </a:t>
            </a:r>
            <a:endParaRPr lang="uk-UA" sz="3800" b="1" dirty="0" smtClean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82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2284" y="373626"/>
            <a:ext cx="1133659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Роль гіпотез у перевірці теоретичних положень</a:t>
            </a: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Гіпотеза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є основою для перевірки теоретичних концепцій у дослідженні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Функції гіпотези</a:t>
            </a:r>
          </a:p>
          <a:p>
            <a:pPr>
              <a:lnSpc>
                <a:spcPct val="15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Формує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основну ідею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дослідження.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Визначає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ключові змінні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для аналізу.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Направляє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вибір методів дослідження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Сприяє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перевірці наукових концепцій та їх уточненню.</a:t>
            </a:r>
          </a:p>
          <a:p>
            <a:pPr>
              <a:lnSpc>
                <a:spcPct val="150000"/>
              </a:lnSpc>
            </a:pPr>
            <a:endParaRPr lang="uk-U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Гіпотеза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допомагає структурувати наукове дослідження та визначити його кінцеві результати.</a:t>
            </a:r>
          </a:p>
        </p:txBody>
      </p:sp>
    </p:spTree>
    <p:extLst>
      <p:ext uri="{BB962C8B-B14F-4D97-AF65-F5344CB8AC3E}">
        <p14:creationId xmlns:p14="http://schemas.microsoft.com/office/powerpoint/2010/main" val="3056870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16078" y="494351"/>
            <a:ext cx="1098263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000" b="1" dirty="0"/>
              <a:t>Помилки при формулюванні гіпотез і завдань</a:t>
            </a:r>
          </a:p>
          <a:p>
            <a:pPr>
              <a:lnSpc>
                <a:spcPct val="150000"/>
              </a:lnSpc>
            </a:pPr>
            <a:r>
              <a:rPr lang="uk-UA" sz="2000" dirty="0" smtClean="0"/>
              <a:t>Під </a:t>
            </a:r>
            <a:r>
              <a:rPr lang="uk-UA" sz="2000" dirty="0"/>
              <a:t>час розробки гіпотез і завдань можуть виникати помилки.</a:t>
            </a:r>
          </a:p>
          <a:p>
            <a:pPr algn="ctr">
              <a:lnSpc>
                <a:spcPct val="150000"/>
              </a:lnSpc>
            </a:pPr>
            <a:endParaRPr lang="uk-UA" sz="2000" b="1" dirty="0" smtClean="0"/>
          </a:p>
          <a:p>
            <a:pPr algn="ctr">
              <a:lnSpc>
                <a:spcPct val="150000"/>
              </a:lnSpc>
            </a:pPr>
            <a:r>
              <a:rPr lang="uk-UA" sz="2000" b="1" dirty="0" smtClean="0"/>
              <a:t>Типові помилки</a:t>
            </a:r>
          </a:p>
          <a:p>
            <a:pPr>
              <a:lnSpc>
                <a:spcPct val="150000"/>
              </a:lnSpc>
            </a:pPr>
            <a:r>
              <a:rPr lang="uk-UA" sz="2000" dirty="0" smtClean="0"/>
              <a:t>Надмірна </a:t>
            </a:r>
            <a:r>
              <a:rPr lang="uk-UA" sz="2000" dirty="0"/>
              <a:t>узагальненість.</a:t>
            </a:r>
            <a:br>
              <a:rPr lang="uk-UA" sz="2000" dirty="0"/>
            </a:br>
            <a:r>
              <a:rPr lang="uk-UA" sz="2000" dirty="0" smtClean="0"/>
              <a:t>Відсутність </a:t>
            </a:r>
            <a:r>
              <a:rPr lang="uk-UA" sz="2000" dirty="0"/>
              <a:t>зв’язку з методами перевірки.</a:t>
            </a:r>
            <a:br>
              <a:rPr lang="uk-UA" sz="2000" dirty="0"/>
            </a:br>
            <a:r>
              <a:rPr lang="uk-UA" sz="2000" dirty="0" smtClean="0"/>
              <a:t>Неконкретність </a:t>
            </a:r>
            <a:r>
              <a:rPr lang="uk-UA" sz="2000" dirty="0"/>
              <a:t>або суперечливість тверджень.</a:t>
            </a:r>
            <a:br>
              <a:rPr lang="uk-UA" sz="2000" dirty="0"/>
            </a:br>
            <a:r>
              <a:rPr lang="uk-UA" sz="2000" dirty="0" smtClean="0"/>
              <a:t>Відсутність </a:t>
            </a:r>
            <a:r>
              <a:rPr lang="uk-UA" sz="2000" dirty="0"/>
              <a:t>емпіричної </a:t>
            </a:r>
            <a:r>
              <a:rPr lang="uk-UA" sz="2000" dirty="0" err="1"/>
              <a:t>перевірюваності</a:t>
            </a:r>
            <a:r>
              <a:rPr lang="uk-UA" sz="2000" dirty="0"/>
              <a:t>.</a:t>
            </a:r>
          </a:p>
          <a:p>
            <a:pPr>
              <a:lnSpc>
                <a:spcPct val="150000"/>
              </a:lnSpc>
            </a:pPr>
            <a:endParaRPr lang="uk-UA" sz="2000" dirty="0" smtClean="0"/>
          </a:p>
          <a:p>
            <a:pPr>
              <a:lnSpc>
                <a:spcPct val="150000"/>
              </a:lnSpc>
            </a:pPr>
            <a:r>
              <a:rPr lang="uk-UA" sz="2000" dirty="0" smtClean="0"/>
              <a:t>Уникнення </a:t>
            </a:r>
            <a:r>
              <a:rPr lang="uk-UA" sz="2000" dirty="0"/>
              <a:t>цих помилок підвищує якість дослідження.</a:t>
            </a:r>
          </a:p>
        </p:txBody>
      </p:sp>
    </p:spTree>
    <p:extLst>
      <p:ext uri="{BB962C8B-B14F-4D97-AF65-F5344CB8AC3E}">
        <p14:creationId xmlns:p14="http://schemas.microsoft.com/office/powerpoint/2010/main" val="3926896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827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07690" y="1687446"/>
            <a:ext cx="9370142" cy="1420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11.1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. Визначення гіпотез: структура та види. </a:t>
            </a:r>
            <a:endParaRPr lang="uk-U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11.2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. Формулювання завдань дослідження та їх взаємозв'язок із метою. </a:t>
            </a:r>
            <a:endParaRPr lang="uk-U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11.3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. Роль гіпотез у перевірці теоретичних положень.</a:t>
            </a:r>
          </a:p>
        </p:txBody>
      </p:sp>
    </p:spTree>
    <p:extLst>
      <p:ext uri="{BB962C8B-B14F-4D97-AF65-F5344CB8AC3E}">
        <p14:creationId xmlns:p14="http://schemas.microsoft.com/office/powerpoint/2010/main" val="168129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2116" y="68827"/>
            <a:ext cx="11346426" cy="5692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Значення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гіпотез і завдань у науковому 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дослідженні</a:t>
            </a:r>
          </a:p>
          <a:p>
            <a:pPr>
              <a:lnSpc>
                <a:spcPct val="150000"/>
              </a:lnSpc>
            </a:pPr>
            <a:endParaRPr lang="uk-U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Гіпотеза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та завдання дослідження є ключовими елементами наукової роботи, що визначають її спрямованість і методологію.</a:t>
            </a:r>
          </a:p>
          <a:p>
            <a:pPr algn="ctr">
              <a:lnSpc>
                <a:spcPct val="150000"/>
              </a:lnSpc>
            </a:pPr>
            <a:endParaRPr lang="uk-U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Основні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питання, які слід 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розглянути</a:t>
            </a: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✅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Що таке гіпотеза та її структура?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✅ Які існують види гіпотез?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✅ Як правильно формулювати наукові завдання?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✅ Яка роль гіпотези у перевірці теоретичних положень?</a:t>
            </a:r>
          </a:p>
          <a:p>
            <a:pPr algn="just"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Чітке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визначення гіпотези та завдань забезпечує логічну послідовність дослідження та достовірність його висновків.</a:t>
            </a:r>
          </a:p>
        </p:txBody>
      </p:sp>
    </p:spTree>
    <p:extLst>
      <p:ext uri="{BB962C8B-B14F-4D97-AF65-F5344CB8AC3E}">
        <p14:creationId xmlns:p14="http://schemas.microsoft.com/office/powerpoint/2010/main" val="353093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2955" y="99365"/>
            <a:ext cx="11395587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Визначення гіпотези: що це таке</a:t>
            </a:r>
            <a:r>
              <a:rPr lang="uk-UA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uk-UA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Гіпотеза</a:t>
            </a: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– це науково обґрунтоване припущення, що висувається для пояснення певного явища чи процесу та підлягає перевірці</a:t>
            </a: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uk-UA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uk-UA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Ключові </a:t>
            </a: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характеристики </a:t>
            </a:r>
            <a:r>
              <a:rPr lang="uk-UA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гіпотези</a:t>
            </a:r>
          </a:p>
          <a:p>
            <a:pPr>
              <a:lnSpc>
                <a:spcPct val="150000"/>
              </a:lnSpc>
            </a:pP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Має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бути логічною та обґрунтованою.</a:t>
            </a:r>
            <a:b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Підлягає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емпіричній перевірці.</a:t>
            </a:r>
            <a:b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Формулюється</a:t>
            </a: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чітко та конкретно.</a:t>
            </a:r>
            <a:b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Визначає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зв’язок між змінними.</a:t>
            </a:r>
          </a:p>
          <a:p>
            <a:pPr>
              <a:lnSpc>
                <a:spcPct val="150000"/>
              </a:lnSpc>
            </a:pP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Гіпотеза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– це основа наукового дослідження, яка визначає його напрям та методи перевірки.</a:t>
            </a:r>
          </a:p>
        </p:txBody>
      </p:sp>
    </p:spTree>
    <p:extLst>
      <p:ext uri="{BB962C8B-B14F-4D97-AF65-F5344CB8AC3E}">
        <p14:creationId xmlns:p14="http://schemas.microsoft.com/office/powerpoint/2010/main" val="386752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2452" y="216310"/>
            <a:ext cx="1125793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Структура наукової гіпотези</a:t>
            </a:r>
          </a:p>
          <a:p>
            <a:pPr>
              <a:lnSpc>
                <a:spcPct val="150000"/>
              </a:lnSpc>
            </a:pP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Гіпотеза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має чітку </a:t>
            </a: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структуру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, що складається з таких елементів:</a:t>
            </a:r>
          </a:p>
          <a:p>
            <a:pPr>
              <a:lnSpc>
                <a:spcPct val="150000"/>
              </a:lnSpc>
            </a:pPr>
            <a:r>
              <a:rPr lang="uk-UA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Передумови </a:t>
            </a: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(основи гіпотези)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 – факти, що підтверджують актуальність дослідження.</a:t>
            </a:r>
            <a:b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. Наукове припущення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 – твердження про можливий зв’язок між явищами або факторами.</a:t>
            </a:r>
            <a:b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3. Логічне обґрунтування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 – пояснення, чому ця гіпотеза може бути істинною</a:t>
            </a: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4. Метод перевірки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 – способи емпіричного або теоретичного тестування гіпотези.</a:t>
            </a:r>
          </a:p>
          <a:p>
            <a:pPr>
              <a:lnSpc>
                <a:spcPct val="150000"/>
              </a:lnSpc>
            </a:pPr>
            <a:r>
              <a:rPr lang="uk-UA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Коректно</a:t>
            </a: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сформульована гіпотеза повинна бути </a:t>
            </a:r>
            <a:r>
              <a:rPr lang="uk-UA" sz="2200" dirty="0" err="1">
                <a:latin typeface="Arial" panose="020B0604020202020204" pitchFamily="34" charset="0"/>
                <a:cs typeface="Arial" panose="020B0604020202020204" pitchFamily="34" charset="0"/>
              </a:rPr>
              <a:t>перевірюваною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, чіткою та відповідати науковим критеріям.</a:t>
            </a:r>
          </a:p>
        </p:txBody>
      </p:sp>
    </p:spTree>
    <p:extLst>
      <p:ext uri="{BB962C8B-B14F-4D97-AF65-F5344CB8AC3E}">
        <p14:creationId xmlns:p14="http://schemas.microsoft.com/office/powerpoint/2010/main" val="144967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2117" y="412956"/>
            <a:ext cx="1148407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Види наукових гіпотез</a:t>
            </a: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наукових дослідженнях розрізняють кілька типів гіпотез.</a:t>
            </a:r>
          </a:p>
          <a:p>
            <a:pPr>
              <a:lnSpc>
                <a:spcPct val="15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. За характером змісту: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Описові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– припущення про наявність певного явища.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Пояснювальні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– припущення про причини явища.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Прогностичні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– передбачення можливих наслідків.</a:t>
            </a:r>
          </a:p>
          <a:p>
            <a:pPr>
              <a:lnSpc>
                <a:spcPct val="15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. За способом перевірки: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Теоретичні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– ґрунтуються на логічному аналізі та моделюванні.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Емпіричні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– перевіряються експериментально або статистично.</a:t>
            </a: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Вибір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типу гіпотези залежить від предмета дослідження та методологічного підходу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622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0272" y="167147"/>
            <a:ext cx="111104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Формулювання завдань дослідження та їх взаємозв’язок із метою</a:t>
            </a:r>
          </a:p>
          <a:p>
            <a:pPr>
              <a:lnSpc>
                <a:spcPct val="15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Мета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дослідження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визначає його загальний напрям, а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завдання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деталізують етапи досягнення цієї мети.</a:t>
            </a:r>
          </a:p>
          <a:p>
            <a:pPr algn="ctr">
              <a:lnSpc>
                <a:spcPct val="15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Алгоритм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формулювання 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завдань</a:t>
            </a:r>
          </a:p>
          <a:p>
            <a:pPr>
              <a:lnSpc>
                <a:spcPct val="15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Визначити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основну проблему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дослідження.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Сформулювати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ключові аспекти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, що необхідно вивчити.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Виділити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етапи дослідження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відповідно до його логіки.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Визначити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методи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вирішення кожного завдання.</a:t>
            </a:r>
          </a:p>
          <a:p>
            <a:pPr>
              <a:lnSpc>
                <a:spcPct val="150000"/>
              </a:lnSpc>
            </a:pPr>
            <a:endParaRPr lang="uk-U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Чітке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формулювання завдань допомагає структурувати дослідження та зробити його ефективним.</a:t>
            </a:r>
          </a:p>
        </p:txBody>
      </p:sp>
    </p:spTree>
    <p:extLst>
      <p:ext uri="{BB962C8B-B14F-4D97-AF65-F5344CB8AC3E}">
        <p14:creationId xmlns:p14="http://schemas.microsoft.com/office/powerpoint/2010/main" val="2653488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50607" y="501445"/>
            <a:ext cx="1123827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Приклад формулювання мети і 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завдань</a:t>
            </a:r>
          </a:p>
          <a:p>
            <a:pPr algn="ctr"/>
            <a:endParaRPr lang="uk-U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Тема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дослідження: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Вплив соціальних мереж на політичну активність молоді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Мета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Дослідити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роль соціальних мереж у формуванні політичних поглядів молоді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Завдання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Проаналізувати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теоретичні підходи до вивчення політичної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активності.</a:t>
            </a:r>
          </a:p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изначити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основні механізми впливу соціальних мереж.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Провести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соціологічне опитування серед молоді.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Оцінити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вплив соціальних мереж на виборчу поведінку.</a:t>
            </a:r>
          </a:p>
          <a:p>
            <a:endParaRPr lang="uk-U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Коректно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сформульовані завдання відображають логіку дослідження та його структуру.</a:t>
            </a: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432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89936" y="393291"/>
            <a:ext cx="1135625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Взаємозв’язок гіпотез і завдань</a:t>
            </a: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Гіпотеза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та завдання дослідження мають тісний зв’язок.</a:t>
            </a:r>
          </a:p>
          <a:p>
            <a:pPr algn="ctr">
              <a:lnSpc>
                <a:spcPct val="150000"/>
              </a:lnSpc>
            </a:pPr>
            <a:endParaRPr lang="uk-U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Основні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принципи 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взаємозв’язку</a:t>
            </a:r>
          </a:p>
          <a:p>
            <a:pPr>
              <a:lnSpc>
                <a:spcPct val="15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Гіпотеза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визначає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основний напрям дослідження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Завдання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формулюються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так, щоб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перевірити гіпотезу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Кожне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завдання має свій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метод перевірки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uk-U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завдання не сприяють перевірці гіпотези, їх необхідно скоригувати.</a:t>
            </a:r>
          </a:p>
        </p:txBody>
      </p:sp>
    </p:spTree>
    <p:extLst>
      <p:ext uri="{BB962C8B-B14F-4D97-AF65-F5344CB8AC3E}">
        <p14:creationId xmlns:p14="http://schemas.microsoft.com/office/powerpoint/2010/main" val="22866901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3518</TotalTime>
  <Words>637</Words>
  <Application>Microsoft Office PowerPoint</Application>
  <PresentationFormat>Широкоэкранный</PresentationFormat>
  <Paragraphs>64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Aptos</vt:lpstr>
      <vt:lpstr>Arial</vt:lpstr>
      <vt:lpstr>Montserrat</vt:lpstr>
      <vt:lpstr>Montserrat ExtraBold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Пользователь Windows</cp:lastModifiedBy>
  <cp:revision>155</cp:revision>
  <dcterms:created xsi:type="dcterms:W3CDTF">2023-01-12T09:20:21Z</dcterms:created>
  <dcterms:modified xsi:type="dcterms:W3CDTF">2025-03-10T18:31:55Z</dcterms:modified>
</cp:coreProperties>
</file>