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3" r:id="rId10"/>
    <p:sldId id="374" r:id="rId11"/>
    <p:sldId id="375" r:id="rId12"/>
    <p:sldId id="262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Тема 10. Реферування та аналітичний огляд наукової літератури</a:t>
            </a:r>
            <a:endParaRPr lang="uk-UA" sz="38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2891" y="255639"/>
            <a:ext cx="106778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Оформлення літературних джерел у науковій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роботі</a:t>
            </a:r>
          </a:p>
          <a:p>
            <a:pPr algn="ctr"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Наукові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джерела оформлюються відповідно до міжнародних стандартів.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стилі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цитування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APA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(American Psychological Association)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використовується у соціальних та гуманітарних науках.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Harvard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поширений у бізнесі та економіці.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Chicago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застосовується в історичних дослідженнях.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MLA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(Modern Language Association)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використовується в літературознавстві.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Важливо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дотримуватися єдиного стандарту оформлення у всій роботі.</a:t>
            </a:r>
          </a:p>
        </p:txBody>
      </p:sp>
    </p:spTree>
    <p:extLst>
      <p:ext uri="{BB962C8B-B14F-4D97-AF65-F5344CB8AC3E}">
        <p14:creationId xmlns:p14="http://schemas.microsoft.com/office/powerpoint/2010/main" val="305687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807" y="245806"/>
            <a:ext cx="1170038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Типові помилки при роботі з науковою літературою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Робота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з джерелами потребує уваги та критичного мислення.</a:t>
            </a:r>
          </a:p>
          <a:p>
            <a:pPr algn="ctr">
              <a:lnSpc>
                <a:spcPct val="150000"/>
              </a:lnSpc>
            </a:pPr>
            <a:endParaRPr lang="uk-UA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Поширені помилки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Використання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застарілих джерел.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Підміна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наукових статей популярними публікаціями.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Надмірне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використання прямих цитат без аналізу.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перевірка наукової достовірності джерел.</a:t>
            </a:r>
          </a:p>
          <a:p>
            <a:pPr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Якісний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огляд літератури – це запорука наукової обґрунтованості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392689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736" y="1362133"/>
            <a:ext cx="10343536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10.1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Мета і завдання огляду літератури у науковому дослідженні.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10.2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Методи пошуку та аналізу наукових джерел. 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10.3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Правила оформлення літературних джерел у наукових дослідженнях. 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7" y="294966"/>
            <a:ext cx="10982632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реферування та огляду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</a:p>
          <a:p>
            <a:pPr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Огляд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наукової літератури – це критичний аналіз наявних досліджень з обраної теми, що дозволяє: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Зрозуміти стан наукової проблеми.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Визначити ключові теорії, методи та підходи.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Виявити прогалини та невирішені питання.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Обґрунтувати актуальність власного дослідження.</a:t>
            </a:r>
          </a:p>
          <a:p>
            <a:pPr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якісного аналізу літератури неможливо правильно сформулювати наукову проблему та знайти шляхи її вирішення.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0942" y="245807"/>
            <a:ext cx="11434916" cy="561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Мета огляду літератури у науковому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дослідженні</a:t>
            </a:r>
          </a:p>
          <a:p>
            <a:pPr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мета огляду літератури – забезпечити дослідника всебічною інформацією про стан вивчення проблеми.</a:t>
            </a: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Конкретні цілі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Аналіз існуючих підходів до вивчення теми.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Виявлення протиріч у наукових підходах.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Підтвердження або спростування гіпотез.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Формування власної дослідницької позиції.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Якісний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огляд допомагає уникнути дублювання досліджень та визначити унікальність власного підходу.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2786" y="157316"/>
            <a:ext cx="11533239" cy="557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огляду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</a:p>
          <a:p>
            <a:pPr>
              <a:lnSpc>
                <a:spcPct val="150000"/>
              </a:lnSpc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Огляд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літератури виконує кілька важливих функцій у науковому дослідженні.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завдання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Виявлення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основних напрямів дослідження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Систематизація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знань за темою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Оцінка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достовірності джерел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Визначення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проблематики та перспектив дослідження.</a:t>
            </a:r>
          </a:p>
          <a:p>
            <a:pPr>
              <a:lnSpc>
                <a:spcPct val="150000"/>
              </a:lnSpc>
            </a:pP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Огляд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допомагає структурувати знання та закладає основу для проведення власного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123" y="285135"/>
            <a:ext cx="1169055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Методи пошуку наукової літератури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Знайти </a:t>
            </a:r>
            <a:r>
              <a:rPr lang="uk-UA" dirty="0"/>
              <a:t>актуальні наукові джерела можна за допомогою різних методів.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підходи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Використання </a:t>
            </a:r>
            <a:r>
              <a:rPr lang="uk-UA" dirty="0"/>
              <a:t>академічних баз даних (</a:t>
            </a:r>
            <a:r>
              <a:rPr lang="en-GB" dirty="0"/>
              <a:t>Google Scholar, Scopus, Web of Science).</a:t>
            </a:r>
            <a:br>
              <a:rPr lang="en-GB" dirty="0"/>
            </a:br>
            <a:r>
              <a:rPr lang="uk-UA" dirty="0" smtClean="0"/>
              <a:t>Аналіз </a:t>
            </a:r>
            <a:r>
              <a:rPr lang="uk-UA" dirty="0" err="1"/>
              <a:t>бібліографій</a:t>
            </a:r>
            <a:r>
              <a:rPr lang="uk-UA" dirty="0"/>
              <a:t> у наукових статтях.</a:t>
            </a:r>
            <a:br>
              <a:rPr lang="uk-UA" dirty="0"/>
            </a:br>
            <a:r>
              <a:rPr lang="uk-UA" dirty="0" smtClean="0"/>
              <a:t>Пошук </a:t>
            </a:r>
            <a:r>
              <a:rPr lang="uk-UA" dirty="0"/>
              <a:t>у відкритих </a:t>
            </a:r>
            <a:r>
              <a:rPr lang="uk-UA" dirty="0" err="1"/>
              <a:t>репозитаріях</a:t>
            </a:r>
            <a:r>
              <a:rPr lang="uk-UA" dirty="0"/>
              <a:t> університетів та наукових установ.</a:t>
            </a:r>
            <a:br>
              <a:rPr lang="uk-UA" dirty="0"/>
            </a:br>
            <a:r>
              <a:rPr lang="uk-UA" dirty="0" smtClean="0"/>
              <a:t>Використання </a:t>
            </a:r>
            <a:r>
              <a:rPr lang="uk-UA" dirty="0"/>
              <a:t>наукових соціальних мереж (</a:t>
            </a:r>
            <a:r>
              <a:rPr lang="en-GB" dirty="0" err="1"/>
              <a:t>ResearchGate</a:t>
            </a:r>
            <a:r>
              <a:rPr lang="en-GB" dirty="0"/>
              <a:t>, Academia.edu).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Важливо </a:t>
            </a:r>
            <a:r>
              <a:rPr lang="uk-UA" dirty="0"/>
              <a:t>враховувати надійність джерел та використовувати перевірену літературу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9432" y="373626"/>
            <a:ext cx="108253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Методи аналізу наукових </a:t>
            </a:r>
            <a:r>
              <a:rPr lang="uk-UA" b="1" dirty="0" smtClean="0"/>
              <a:t>джерел</a:t>
            </a:r>
          </a:p>
          <a:p>
            <a:pPr>
              <a:lnSpc>
                <a:spcPct val="150000"/>
              </a:lnSpc>
            </a:pPr>
            <a:endParaRPr lang="uk-UA" b="1" dirty="0"/>
          </a:p>
          <a:p>
            <a:pPr>
              <a:lnSpc>
                <a:spcPct val="150000"/>
              </a:lnSpc>
            </a:pPr>
            <a:r>
              <a:rPr lang="uk-UA" dirty="0" smtClean="0"/>
              <a:t>Аналіз </a:t>
            </a:r>
            <a:r>
              <a:rPr lang="uk-UA" dirty="0"/>
              <a:t>наукової літератури передбачає систематизацію інформації та її критичну оцінку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методи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b="1" dirty="0" smtClean="0"/>
              <a:t>Контент-аналіз</a:t>
            </a:r>
            <a:r>
              <a:rPr lang="uk-UA" dirty="0" smtClean="0"/>
              <a:t> </a:t>
            </a:r>
            <a:r>
              <a:rPr lang="uk-UA" dirty="0"/>
              <a:t>– виявлення ключових понять та тенденцій.</a:t>
            </a:r>
            <a:br>
              <a:rPr lang="uk-UA" dirty="0"/>
            </a:br>
            <a:r>
              <a:rPr lang="uk-UA" b="1" dirty="0" smtClean="0"/>
              <a:t>Порівняльний </a:t>
            </a:r>
            <a:r>
              <a:rPr lang="uk-UA" b="1" dirty="0"/>
              <a:t>аналіз</a:t>
            </a:r>
            <a:r>
              <a:rPr lang="uk-UA" dirty="0"/>
              <a:t> – зіставлення різних точок зору.</a:t>
            </a:r>
            <a:br>
              <a:rPr lang="uk-UA" dirty="0"/>
            </a:br>
            <a:r>
              <a:rPr lang="uk-UA" b="1" dirty="0" smtClean="0"/>
              <a:t>Метод </a:t>
            </a:r>
            <a:r>
              <a:rPr lang="uk-UA" b="1" dirty="0"/>
              <a:t>класифікації</a:t>
            </a:r>
            <a:r>
              <a:rPr lang="uk-UA" dirty="0"/>
              <a:t> – групування джерел за певними критеріями.</a:t>
            </a:r>
            <a:br>
              <a:rPr lang="uk-UA" dirty="0"/>
            </a:br>
            <a:r>
              <a:rPr lang="uk-UA" b="1" dirty="0" smtClean="0"/>
              <a:t>Цитатний </a:t>
            </a:r>
            <a:r>
              <a:rPr lang="uk-UA" b="1" dirty="0"/>
              <a:t>аналіз</a:t>
            </a:r>
            <a:r>
              <a:rPr lang="uk-UA" dirty="0"/>
              <a:t> – оцінка впливовості досліджень за кількістю посилань.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Системний </a:t>
            </a:r>
            <a:r>
              <a:rPr lang="uk-UA" dirty="0"/>
              <a:t>підхід дозволяє об’єктивно оцінити стан наукового вивчення проблеми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961" y="501445"/>
            <a:ext cx="1146441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Реферування наукової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</a:p>
          <a:p>
            <a:pPr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Реферування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це короткий виклад змісту наукової роботи.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Види рефератів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Інформативний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містить основні факти, висновки, методи дослідження.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Індикативний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лише загальна характеристика без глибокого аналізу.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Аналізуючий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критична оцінка джерела та його значущості.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Якісне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реферування допомагає швидко орієнтуватися у великому обсязі наукової літератури.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68594"/>
            <a:ext cx="1055984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аналітичного огляду літератури</a:t>
            </a: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Огляд літератури має чітку структуру.</a:t>
            </a:r>
          </a:p>
          <a:p>
            <a:pPr algn="ctr">
              <a:lnSpc>
                <a:spcPct val="150000"/>
              </a:lnSpc>
            </a:pPr>
            <a:endParaRPr lang="uk-UA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елементи</a:t>
            </a:r>
          </a:p>
          <a:p>
            <a:pPr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– постановка проблеми, мета огляду.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частина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 – аналіз ключових джерел, класифікація підходів.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– узагальнення інформації, виявлення прогалин у дослідженні.</a:t>
            </a:r>
          </a:p>
          <a:p>
            <a:pPr>
              <a:lnSpc>
                <a:spcPct val="150000"/>
              </a:lnSpc>
            </a:pP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Правильна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структура допомагає чітко викласти матеріал і зробити висновки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90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585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152</cp:revision>
  <dcterms:created xsi:type="dcterms:W3CDTF">2023-01-12T09:20:21Z</dcterms:created>
  <dcterms:modified xsi:type="dcterms:W3CDTF">2025-03-10T18:10:09Z</dcterms:modified>
</cp:coreProperties>
</file>