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26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84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Тема 5. Етапи </a:t>
            </a:r>
            <a:r>
              <a:rPr lang="uk-UA" sz="3600" b="1" dirty="0">
                <a:solidFill>
                  <a:schemeClr val="bg1"/>
                </a:solidFill>
              </a:rPr>
              <a:t>проведення наукового дослідження </a:t>
            </a:r>
          </a:p>
          <a:p>
            <a:pPr algn="ctr">
              <a:lnSpc>
                <a:spcPct val="130000"/>
              </a:lnSpc>
              <a:spcAft>
                <a:spcPts val="0"/>
              </a:spcAft>
            </a:pP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535" y="1697278"/>
            <a:ext cx="9832258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200" dirty="0" smtClean="0"/>
              <a:t>5.1</a:t>
            </a:r>
            <a:r>
              <a:rPr lang="uk-UA" sz="2200" dirty="0"/>
              <a:t>. Планування наукового дослідження: від ідеї до реалізації. </a:t>
            </a:r>
            <a:endParaRPr lang="uk-UA" sz="2200" dirty="0" smtClean="0"/>
          </a:p>
          <a:p>
            <a:pPr>
              <a:lnSpc>
                <a:spcPct val="150000"/>
              </a:lnSpc>
            </a:pPr>
            <a:r>
              <a:rPr lang="uk-UA" sz="2200" dirty="0" smtClean="0"/>
              <a:t>5.2</a:t>
            </a:r>
            <a:r>
              <a:rPr lang="uk-UA" sz="2200" dirty="0"/>
              <a:t>. Основні етапи проведення дослідження. </a:t>
            </a:r>
            <a:endParaRPr lang="uk-UA" sz="2200" dirty="0" smtClean="0"/>
          </a:p>
          <a:p>
            <a:pPr>
              <a:lnSpc>
                <a:spcPct val="150000"/>
              </a:lnSpc>
            </a:pPr>
            <a:r>
              <a:rPr lang="uk-UA" sz="2200" dirty="0" smtClean="0"/>
              <a:t>5.3</a:t>
            </a:r>
            <a:r>
              <a:rPr lang="uk-UA" sz="2200" dirty="0"/>
              <a:t>. Контроль і корекція дослідницького процесу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6076" y="137652"/>
            <a:ext cx="10844981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/>
              <a:t>Планування є ключовим етапом, оскільки визначає успішність усього дослідницького процесу</a:t>
            </a:r>
            <a:r>
              <a:rPr lang="uk-UA" dirty="0" smtClean="0"/>
              <a:t>.</a:t>
            </a:r>
          </a:p>
          <a:p>
            <a:pPr>
              <a:lnSpc>
                <a:spcPct val="150000"/>
              </a:lnSpc>
            </a:pPr>
            <a:endParaRPr lang="uk-UA" dirty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</a:t>
            </a:r>
            <a:r>
              <a:rPr lang="uk-UA" b="1" dirty="0"/>
              <a:t>аспекти планування</a:t>
            </a:r>
            <a:r>
              <a:rPr lang="uk-UA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Вибір теми</a:t>
            </a:r>
            <a:r>
              <a:rPr lang="uk-UA" dirty="0"/>
              <a:t> – визначення актуальності, новизни та значущості.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Формулювання проблеми</a:t>
            </a:r>
            <a:r>
              <a:rPr lang="uk-UA" dirty="0"/>
              <a:t> – постановка конкретного наукового питання, на яке необхідно знайти відповідь.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Визначення мети та завдань</a:t>
            </a:r>
            <a:r>
              <a:rPr lang="uk-UA" dirty="0"/>
              <a:t> – чітке формулювання того, що потрібно досягти в межах дослідження.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Розробка гіпотези</a:t>
            </a:r>
            <a:r>
              <a:rPr lang="uk-UA" dirty="0"/>
              <a:t> – припущення, яке потребує перевірки.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Вибір методів дослідження</a:t>
            </a:r>
            <a:r>
              <a:rPr lang="uk-UA" dirty="0"/>
              <a:t> – визначення інструментів і підходів для збору та аналізу даних.</a:t>
            </a:r>
          </a:p>
          <a:p>
            <a:pPr>
              <a:lnSpc>
                <a:spcPct val="150000"/>
              </a:lnSpc>
            </a:pPr>
            <a:r>
              <a:rPr lang="uk-UA" dirty="0"/>
              <a:t>Грамотне планування допомагає уникнути зайвих витрат часу та ресурсів, сприяє точності й науковій обґрунтованості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3123" y="287533"/>
            <a:ext cx="11198942" cy="538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/>
              <a:t>Основні етапи проведення дослідження</a:t>
            </a:r>
          </a:p>
          <a:p>
            <a:pPr>
              <a:lnSpc>
                <a:spcPct val="120000"/>
              </a:lnSpc>
            </a:pPr>
            <a:r>
              <a:rPr lang="uk-UA" dirty="0" smtClean="0"/>
              <a:t>Будь-яке </a:t>
            </a:r>
            <a:r>
              <a:rPr lang="uk-UA" dirty="0"/>
              <a:t>наукове дослідження включає такі </a:t>
            </a:r>
            <a:r>
              <a:rPr lang="uk-UA" b="1" dirty="0"/>
              <a:t>основні етапи</a:t>
            </a:r>
            <a:r>
              <a:rPr lang="uk-UA" dirty="0"/>
              <a:t>:</a:t>
            </a:r>
          </a:p>
          <a:p>
            <a:pPr>
              <a:lnSpc>
                <a:spcPct val="120000"/>
              </a:lnSpc>
            </a:pPr>
            <a:r>
              <a:rPr lang="uk-UA" b="1" dirty="0" smtClean="0"/>
              <a:t>Визначення </a:t>
            </a:r>
            <a:r>
              <a:rPr lang="uk-UA" b="1" dirty="0"/>
              <a:t>проблеми та формулювання гіпотези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Постановка питання, яке потребує вирішення.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Визначення наукової новизни та практичного значення</a:t>
            </a:r>
            <a:r>
              <a:rPr lang="uk-UA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uk-UA" b="1" dirty="0" smtClean="0"/>
              <a:t>Теоретичне </a:t>
            </a:r>
            <a:r>
              <a:rPr lang="uk-UA" b="1" dirty="0"/>
              <a:t>обґрунтування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Аналіз існуючих джерел, дослідження попередніх робіт.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Формування концептуальних підходів.</a:t>
            </a:r>
          </a:p>
          <a:p>
            <a:pPr>
              <a:lnSpc>
                <a:spcPct val="120000"/>
              </a:lnSpc>
            </a:pPr>
            <a:r>
              <a:rPr lang="uk-UA" b="1" dirty="0"/>
              <a:t>В</a:t>
            </a:r>
            <a:r>
              <a:rPr lang="uk-UA" b="1" dirty="0" smtClean="0"/>
              <a:t>ибір </a:t>
            </a:r>
            <a:r>
              <a:rPr lang="uk-UA" b="1" dirty="0"/>
              <a:t>методів дослідження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Визначення </a:t>
            </a:r>
            <a:r>
              <a:rPr lang="uk-UA" dirty="0" err="1"/>
              <a:t>методик</a:t>
            </a:r>
            <a:r>
              <a:rPr lang="uk-UA" dirty="0"/>
              <a:t> збору та аналізу даних (спостереження, експеримент, опитування тощо).</a:t>
            </a:r>
          </a:p>
          <a:p>
            <a:pPr>
              <a:lnSpc>
                <a:spcPct val="120000"/>
              </a:lnSpc>
            </a:pPr>
            <a:r>
              <a:rPr lang="uk-UA" b="1" dirty="0" smtClean="0"/>
              <a:t>Проведення </a:t>
            </a:r>
            <a:r>
              <a:rPr lang="uk-UA" b="1" dirty="0"/>
              <a:t>дослідження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Збір первинних даних, їх обробка та аналіз.</a:t>
            </a:r>
          </a:p>
          <a:p>
            <a:pPr>
              <a:lnSpc>
                <a:spcPct val="120000"/>
              </a:lnSpc>
            </a:pPr>
            <a:r>
              <a:rPr lang="uk-UA" b="1" dirty="0" smtClean="0"/>
              <a:t>Формулювання </a:t>
            </a:r>
            <a:r>
              <a:rPr lang="uk-UA" b="1" dirty="0"/>
              <a:t>висновків та узагальнення результатів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Інтерпретація отриманих даних, перевірка гіпотези</a:t>
            </a:r>
            <a:r>
              <a:rPr lang="uk-UA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uk-UA" b="1" dirty="0" smtClean="0"/>
              <a:t>Публікація </a:t>
            </a:r>
            <a:r>
              <a:rPr lang="uk-UA" b="1" dirty="0"/>
              <a:t>та впровадження результатів</a:t>
            </a:r>
            <a:endParaRPr lang="uk-UA" dirty="0"/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dirty="0"/>
              <a:t>Оформлення статті, доповіді, презентації.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6" y="589935"/>
            <a:ext cx="107958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Визначення проблеми та формулювання гіпотези</a:t>
            </a:r>
          </a:p>
          <a:p>
            <a:pPr>
              <a:lnSpc>
                <a:spcPct val="150000"/>
              </a:lnSpc>
            </a:pPr>
            <a:r>
              <a:rPr lang="uk-UA" dirty="0"/>
              <a:t>На початковому етапі дослідник повинен визначити проблему та сформулювати гіпотезу.</a:t>
            </a:r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Що </a:t>
            </a:r>
            <a:r>
              <a:rPr lang="uk-UA" b="1" dirty="0"/>
              <a:t>таке наукова проблема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Це </a:t>
            </a:r>
            <a:r>
              <a:rPr lang="uk-UA" dirty="0"/>
              <a:t>теоретичне або практичне питання, що потребує розв’язання.</a:t>
            </a:r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Як </a:t>
            </a:r>
            <a:r>
              <a:rPr lang="uk-UA" b="1" dirty="0"/>
              <a:t>правильно формулювати проблему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✅ </a:t>
            </a:r>
            <a:r>
              <a:rPr lang="uk-UA" dirty="0"/>
              <a:t>Чітко та лаконічно.</a:t>
            </a:r>
            <a:br>
              <a:rPr lang="uk-UA" dirty="0"/>
            </a:br>
            <a:r>
              <a:rPr lang="uk-UA" dirty="0"/>
              <a:t>✅ Визначати суперечність або недостатність знань у певній сфері.</a:t>
            </a:r>
            <a:br>
              <a:rPr lang="uk-UA" dirty="0"/>
            </a:br>
            <a:r>
              <a:rPr lang="uk-UA" dirty="0"/>
              <a:t>✅ Мати потенційні варіанти вирішення.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b="1" dirty="0" smtClean="0"/>
              <a:t>Формулювання </a:t>
            </a:r>
            <a:r>
              <a:rPr lang="uk-UA" b="1" dirty="0"/>
              <a:t>гіпотези</a:t>
            </a:r>
            <a:r>
              <a:rPr lang="uk-UA" dirty="0"/>
              <a:t> – передбачувана відповідь на дослідницьке питання, яку необхідно перевірити.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263" y="176981"/>
            <a:ext cx="108843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Збір та аналіз даних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Цей етап включає пошук та обробку інформації, необхідної для перевірки гіпотези.</a:t>
            </a: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джерела інформації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Наукові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статті та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монографії.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Офіційні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статистичні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дані.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опитувань,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анкетування.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Експериментальні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дані.</a:t>
            </a: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збору інформації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Спостереження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Експеримент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Аналіз документів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Соціологічні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методи (опитування, інтерв’ю)</a:t>
            </a: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6077" y="521111"/>
            <a:ext cx="110612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Контроль і корекція дослідницького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</a:p>
          <a:p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Контроль наукового дослідження передбачає перевірку відповідності отриманих результатів початковим цілям і гіпотезі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аспекти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контролю</a:t>
            </a:r>
          </a:p>
          <a:p>
            <a:pPr algn="ctr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Відстеження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відповідності отриманих даних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гіпотезі.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Перевірка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достовірності та надійності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можливих відхилень та їх причин.</a:t>
            </a:r>
          </a:p>
          <a:p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Методи корекції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</a:p>
          <a:p>
            <a:pPr algn="ctr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Повторне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тестування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гіпотези.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помилок та уточнення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методології.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Додатковий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збір інформації або повторний експеримент.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50" y="304800"/>
            <a:ext cx="113070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Оформлення та представлення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</a:p>
          <a:p>
            <a:pPr algn="ctr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Результати наукового дослідження повинні бути оформлені у вигляді доповіді, наукової статті, звіту або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дисертації.</a:t>
            </a:r>
          </a:p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вимоги до оформлення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Логічна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структура (вступ, основна частина, висновки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Чіткість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 обґрунтованість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висновків.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Використання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таблиць, графіків, діаграм для ілюстрації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результатів.</a:t>
            </a:r>
          </a:p>
          <a:p>
            <a:pPr algn="ctr"/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представлення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Наукові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конференції,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семінари.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Публікації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журналах.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Практичне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впровадження у реальних умовах.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Оформлення результатів – фінальний етап, що визначає наукову цінність проведеного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502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148</cp:revision>
  <dcterms:created xsi:type="dcterms:W3CDTF">2023-01-12T09:20:21Z</dcterms:created>
  <dcterms:modified xsi:type="dcterms:W3CDTF">2025-03-10T14:26:05Z</dcterms:modified>
</cp:coreProperties>
</file>