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22" r:id="rId3"/>
    <p:sldId id="368" r:id="rId4"/>
    <p:sldId id="369" r:id="rId5"/>
    <p:sldId id="370" r:id="rId6"/>
    <p:sldId id="361" r:id="rId7"/>
    <p:sldId id="362" r:id="rId8"/>
    <p:sldId id="363" r:id="rId9"/>
    <p:sldId id="364" r:id="rId10"/>
    <p:sldId id="262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4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10.03.2025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08371" y="2115371"/>
            <a:ext cx="10609007" cy="225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</a:t>
            </a:r>
            <a:r>
              <a:rPr lang="uk-UA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uk-UA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Науково-дослідна діяльність студентів </a:t>
            </a:r>
          </a:p>
          <a:p>
            <a:pPr algn="ctr">
              <a:lnSpc>
                <a:spcPct val="130000"/>
              </a:lnSpc>
              <a:spcAft>
                <a:spcPts val="0"/>
              </a:spcAft>
            </a:pPr>
            <a:endParaRPr lang="uk-UA" sz="3600" b="1" dirty="0" smtClean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68593" y="1254827"/>
            <a:ext cx="1108095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Науково-дослідна діяльність студентів </a:t>
            </a: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4.1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. Мета, завдання та функції науково-дослідної діяльності студентів </a:t>
            </a: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4.2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. Види науково-дослідної діяльності студентів </a:t>
            </a: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4.3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. Форми науково-дослідної діяльності студентів</a:t>
            </a:r>
          </a:p>
        </p:txBody>
      </p:sp>
    </p:spTree>
    <p:extLst>
      <p:ext uri="{BB962C8B-B14F-4D97-AF65-F5344CB8AC3E}">
        <p14:creationId xmlns:p14="http://schemas.microsoft.com/office/powerpoint/2010/main" val="168129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1108" y="267868"/>
            <a:ext cx="11130117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b="1" dirty="0"/>
              <a:t>Науково-дослідна діяльність студентів (НДДС)</a:t>
            </a:r>
            <a:r>
              <a:rPr lang="uk-UA" dirty="0"/>
              <a:t> є невід'ємною складовою освітнього процесу у закладах вищої освіти. Вона сприяє розвитку критичного мислення, формуванню наукового світогляду та підготовці майбутніх фахівців до дослідницької роботи</a:t>
            </a:r>
            <a:r>
              <a:rPr lang="uk-UA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uk-UA" dirty="0"/>
          </a:p>
          <a:p>
            <a:pPr algn="just">
              <a:lnSpc>
                <a:spcPct val="150000"/>
              </a:lnSpc>
            </a:pPr>
            <a:r>
              <a:rPr lang="uk-UA" b="1" dirty="0" smtClean="0"/>
              <a:t>Основна </a:t>
            </a:r>
            <a:r>
              <a:rPr lang="uk-UA" b="1" dirty="0"/>
              <a:t>мета НДДС</a:t>
            </a:r>
            <a:r>
              <a:rPr lang="uk-UA" dirty="0"/>
              <a:t> – формування в студентів навичок проведення наукових досліджень, аналізу інформації, розробки нових підходів до вирішення актуальних проблем.</a:t>
            </a:r>
          </a:p>
          <a:p>
            <a:pPr algn="ctr">
              <a:lnSpc>
                <a:spcPct val="150000"/>
              </a:lnSpc>
            </a:pPr>
            <a:r>
              <a:rPr lang="uk-UA" b="1" dirty="0" smtClean="0"/>
              <a:t>Значення НДДС</a:t>
            </a:r>
            <a:endParaRPr lang="uk-UA" b="1" dirty="0"/>
          </a:p>
          <a:p>
            <a:pPr algn="just">
              <a:lnSpc>
                <a:spcPct val="150000"/>
              </a:lnSpc>
            </a:pPr>
            <a:r>
              <a:rPr lang="uk-UA" dirty="0" smtClean="0"/>
              <a:t>✅ </a:t>
            </a:r>
            <a:r>
              <a:rPr lang="uk-UA" dirty="0"/>
              <a:t>Розвиток творчого мислення та інноваційного підходу до вирішення завдань.</a:t>
            </a:r>
            <a:br>
              <a:rPr lang="uk-UA" dirty="0"/>
            </a:br>
            <a:r>
              <a:rPr lang="uk-UA" dirty="0" smtClean="0"/>
              <a:t>✅ Поглиблення </a:t>
            </a:r>
            <a:r>
              <a:rPr lang="uk-UA" dirty="0"/>
              <a:t>теоретичних знань та закріплення практичних навичок.</a:t>
            </a:r>
            <a:br>
              <a:rPr lang="uk-UA" dirty="0"/>
            </a:br>
            <a:r>
              <a:rPr lang="uk-UA" dirty="0"/>
              <a:t>✅ Вдосконалення вміння працювати з науковою літературою, писати статті, робити висновки.</a:t>
            </a:r>
            <a:br>
              <a:rPr lang="uk-UA" dirty="0"/>
            </a:br>
            <a:r>
              <a:rPr lang="uk-UA" dirty="0"/>
              <a:t>✅ Підготовка до подальшої наукової або професійної діяльності.</a:t>
            </a:r>
          </a:p>
          <a:p>
            <a:pPr algn="just">
              <a:lnSpc>
                <a:spcPct val="150000"/>
              </a:lnSpc>
            </a:pPr>
            <a:r>
              <a:rPr lang="uk-UA" dirty="0"/>
              <a:t>Таким чином, НДДС є важливим етапом становлення фахівця, який вміє аналізувати, досліджувати та пропонувати нові рішення.</a:t>
            </a:r>
          </a:p>
        </p:txBody>
      </p:sp>
    </p:spTree>
    <p:extLst>
      <p:ext uri="{BB962C8B-B14F-4D97-AF65-F5344CB8AC3E}">
        <p14:creationId xmlns:p14="http://schemas.microsoft.com/office/powerpoint/2010/main" val="353093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4129" y="265469"/>
            <a:ext cx="1150374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Метою науково-дослідної діяльності студентів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є розвиток їхньої наукової активності, формування аналітичних здібностей та підготовка до самостійної наукової або професійної діяльності.</a:t>
            </a:r>
          </a:p>
          <a:p>
            <a:pPr algn="just">
              <a:lnSpc>
                <a:spcPct val="150000"/>
              </a:lnSpc>
            </a:pP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аспекти мети НДДС</a:t>
            </a: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формування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дослідницьких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навичок, підвищення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рівня компетентності та ерудиції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студентів, залучення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студентів до розв’язання реальних наукових </a:t>
            </a: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проблем, підготовка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до участі в наукових конференціях, конкурсах, </a:t>
            </a:r>
            <a:r>
              <a:rPr lang="uk-UA" sz="2200" dirty="0" err="1">
                <a:latin typeface="Arial" panose="020B0604020202020204" pitchFamily="34" charset="0"/>
                <a:cs typeface="Arial" panose="020B0604020202020204" pitchFamily="34" charset="0"/>
              </a:rPr>
              <a:t>проєктах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Очікувані </a:t>
            </a:r>
            <a:r>
              <a:rPr lang="uk-UA" sz="2200" b="1" dirty="0">
                <a:latin typeface="Arial" panose="020B0604020202020204" pitchFamily="34" charset="0"/>
                <a:cs typeface="Arial" panose="020B0604020202020204" pitchFamily="34" charset="0"/>
              </a:rPr>
              <a:t>результати</a:t>
            </a:r>
            <a:r>
              <a:rPr lang="uk-UA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uk-UA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✅Підвищення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якості освіти за рахунок поєднання навчання та досліджень.</a:t>
            </a:r>
            <a:b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✅Розширення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можливостей кар'єрного зростання студентів.</a:t>
            </a:r>
            <a:b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✅Стимулювання </a:t>
            </a:r>
            <a:r>
              <a:rPr lang="uk-UA" sz="2200" dirty="0">
                <a:latin typeface="Arial" panose="020B0604020202020204" pitchFamily="34" charset="0"/>
                <a:cs typeface="Arial" panose="020B0604020202020204" pitchFamily="34" charset="0"/>
              </a:rPr>
              <a:t>студентів до участі у міжнародних наукових програмах.</a:t>
            </a:r>
          </a:p>
        </p:txBody>
      </p:sp>
    </p:spTree>
    <p:extLst>
      <p:ext uri="{BB962C8B-B14F-4D97-AF65-F5344CB8AC3E}">
        <p14:creationId xmlns:p14="http://schemas.microsoft.com/office/powerpoint/2010/main" val="386752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949" y="314632"/>
            <a:ext cx="11454582" cy="52521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Для досягнення мети НДДС необхідно виконати ряд завдань, які сприяють розвитку наукової компетентності студентів.</a:t>
            </a:r>
          </a:p>
          <a:p>
            <a:pPr algn="ctr">
              <a:lnSpc>
                <a:spcPct val="130000"/>
              </a:lnSpc>
            </a:pP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Основні </a:t>
            </a:r>
            <a:r>
              <a:rPr lang="uk-UA" sz="2000" b="1" dirty="0">
                <a:latin typeface="Arial" panose="020B0604020202020204" pitchFamily="34" charset="0"/>
                <a:cs typeface="Arial" panose="020B0604020202020204" pitchFamily="34" charset="0"/>
              </a:rPr>
              <a:t>завдання НДДС</a:t>
            </a:r>
            <a:r>
              <a:rPr lang="uk-UA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30000"/>
              </a:lnSpc>
            </a:pP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✅ 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Формування дослідницької культури – розвиток навичок пошуку, аналізу та обробки наукової інформації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Вивчення сучасних методів дослідження – ознайомлення з експериментальними, аналітичними та емпіричними методами.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Розвиток навичок публічних виступів – участь у наукових конференціях, підготовка презентацій.</a:t>
            </a:r>
            <a:b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✅ Розширення наукового світогляду – інтеграція знань із різних дисциплін, пошук міждисциплінарних </a:t>
            </a:r>
            <a:r>
              <a:rPr lang="uk-UA" sz="2000" dirty="0" err="1">
                <a:latin typeface="Arial" panose="020B0604020202020204" pitchFamily="34" charset="0"/>
                <a:cs typeface="Arial" panose="020B0604020202020204" pitchFamily="34" charset="0"/>
              </a:rPr>
              <a:t>зв’язків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30000"/>
              </a:lnSpc>
            </a:pP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Таким чином, виконання цих завдань сприяє активному залученню студентів до наукової діяльності та підготовці до подальшої кар’єри.</a:t>
            </a:r>
          </a:p>
        </p:txBody>
      </p:sp>
    </p:spTree>
    <p:extLst>
      <p:ext uri="{BB962C8B-B14F-4D97-AF65-F5344CB8AC3E}">
        <p14:creationId xmlns:p14="http://schemas.microsoft.com/office/powerpoint/2010/main" val="144967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83457" y="344129"/>
            <a:ext cx="1163156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uk-UA" sz="2000" dirty="0"/>
              <a:t>Функції науково-дослідної діяльності студентів</a:t>
            </a:r>
          </a:p>
          <a:p>
            <a:pPr>
              <a:lnSpc>
                <a:spcPct val="120000"/>
              </a:lnSpc>
            </a:pPr>
            <a:r>
              <a:rPr lang="uk-UA" sz="2000" dirty="0"/>
              <a:t>НДДС виконує ряд важливих функцій, що сприяють гармонійному розвитку особистості студента та вдосконаленню його професійних компетенцій.</a:t>
            </a:r>
          </a:p>
          <a:p>
            <a:pPr algn="ctr">
              <a:lnSpc>
                <a:spcPct val="120000"/>
              </a:lnSpc>
            </a:pPr>
            <a:endParaRPr lang="uk-UA" sz="2000" b="1" dirty="0" smtClean="0"/>
          </a:p>
          <a:p>
            <a:pPr algn="ctr">
              <a:lnSpc>
                <a:spcPct val="120000"/>
              </a:lnSpc>
            </a:pPr>
            <a:r>
              <a:rPr lang="uk-UA" sz="2000" b="1" dirty="0" smtClean="0"/>
              <a:t>Основні </a:t>
            </a:r>
            <a:r>
              <a:rPr lang="uk-UA" sz="2000" b="1" dirty="0"/>
              <a:t>функції НДДС</a:t>
            </a:r>
            <a:r>
              <a:rPr lang="uk-UA" sz="2000" b="1" dirty="0" smtClean="0"/>
              <a:t>: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sz="2000" dirty="0" smtClean="0"/>
              <a:t>Освітня </a:t>
            </a:r>
            <a:r>
              <a:rPr lang="uk-UA" sz="2000" dirty="0"/>
              <a:t>функція – поглиблення знань, розвиток дослідницьких навичок</a:t>
            </a:r>
            <a:r>
              <a:rPr lang="uk-UA" sz="2000" dirty="0" smtClean="0"/>
              <a:t>.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sz="2000" dirty="0" smtClean="0"/>
              <a:t>Інформаційна </a:t>
            </a:r>
            <a:r>
              <a:rPr lang="uk-UA" sz="2000" dirty="0"/>
              <a:t>функція – робота з науковими джерелами, опанування методів збору та аналізу інформації</a:t>
            </a:r>
            <a:r>
              <a:rPr lang="uk-UA" sz="2000" dirty="0" smtClean="0"/>
              <a:t>.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sz="2000" dirty="0" smtClean="0"/>
              <a:t>Методологічна </a:t>
            </a:r>
            <a:r>
              <a:rPr lang="uk-UA" sz="2000" dirty="0"/>
              <a:t>функція – оволодіння методами та прийомами проведення </a:t>
            </a:r>
            <a:r>
              <a:rPr lang="uk-UA" sz="2000" dirty="0" smtClean="0"/>
              <a:t>наукових досліджень.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sz="2000" dirty="0"/>
              <a:t>І</a:t>
            </a:r>
            <a:r>
              <a:rPr lang="uk-UA" sz="2000" dirty="0" smtClean="0"/>
              <a:t>нноваційна </a:t>
            </a:r>
            <a:r>
              <a:rPr lang="uk-UA" sz="2000" dirty="0"/>
              <a:t>функція – розробка нових підходів, моделей та концепцій.</a:t>
            </a:r>
            <a:br>
              <a:rPr lang="uk-UA" sz="2000" dirty="0"/>
            </a:br>
            <a:r>
              <a:rPr lang="uk-UA" sz="2000" dirty="0" smtClean="0"/>
              <a:t>Комунікативна </a:t>
            </a:r>
            <a:r>
              <a:rPr lang="uk-UA" sz="2000" dirty="0"/>
              <a:t>функція – участь у конференціях, дискусіях, наукових гуртках.</a:t>
            </a:r>
          </a:p>
          <a:p>
            <a:pPr marL="342900" indent="-34290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uk-UA" sz="2000" dirty="0"/>
              <a:t>НДДС не лише розширює знання студентів, а й формує їхню здатність до самостійного аналізу та розв’язання наукових проблем.</a:t>
            </a:r>
          </a:p>
        </p:txBody>
      </p:sp>
    </p:spTree>
    <p:extLst>
      <p:ext uri="{BB962C8B-B14F-4D97-AF65-F5344CB8AC3E}">
        <p14:creationId xmlns:p14="http://schemas.microsoft.com/office/powerpoint/2010/main" val="158062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27587" y="629265"/>
            <a:ext cx="1116944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sz="2000" b="1" dirty="0" smtClean="0"/>
              <a:t>Основні </a:t>
            </a:r>
            <a:r>
              <a:rPr lang="uk-UA" sz="2000" b="1" dirty="0"/>
              <a:t>види </a:t>
            </a:r>
            <a:r>
              <a:rPr lang="uk-UA" sz="2000" b="1" dirty="0" smtClean="0"/>
              <a:t>НДДС</a:t>
            </a:r>
          </a:p>
          <a:p>
            <a:pPr algn="just">
              <a:lnSpc>
                <a:spcPct val="130000"/>
              </a:lnSpc>
            </a:pPr>
            <a:r>
              <a:rPr lang="uk-UA" sz="2000" dirty="0"/>
              <a:t/>
            </a:r>
            <a:br>
              <a:rPr lang="uk-UA" sz="2000" dirty="0"/>
            </a:br>
            <a:r>
              <a:rPr lang="uk-UA" sz="2000" b="1" dirty="0" smtClean="0"/>
              <a:t>Фундаментальні </a:t>
            </a:r>
            <a:r>
              <a:rPr lang="uk-UA" sz="2000" b="1" dirty="0"/>
              <a:t>дослідження</a:t>
            </a:r>
            <a:r>
              <a:rPr lang="uk-UA" sz="2000" dirty="0"/>
              <a:t> – спрямовані на отримання нових теоретичних знань у певній галузі.</a:t>
            </a:r>
            <a:br>
              <a:rPr lang="uk-UA" sz="2000" dirty="0"/>
            </a:br>
            <a:r>
              <a:rPr lang="uk-UA" sz="2000" b="1" dirty="0" smtClean="0"/>
              <a:t>Прикладні </a:t>
            </a:r>
            <a:r>
              <a:rPr lang="uk-UA" sz="2000" b="1" dirty="0"/>
              <a:t>дослідження</a:t>
            </a:r>
            <a:r>
              <a:rPr lang="uk-UA" sz="2000" dirty="0"/>
              <a:t> – розробка практичних рішень для реальних проблем.</a:t>
            </a:r>
            <a:br>
              <a:rPr lang="uk-UA" sz="2000" dirty="0"/>
            </a:br>
            <a:r>
              <a:rPr lang="uk-UA" sz="2000" b="1" dirty="0" smtClean="0"/>
              <a:t>Аналітичні </a:t>
            </a:r>
            <a:r>
              <a:rPr lang="uk-UA" sz="2000" b="1" dirty="0"/>
              <a:t>дослідження</a:t>
            </a:r>
            <a:r>
              <a:rPr lang="uk-UA" sz="2000" dirty="0"/>
              <a:t> – аналіз наукової літератури, систематизація даних</a:t>
            </a:r>
            <a:r>
              <a:rPr lang="uk-UA" sz="2000" dirty="0" smtClean="0"/>
              <a:t>. </a:t>
            </a:r>
            <a:r>
              <a:rPr lang="uk-UA" sz="2000" b="1" dirty="0"/>
              <a:t>Експериментальні дослідження</a:t>
            </a:r>
            <a:r>
              <a:rPr lang="uk-UA" sz="2000" dirty="0"/>
              <a:t> – проведення наукових експериментів, тестування гіпотез.</a:t>
            </a:r>
          </a:p>
          <a:p>
            <a:pPr algn="just">
              <a:lnSpc>
                <a:spcPct val="130000"/>
              </a:lnSpc>
            </a:pPr>
            <a:r>
              <a:rPr lang="uk-UA" sz="2000" dirty="0"/>
              <a:t>НДДС охоплює як індивідуальну, так і колективну наукову діяльність, що сприяє формуванню наукового співтовариства.</a:t>
            </a:r>
          </a:p>
        </p:txBody>
      </p:sp>
    </p:spTree>
    <p:extLst>
      <p:ext uri="{BB962C8B-B14F-4D97-AF65-F5344CB8AC3E}">
        <p14:creationId xmlns:p14="http://schemas.microsoft.com/office/powerpoint/2010/main" val="2653488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11277" y="282788"/>
            <a:ext cx="1149391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uk-UA" sz="2000" b="1" dirty="0"/>
              <a:t>Форми науково-дослідної діяльності </a:t>
            </a:r>
            <a:r>
              <a:rPr lang="uk-UA" sz="2000" b="1" dirty="0" smtClean="0"/>
              <a:t>студентів</a:t>
            </a:r>
          </a:p>
          <a:p>
            <a:pPr algn="ctr">
              <a:lnSpc>
                <a:spcPct val="130000"/>
              </a:lnSpc>
            </a:pPr>
            <a:endParaRPr lang="uk-UA" sz="2000" b="1" dirty="0"/>
          </a:p>
          <a:p>
            <a:pPr algn="ctr">
              <a:lnSpc>
                <a:spcPct val="130000"/>
              </a:lnSpc>
            </a:pPr>
            <a:r>
              <a:rPr lang="uk-UA" sz="2000" b="1" dirty="0" smtClean="0"/>
              <a:t>Основні </a:t>
            </a:r>
            <a:r>
              <a:rPr lang="uk-UA" sz="2000" b="1" dirty="0"/>
              <a:t>форми </a:t>
            </a:r>
            <a:r>
              <a:rPr lang="uk-UA" sz="2000" b="1" dirty="0" smtClean="0"/>
              <a:t>НДДС</a:t>
            </a:r>
          </a:p>
          <a:p>
            <a:pPr>
              <a:lnSpc>
                <a:spcPct val="130000"/>
              </a:lnSpc>
            </a:pPr>
            <a:r>
              <a:rPr lang="uk-UA" sz="2000" dirty="0" smtClean="0"/>
              <a:t>✅ </a:t>
            </a:r>
            <a:r>
              <a:rPr lang="uk-UA" sz="2000" b="1" dirty="0"/>
              <a:t>Індивідуальна наукова діяльність</a:t>
            </a:r>
            <a:r>
              <a:rPr lang="uk-UA" sz="2000" dirty="0"/>
              <a:t> – написання курсових, дипломних, магістерських робіт.</a:t>
            </a:r>
            <a:br>
              <a:rPr lang="uk-UA" sz="2000" dirty="0"/>
            </a:br>
            <a:r>
              <a:rPr lang="uk-UA" sz="2000" dirty="0"/>
              <a:t>✅ </a:t>
            </a:r>
            <a:r>
              <a:rPr lang="uk-UA" sz="2000" b="1" dirty="0"/>
              <a:t>Колективні наукові </a:t>
            </a:r>
            <a:r>
              <a:rPr lang="uk-UA" sz="2000" b="1" dirty="0" err="1"/>
              <a:t>проєкти</a:t>
            </a:r>
            <a:r>
              <a:rPr lang="uk-UA" sz="2000" dirty="0"/>
              <a:t> – участь у групових дослідженнях, лабораторних експериментах.</a:t>
            </a:r>
            <a:br>
              <a:rPr lang="uk-UA" sz="2000" dirty="0"/>
            </a:br>
            <a:r>
              <a:rPr lang="uk-UA" sz="2000" dirty="0"/>
              <a:t>✅ </a:t>
            </a:r>
            <a:r>
              <a:rPr lang="uk-UA" sz="2000" b="1" dirty="0"/>
              <a:t>Наукові конференції та семінари</a:t>
            </a:r>
            <a:r>
              <a:rPr lang="uk-UA" sz="2000" dirty="0"/>
              <a:t> – виступи з доповідями, обговорення результатів досліджень.</a:t>
            </a:r>
            <a:br>
              <a:rPr lang="uk-UA" sz="2000" dirty="0"/>
            </a:br>
            <a:r>
              <a:rPr lang="uk-UA" sz="2000" dirty="0"/>
              <a:t>✅ </a:t>
            </a:r>
            <a:r>
              <a:rPr lang="uk-UA" sz="2000" b="1" dirty="0"/>
              <a:t>Публікаційна діяльність</a:t>
            </a:r>
            <a:r>
              <a:rPr lang="uk-UA" sz="2000" dirty="0"/>
              <a:t> – написання наукових статей, тез, монографій.</a:t>
            </a:r>
            <a:br>
              <a:rPr lang="uk-UA" sz="2000" dirty="0"/>
            </a:br>
            <a:r>
              <a:rPr lang="uk-UA" sz="2000" dirty="0"/>
              <a:t>✅ </a:t>
            </a:r>
            <a:r>
              <a:rPr lang="uk-UA" sz="2000" b="1" dirty="0"/>
              <a:t>Участь у грантах та конкурсах</a:t>
            </a:r>
            <a:r>
              <a:rPr lang="uk-UA" sz="2000" dirty="0"/>
              <a:t> – залучення до міжнародних і національних наукових </a:t>
            </a:r>
            <a:r>
              <a:rPr lang="uk-UA" sz="2000" dirty="0" err="1"/>
              <a:t>проєктів</a:t>
            </a:r>
            <a:r>
              <a:rPr lang="uk-UA" sz="2000" dirty="0"/>
              <a:t>.</a:t>
            </a:r>
          </a:p>
          <a:p>
            <a:pPr>
              <a:lnSpc>
                <a:spcPct val="130000"/>
              </a:lnSpc>
            </a:pPr>
            <a:r>
              <a:rPr lang="uk-UA" sz="2000" dirty="0"/>
              <a:t>Різноманітність форм НДДС дозволяє студентам обрати той формат досліджень, що найбільше відповідає їхнім інтересам та кар’єрним планам.</a:t>
            </a:r>
          </a:p>
        </p:txBody>
      </p:sp>
    </p:spTree>
    <p:extLst>
      <p:ext uri="{BB962C8B-B14F-4D97-AF65-F5344CB8AC3E}">
        <p14:creationId xmlns:p14="http://schemas.microsoft.com/office/powerpoint/2010/main" val="274543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9265" y="471948"/>
            <a:ext cx="1135625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uk-UA" b="1" dirty="0"/>
              <a:t>Переваги участі студентів у науково-дослідній </a:t>
            </a:r>
            <a:r>
              <a:rPr lang="uk-UA" b="1" dirty="0" smtClean="0"/>
              <a:t>діяльності</a:t>
            </a:r>
          </a:p>
          <a:p>
            <a:pPr algn="ctr">
              <a:lnSpc>
                <a:spcPct val="200000"/>
              </a:lnSpc>
            </a:pPr>
            <a:endParaRPr lang="uk-UA" b="1" dirty="0"/>
          </a:p>
          <a:p>
            <a:pPr>
              <a:lnSpc>
                <a:spcPct val="200000"/>
              </a:lnSpc>
            </a:pPr>
            <a:r>
              <a:rPr lang="uk-UA" dirty="0"/>
              <a:t>✅ Поглиблення знань та розвиток дослідницьких навичок.</a:t>
            </a:r>
            <a:br>
              <a:rPr lang="uk-UA" dirty="0"/>
            </a:br>
            <a:r>
              <a:rPr lang="uk-UA" dirty="0"/>
              <a:t>✅ Можливість отримання грантів, стипендій та участі у міжнародних програмах.</a:t>
            </a:r>
            <a:br>
              <a:rPr lang="uk-UA" dirty="0"/>
            </a:br>
            <a:r>
              <a:rPr lang="uk-UA" dirty="0"/>
              <a:t>✅ Розширення наукових контактів, знайомства з провідними фахівцями.</a:t>
            </a:r>
            <a:br>
              <a:rPr lang="uk-UA" dirty="0"/>
            </a:br>
            <a:r>
              <a:rPr lang="uk-UA" dirty="0"/>
              <a:t>✅ Підвищення конкурентоспроможності на ринку праці.</a:t>
            </a:r>
            <a:br>
              <a:rPr lang="uk-UA" dirty="0"/>
            </a:br>
            <a:r>
              <a:rPr lang="uk-UA" dirty="0"/>
              <a:t>✅ Розвиток комунікативних навичок через участь у конференціях, дискусіях, наукових </a:t>
            </a:r>
            <a:r>
              <a:rPr lang="uk-UA" dirty="0" err="1"/>
              <a:t>проєктах</a:t>
            </a:r>
            <a:r>
              <a:rPr lang="uk-UA" dirty="0"/>
              <a:t>.</a:t>
            </a:r>
          </a:p>
          <a:p>
            <a:pPr>
              <a:lnSpc>
                <a:spcPct val="200000"/>
              </a:lnSpc>
            </a:pPr>
            <a:r>
              <a:rPr lang="uk-UA" dirty="0"/>
              <a:t>Наукова діяльність відкриває перед студентами широкі можливості для самореалізації та професійного розвитку.</a:t>
            </a:r>
          </a:p>
        </p:txBody>
      </p:sp>
    </p:spTree>
    <p:extLst>
      <p:ext uri="{BB962C8B-B14F-4D97-AF65-F5344CB8AC3E}">
        <p14:creationId xmlns:p14="http://schemas.microsoft.com/office/powerpoint/2010/main" val="2480052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3426</TotalTime>
  <Words>689</Words>
  <Application>Microsoft Office PowerPoint</Application>
  <PresentationFormat>Широкоэкранный</PresentationFormat>
  <Paragraphs>40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Aptos</vt:lpstr>
      <vt:lpstr>Arial</vt:lpstr>
      <vt:lpstr>Montserrat</vt:lpstr>
      <vt:lpstr>Montserrat ExtraBold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Пользователь Windows</cp:lastModifiedBy>
  <cp:revision>144</cp:revision>
  <dcterms:created xsi:type="dcterms:W3CDTF">2023-01-12T09:20:21Z</dcterms:created>
  <dcterms:modified xsi:type="dcterms:W3CDTF">2025-03-10T13:47:31Z</dcterms:modified>
</cp:coreProperties>
</file>