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64" r:id="rId10"/>
    <p:sldId id="365" r:id="rId11"/>
    <p:sldId id="262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145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3. Проблематика </a:t>
            </a:r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актуальність наукових досліджень</a:t>
            </a:r>
            <a:endParaRPr lang="uk-UA" sz="3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8865" y="570271"/>
            <a:ext cx="9950245" cy="409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Обґрунтування актуальності дослідження</a:t>
            </a:r>
          </a:p>
          <a:p>
            <a:pPr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Що таке актуальність?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Важливість та значущість проблеми для науки і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суспільства.</a:t>
            </a:r>
          </a:p>
          <a:p>
            <a:pPr>
              <a:lnSpc>
                <a:spcPct val="150000"/>
              </a:lnSpc>
            </a:pPr>
            <a:endParaRPr lang="uk-UA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аргументи: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Проблема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є невирішеною або недостатньо дослідженою.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Вона має практичну значущість.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Є запит на її вирішення від суспільства або держави.</a:t>
            </a:r>
          </a:p>
        </p:txBody>
      </p:sp>
    </p:spTree>
    <p:extLst>
      <p:ext uri="{BB962C8B-B14F-4D97-AF65-F5344CB8AC3E}">
        <p14:creationId xmlns:p14="http://schemas.microsoft.com/office/powerpoint/2010/main" val="228350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9768" y="1676766"/>
            <a:ext cx="1102196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200" dirty="0" smtClean="0"/>
              <a:t>3.1</a:t>
            </a:r>
            <a:r>
              <a:rPr lang="uk-UA" sz="2200" dirty="0"/>
              <a:t>. Класифікація наукових досліджень </a:t>
            </a:r>
            <a:endParaRPr lang="uk-UA" sz="2200" dirty="0" smtClean="0"/>
          </a:p>
          <a:p>
            <a:pPr>
              <a:lnSpc>
                <a:spcPct val="150000"/>
              </a:lnSpc>
            </a:pPr>
            <a:r>
              <a:rPr lang="uk-UA" sz="2200" dirty="0" smtClean="0"/>
              <a:t>3.2</a:t>
            </a:r>
            <a:r>
              <a:rPr lang="uk-UA" sz="2200" dirty="0"/>
              <a:t>. Визначення напряму та проблеми наукового дослідження: критерії та підходи </a:t>
            </a:r>
            <a:endParaRPr lang="uk-UA" sz="2200" dirty="0" smtClean="0"/>
          </a:p>
          <a:p>
            <a:pPr>
              <a:lnSpc>
                <a:spcPct val="150000"/>
              </a:lnSpc>
            </a:pPr>
            <a:r>
              <a:rPr lang="uk-UA" sz="2200" dirty="0" smtClean="0"/>
              <a:t>3.3</a:t>
            </a:r>
            <a:r>
              <a:rPr lang="uk-UA" sz="2200" dirty="0"/>
              <a:t>. Визначення теми наукового дослідження та обґрунтування її </a:t>
            </a:r>
            <a:r>
              <a:rPr lang="uk-UA" sz="2200" dirty="0" smtClean="0"/>
              <a:t>актуальності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43157" y="1232039"/>
            <a:ext cx="276614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науки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01014" y="1859340"/>
            <a:ext cx="10427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(фізика, хімія, біологія, географія, астрологія та ін.), науки, предметом яких є різні види матерії та форми їхнього руху, їх взаємозв´язки та закономірності;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(економічні, філологічні, філософські, логічні, психологічні, історичні, педагогічні та ін.), науки, предметом яких є дослідження соціально-економічних, політичних та ідеологічних закономірностей розвитку суспільних відносин;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(радіотехніка, машинобудування, літакобудування), предметом яких є дослідження конкретних технічних характеристик і їх взаємозв´язки. </a:t>
            </a:r>
          </a:p>
        </p:txBody>
      </p:sp>
      <p:pic>
        <p:nvPicPr>
          <p:cNvPr id="6" name="Picture 4" descr="Восклицательный Знак Восклицательный Знак 3d Красный Наконечник Знак Советы  Предупреждающий Символ С Указанием Стоячей Палкой Фигура Чело — стоковые  фотографии и другие картинки Восклицательный знак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54" y="1270860"/>
            <a:ext cx="1176960" cy="117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15611" y="546984"/>
            <a:ext cx="94586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поділяється наука?</a:t>
            </a:r>
          </a:p>
        </p:txBody>
      </p:sp>
      <p:pic>
        <p:nvPicPr>
          <p:cNvPr id="8" name="Picture 2" descr="Знак питання | Різне-вся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63" y="50088"/>
            <a:ext cx="1181951" cy="118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85795" y="842260"/>
            <a:ext cx="3660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ФІЗИКО-МАТЕМАТИЧНІ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482" y="1234604"/>
            <a:ext cx="1959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ХІМІЧНІ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03675" y="1635130"/>
            <a:ext cx="233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БІОЛОГІЧНІ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8122" y="2050487"/>
            <a:ext cx="2397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ГЕОЛОГІЧНІ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8122" y="2398451"/>
            <a:ext cx="2126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ТЕХНІЧНІ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56298" y="2847658"/>
            <a:ext cx="3901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СІЛЬСЬКОГОСПОДАРСЬКІ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03675" y="3297021"/>
            <a:ext cx="226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ІСТОРИЧНІ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2491" y="3746384"/>
            <a:ext cx="2505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ЕКОНОМІЧНІ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56298" y="4151516"/>
            <a:ext cx="2649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ФІЛОСОФСЬКІ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78122" y="4581347"/>
            <a:ext cx="2539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ФІЛОЛОГІЧНІ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78122" y="4950679"/>
            <a:ext cx="2518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ГЕОГРАФІЧНІ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56298" y="5320011"/>
            <a:ext cx="2289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ЮРИДИЧНІ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958615" y="881871"/>
            <a:ext cx="2569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ПЕДАГОГІЧНІ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91621" y="1188899"/>
            <a:ext cx="2104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МЕДИЧНІ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91621" y="1490117"/>
            <a:ext cx="3035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ФАРМАЦЕВТИЧНІ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93753" y="1793979"/>
            <a:ext cx="2616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ВЕТЕРИНАРНІ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91621" y="2143277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МИСТЕЦТВОЗНАВСТВО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32314" y="2483876"/>
            <a:ext cx="1712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АРХІТЕКТУРА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91621" y="2833962"/>
            <a:ext cx="276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ПСИХОЛОГІЧНІ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91621" y="3222854"/>
            <a:ext cx="2269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ВІЙСЬКОВІ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991621" y="3612896"/>
            <a:ext cx="2963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НАЦІОНАЛЬНА БЕЗПЕКА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58615" y="3932785"/>
            <a:ext cx="268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СОЦІОЛОГІЧНІ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991621" y="4313271"/>
            <a:ext cx="2297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ПОЛІТИЧНІ НАУКИ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58615" y="4655523"/>
            <a:ext cx="3849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ФІЗИЧНЕ ВИХОВАННЯ ТА СПОРТ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37199" y="4950679"/>
            <a:ext cx="20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КУЛЬТУРОЛОГІЯ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951545" y="5280889"/>
            <a:ext cx="3075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СОЦІАЛЬНІ КОМУНІКАЦІЇ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7341" y="-192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спеціальностей </a:t>
            </a:r>
            <a:endParaRPr lang="uk-UA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56188" y="559506"/>
            <a:ext cx="108621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Наказ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Міністерства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і науки,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молоді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та спорту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від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14.09.2011  № 1057.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https://zakon.rada.gov.ua/laws/show/z1133-11#Text</a:t>
            </a:r>
            <a:endParaRPr lang="uk-UA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522311" y="1058709"/>
          <a:ext cx="9501340" cy="4351337"/>
        </p:xfrm>
        <a:graphic>
          <a:graphicData uri="http://schemas.openxmlformats.org/drawingml/2006/table">
            <a:tbl>
              <a:tblPr/>
              <a:tblGrid>
                <a:gridCol w="1140161">
                  <a:extLst>
                    <a:ext uri="{9D8B030D-6E8A-4147-A177-3AD203B41FA5}">
                      <a16:colId xmlns:a16="http://schemas.microsoft.com/office/drawing/2014/main" val="693411676"/>
                    </a:ext>
                  </a:extLst>
                </a:gridCol>
                <a:gridCol w="5510777">
                  <a:extLst>
                    <a:ext uri="{9D8B030D-6E8A-4147-A177-3AD203B41FA5}">
                      <a16:colId xmlns:a16="http://schemas.microsoft.com/office/drawing/2014/main" val="2112901057"/>
                    </a:ext>
                  </a:extLst>
                </a:gridCol>
                <a:gridCol w="2850402">
                  <a:extLst>
                    <a:ext uri="{9D8B030D-6E8A-4147-A177-3AD203B41FA5}">
                      <a16:colId xmlns:a16="http://schemas.microsoft.com/office/drawing/2014/main" val="234449281"/>
                    </a:ext>
                  </a:extLst>
                </a:gridCol>
              </a:tblGrid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 НАУКИ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609256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08.00.01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 теорія та історія економічної думки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170570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08.00.02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Світове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господарство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86389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08.00.03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 та управління національним господарством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0255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08.00.04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 та управління підприємствами (за видами економічної діяльності)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728920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08.00.05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 продуктивних сил і регіональна економіка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280958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08.00.06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природокористування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навколишнього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542618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08.00.07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Демографія, економіка праці, соціальна економіка і політика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722801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08.00.08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Гроші, фінанси і кредит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818214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08.00.09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Бухгалтерський облік, аналіз та аудит (за видами економічної діяльності)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892091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08.00.10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Статистика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639144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08.00.11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Математичні методи, моделі та інформаційні технології в економіці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</a:p>
                  </a:txBody>
                  <a:tcPr marL="5738" marR="5738" marT="5738" marB="57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2269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99073" y="336607"/>
            <a:ext cx="80329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Перелік наукових спеціальностей (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для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економічних наук)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0038" y="613185"/>
            <a:ext cx="1065816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Критерії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вибору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напряму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наукового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Актуальність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є проблема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важливою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сучасної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науки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суспільства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Новизна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існують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уже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цю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тему?</a:t>
            </a:r>
          </a:p>
          <a:p>
            <a:pPr>
              <a:lnSpc>
                <a:spcPct val="200000"/>
              </a:lnSpc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Практична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значущість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застосувати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результати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практиці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Можливість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достатня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база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8864" y="648929"/>
            <a:ext cx="102747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Підходи до формулювання проблеми </a:t>
            </a: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</a:p>
          <a:p>
            <a:pPr algn="ctr">
              <a:lnSpc>
                <a:spcPct val="150000"/>
              </a:lnSpc>
            </a:pPr>
            <a:endParaRPr lang="uk-UA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Описовий підхід: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Виявлення ключових тенденцій і процесів.</a:t>
            </a:r>
          </a:p>
          <a:p>
            <a:pPr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Порівняльний підхід: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Аналіз </a:t>
            </a:r>
            <a:r>
              <a:rPr lang="uk-UA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подібностей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і відмінностей між явищами.</a:t>
            </a:r>
          </a:p>
          <a:p>
            <a:pPr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Критичний підхід: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Виявлення недоліків у попередніх дослідженнях.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8929" y="838482"/>
            <a:ext cx="1107112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проблеми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таке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проблема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невирішене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суперечність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потребує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критерії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проблеми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Вона повинна бути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значущою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Повинна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мати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теоретичну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практичну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цінність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дослідити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методами науки.</a:t>
            </a: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4232" y="1117175"/>
            <a:ext cx="107368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Як правильно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формулювати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тему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>
              <a:lnSpc>
                <a:spcPct val="150000"/>
              </a:lnSpc>
            </a:pP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теми: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Ключове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досліджується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?).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Предметний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аспект (в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якій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сфері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?).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Просторово-часові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межі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(де і коли?).</a:t>
            </a:r>
          </a:p>
        </p:txBody>
      </p:sp>
    </p:spTree>
    <p:extLst>
      <p:ext uri="{BB962C8B-B14F-4D97-AF65-F5344CB8AC3E}">
        <p14:creationId xmlns:p14="http://schemas.microsoft.com/office/powerpoint/2010/main" val="248005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3407</TotalTime>
  <Words>504</Words>
  <Application>Microsoft Office PowerPoint</Application>
  <PresentationFormat>Широкоэкранный</PresentationFormat>
  <Paragraphs>112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Aptos</vt:lpstr>
      <vt:lpstr>Arial</vt:lpstr>
      <vt:lpstr>Montserrat</vt:lpstr>
      <vt:lpstr>Montserrat ExtraBold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140</cp:revision>
  <dcterms:created xsi:type="dcterms:W3CDTF">2023-01-12T09:20:21Z</dcterms:created>
  <dcterms:modified xsi:type="dcterms:W3CDTF">2025-03-10T13:13:48Z</dcterms:modified>
</cp:coreProperties>
</file>