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2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24" r:id="rId11"/>
    <p:sldId id="357" r:id="rId12"/>
    <p:sldId id="360" r:id="rId13"/>
    <p:sldId id="349" r:id="rId14"/>
    <p:sldId id="368" r:id="rId15"/>
    <p:sldId id="369" r:id="rId16"/>
    <p:sldId id="370" r:id="rId17"/>
    <p:sldId id="262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8035" y="2321848"/>
            <a:ext cx="10609007" cy="145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2. </a:t>
            </a:r>
            <a:r>
              <a:rPr lang="uk-UA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Категорійно</a:t>
            </a:r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-понятійний апарат наукових досліджень</a:t>
            </a:r>
            <a:endParaRPr lang="uk-UA" sz="3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122035"/>
              </p:ext>
            </p:extLst>
          </p:nvPr>
        </p:nvGraphicFramePr>
        <p:xfrm>
          <a:off x="639095" y="2028943"/>
          <a:ext cx="10515600" cy="36576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64495176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8054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378420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942616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Характеристика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Поняття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/>
                        <a:t>Категорія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Термін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43789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446408"/>
              </p:ext>
            </p:extLst>
          </p:nvPr>
        </p:nvGraphicFramePr>
        <p:xfrm>
          <a:off x="639095" y="980272"/>
          <a:ext cx="10515600" cy="64008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9832492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326747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73111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39199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/>
                        <a:t>Значення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Відображає ознаки об'єкта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Фундаментальна узагальнена ідея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Конкретний науковий вираз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39799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05823"/>
              </p:ext>
            </p:extLst>
          </p:nvPr>
        </p:nvGraphicFramePr>
        <p:xfrm>
          <a:off x="639095" y="2897316"/>
          <a:ext cx="10515600" cy="64008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11840670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200238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828818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44415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/>
                        <a:t>Використання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</a:t>
                      </a:r>
                      <a:r>
                        <a:rPr lang="ru-RU" dirty="0" err="1"/>
                        <a:t>науковому</a:t>
                      </a:r>
                      <a:r>
                        <a:rPr lang="ru-RU" dirty="0"/>
                        <a:t> та </a:t>
                      </a:r>
                      <a:r>
                        <a:rPr lang="ru-RU" dirty="0" err="1"/>
                        <a:t>загальному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контексті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/>
                        <a:t>Для пояснення глобальних концепцій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У фаховій сфері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20715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617827"/>
              </p:ext>
            </p:extLst>
          </p:nvPr>
        </p:nvGraphicFramePr>
        <p:xfrm>
          <a:off x="604683" y="3874796"/>
          <a:ext cx="10550012" cy="1018565"/>
        </p:xfrm>
        <a:graphic>
          <a:graphicData uri="http://schemas.openxmlformats.org/drawingml/2006/table">
            <a:tbl>
              <a:tblPr/>
              <a:tblGrid>
                <a:gridCol w="2637503">
                  <a:extLst>
                    <a:ext uri="{9D8B030D-6E8A-4147-A177-3AD203B41FA5}">
                      <a16:colId xmlns:a16="http://schemas.microsoft.com/office/drawing/2014/main" val="2865054234"/>
                    </a:ext>
                  </a:extLst>
                </a:gridCol>
                <a:gridCol w="2637503">
                  <a:extLst>
                    <a:ext uri="{9D8B030D-6E8A-4147-A177-3AD203B41FA5}">
                      <a16:colId xmlns:a16="http://schemas.microsoft.com/office/drawing/2014/main" val="2732570894"/>
                    </a:ext>
                  </a:extLst>
                </a:gridCol>
                <a:gridCol w="2637503">
                  <a:extLst>
                    <a:ext uri="{9D8B030D-6E8A-4147-A177-3AD203B41FA5}">
                      <a16:colId xmlns:a16="http://schemas.microsoft.com/office/drawing/2014/main" val="2718174336"/>
                    </a:ext>
                  </a:extLst>
                </a:gridCol>
                <a:gridCol w="2637503">
                  <a:extLst>
                    <a:ext uri="{9D8B030D-6E8A-4147-A177-3AD203B41FA5}">
                      <a16:colId xmlns:a16="http://schemas.microsoft.com/office/drawing/2014/main" val="2688049622"/>
                    </a:ext>
                  </a:extLst>
                </a:gridCol>
              </a:tblGrid>
              <a:tr h="1018565">
                <a:tc>
                  <a:txBody>
                    <a:bodyPr/>
                    <a:lstStyle/>
                    <a:p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Приклад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"Міжнародні відносини"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"</a:t>
                      </a:r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Суверенітет"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"</a:t>
                      </a:r>
                      <a:r>
                        <a:rPr lang="uk-UA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Бреттон-Вудська</a:t>
                      </a:r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система</a:t>
                      </a:r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2639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905008" y="359634"/>
            <a:ext cx="549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, </a:t>
            </a:r>
            <a:r>
              <a:rPr lang="ru-RU" dirty="0" err="1"/>
              <a:t>категорією</a:t>
            </a:r>
            <a:r>
              <a:rPr lang="ru-RU" dirty="0"/>
              <a:t> та </a:t>
            </a:r>
            <a:r>
              <a:rPr lang="ru-RU" dirty="0" err="1"/>
              <a:t>терміном</a:t>
            </a:r>
            <a:endParaRPr lang="uk-UA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998839" y="884903"/>
            <a:ext cx="9832" cy="4345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96895" y="884903"/>
            <a:ext cx="9832" cy="4345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392258" y="878600"/>
            <a:ext cx="9832" cy="4345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633" y="275157"/>
            <a:ext cx="1133659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Наукові дослідження в галузі міжнародних відносин та геополітичної безпеки ґрунтуються на чітко визначеному </a:t>
            </a:r>
            <a:r>
              <a:rPr lang="uk-UA" dirty="0" err="1"/>
              <a:t>категорійно</a:t>
            </a:r>
            <a:r>
              <a:rPr lang="uk-UA" dirty="0"/>
              <a:t>-понятійному </a:t>
            </a:r>
            <a:r>
              <a:rPr lang="uk-UA" dirty="0" err="1"/>
              <a:t>апараті</a:t>
            </a:r>
            <a:r>
              <a:rPr lang="uk-UA" dirty="0"/>
              <a:t>. Це дозволяє забезпечити коректне тлумачення основних явищ і процесів, що відбуваються на глобальному рівні.</a:t>
            </a:r>
          </a:p>
          <a:p>
            <a:endParaRPr lang="uk-UA" b="1" dirty="0" smtClean="0"/>
          </a:p>
          <a:p>
            <a:r>
              <a:rPr lang="uk-UA" b="1" dirty="0" err="1" smtClean="0"/>
              <a:t>Категорійно</a:t>
            </a:r>
            <a:r>
              <a:rPr lang="uk-UA" b="1" dirty="0" smtClean="0"/>
              <a:t>-понятійний </a:t>
            </a:r>
            <a:r>
              <a:rPr lang="uk-UA" b="1" dirty="0"/>
              <a:t>апарат</a:t>
            </a:r>
            <a:r>
              <a:rPr lang="uk-UA" dirty="0"/>
              <a:t> – це система наукових понять, термінів та категорій, які використовуються для аналізу міжнародних процесів, геополітичних змін, механізмів впливу держав, міжнародних організацій і недержавних акторів.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Основні </a:t>
            </a:r>
            <a:r>
              <a:rPr lang="uk-UA" b="1" dirty="0"/>
              <a:t>категорії міжнародних відносин:</a:t>
            </a:r>
            <a:endParaRPr lang="uk-UA" dirty="0"/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Держава</a:t>
            </a:r>
            <a:r>
              <a:rPr lang="uk-UA" dirty="0"/>
              <a:t> – суверенний політичний утвір із визначеною територією, населенням, урядом та міжнародним визнанням.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Міжнародна система</a:t>
            </a:r>
            <a:r>
              <a:rPr lang="uk-UA" dirty="0"/>
              <a:t> – сукупність держав, міжнародних організацій та інших акторів, що взаємодіють у сфері політики, економіки та безпеки.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Суверенітет</a:t>
            </a:r>
            <a:r>
              <a:rPr lang="uk-UA" dirty="0"/>
              <a:t> – принцип, згідно з яким держава має верховну владу на своїй території та незалежність у зовнішній політиці.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Глобалізація</a:t>
            </a:r>
            <a:r>
              <a:rPr lang="uk-UA" dirty="0"/>
              <a:t> – процес зростаючої взаємозалежності держав та народів у політичній, економічній, культурній та інших сферах.</a:t>
            </a: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0439" y="393485"/>
            <a:ext cx="11425084" cy="5107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/>
              <a:t>Ключові категорії геополітичної </a:t>
            </a:r>
            <a:r>
              <a:rPr lang="uk-UA" sz="2200" b="1" dirty="0" smtClean="0"/>
              <a:t>безпеки</a:t>
            </a:r>
          </a:p>
          <a:p>
            <a:pPr algn="ctr">
              <a:lnSpc>
                <a:spcPct val="150000"/>
              </a:lnSpc>
            </a:pPr>
            <a:endParaRPr lang="uk-UA" sz="2200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b="1" dirty="0"/>
              <a:t>Геополітика</a:t>
            </a:r>
            <a:r>
              <a:rPr lang="uk-UA" sz="2200" dirty="0"/>
              <a:t> – наука про вплив географічних факторів на міжнародну політику і безпеку.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b="1" dirty="0"/>
              <a:t>Баланс сил</a:t>
            </a:r>
            <a:r>
              <a:rPr lang="uk-UA" sz="2200" dirty="0"/>
              <a:t> – концепція, згідно з якою стабільність міжнародної системи досягається через рівновагу між державами або блоками держав.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b="1" dirty="0"/>
              <a:t>Гібридні загрози</a:t>
            </a:r>
            <a:r>
              <a:rPr lang="uk-UA" sz="2200" dirty="0"/>
              <a:t> – поєднання військових, інформаційних, економічних та кібератак, спрямованих на дестабілізацію ситуації в країні.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b="1" dirty="0"/>
              <a:t>Стратегічна автономія</a:t>
            </a:r>
            <a:r>
              <a:rPr lang="uk-UA" sz="2200" dirty="0"/>
              <a:t> – здатність держави чи союзу діяти незалежно в міжнародних справах, зокрема у сфері безпеки та оборони.</a:t>
            </a:r>
          </a:p>
        </p:txBody>
      </p:sp>
    </p:spTree>
    <p:extLst>
      <p:ext uri="{BB962C8B-B14F-4D97-AF65-F5344CB8AC3E}">
        <p14:creationId xmlns:p14="http://schemas.microsoft.com/office/powerpoint/2010/main" val="387011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954" y="340590"/>
            <a:ext cx="1137592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У міжнародних дослідженнях важливо враховувати, що поняття можуть мати різні значення залежно від політичного, історичного та культурного контексту. Деякі терміни можуть використовуватися з різними акцентами залежно від теоретичної школи або країни походження.</a:t>
            </a:r>
          </a:p>
          <a:p>
            <a:pPr algn="just"/>
            <a:endParaRPr lang="uk-UA" b="1" dirty="0" smtClean="0"/>
          </a:p>
          <a:p>
            <a:pPr algn="ctr"/>
            <a:r>
              <a:rPr lang="uk-UA" b="1" dirty="0" smtClean="0"/>
              <a:t>Різні </a:t>
            </a:r>
            <a:r>
              <a:rPr lang="uk-UA" b="1" dirty="0"/>
              <a:t>трактування ключових </a:t>
            </a:r>
            <a:r>
              <a:rPr lang="uk-UA" b="1" dirty="0" smtClean="0"/>
              <a:t>понять</a:t>
            </a:r>
            <a:endParaRPr lang="uk-UA" dirty="0"/>
          </a:p>
          <a:p>
            <a:pPr algn="just"/>
            <a:r>
              <a:rPr lang="uk-UA" b="1" dirty="0" smtClean="0"/>
              <a:t>Геополітична безпека</a:t>
            </a:r>
            <a:r>
              <a:rPr lang="uk-UA" dirty="0" smtClean="0"/>
              <a:t> </a:t>
            </a:r>
            <a:r>
              <a:rPr lang="uk-UA" dirty="0"/>
              <a:t>у західних дослідженнях часто розглядається як баланс сил і стримування конфліктів, тоді як у східній традиції акцент робиться на стратегічних ресурсах та сферах впливу.</a:t>
            </a:r>
          </a:p>
          <a:p>
            <a:pPr algn="just"/>
            <a:r>
              <a:rPr lang="uk-UA" b="1" dirty="0" smtClean="0"/>
              <a:t>Суверенітет</a:t>
            </a:r>
            <a:r>
              <a:rPr lang="uk-UA" dirty="0" smtClean="0"/>
              <a:t> </a:t>
            </a:r>
            <a:r>
              <a:rPr lang="uk-UA" dirty="0"/>
              <a:t>у західній правовій традиції означає незалежність у прийнятті рішень, тоді як у деяких міжнародних концепціях визнається поняття "обмеженого суверенітету" в умовах глобального управління.</a:t>
            </a:r>
          </a:p>
          <a:p>
            <a:pPr algn="ctr"/>
            <a:r>
              <a:rPr lang="uk-UA" b="1" dirty="0" smtClean="0"/>
              <a:t>Приклади </a:t>
            </a:r>
            <a:r>
              <a:rPr lang="uk-UA" b="1" dirty="0"/>
              <a:t>специфічної </a:t>
            </a:r>
            <a:r>
              <a:rPr lang="uk-UA" b="1" dirty="0" smtClean="0"/>
              <a:t>термінології</a:t>
            </a:r>
            <a:endParaRPr lang="uk-UA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1" dirty="0"/>
              <a:t>М'яка сила (</a:t>
            </a:r>
            <a:r>
              <a:rPr lang="en-GB" b="1" dirty="0"/>
              <a:t>Soft Power)</a:t>
            </a:r>
            <a:r>
              <a:rPr lang="en-GB" dirty="0"/>
              <a:t> – </a:t>
            </a:r>
            <a:r>
              <a:rPr lang="uk-UA" dirty="0"/>
              <a:t>вплив держави через культуру, ідеологію та дипломатію.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1" dirty="0"/>
              <a:t>Жорстка сила (</a:t>
            </a:r>
            <a:r>
              <a:rPr lang="en-GB" b="1" dirty="0"/>
              <a:t>Hard Power)</a:t>
            </a:r>
            <a:r>
              <a:rPr lang="en-GB" dirty="0"/>
              <a:t> – </a:t>
            </a:r>
            <a:r>
              <a:rPr lang="uk-UA" dirty="0"/>
              <a:t>застосування військової сили та економічного тиску для досягнення цілей.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1" dirty="0"/>
              <a:t>Міжнародний порядок (</a:t>
            </a:r>
            <a:r>
              <a:rPr lang="en-GB" b="1" dirty="0"/>
              <a:t>International Order)</a:t>
            </a:r>
            <a:r>
              <a:rPr lang="en-GB" dirty="0"/>
              <a:t> – </a:t>
            </a:r>
            <a:r>
              <a:rPr lang="uk-UA" dirty="0"/>
              <a:t>система норм, правил та інституцій, що регулюють міжнародні відносини.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1" dirty="0"/>
              <a:t>Санкції (</a:t>
            </a:r>
            <a:r>
              <a:rPr lang="en-GB" b="1" dirty="0"/>
              <a:t>Sanctions)</a:t>
            </a:r>
            <a:r>
              <a:rPr lang="en-GB" dirty="0"/>
              <a:t> – </a:t>
            </a:r>
            <a:r>
              <a:rPr lang="uk-UA" dirty="0"/>
              <a:t>економічні, політичні чи дипломатичні заходи для впливу на державу чи групу осіб.</a:t>
            </a:r>
          </a:p>
        </p:txBody>
      </p:sp>
    </p:spTree>
    <p:extLst>
      <p:ext uri="{BB962C8B-B14F-4D97-AF65-F5344CB8AC3E}">
        <p14:creationId xmlns:p14="http://schemas.microsoft.com/office/powerpoint/2010/main" val="3555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8426" y="750836"/>
            <a:ext cx="10432025" cy="3330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b="1" dirty="0"/>
              <a:t>Роль міжнародних організацій у формуванні </a:t>
            </a:r>
            <a:r>
              <a:rPr lang="uk-UA" b="1" dirty="0" smtClean="0"/>
              <a:t>термінології</a:t>
            </a:r>
          </a:p>
          <a:p>
            <a:pPr algn="ctr">
              <a:lnSpc>
                <a:spcPct val="200000"/>
              </a:lnSpc>
            </a:pPr>
            <a:endParaRPr lang="uk-UA" dirty="0"/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/>
              <a:t>ООН, НАТО, ЄС та інші організації активно використовують та стандартизують певну термінологію у сфері безпеки та міжнародних відносин.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/>
              <a:t>Відмінності в трактуванні термінів можуть бути причиною дипломатичних непорозумінь або конфліктів.</a:t>
            </a:r>
          </a:p>
        </p:txBody>
      </p:sp>
    </p:spTree>
    <p:extLst>
      <p:ext uri="{BB962C8B-B14F-4D97-AF65-F5344CB8AC3E}">
        <p14:creationId xmlns:p14="http://schemas.microsoft.com/office/powerpoint/2010/main" val="15603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142" y="83599"/>
            <a:ext cx="116315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b="1" dirty="0"/>
              <a:t>Що таке міждисциплінарний підхід</a:t>
            </a:r>
            <a:r>
              <a:rPr lang="uk-UA" b="1" dirty="0" smtClean="0"/>
              <a:t>?</a:t>
            </a:r>
          </a:p>
          <a:p>
            <a:pPr algn="just">
              <a:lnSpc>
                <a:spcPct val="200000"/>
              </a:lnSpc>
            </a:pPr>
            <a:r>
              <a:rPr lang="uk-UA" dirty="0" err="1" smtClean="0"/>
              <a:t>Міждисциплінарність</a:t>
            </a:r>
            <a:r>
              <a:rPr lang="uk-UA" dirty="0" smtClean="0"/>
              <a:t> </a:t>
            </a:r>
            <a:r>
              <a:rPr lang="uk-UA" dirty="0"/>
              <a:t>у наукових дослідженнях передбачає використання понять, категорій та методів із різних галузей знань для глибшого розуміння проблем міжнародних відносин і геополітичної безпеки.</a:t>
            </a:r>
          </a:p>
          <a:p>
            <a:pPr algn="ctr">
              <a:lnSpc>
                <a:spcPct val="200000"/>
              </a:lnSpc>
            </a:pPr>
            <a:r>
              <a:rPr lang="uk-UA" b="1" dirty="0" smtClean="0"/>
              <a:t>Основні </a:t>
            </a:r>
            <a:r>
              <a:rPr lang="uk-UA" b="1" dirty="0"/>
              <a:t>сфери, що взаємодіють у дослідженнях міжнародних </a:t>
            </a:r>
            <a:r>
              <a:rPr lang="uk-UA" b="1" dirty="0" smtClean="0"/>
              <a:t>відносин</a:t>
            </a:r>
            <a:endParaRPr lang="uk-UA" dirty="0"/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uk-UA" b="1" dirty="0"/>
              <a:t>Політологія</a:t>
            </a:r>
            <a:r>
              <a:rPr lang="uk-UA" dirty="0"/>
              <a:t> – аналіз державних систем, міжнародної політики, зовнішньої політики держав.</a:t>
            </a: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uk-UA" b="1" dirty="0"/>
              <a:t>Економіка</a:t>
            </a:r>
            <a:r>
              <a:rPr lang="uk-UA" dirty="0"/>
              <a:t> – вивчення міжнародної торгівлі, санкцій, глобальних ринків, економічних криз.</a:t>
            </a: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uk-UA" b="1" dirty="0"/>
              <a:t>Соціологія</a:t>
            </a:r>
            <a:r>
              <a:rPr lang="uk-UA" dirty="0"/>
              <a:t> – дослідження суспільних рухів, громадської думки, соціальної стабільності.</a:t>
            </a: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uk-UA" b="1" dirty="0"/>
              <a:t>Юриспруденція</a:t>
            </a:r>
            <a:r>
              <a:rPr lang="uk-UA" dirty="0"/>
              <a:t> – правові аспекти міжнародних угод, міжнародне гуманітарне право, право міжнародних конфліктів.</a:t>
            </a: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uk-UA" b="1" dirty="0"/>
              <a:t>Військові науки</a:t>
            </a:r>
            <a:r>
              <a:rPr lang="uk-UA" dirty="0"/>
              <a:t> – стратегічне планування, теорія воєнних конфліктів, оборонна політика.</a:t>
            </a:r>
          </a:p>
        </p:txBody>
      </p:sp>
    </p:spTree>
    <p:extLst>
      <p:ext uri="{BB962C8B-B14F-4D97-AF65-F5344CB8AC3E}">
        <p14:creationId xmlns:p14="http://schemas.microsoft.com/office/powerpoint/2010/main" val="24072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2220" y="1047500"/>
            <a:ext cx="103828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/>
              <a:t>Приклад міждисциплінарного </a:t>
            </a:r>
            <a:r>
              <a:rPr lang="uk-UA" b="1" dirty="0" smtClean="0"/>
              <a:t>аналізу</a:t>
            </a:r>
          </a:p>
          <a:p>
            <a:pPr algn="just">
              <a:lnSpc>
                <a:spcPct val="150000"/>
              </a:lnSpc>
            </a:pPr>
            <a:endParaRPr lang="uk-UA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dirty="0"/>
              <a:t>Дослідження гібридних загроз поєднує </a:t>
            </a:r>
            <a:r>
              <a:rPr lang="uk-UA" b="1" dirty="0"/>
              <a:t>військову стратегію</a:t>
            </a:r>
            <a:r>
              <a:rPr lang="uk-UA" dirty="0"/>
              <a:t>, </a:t>
            </a:r>
            <a:r>
              <a:rPr lang="uk-UA" b="1" dirty="0" err="1"/>
              <a:t>медіакомунікації</a:t>
            </a:r>
            <a:r>
              <a:rPr lang="uk-UA" dirty="0"/>
              <a:t>, </a:t>
            </a:r>
            <a:r>
              <a:rPr lang="uk-UA" b="1" dirty="0" err="1"/>
              <a:t>кібербезпеку</a:t>
            </a:r>
            <a:r>
              <a:rPr lang="uk-UA" dirty="0"/>
              <a:t> та </a:t>
            </a:r>
            <a:r>
              <a:rPr lang="uk-UA" b="1" dirty="0"/>
              <a:t>економічну політику</a:t>
            </a:r>
            <a:r>
              <a:rPr lang="uk-UA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dirty="0"/>
              <a:t>Аналіз санкцій проти держави вимагає знань у сфері </a:t>
            </a:r>
            <a:r>
              <a:rPr lang="uk-UA" b="1" dirty="0"/>
              <a:t>економіки</a:t>
            </a:r>
            <a:r>
              <a:rPr lang="uk-UA" dirty="0"/>
              <a:t>, </a:t>
            </a:r>
            <a:r>
              <a:rPr lang="uk-UA" b="1" dirty="0"/>
              <a:t>міжнародного права</a:t>
            </a:r>
            <a:r>
              <a:rPr lang="uk-UA" dirty="0"/>
              <a:t> та </a:t>
            </a:r>
            <a:r>
              <a:rPr lang="uk-UA" b="1" dirty="0"/>
              <a:t>політології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586" y="1262964"/>
            <a:ext cx="10736827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dirty="0"/>
              <a:t>2.1. Поняття, категорії та терміни в наукових дослідженнях. </a:t>
            </a:r>
            <a:endParaRPr lang="uk-UA" sz="2400" dirty="0" smtClean="0"/>
          </a:p>
          <a:p>
            <a:pPr algn="just">
              <a:lnSpc>
                <a:spcPct val="150000"/>
              </a:lnSpc>
            </a:pPr>
            <a:r>
              <a:rPr lang="uk-UA" sz="2400" dirty="0" smtClean="0"/>
              <a:t>2.2</a:t>
            </a:r>
            <a:r>
              <a:rPr lang="uk-UA" sz="2400" dirty="0"/>
              <a:t>. </a:t>
            </a:r>
            <a:r>
              <a:rPr lang="uk-UA" sz="2400" dirty="0" err="1"/>
              <a:t>Категорійно</a:t>
            </a:r>
            <a:r>
              <a:rPr lang="uk-UA" sz="2400" dirty="0"/>
              <a:t>-понятійний апарат наукових досліджень у сфері міжнародних відносин та геополітичної безпеки. </a:t>
            </a:r>
            <a:endParaRPr lang="uk-UA" sz="2400" dirty="0" smtClean="0"/>
          </a:p>
          <a:p>
            <a:pPr algn="just">
              <a:lnSpc>
                <a:spcPct val="150000"/>
              </a:lnSpc>
            </a:pPr>
            <a:r>
              <a:rPr lang="uk-UA" sz="2400" dirty="0" smtClean="0"/>
              <a:t>2.3</a:t>
            </a:r>
            <a:r>
              <a:rPr lang="uk-UA" sz="2400" dirty="0"/>
              <a:t>. Використання міждисциплінарного категорійного апарату.</a:t>
            </a: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252" y="755489"/>
            <a:ext cx="10756489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Наукові закони.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Головним складовим елементом науки є наукові закони, які мають відповідати законам об’єктивного світу, бути більш-менш точним їх відображенням. Закони – це прояв істотного необхідного зв’язку явищ, внутрішнього зв’язку між причиною і наслідком, що зумовлює певний закономірний розвиток явищ.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b="1" i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це те, що завжди, за будь-яких умов, без будь-якого винятку властиве певному явищу. Принцип виступає основою, початком, керівною ідеєю у будь-яких відносинах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8424" y="3356478"/>
            <a:ext cx="10933473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Постулат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попереднє припущення в певній науковій теорії, прийняте, як початкове, недоведене в її межах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положення.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методології науки поняття “постулат” зазвичай використовується як синонім більш вживаному поняттю “аксіома”.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47252" y="741204"/>
            <a:ext cx="11002299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424" y="4627872"/>
            <a:ext cx="11071127" cy="726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Правило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положення (припис, норма), яке визначає закономірність, стале співвідношення певних явищ. Правилом також називають принцип, яким керуються у житті, у праці, в поведінці тощо.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1213" y="204292"/>
            <a:ext cx="79270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Поняття, категорії та терміни в наукових дослідженнях</a:t>
            </a:r>
            <a:endParaRPr lang="uk-UA" sz="20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V="1">
            <a:off x="629264" y="573104"/>
            <a:ext cx="111091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Науковий факт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- це відображення конкретного явища в людській свідомості, тобто його опис за допомогою мови науки (позначення, терміни і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т.п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.). Однією з найважливіших властивостей наукового факту є його достовірність, яка обумовлюється можливістю його відтворення за допомогою різних експериментів. Щоб факт вважався достовірним, потрібно його підтвердження в ході численних спостережень або експериментів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9177" y="2210555"/>
            <a:ext cx="1120752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Категорії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найзагальніші філософські поняття науки, що відображають особливості її предмету, змісту і методу. Вони є незмінним засобом дослідження і систематизації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матеріалу.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Кожна категорія відображає й фіксує певну сторону об’єктивного світу.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264" y="3391380"/>
            <a:ext cx="11287433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Термін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слово або словосполучення, яке фіксує певне поняття науки, техніки, мистецтва тощо. Термін є елементом мови науки, застосування якого зумовлене необхідністю точного та однозначного позначення даних науки, особливо тих, для яких у повсякденній мові немає відповідної назви. На відміну від слів повсякденної мови, терміни позбавлені емоційного характеру. Терміни відображають суть явища й тим самим сприяють орієнтації дослідника у певній галузі знань, більш глибокому розумінню науково-технічних проблем і наукових теорій. 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0607" y="254885"/>
            <a:ext cx="11375922" cy="1725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одна із форм відображення світу на стадії пізнання, пов’язаної із застосуванням мови; форма (спосіб) узагальнення предметів та явищ. Поняттям називають також думку, яка є узагальненням (та розумовим виділенням) предметів певного класу за їх специфічними (в сукупності відмінними) ознаками, причому предмети одного класу (атоми, тварини, рослини, суспільно-економічні формації, господарські факти тощо) можуть узагальнюватися в поняття за різною сукупністю ознак.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0607" y="2372212"/>
            <a:ext cx="11218606" cy="1725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Оволодіти поняттям означає визначити: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 поняття;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 зміст;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споріднені поняття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експлікацію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 (тобто вираження, пояснення даного поняття через інші, більш прості).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297" y="243255"/>
            <a:ext cx="115430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Парадигми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визнані всіма наукові досягнення, які протягом певного часу дають науковому світу модель постановки </a:t>
            </a:r>
            <a:r>
              <a:rPr lang="uk-UA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їх вирішення. </a:t>
            </a:r>
            <a:endParaRPr lang="uk-UA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b="1" i="1" dirty="0">
              <a:solidFill>
                <a:schemeClr val="bg2">
                  <a:lumMod val="7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Проблеми.</a:t>
            </a:r>
            <a:r>
              <a:rPr lang="uk-UA" b="1" i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– це форма теоретичного знання, змістом якої є те, що поки не є пізнаним людиною, але потребує пізнання. Наукова проблема виражається в наявності суперечливої ситуації, яка потребує відповідного розв’язку. Проблема як форма знання включає її постановку та розв’язок, причому вміння правильно поставити проблему – необхідна передумова її розв’язку. 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297" y="2326256"/>
            <a:ext cx="11543071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Гіпотеза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наукове припущення, що висувається для пояснення будь-яких явищ дійсності, властивостей або причин досліджуваних явищ і потребує перевірки досвідом та теоретичного обґрунтування; це форма теоретичного знання, що містить пропозицію, яка сформульована на підставі ряду фактів, істинне значення якого не визначене і потребує доказів. Основний зміст гіпотези не повинен суперечити законам, встановленим в певній системі знань.</a:t>
            </a:r>
          </a:p>
          <a:p>
            <a:pPr algn="just"/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Гіпотеза має бути гранично простою, тобто такою, яка не потребує висунення нових гіпотез або припущень при збільшенні кількості спостережень та підвищенні їх точності. 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297" y="4353858"/>
            <a:ext cx="1173971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науці гіпотеза є формою переходу від опису об’єкта, що розглядався, до його пояснення. В ході перевірки гіпотеза може стати істинною теорією; може бути видозмінена, уточнена, конкретизована; може бути відкинута, якщо перевірка дає негативний результат. </a:t>
            </a:r>
          </a:p>
        </p:txBody>
      </p:sp>
    </p:spTree>
    <p:extLst>
      <p:ext uri="{BB962C8B-B14F-4D97-AF65-F5344CB8AC3E}">
        <p14:creationId xmlns:p14="http://schemas.microsoft.com/office/powerpoint/2010/main" val="24800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98090" y="356118"/>
            <a:ext cx="109039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- це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обґрунтована і перевірена на практиці система знань, що дає цілісне відображення закономірних і істотних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певній галузі об'єктивної реальності. Головне завдання теорії - описати, систематизувати і пояснити всю множину емпіричних фактів. Іншими словами, теорія являє собою систему істинного, вже доведеного, підтвердженого знання про сутність явищ, вищу форму наукового знання, всебічно розкриває структуру, функціонування і розвиток досліджуваного об'єкта, взаємини всіх його елементів, сторін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Наукова теорія - це система знання, що розвивається, головними елементами якої є принципи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797" y="2387443"/>
            <a:ext cx="7263254" cy="419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0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517305" y="234645"/>
            <a:ext cx="8691439" cy="5388404"/>
            <a:chOff x="1572" y="9646"/>
            <a:chExt cx="9099" cy="5593"/>
          </a:xfrm>
        </p:grpSpPr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>
              <a:off x="4914" y="11534"/>
              <a:ext cx="2329" cy="1425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1" i="0" u="sng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Теорія</a:t>
              </a:r>
              <a:endParaRPr kumimoji="0" lang="uk-UA" altLang="uk-UA" sz="4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1674" y="10619"/>
              <a:ext cx="1980" cy="144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Факти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3643" y="9647"/>
              <a:ext cx="2674" cy="1132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Концепції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6829" y="9646"/>
              <a:ext cx="2325" cy="1409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Аксіоми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>
              <a:off x="7798" y="11251"/>
              <a:ext cx="2873" cy="1184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Постулати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1572" y="12458"/>
              <a:ext cx="2655" cy="121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Судження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3463" y="13869"/>
              <a:ext cx="2531" cy="137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Поняття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6354" y="13966"/>
              <a:ext cx="3025" cy="1119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Положення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7819" y="12703"/>
              <a:ext cx="2831" cy="1074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Принципи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 flipV="1">
              <a:off x="3643" y="11425"/>
              <a:ext cx="1260" cy="54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V="1">
              <a:off x="7243" y="11831"/>
              <a:ext cx="555" cy="12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H="1" flipV="1">
              <a:off x="4689" y="10794"/>
              <a:ext cx="679" cy="75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6829" y="11065"/>
              <a:ext cx="414" cy="46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 flipH="1">
              <a:off x="4238" y="12552"/>
              <a:ext cx="676" cy="4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7243" y="12542"/>
              <a:ext cx="687" cy="37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0" name="Line 3"/>
            <p:cNvSpPr>
              <a:spLocks noChangeShapeType="1"/>
            </p:cNvSpPr>
            <p:nvPr/>
          </p:nvSpPr>
          <p:spPr bwMode="auto">
            <a:xfrm flipH="1">
              <a:off x="4689" y="12959"/>
              <a:ext cx="630" cy="91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1" name="Line 2"/>
            <p:cNvSpPr>
              <a:spLocks noChangeShapeType="1"/>
            </p:cNvSpPr>
            <p:nvPr/>
          </p:nvSpPr>
          <p:spPr bwMode="auto">
            <a:xfrm>
              <a:off x="6817" y="12964"/>
              <a:ext cx="786" cy="100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303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3896" y="553991"/>
            <a:ext cx="1072699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поглядів на певне явище; спосіб розуміння, тлумачення якихось явищ, основна ідея будь-якої теорії.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43896" y="1656255"/>
            <a:ext cx="10726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істотно відрізняється від теорії не тільки своєю незавершеністю, але й недостатньою </a:t>
            </a:r>
            <a:r>
              <a:rPr lang="uk-UA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верифікованістю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 концепції полягає в інтеграції певного масиву знання, у прагненні використовувати його для пояснення, пошуку закономірностей.</a:t>
            </a:r>
          </a:p>
        </p:txBody>
      </p:sp>
    </p:spTree>
    <p:extLst>
      <p:ext uri="{BB962C8B-B14F-4D97-AF65-F5344CB8AC3E}">
        <p14:creationId xmlns:p14="http://schemas.microsoft.com/office/powerpoint/2010/main" val="3808078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3402</TotalTime>
  <Words>1477</Words>
  <Application>Microsoft Office PowerPoint</Application>
  <PresentationFormat>Широкоэкранный</PresentationFormat>
  <Paragraphs>96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Aptos</vt:lpstr>
      <vt:lpstr>Arial</vt:lpstr>
      <vt:lpstr>Arial Unicode MS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140</cp:revision>
  <dcterms:created xsi:type="dcterms:W3CDTF">2023-01-12T09:20:21Z</dcterms:created>
  <dcterms:modified xsi:type="dcterms:W3CDTF">2025-03-10T13:26:38Z</dcterms:modified>
</cp:coreProperties>
</file>