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4" r:id="rId10"/>
    <p:sldId id="375" r:id="rId11"/>
    <p:sldId id="262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Тема </a:t>
            </a:r>
            <a:r>
              <a:rPr lang="ru-RU" sz="4000" b="1" dirty="0" smtClean="0">
                <a:solidFill>
                  <a:schemeClr val="bg1"/>
                </a:solidFill>
              </a:rPr>
              <a:t>13. </a:t>
            </a:r>
            <a:r>
              <a:rPr lang="uk-UA" sz="4000" b="1" dirty="0">
                <a:solidFill>
                  <a:schemeClr val="bg1"/>
                </a:solidFill>
              </a:rPr>
              <a:t>Візуалізація результатів дослідження 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6747" y="345173"/>
            <a:ext cx="10766323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Помилки у візуалізації та як їх уникати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Часті </a:t>
            </a:r>
            <a:r>
              <a:rPr lang="uk-UA" dirty="0"/>
              <a:t>помилки можуть знизити ефективність візуального представлення даних.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Типові помилки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Надмірне </a:t>
            </a:r>
            <a:r>
              <a:rPr lang="uk-UA" dirty="0"/>
              <a:t>використання кольорів та декоративних елементів.</a:t>
            </a:r>
            <a:br>
              <a:rPr lang="uk-UA" dirty="0"/>
            </a:br>
            <a:r>
              <a:rPr lang="uk-UA" dirty="0" smtClean="0"/>
              <a:t>Відсутність </a:t>
            </a:r>
            <a:r>
              <a:rPr lang="uk-UA" dirty="0"/>
              <a:t>підписів, що ускладнює розуміння.</a:t>
            </a:r>
            <a:br>
              <a:rPr lang="uk-UA" dirty="0"/>
            </a:br>
            <a:r>
              <a:rPr lang="uk-UA" dirty="0" smtClean="0"/>
              <a:t>Використання </a:t>
            </a:r>
            <a:r>
              <a:rPr lang="uk-UA" dirty="0"/>
              <a:t>невдалих масштабів та пропорцій.</a:t>
            </a:r>
            <a:br>
              <a:rPr lang="uk-UA" dirty="0"/>
            </a:br>
            <a:r>
              <a:rPr lang="uk-UA" dirty="0" smtClean="0"/>
              <a:t>Викривлення </a:t>
            </a:r>
            <a:r>
              <a:rPr lang="uk-UA" dirty="0"/>
              <a:t>інформації через некоректні діаграми.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Якісна </a:t>
            </a:r>
            <a:r>
              <a:rPr lang="uk-UA" dirty="0"/>
              <a:t>візуалізація – це насамперед точність, простота та зрозумілість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89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6683" y="1579290"/>
            <a:ext cx="9085007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13.1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Принципи створення ефективної візуалізації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13.2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Інструменти для побудови візуальних матеріалів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13.3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Візуалізація як спосіб донесення складної інформації. 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773" y="233626"/>
            <a:ext cx="1136609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Значення візуалізації у наукових дослідженнях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Візуалізація </a:t>
            </a:r>
            <a:r>
              <a:rPr lang="uk-UA" b="1" dirty="0"/>
              <a:t>результатів дослідження</a:t>
            </a:r>
            <a:r>
              <a:rPr lang="uk-UA" dirty="0"/>
              <a:t> – це процес представлення даних у графічному або </a:t>
            </a:r>
            <a:r>
              <a:rPr lang="uk-UA" dirty="0" err="1"/>
              <a:t>інфографічному</a:t>
            </a:r>
            <a:r>
              <a:rPr lang="uk-UA" dirty="0"/>
              <a:t> форматі для кращого сприйняття та аналізу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Навіщо </a:t>
            </a:r>
            <a:r>
              <a:rPr lang="uk-UA" b="1" dirty="0"/>
              <a:t>потрібна візуалізація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Робить складну інформацію </a:t>
            </a:r>
            <a:r>
              <a:rPr lang="uk-UA" b="1" dirty="0"/>
              <a:t>зрозумілою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✅ Допомагає ідентифікувати </a:t>
            </a:r>
            <a:r>
              <a:rPr lang="uk-UA" b="1" dirty="0"/>
              <a:t>тренди та закономірності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✅ Полегшує </a:t>
            </a:r>
            <a:r>
              <a:rPr lang="uk-UA" b="1" dirty="0"/>
              <a:t>порівняння та аналіз</a:t>
            </a:r>
            <a:r>
              <a:rPr lang="uk-UA" dirty="0"/>
              <a:t> даних.</a:t>
            </a:r>
            <a:br>
              <a:rPr lang="uk-UA" dirty="0"/>
            </a:br>
            <a:r>
              <a:rPr lang="uk-UA" dirty="0"/>
              <a:t>✅ Покращує </a:t>
            </a:r>
            <a:r>
              <a:rPr lang="uk-UA" b="1" dirty="0"/>
              <a:t>сприйняття та запам'ятовування</a:t>
            </a:r>
            <a:r>
              <a:rPr lang="uk-UA" dirty="0"/>
              <a:t> інформації.</a:t>
            </a:r>
          </a:p>
          <a:p>
            <a:pPr algn="just">
              <a:lnSpc>
                <a:spcPct val="150000"/>
              </a:lnSpc>
            </a:pPr>
            <a:endParaRPr lang="uk-UA" dirty="0" smtClean="0"/>
          </a:p>
          <a:p>
            <a:pPr algn="just">
              <a:lnSpc>
                <a:spcPct val="150000"/>
              </a:lnSpc>
            </a:pPr>
            <a:r>
              <a:rPr lang="uk-UA" dirty="0" err="1" smtClean="0"/>
              <a:t>Грамотно</a:t>
            </a:r>
            <a:r>
              <a:rPr lang="uk-UA" dirty="0" smtClean="0"/>
              <a:t> </a:t>
            </a:r>
            <a:r>
              <a:rPr lang="uk-UA" dirty="0"/>
              <a:t>оформлена візуалізація підвищує якість наукового дослідження та його сприйняття аудиторією.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613" y="231930"/>
            <a:ext cx="11582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Основні принципи створення ефективної візуалізації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Щоб </a:t>
            </a:r>
            <a:r>
              <a:rPr lang="uk-UA" dirty="0"/>
              <a:t>візуалізація була ефективною, слід дотримуватись певних принципів.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Принципи </a:t>
            </a:r>
            <a:r>
              <a:rPr lang="uk-UA" b="1" dirty="0"/>
              <a:t>ефективної </a:t>
            </a:r>
            <a:r>
              <a:rPr lang="uk-UA" b="1" dirty="0" smtClean="0"/>
              <a:t>візуалізації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Чіткість</a:t>
            </a:r>
            <a:r>
              <a:rPr lang="uk-UA" dirty="0" smtClean="0"/>
              <a:t> </a:t>
            </a:r>
            <a:r>
              <a:rPr lang="uk-UA" dirty="0"/>
              <a:t>– мінімум зайвої інформації, акцент на головному.</a:t>
            </a:r>
            <a:br>
              <a:rPr lang="uk-UA" dirty="0"/>
            </a:br>
            <a:r>
              <a:rPr lang="uk-UA" b="1" dirty="0" smtClean="0"/>
              <a:t>Простота</a:t>
            </a:r>
            <a:r>
              <a:rPr lang="uk-UA" dirty="0" smtClean="0"/>
              <a:t> </a:t>
            </a:r>
            <a:r>
              <a:rPr lang="uk-UA" dirty="0"/>
              <a:t>– відсутність перевантаження кольорами та деталями.</a:t>
            </a:r>
            <a:br>
              <a:rPr lang="uk-UA" dirty="0"/>
            </a:br>
            <a:r>
              <a:rPr lang="uk-UA" b="1" dirty="0" smtClean="0"/>
              <a:t>Доступність</a:t>
            </a:r>
            <a:r>
              <a:rPr lang="uk-UA" dirty="0" smtClean="0"/>
              <a:t> </a:t>
            </a:r>
            <a:r>
              <a:rPr lang="uk-UA" dirty="0"/>
              <a:t>– зрозумілий формат, адаптований до цільової аудиторії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Коректність</a:t>
            </a:r>
            <a:r>
              <a:rPr lang="uk-UA" dirty="0" smtClean="0"/>
              <a:t> </a:t>
            </a:r>
            <a:r>
              <a:rPr lang="uk-UA" dirty="0"/>
              <a:t>– відповідність даних реальності, відсутність маніпуляцій.</a:t>
            </a:r>
            <a:br>
              <a:rPr lang="uk-UA" dirty="0"/>
            </a:br>
            <a:r>
              <a:rPr lang="uk-UA" b="1" dirty="0" smtClean="0"/>
              <a:t>Стандартизація</a:t>
            </a:r>
            <a:r>
              <a:rPr lang="uk-UA" dirty="0" smtClean="0"/>
              <a:t> </a:t>
            </a:r>
            <a:r>
              <a:rPr lang="uk-UA" dirty="0"/>
              <a:t>– використання єдиних форматів, шрифтів, кольорів.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Візуалізація </a:t>
            </a:r>
            <a:r>
              <a:rPr lang="uk-UA" dirty="0"/>
              <a:t>повинна підкреслювати ключові моменти, а не ускладнювати сприйняття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49" y="113944"/>
            <a:ext cx="113464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Типи візуалізації у наукових дослідженнях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Існують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різні типи візуалізації, які використовуються в наукових роботах.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типи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Графіки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та діаграми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для представлення статистичних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Інфографіка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поєднання тексту, графіки та ілюстрацій.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для детального подання числових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Ментальні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карти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mind maps)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для структурування ідей.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Географічні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карти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для просторового аналізу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D-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для представлення складних концепцій.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правильного типу візуалізації залежить від поставленої мети.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6076" y="263123"/>
            <a:ext cx="1093347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Інструменти для створення візуалізацій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Сучасні </a:t>
            </a:r>
            <a:r>
              <a:rPr lang="uk-UA" dirty="0"/>
              <a:t>цифрові інструменти дозволяють створювати якісні візуальні матеріали.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Популярні інструменти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en-GB" b="1" dirty="0" smtClean="0"/>
              <a:t>Microsoft </a:t>
            </a:r>
            <a:r>
              <a:rPr lang="en-GB" b="1" dirty="0"/>
              <a:t>Excel, Google Sheets</a:t>
            </a:r>
            <a:r>
              <a:rPr lang="en-GB" dirty="0"/>
              <a:t> – </a:t>
            </a:r>
            <a:r>
              <a:rPr lang="uk-UA" dirty="0"/>
              <a:t>для графіків і таблиць.</a:t>
            </a:r>
            <a:br>
              <a:rPr lang="uk-UA" dirty="0"/>
            </a:br>
            <a:r>
              <a:rPr lang="en-GB" b="1" dirty="0" smtClean="0"/>
              <a:t>Tableau</a:t>
            </a:r>
            <a:r>
              <a:rPr lang="en-GB" b="1" dirty="0"/>
              <a:t>, Power BI</a:t>
            </a:r>
            <a:r>
              <a:rPr lang="en-GB" dirty="0"/>
              <a:t> – </a:t>
            </a:r>
            <a:r>
              <a:rPr lang="uk-UA" dirty="0"/>
              <a:t>для інтерактивного аналізу даних.</a:t>
            </a:r>
            <a:br>
              <a:rPr lang="uk-UA" dirty="0"/>
            </a:br>
            <a:r>
              <a:rPr lang="en-GB" b="1" dirty="0" err="1" smtClean="0"/>
              <a:t>Canva</a:t>
            </a:r>
            <a:r>
              <a:rPr lang="en-GB" b="1" dirty="0"/>
              <a:t>, </a:t>
            </a:r>
            <a:r>
              <a:rPr lang="en-GB" b="1" dirty="0" err="1"/>
              <a:t>Piktochart</a:t>
            </a:r>
            <a:r>
              <a:rPr lang="en-GB" dirty="0"/>
              <a:t> – </a:t>
            </a:r>
            <a:r>
              <a:rPr lang="uk-UA" dirty="0"/>
              <a:t>для </a:t>
            </a:r>
            <a:r>
              <a:rPr lang="uk-UA" dirty="0" err="1"/>
              <a:t>інфографіки</a:t>
            </a:r>
            <a:r>
              <a:rPr lang="uk-UA" dirty="0"/>
              <a:t>.</a:t>
            </a:r>
            <a:br>
              <a:rPr lang="uk-UA" dirty="0"/>
            </a:br>
            <a:r>
              <a:rPr lang="en-GB" b="1" dirty="0" err="1" smtClean="0"/>
              <a:t>MindMeister</a:t>
            </a:r>
            <a:r>
              <a:rPr lang="en-GB" b="1" dirty="0"/>
              <a:t>, </a:t>
            </a:r>
            <a:r>
              <a:rPr lang="en-GB" b="1" dirty="0" err="1"/>
              <a:t>XMind</a:t>
            </a:r>
            <a:r>
              <a:rPr lang="en-GB" dirty="0"/>
              <a:t> – </a:t>
            </a:r>
            <a:r>
              <a:rPr lang="uk-UA" dirty="0"/>
              <a:t>для ментальних карт.</a:t>
            </a:r>
            <a:br>
              <a:rPr lang="uk-UA" dirty="0"/>
            </a:br>
            <a:r>
              <a:rPr lang="en-GB" b="1" dirty="0" smtClean="0"/>
              <a:t>ArcGIS</a:t>
            </a:r>
            <a:r>
              <a:rPr lang="en-GB" b="1" dirty="0"/>
              <a:t>, QGIS</a:t>
            </a:r>
            <a:r>
              <a:rPr lang="en-GB" dirty="0"/>
              <a:t> – </a:t>
            </a:r>
            <a:r>
              <a:rPr lang="uk-UA" dirty="0"/>
              <a:t>для картографічної візуалізації.</a:t>
            </a:r>
            <a:br>
              <a:rPr lang="uk-UA" dirty="0"/>
            </a:br>
            <a:r>
              <a:rPr lang="en-GB" b="1" dirty="0" smtClean="0"/>
              <a:t>MATLAB</a:t>
            </a:r>
            <a:r>
              <a:rPr lang="en-GB" b="1" dirty="0"/>
              <a:t>, R, Python (</a:t>
            </a:r>
            <a:r>
              <a:rPr lang="en-GB" b="1" dirty="0" err="1"/>
              <a:t>Seaborn</a:t>
            </a:r>
            <a:r>
              <a:rPr lang="en-GB" b="1" dirty="0"/>
              <a:t>, </a:t>
            </a:r>
            <a:r>
              <a:rPr lang="en-GB" b="1" dirty="0" err="1"/>
              <a:t>Matplotlib</a:t>
            </a:r>
            <a:r>
              <a:rPr lang="en-GB" b="1" dirty="0"/>
              <a:t>)</a:t>
            </a:r>
            <a:r>
              <a:rPr lang="en-GB" dirty="0"/>
              <a:t> – </a:t>
            </a:r>
            <a:r>
              <a:rPr lang="uk-UA" dirty="0"/>
              <a:t>для складних графічних аналізів.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Правильний </a:t>
            </a:r>
            <a:r>
              <a:rPr lang="uk-UA" dirty="0"/>
              <a:t>вибір інструменту залежить від типу даних та цільової аудиторії.</a:t>
            </a: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7922" y="412954"/>
            <a:ext cx="107269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Використання кольору у візуалізації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Колір </a:t>
            </a:r>
            <a:r>
              <a:rPr lang="uk-UA" dirty="0"/>
              <a:t>відіграє важливу роль у візуальному представленні даних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Як </a:t>
            </a:r>
            <a:r>
              <a:rPr lang="uk-UA" b="1" dirty="0"/>
              <a:t>правильно використовувати колір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Використовувати </a:t>
            </a:r>
            <a:r>
              <a:rPr lang="uk-UA" b="1" dirty="0"/>
              <a:t>обмежену палітру</a:t>
            </a:r>
            <a:r>
              <a:rPr lang="uk-UA" dirty="0"/>
              <a:t> (3-5 кольорів).</a:t>
            </a:r>
            <a:br>
              <a:rPr lang="uk-UA" dirty="0"/>
            </a:br>
            <a:r>
              <a:rPr lang="uk-UA" dirty="0"/>
              <a:t>✅ Використовувати </a:t>
            </a:r>
            <a:r>
              <a:rPr lang="uk-UA" b="1" dirty="0"/>
              <a:t>контрастні кольори</a:t>
            </a:r>
            <a:r>
              <a:rPr lang="uk-UA" dirty="0"/>
              <a:t> для важливих елементів.</a:t>
            </a:r>
            <a:br>
              <a:rPr lang="uk-UA" dirty="0"/>
            </a:br>
            <a:r>
              <a:rPr lang="uk-UA" dirty="0"/>
              <a:t>✅ Дотримуватися </a:t>
            </a:r>
            <a:r>
              <a:rPr lang="uk-UA" b="1" dirty="0"/>
              <a:t>психологічного сприйняття кольорів</a:t>
            </a:r>
            <a:r>
              <a:rPr lang="uk-UA" dirty="0"/>
              <a:t> (червоний – небезпека, зелений – безпека).</a:t>
            </a:r>
            <a:br>
              <a:rPr lang="uk-UA" dirty="0"/>
            </a:br>
            <a:r>
              <a:rPr lang="uk-UA" dirty="0"/>
              <a:t>✅ Уникати </a:t>
            </a:r>
            <a:r>
              <a:rPr lang="uk-UA" b="1" dirty="0"/>
              <a:t>перевантаженості</a:t>
            </a:r>
            <a:r>
              <a:rPr lang="uk-UA" dirty="0"/>
              <a:t> кольорами.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Гармонійне </a:t>
            </a:r>
            <a:r>
              <a:rPr lang="uk-UA" dirty="0"/>
              <a:t>використання кольорів підсилює ефективність візуалізації.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6078" y="442451"/>
            <a:ext cx="10776154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Візуалізація даних у наукових статтях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Візуалізація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часто використовується у наукових публікаціях для підкріплення результатів досліджень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правильно оформлювати візуалізацію в науковій статті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Нумерувати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таблиці, графіки та рисунки.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Додавати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пояснення під кожним візуальним елементом.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Використовувати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підписи та легенди для роз’яснення значень.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Дотримуватися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стандартів оформлення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APA, MLA,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ДСТУ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Грамотне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оформлення підвищує зрозумілість та наукову цінність роботи.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022555" y="639097"/>
            <a:ext cx="1058934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Інтерактивні візуалізації: майбутнє подачі даних</a:t>
            </a:r>
          </a:p>
          <a:p>
            <a:r>
              <a:rPr lang="uk-UA" dirty="0" smtClean="0"/>
              <a:t>Інтерактивні </a:t>
            </a:r>
            <a:r>
              <a:rPr lang="uk-UA" dirty="0"/>
              <a:t>візуалізації дозволяють користувачам самостійно досліджувати дані.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Приклади </a:t>
            </a:r>
            <a:r>
              <a:rPr lang="uk-UA" b="1" dirty="0"/>
              <a:t>інтерактивних </a:t>
            </a:r>
            <a:r>
              <a:rPr lang="uk-UA" b="1" dirty="0" smtClean="0"/>
              <a:t>візуалізацій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Динамічні </a:t>
            </a:r>
            <a:r>
              <a:rPr lang="uk-UA" b="1" dirty="0" err="1"/>
              <a:t>дашборди</a:t>
            </a:r>
            <a:r>
              <a:rPr lang="uk-UA" dirty="0"/>
              <a:t> у </a:t>
            </a:r>
            <a:r>
              <a:rPr lang="en-GB" dirty="0"/>
              <a:t>Power BI </a:t>
            </a:r>
            <a:r>
              <a:rPr lang="uk-UA" dirty="0"/>
              <a:t>та </a:t>
            </a:r>
            <a:r>
              <a:rPr lang="en-GB" dirty="0"/>
              <a:t>Tableau.</a:t>
            </a:r>
            <a:br>
              <a:rPr lang="en-GB" dirty="0"/>
            </a:br>
            <a:r>
              <a:rPr lang="uk-UA" dirty="0" smtClean="0"/>
              <a:t>Онлайн-карти </a:t>
            </a:r>
            <a:r>
              <a:rPr lang="uk-UA" dirty="0"/>
              <a:t>з можливістю зміни шарів даних.</a:t>
            </a:r>
            <a:br>
              <a:rPr lang="uk-UA" dirty="0"/>
            </a:br>
            <a:r>
              <a:rPr lang="uk-UA" dirty="0" smtClean="0"/>
              <a:t>Веб-сторінки </a:t>
            </a:r>
            <a:r>
              <a:rPr lang="uk-UA" dirty="0"/>
              <a:t>з </a:t>
            </a:r>
            <a:r>
              <a:rPr lang="uk-UA" dirty="0" err="1"/>
              <a:t>анімованими</a:t>
            </a:r>
            <a:r>
              <a:rPr lang="uk-UA" dirty="0"/>
              <a:t> графіками (</a:t>
            </a:r>
            <a:r>
              <a:rPr lang="en-GB" dirty="0"/>
              <a:t>D3.js, Flourish).</a:t>
            </a:r>
            <a:br>
              <a:rPr lang="en-GB" dirty="0"/>
            </a:br>
            <a:r>
              <a:rPr lang="uk-UA" dirty="0" smtClean="0"/>
              <a:t>Графічні </a:t>
            </a:r>
            <a:r>
              <a:rPr lang="uk-UA" dirty="0"/>
              <a:t>бази даних (</a:t>
            </a:r>
            <a:r>
              <a:rPr lang="en-GB" dirty="0"/>
              <a:t>Neo4j) </a:t>
            </a:r>
            <a:r>
              <a:rPr lang="uk-UA" dirty="0"/>
              <a:t>для представлення </a:t>
            </a:r>
            <a:r>
              <a:rPr lang="uk-UA" dirty="0" err="1"/>
              <a:t>зв'язків</a:t>
            </a:r>
            <a:r>
              <a:rPr lang="uk-UA" dirty="0"/>
              <a:t>.</a:t>
            </a:r>
          </a:p>
          <a:p>
            <a:endParaRPr lang="uk-UA" b="1" dirty="0" smtClean="0"/>
          </a:p>
          <a:p>
            <a:r>
              <a:rPr lang="uk-UA" dirty="0" smtClean="0"/>
              <a:t>Інтерактивні </a:t>
            </a:r>
            <a:r>
              <a:rPr lang="uk-UA" dirty="0"/>
              <a:t>інструменти допомагають глибше аналізувати великі масиви інформації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68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613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Aptos</vt:lpstr>
      <vt:lpstr>Arial</vt:lpstr>
      <vt:lpstr>Montserrat</vt:lpstr>
      <vt:lpstr>Montserrat ExtraBold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160</cp:revision>
  <dcterms:created xsi:type="dcterms:W3CDTF">2023-01-12T09:20:21Z</dcterms:created>
  <dcterms:modified xsi:type="dcterms:W3CDTF">2025-03-10T19:12:32Z</dcterms:modified>
</cp:coreProperties>
</file>