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22" r:id="rId3"/>
    <p:sldId id="368" r:id="rId4"/>
    <p:sldId id="369" r:id="rId5"/>
    <p:sldId id="370" r:id="rId6"/>
    <p:sldId id="361" r:id="rId7"/>
    <p:sldId id="362" r:id="rId8"/>
    <p:sldId id="363" r:id="rId9"/>
    <p:sldId id="373" r:id="rId10"/>
    <p:sldId id="374" r:id="rId11"/>
    <p:sldId id="375" r:id="rId12"/>
    <p:sldId id="262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0609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Тема </a:t>
            </a:r>
            <a:r>
              <a:rPr lang="ru-RU" sz="4000" b="1" dirty="0">
                <a:solidFill>
                  <a:schemeClr val="bg1"/>
                </a:solidFill>
              </a:rPr>
              <a:t>12. </a:t>
            </a:r>
            <a:r>
              <a:rPr lang="ru-RU" sz="4000" b="1" dirty="0" err="1">
                <a:solidFill>
                  <a:schemeClr val="bg1"/>
                </a:solidFill>
              </a:rPr>
              <a:t>Написання</a:t>
            </a:r>
            <a:r>
              <a:rPr lang="ru-RU" sz="4000" b="1" dirty="0">
                <a:solidFill>
                  <a:schemeClr val="bg1"/>
                </a:solidFill>
              </a:rPr>
              <a:t> та </a:t>
            </a:r>
            <a:r>
              <a:rPr lang="ru-RU" sz="4000" b="1" dirty="0" err="1">
                <a:solidFill>
                  <a:schemeClr val="bg1"/>
                </a:solidFill>
              </a:rPr>
              <a:t>оформлення</a:t>
            </a:r>
            <a:r>
              <a:rPr lang="ru-RU" sz="4000" b="1" dirty="0">
                <a:solidFill>
                  <a:schemeClr val="bg1"/>
                </a:solidFill>
              </a:rPr>
              <a:t> </a:t>
            </a:r>
            <a:r>
              <a:rPr lang="ru-RU" sz="4000" b="1" dirty="0" err="1">
                <a:solidFill>
                  <a:schemeClr val="bg1"/>
                </a:solidFill>
              </a:rPr>
              <a:t>наукових</a:t>
            </a:r>
            <a:r>
              <a:rPr lang="ru-RU" sz="4000" b="1" dirty="0">
                <a:solidFill>
                  <a:schemeClr val="bg1"/>
                </a:solidFill>
              </a:rPr>
              <a:t> </a:t>
            </a:r>
            <a:r>
              <a:rPr lang="ru-RU" sz="4000" b="1" dirty="0" err="1">
                <a:solidFill>
                  <a:schemeClr val="bg1"/>
                </a:solidFill>
              </a:rPr>
              <a:t>текстів</a:t>
            </a:r>
            <a:r>
              <a:rPr lang="ru-RU" sz="40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58761" y="353962"/>
            <a:ext cx="1071716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Найпоширеніші помилки при написанні наукових текстів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написанні наукового тексту варто уникати поширених помилок.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Типові помилки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Відсутність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чіткої структури.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Недостатня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аргументованість.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Вживання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розмовної лексики.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Порушення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правил цитування.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Відсутність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логічного зв’язку між частинами тексту.</a:t>
            </a:r>
          </a:p>
          <a:p>
            <a:pPr>
              <a:lnSpc>
                <a:spcPct val="150000"/>
              </a:lnSpc>
            </a:pP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Редагування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та перевірка допоможуть уникнути цих помилок.</a:t>
            </a:r>
          </a:p>
        </p:txBody>
      </p:sp>
    </p:spTree>
    <p:extLst>
      <p:ext uri="{BB962C8B-B14F-4D97-AF65-F5344CB8AC3E}">
        <p14:creationId xmlns:p14="http://schemas.microsoft.com/office/powerpoint/2010/main" val="3056870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439" y="186813"/>
            <a:ext cx="108351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Алгоритм роботи над науковим текстом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Щоб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підготувати якісний текст, слід діяти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покроково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Етапи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написання наукового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тексту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Визначити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тему та мету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дослідження.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Зібрати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літературу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та проаналізувати джерела.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Скласти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план роботи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Написати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текст, дотримуючись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Перевірити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грамотність та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відредагувати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текст.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Оформити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згідно з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академічними стандартами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Системний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підхід забезпечує якість і наукову цінність роботи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89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2553" y="1481817"/>
            <a:ext cx="10304207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12.1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Загальна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характеристика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текстів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12.2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Елементи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тексту.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12.3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Види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текстів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написання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оформлення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1044" y="403316"/>
            <a:ext cx="10491021" cy="5299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наукових текстів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Науковий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– це форма представлення дослідницької інформації, що містить логічне обґрунтування, факти, аргументи та висновки.</a:t>
            </a:r>
          </a:p>
          <a:p>
            <a:pPr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питання теми: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Які особливості наукових текстів?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Які елементи наукового тексту?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Які бувають види наукових текстів і як їх оформлювати?</a:t>
            </a:r>
          </a:p>
          <a:p>
            <a:pPr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Грамотне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написання та оформлення наукового тексту забезпечує ефективність передачі знань та обґрунтованість дослідницьких результатів.</a:t>
            </a:r>
          </a:p>
        </p:txBody>
      </p:sp>
    </p:spTree>
    <p:extLst>
      <p:ext uri="{BB962C8B-B14F-4D97-AF65-F5344CB8AC3E}">
        <p14:creationId xmlns:p14="http://schemas.microsoft.com/office/powerpoint/2010/main" val="35309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4129" y="265471"/>
            <a:ext cx="1166105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Загальна характеристика наукових текстів</a:t>
            </a:r>
          </a:p>
          <a:p>
            <a:pPr>
              <a:lnSpc>
                <a:spcPct val="150000"/>
              </a:lnSpc>
            </a:pPr>
            <a:r>
              <a:rPr lang="uk-UA" b="1" dirty="0" smtClean="0"/>
              <a:t>Науковий </a:t>
            </a:r>
            <a:r>
              <a:rPr lang="uk-UA" b="1" dirty="0"/>
              <a:t>текст</a:t>
            </a:r>
            <a:r>
              <a:rPr lang="uk-UA" dirty="0"/>
              <a:t> має чіткі особливості, які відрізняють його від інших видів текстів.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Основні </a:t>
            </a:r>
            <a:r>
              <a:rPr lang="uk-UA" b="1" dirty="0"/>
              <a:t>риси наукового </a:t>
            </a:r>
            <a:r>
              <a:rPr lang="uk-UA" b="1" dirty="0" smtClean="0"/>
              <a:t>тексту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Об'єктивність</a:t>
            </a:r>
            <a:r>
              <a:rPr lang="uk-UA" dirty="0" smtClean="0"/>
              <a:t> </a:t>
            </a:r>
            <a:r>
              <a:rPr lang="uk-UA" dirty="0"/>
              <a:t>– відсутність суб'єктивної оцінки, факти підтверджуються доказами.</a:t>
            </a:r>
            <a:br>
              <a:rPr lang="uk-UA" dirty="0"/>
            </a:br>
            <a:r>
              <a:rPr lang="uk-UA" b="1" dirty="0" smtClean="0"/>
              <a:t>Логічність</a:t>
            </a:r>
            <a:r>
              <a:rPr lang="uk-UA" dirty="0" smtClean="0"/>
              <a:t> </a:t>
            </a:r>
            <a:r>
              <a:rPr lang="uk-UA" dirty="0"/>
              <a:t>– чітка структура, послідовний виклад думок.</a:t>
            </a:r>
            <a:br>
              <a:rPr lang="uk-UA" dirty="0"/>
            </a:br>
            <a:r>
              <a:rPr lang="uk-UA" b="1" dirty="0" smtClean="0"/>
              <a:t>Аргументованість</a:t>
            </a:r>
            <a:r>
              <a:rPr lang="uk-UA" dirty="0" smtClean="0"/>
              <a:t> </a:t>
            </a:r>
            <a:r>
              <a:rPr lang="uk-UA" dirty="0"/>
              <a:t>– наявність посилань на джерела, наукові докази.</a:t>
            </a:r>
            <a:br>
              <a:rPr lang="uk-UA" dirty="0"/>
            </a:br>
            <a:r>
              <a:rPr lang="uk-UA" b="1" dirty="0" smtClean="0"/>
              <a:t>Однозначність</a:t>
            </a:r>
            <a:r>
              <a:rPr lang="uk-UA" dirty="0" smtClean="0"/>
              <a:t> </a:t>
            </a:r>
            <a:r>
              <a:rPr lang="uk-UA" dirty="0"/>
              <a:t>– мінімізація двозначних трактувань, точність формулювань.</a:t>
            </a:r>
            <a:br>
              <a:rPr lang="uk-UA" dirty="0"/>
            </a:br>
            <a:r>
              <a:rPr lang="uk-UA" b="1" dirty="0" err="1" smtClean="0"/>
              <a:t>Формалізованість</a:t>
            </a:r>
            <a:r>
              <a:rPr lang="uk-UA" dirty="0" smtClean="0"/>
              <a:t> </a:t>
            </a:r>
            <a:r>
              <a:rPr lang="uk-UA" dirty="0"/>
              <a:t>– дотримання наукового стилю та академічних стандартів</a:t>
            </a:r>
            <a:r>
              <a:rPr lang="uk-UA" dirty="0" smtClean="0"/>
              <a:t>.</a:t>
            </a:r>
          </a:p>
          <a:p>
            <a:pPr>
              <a:lnSpc>
                <a:spcPct val="150000"/>
              </a:lnSpc>
            </a:pPr>
            <a:endParaRPr lang="uk-UA" dirty="0"/>
          </a:p>
          <a:p>
            <a:pPr>
              <a:lnSpc>
                <a:spcPct val="150000"/>
              </a:lnSpc>
            </a:pPr>
            <a:r>
              <a:rPr lang="uk-UA" dirty="0" smtClean="0"/>
              <a:t>Якісно </a:t>
            </a:r>
            <a:r>
              <a:rPr lang="uk-UA" dirty="0"/>
              <a:t>написаний науковий текст має бути зрозумілим, чітким і відповідати загальноприйнятим вимогам.</a:t>
            </a:r>
          </a:p>
        </p:txBody>
      </p:sp>
    </p:spTree>
    <p:extLst>
      <p:ext uri="{BB962C8B-B14F-4D97-AF65-F5344CB8AC3E}">
        <p14:creationId xmlns:p14="http://schemas.microsoft.com/office/powerpoint/2010/main" val="3867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0271" y="301604"/>
            <a:ext cx="1143491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Основна структура наукового тексту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Науковий </a:t>
            </a:r>
            <a:r>
              <a:rPr lang="uk-UA" dirty="0"/>
              <a:t>текст складається з певних елементів, що забезпечують його змістову та логічну цілісність.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Типова структура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Вступ</a:t>
            </a:r>
            <a:r>
              <a:rPr lang="uk-UA" dirty="0" smtClean="0"/>
              <a:t> </a:t>
            </a:r>
            <a:r>
              <a:rPr lang="uk-UA" dirty="0"/>
              <a:t>– обґрунтування актуальності, мета дослідження, проблематика.</a:t>
            </a:r>
            <a:br>
              <a:rPr lang="uk-UA" dirty="0"/>
            </a:br>
            <a:r>
              <a:rPr lang="uk-UA" b="1" dirty="0" smtClean="0"/>
              <a:t>Основна </a:t>
            </a:r>
            <a:r>
              <a:rPr lang="uk-UA" b="1" dirty="0"/>
              <a:t>частина</a:t>
            </a:r>
            <a:r>
              <a:rPr lang="uk-UA" dirty="0"/>
              <a:t> – викладення теоретичних основ, аналіз, методи дослідження, результати.</a:t>
            </a:r>
            <a:br>
              <a:rPr lang="uk-UA" dirty="0"/>
            </a:br>
            <a:r>
              <a:rPr lang="uk-UA" b="1" dirty="0" smtClean="0"/>
              <a:t>Висновки</a:t>
            </a:r>
            <a:r>
              <a:rPr lang="uk-UA" dirty="0" smtClean="0"/>
              <a:t> </a:t>
            </a:r>
            <a:r>
              <a:rPr lang="uk-UA" dirty="0"/>
              <a:t>– підсумки дослідження, основні здобутки, рекомендації.</a:t>
            </a:r>
            <a:br>
              <a:rPr lang="uk-UA" dirty="0"/>
            </a:br>
            <a:r>
              <a:rPr lang="uk-UA" b="1" dirty="0" smtClean="0"/>
              <a:t>Список </a:t>
            </a:r>
            <a:r>
              <a:rPr lang="uk-UA" b="1" dirty="0"/>
              <a:t>використаних джерел</a:t>
            </a:r>
            <a:r>
              <a:rPr lang="uk-UA" dirty="0"/>
              <a:t> – перелік літератури, на яку є посилання.</a:t>
            </a:r>
            <a:br>
              <a:rPr lang="uk-UA" dirty="0"/>
            </a:br>
            <a:r>
              <a:rPr lang="uk-UA" b="1" dirty="0" smtClean="0"/>
              <a:t>Додатки</a:t>
            </a:r>
            <a:r>
              <a:rPr lang="uk-UA" dirty="0" smtClean="0"/>
              <a:t> </a:t>
            </a:r>
            <a:r>
              <a:rPr lang="uk-UA" dirty="0"/>
              <a:t>– графіки, таблиці, документи, що доповнюють основний текст.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Наявність </a:t>
            </a:r>
            <a:r>
              <a:rPr lang="uk-UA" dirty="0"/>
              <a:t>всіх елементів гарантує змістову завершеність наукового тексту.</a:t>
            </a:r>
          </a:p>
        </p:txBody>
      </p:sp>
    </p:spTree>
    <p:extLst>
      <p:ext uri="{BB962C8B-B14F-4D97-AF65-F5344CB8AC3E}">
        <p14:creationId xmlns:p14="http://schemas.microsoft.com/office/powerpoint/2010/main" val="1449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954" y="291772"/>
            <a:ext cx="109433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Вимоги до написання наукових </a:t>
            </a:r>
            <a:r>
              <a:rPr lang="uk-UA" b="1" dirty="0" smtClean="0"/>
              <a:t>текстів</a:t>
            </a:r>
          </a:p>
          <a:p>
            <a:pPr algn="just">
              <a:lnSpc>
                <a:spcPct val="150000"/>
              </a:lnSpc>
            </a:pPr>
            <a:r>
              <a:rPr lang="uk-UA" dirty="0" smtClean="0"/>
              <a:t> </a:t>
            </a:r>
            <a:r>
              <a:rPr lang="uk-UA" dirty="0"/>
              <a:t>При написанні наукового тексту слід дотримуватися певних вимог.</a:t>
            </a:r>
          </a:p>
          <a:p>
            <a:pPr algn="ctr">
              <a:lnSpc>
                <a:spcPct val="150000"/>
              </a:lnSpc>
            </a:pPr>
            <a:endParaRPr lang="uk-UA" dirty="0" smtClean="0"/>
          </a:p>
          <a:p>
            <a:pPr algn="ctr">
              <a:lnSpc>
                <a:spcPct val="150000"/>
              </a:lnSpc>
            </a:pPr>
            <a:r>
              <a:rPr lang="uk-UA" dirty="0" smtClean="0"/>
              <a:t> </a:t>
            </a:r>
            <a:r>
              <a:rPr lang="uk-UA" b="1" dirty="0"/>
              <a:t>Ключові </a:t>
            </a:r>
            <a:r>
              <a:rPr lang="uk-UA" b="1" dirty="0" smtClean="0"/>
              <a:t>вимоги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Чіткість </a:t>
            </a:r>
            <a:r>
              <a:rPr lang="uk-UA" b="1" dirty="0"/>
              <a:t>і лаконічність</a:t>
            </a:r>
            <a:r>
              <a:rPr lang="uk-UA" dirty="0"/>
              <a:t> – без зайвих деталей, конкретно по суті.</a:t>
            </a:r>
            <a:br>
              <a:rPr lang="uk-UA" dirty="0"/>
            </a:br>
            <a:r>
              <a:rPr lang="uk-UA" b="1" dirty="0" smtClean="0"/>
              <a:t>Аргументованість</a:t>
            </a:r>
            <a:r>
              <a:rPr lang="uk-UA" dirty="0" smtClean="0"/>
              <a:t> </a:t>
            </a:r>
            <a:r>
              <a:rPr lang="uk-UA" dirty="0"/>
              <a:t>– підтвердження кожного твердження фактами.</a:t>
            </a:r>
            <a:br>
              <a:rPr lang="uk-UA" dirty="0"/>
            </a:br>
            <a:r>
              <a:rPr lang="uk-UA" b="1" dirty="0" smtClean="0"/>
              <a:t>Науковий </a:t>
            </a:r>
            <a:r>
              <a:rPr lang="uk-UA" b="1" dirty="0"/>
              <a:t>стиль</a:t>
            </a:r>
            <a:r>
              <a:rPr lang="uk-UA" dirty="0"/>
              <a:t> – використання термінології, дотримання норм академічного письма.</a:t>
            </a:r>
            <a:br>
              <a:rPr lang="uk-UA" dirty="0"/>
            </a:br>
            <a:r>
              <a:rPr lang="uk-UA" b="1" dirty="0" smtClean="0"/>
              <a:t>Доказовість</a:t>
            </a:r>
            <a:r>
              <a:rPr lang="uk-UA" dirty="0" smtClean="0"/>
              <a:t> </a:t>
            </a:r>
            <a:r>
              <a:rPr lang="uk-UA" dirty="0"/>
              <a:t>– всі твердження повинні спиратися на наукові джерела.</a:t>
            </a:r>
            <a:br>
              <a:rPr lang="uk-UA" dirty="0"/>
            </a:br>
            <a:r>
              <a:rPr lang="uk-UA" b="1" dirty="0" smtClean="0"/>
              <a:t>Грамотність</a:t>
            </a:r>
            <a:r>
              <a:rPr lang="uk-UA" dirty="0" smtClean="0"/>
              <a:t> </a:t>
            </a:r>
            <a:r>
              <a:rPr lang="uk-UA" dirty="0"/>
              <a:t>– правильність викладу, відсутність орфографічних та стилістичних помилок.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Якісне </a:t>
            </a:r>
            <a:r>
              <a:rPr lang="uk-UA" dirty="0"/>
              <a:t>оформлення тексту підвищує його читабельність та достовірність.</a:t>
            </a:r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773" y="163953"/>
            <a:ext cx="11238271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Види наукових текстів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Наукові </a:t>
            </a:r>
            <a:r>
              <a:rPr lang="uk-UA" dirty="0"/>
              <a:t>тексти можуть бути різних типів залежно від мети та форми викладення матеріалу.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Основні види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Стаття</a:t>
            </a:r>
            <a:r>
              <a:rPr lang="uk-UA" dirty="0" smtClean="0"/>
              <a:t> </a:t>
            </a:r>
            <a:r>
              <a:rPr lang="uk-UA" dirty="0"/>
              <a:t>– коротке дослідження з конкретної проблеми.</a:t>
            </a:r>
            <a:br>
              <a:rPr lang="uk-UA" dirty="0"/>
            </a:br>
            <a:r>
              <a:rPr lang="uk-UA" b="1" dirty="0" smtClean="0"/>
              <a:t>Монографія</a:t>
            </a:r>
            <a:r>
              <a:rPr lang="uk-UA" dirty="0" smtClean="0"/>
              <a:t> </a:t>
            </a:r>
            <a:r>
              <a:rPr lang="uk-UA" dirty="0"/>
              <a:t>– ґрунтовна праця, присвячена одній темі.</a:t>
            </a:r>
            <a:br>
              <a:rPr lang="uk-UA" dirty="0"/>
            </a:br>
            <a:r>
              <a:rPr lang="uk-UA" b="1" dirty="0" smtClean="0"/>
              <a:t>Реферат</a:t>
            </a:r>
            <a:r>
              <a:rPr lang="uk-UA" dirty="0" smtClean="0"/>
              <a:t> </a:t>
            </a:r>
            <a:r>
              <a:rPr lang="uk-UA" dirty="0"/>
              <a:t>– аналіз літератури з певної теми.</a:t>
            </a:r>
            <a:br>
              <a:rPr lang="uk-UA" dirty="0"/>
            </a:br>
            <a:r>
              <a:rPr lang="uk-UA" b="1" dirty="0" smtClean="0"/>
              <a:t>Курсова/дипломна </a:t>
            </a:r>
            <a:r>
              <a:rPr lang="uk-UA" b="1" dirty="0"/>
              <a:t>робота</a:t>
            </a:r>
            <a:r>
              <a:rPr lang="uk-UA" dirty="0"/>
              <a:t> – самостійне дослідження студента.</a:t>
            </a:r>
            <a:br>
              <a:rPr lang="uk-UA" dirty="0"/>
            </a:br>
            <a:r>
              <a:rPr lang="uk-UA" b="1" dirty="0" smtClean="0"/>
              <a:t>Дисертація</a:t>
            </a:r>
            <a:r>
              <a:rPr lang="uk-UA" dirty="0" smtClean="0"/>
              <a:t> </a:t>
            </a:r>
            <a:r>
              <a:rPr lang="uk-UA" dirty="0"/>
              <a:t>– комплексне дослідження на здобуття наукового ступеня</a:t>
            </a:r>
            <a:r>
              <a:rPr lang="uk-UA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uk-UA" b="1" dirty="0" smtClean="0"/>
              <a:t> </a:t>
            </a:r>
            <a:r>
              <a:rPr lang="uk-UA" b="1" dirty="0"/>
              <a:t>Доповідь – усний виступ із науковою інформацією.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Кожен </a:t>
            </a:r>
            <a:r>
              <a:rPr lang="uk-UA" dirty="0"/>
              <a:t>вид має свої особливості оформлення та вимоги до змісту.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445" y="108156"/>
            <a:ext cx="11346426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Оформлення наукового тексту: загальні </a:t>
            </a:r>
            <a:r>
              <a:rPr lang="uk-UA" b="1" dirty="0" smtClean="0"/>
              <a:t>принципи</a:t>
            </a:r>
          </a:p>
          <a:p>
            <a:pPr>
              <a:lnSpc>
                <a:spcPct val="150000"/>
              </a:lnSpc>
            </a:pPr>
            <a:endParaRPr lang="uk-UA" b="1" dirty="0"/>
          </a:p>
          <a:p>
            <a:pPr>
              <a:lnSpc>
                <a:spcPct val="150000"/>
              </a:lnSpc>
            </a:pPr>
            <a:r>
              <a:rPr lang="uk-UA" dirty="0" smtClean="0"/>
              <a:t>Оформлення </a:t>
            </a:r>
            <a:r>
              <a:rPr lang="uk-UA" dirty="0"/>
              <a:t>наукового тексту регламентується академічними стандартами.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Основні правила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Використання </a:t>
            </a:r>
            <a:r>
              <a:rPr lang="uk-UA" b="1" dirty="0"/>
              <a:t>наукового стилю</a:t>
            </a:r>
            <a:r>
              <a:rPr lang="uk-UA" dirty="0"/>
              <a:t> та термінології.</a:t>
            </a:r>
            <a:br>
              <a:rPr lang="uk-UA" dirty="0"/>
            </a:br>
            <a:r>
              <a:rPr lang="uk-UA" dirty="0" smtClean="0"/>
              <a:t>Дотримання </a:t>
            </a:r>
            <a:r>
              <a:rPr lang="uk-UA" b="1" dirty="0"/>
              <a:t>структурної логіки</a:t>
            </a:r>
            <a:r>
              <a:rPr lang="uk-UA" dirty="0"/>
              <a:t> (вступ, основна частина, висновки).</a:t>
            </a:r>
            <a:br>
              <a:rPr lang="uk-UA" dirty="0"/>
            </a:br>
            <a:r>
              <a:rPr lang="uk-UA" dirty="0" smtClean="0"/>
              <a:t>Коректне </a:t>
            </a:r>
            <a:r>
              <a:rPr lang="uk-UA" dirty="0"/>
              <a:t>оформлення </a:t>
            </a:r>
            <a:r>
              <a:rPr lang="uk-UA" b="1" dirty="0"/>
              <a:t>цитувань</a:t>
            </a:r>
            <a:r>
              <a:rPr lang="uk-UA" dirty="0"/>
              <a:t> та </a:t>
            </a:r>
            <a:r>
              <a:rPr lang="uk-UA" b="1" dirty="0"/>
              <a:t>списку джерел</a:t>
            </a:r>
            <a:r>
              <a:rPr lang="uk-UA" dirty="0"/>
              <a:t>.</a:t>
            </a:r>
            <a:br>
              <a:rPr lang="uk-UA" dirty="0"/>
            </a:br>
            <a:r>
              <a:rPr lang="uk-UA" dirty="0" smtClean="0"/>
              <a:t>Використання </a:t>
            </a:r>
            <a:r>
              <a:rPr lang="uk-UA" b="1" dirty="0"/>
              <a:t>офіційно затверджених стандартів</a:t>
            </a:r>
            <a:r>
              <a:rPr lang="uk-UA" dirty="0"/>
              <a:t> (</a:t>
            </a:r>
            <a:r>
              <a:rPr lang="en-GB" dirty="0"/>
              <a:t>APA, MLA, </a:t>
            </a:r>
            <a:r>
              <a:rPr lang="uk-UA" dirty="0"/>
              <a:t>ДСТУ тощо).</a:t>
            </a:r>
            <a:br>
              <a:rPr lang="uk-UA" dirty="0"/>
            </a:br>
            <a:r>
              <a:rPr lang="uk-UA" dirty="0" smtClean="0"/>
              <a:t>Дотримання </a:t>
            </a:r>
            <a:r>
              <a:rPr lang="uk-UA" b="1" dirty="0"/>
              <a:t>єдиного формату шрифту, інтервалів, полів</a:t>
            </a:r>
            <a:r>
              <a:rPr lang="uk-UA" dirty="0"/>
              <a:t>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Відповідність </a:t>
            </a:r>
            <a:r>
              <a:rPr lang="uk-UA" dirty="0"/>
              <a:t>тексту стандартам підвищує його якість і наукову цінність</a:t>
            </a:r>
            <a:r>
              <a:rPr lang="uk-UA" b="1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626" y="324466"/>
            <a:ext cx="1154307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Як оформлювати цитати та посилання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наукових текстах обов’язкове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цитування джерел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способи цитування: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Пряме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цитування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– дослівний текст із посиланням (у лапках).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Парафраз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переказ змісту своїми словами з посиланням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оформлення посилань: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психологія, соціальні науки) – (Прізвище, рік, сторінка).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MLA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гуманітарні науки) – (Прізвище сторінка).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ДСТУ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(український стандарт) – нумеровані посилання.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Коректне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посилання на джерела забезпечує достовірність дослідження.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690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3537</TotalTime>
  <Words>729</Words>
  <Application>Microsoft Office PowerPoint</Application>
  <PresentationFormat>Широкоэкранный</PresentationFormat>
  <Paragraphs>66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Aptos</vt:lpstr>
      <vt:lpstr>Arial</vt:lpstr>
      <vt:lpstr>Montserrat</vt:lpstr>
      <vt:lpstr>Montserrat ExtraBold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158</cp:revision>
  <dcterms:created xsi:type="dcterms:W3CDTF">2023-01-12T09:20:21Z</dcterms:created>
  <dcterms:modified xsi:type="dcterms:W3CDTF">2025-03-10T18:53:20Z</dcterms:modified>
</cp:coreProperties>
</file>