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322" r:id="rId3"/>
    <p:sldId id="324" r:id="rId4"/>
    <p:sldId id="357" r:id="rId5"/>
    <p:sldId id="338" r:id="rId6"/>
    <p:sldId id="349" r:id="rId7"/>
    <p:sldId id="350" r:id="rId8"/>
    <p:sldId id="325" r:id="rId9"/>
    <p:sldId id="335" r:id="rId10"/>
    <p:sldId id="326" r:id="rId11"/>
    <p:sldId id="360" r:id="rId12"/>
    <p:sldId id="361" r:id="rId13"/>
    <p:sldId id="358" r:id="rId14"/>
    <p:sldId id="359" r:id="rId15"/>
    <p:sldId id="293" r:id="rId16"/>
    <p:sldId id="310" r:id="rId17"/>
    <p:sldId id="353" r:id="rId18"/>
    <p:sldId id="354" r:id="rId19"/>
    <p:sldId id="355" r:id="rId20"/>
    <p:sldId id="356" r:id="rId21"/>
    <p:sldId id="369" r:id="rId22"/>
    <p:sldId id="367" r:id="rId23"/>
    <p:sldId id="371" r:id="rId24"/>
    <p:sldId id="370" r:id="rId25"/>
    <p:sldId id="368" r:id="rId26"/>
    <p:sldId id="262" r:id="rId2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ітли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ABFCF23-3B69-468F-B69F-88F6DE6A72F2}" styleName="Помірний стиль 1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93D81CF-94F2-401A-BA57-92F5A7B2D0C5}" styleName="Помір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8" autoAdjust="0"/>
    <p:restoredTop sz="94660"/>
  </p:normalViewPr>
  <p:slideViewPr>
    <p:cSldViewPr snapToGrid="0">
      <p:cViewPr varScale="1">
        <p:scale>
          <a:sx n="65" d="100"/>
          <a:sy n="65" d="100"/>
        </p:scale>
        <p:origin x="972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C00BAA-3B96-41C6-BE26-97416F515E0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A204BE8-EC85-40B9-8FDD-0C8FC6EC8BD6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just" rtl="0"/>
          <a:r>
            <a:rPr lang="uk-UA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Евристична -</a:t>
          </a:r>
          <a:r>
            <a:rPr lang="uk-UA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 засіб здійснення </a:t>
          </a:r>
          <a:r>
            <a:rPr lang="uk-UA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відкриттів</a:t>
          </a:r>
          <a:r>
            <a:rPr lang="uk-UA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отримання принципово нового знання</a:t>
          </a:r>
          <a:endParaRPr lang="uk-UA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7430BF-6326-4CBD-BA98-02148DCD5850}" type="parTrans" cxnId="{2292D425-259B-43BF-AC1B-1FB0338924D1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3DAB87-2E3F-4353-A812-BA64D6A24F68}" type="sibTrans" cxnId="{2292D425-259B-43BF-AC1B-1FB0338924D1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C1FFA8-F8DD-4B56-A087-FC003087FBD3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just" rtl="0"/>
          <a:r>
            <a:rPr lang="uk-UA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Пізнавальна - </a:t>
          </a:r>
          <a:r>
            <a:rPr lang="uk-UA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засіб отримання знання: фіксації, описання, узагальнення фактів, побудови теорій, виділення закономірностей</a:t>
          </a:r>
          <a:endParaRPr lang="uk-UA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042AEF-2DF2-4912-B399-8027F5D860BD}" type="parTrans" cxnId="{A2D8A582-6DCF-49E9-9578-04E9E4534948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E1D471-C116-4B95-ADDA-E4CDE4FDA4DC}" type="sibTrans" cxnId="{A2D8A582-6DCF-49E9-9578-04E9E4534948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544BC3-2D64-4B4D-A6E0-354B8E5052C3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just" rtl="0"/>
          <a:r>
            <a:rPr lang="uk-UA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Пояснювальна - </a:t>
          </a:r>
          <a:r>
            <a:rPr lang="uk-UA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пояснює явища дійсності через виявлення законів, закономірностей та тенденцій</a:t>
          </a:r>
          <a:endParaRPr lang="uk-UA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9F58B4-94CB-4955-B0BB-47F6344E274C}" type="parTrans" cxnId="{5A769647-E5C9-4B28-AB69-9028EAAACB58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9A7E18-490B-4475-8C20-C27C20B659E2}" type="sibTrans" cxnId="{5A769647-E5C9-4B28-AB69-9028EAAACB58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C445FA-D7E0-4BDE-B207-B8613994ECF2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just" rtl="0"/>
          <a:r>
            <a:rPr lang="uk-UA" sz="1600" b="1" smtClean="0">
              <a:latin typeface="Times New Roman" panose="02020603050405020304" pitchFamily="18" charset="0"/>
              <a:cs typeface="Times New Roman" panose="02020603050405020304" pitchFamily="18" charset="0"/>
            </a:rPr>
            <a:t>Інструментальна - </a:t>
          </a:r>
          <a:r>
            <a:rPr lang="uk-UA" sz="160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формує інструмент розуміння реальності</a:t>
          </a:r>
          <a:endParaRPr lang="uk-UA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33E682-8FA9-4BA9-9D68-F0B1ADADDD2D}" type="parTrans" cxnId="{DC743A05-F3E3-4D94-87FD-F550A520C6CA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9087EC-65AF-4CEF-8342-1AFC055A3826}" type="sibTrans" cxnId="{DC743A05-F3E3-4D94-87FD-F550A520C6CA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691864F-7FBA-403E-A586-2B02ED313E4E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just" rtl="0"/>
          <a:r>
            <a:rPr lang="uk-UA" sz="1600" b="1" smtClean="0">
              <a:latin typeface="Times New Roman" panose="02020603050405020304" pitchFamily="18" charset="0"/>
              <a:cs typeface="Times New Roman" panose="02020603050405020304" pitchFamily="18" charset="0"/>
            </a:rPr>
            <a:t>Технологічна  - </a:t>
          </a:r>
          <a:r>
            <a:rPr lang="uk-UA" sz="1600" smtClean="0">
              <a:latin typeface="Times New Roman" panose="02020603050405020304" pitchFamily="18" charset="0"/>
              <a:cs typeface="Times New Roman" panose="02020603050405020304" pitchFamily="18" charset="0"/>
            </a:rPr>
            <a:t>здійснює технологічне втілення наукового знання</a:t>
          </a:r>
          <a:endParaRPr lang="uk-UA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5557A9-24DB-4C25-A17F-0E3850DC8354}" type="parTrans" cxnId="{1681F04B-44D1-4C9A-95C5-DFF77810C560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B97921-328F-4E86-9B47-4AA26496FC8F}" type="sibTrans" cxnId="{1681F04B-44D1-4C9A-95C5-DFF77810C560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1A17E3-5916-4C8E-82FD-AF7FA84DEBF2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just" rtl="0"/>
          <a:r>
            <a:rPr lang="uk-UA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Інституційна - </a:t>
          </a:r>
          <a:r>
            <a:rPr lang="uk-UA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специфічний інститут у суспільстві</a:t>
          </a:r>
          <a:endParaRPr lang="uk-UA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132850-9D64-4D09-8F31-1BE0729D5A28}" type="parTrans" cxnId="{DB9FAB1D-0942-4C20-88D4-96D28DDB2B9C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9614A6-ACAD-4501-9A37-EC6064AA15E3}" type="sibTrans" cxnId="{DB9FAB1D-0942-4C20-88D4-96D28DDB2B9C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CDDCAE-9051-4EDD-B505-A406E2561AAB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just" rtl="0"/>
          <a:r>
            <a:rPr lang="uk-UA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Культурологічна - </a:t>
          </a:r>
          <a:r>
            <a:rPr lang="uk-UA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важлива підсистема та елемент механізму культури</a:t>
          </a:r>
          <a:endParaRPr lang="uk-UA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285597-CA76-48C3-9B92-1CC57CE269C9}" type="parTrans" cxnId="{762A5E33-EE93-4029-8FFD-9A8842C05FF7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40DCA1-C7D3-4087-901A-EA24A2301460}" type="sibTrans" cxnId="{762A5E33-EE93-4029-8FFD-9A8842C05FF7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5E6AA4-35BD-4FFF-ABF8-6B05659CB120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just" rtl="0"/>
          <a:r>
            <a:rPr lang="uk-UA" sz="1600" b="1" smtClean="0">
              <a:latin typeface="Times New Roman" panose="02020603050405020304" pitchFamily="18" charset="0"/>
              <a:cs typeface="Times New Roman" panose="02020603050405020304" pitchFamily="18" charset="0"/>
            </a:rPr>
            <a:t>Світоглядна - </a:t>
          </a:r>
          <a:r>
            <a:rPr lang="uk-UA" sz="1600" smtClean="0">
              <a:latin typeface="Times New Roman" panose="02020603050405020304" pitchFamily="18" charset="0"/>
              <a:cs typeface="Times New Roman" panose="02020603050405020304" pitchFamily="18" charset="0"/>
            </a:rPr>
            <a:t>забезпечує формування наукового світогляду</a:t>
          </a:r>
          <a:endParaRPr lang="uk-UA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841642-7C24-4221-9C0F-AC98107B729F}" type="parTrans" cxnId="{D2F06E73-8961-4A9F-A77D-764ECC43E7E9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8A88FD-7AC0-481D-9A31-6D489DD9DC09}" type="sibTrans" cxnId="{D2F06E73-8961-4A9F-A77D-764ECC43E7E9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DFF4A3-2FCA-4583-A95C-F68CBA48F3CE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just" rtl="0"/>
          <a:r>
            <a:rPr lang="uk-UA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Експертно-оціночна - о</a:t>
          </a:r>
          <a:r>
            <a:rPr lang="uk-UA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цінює ті або інші проблеми, практичні і наукові проекти</a:t>
          </a:r>
          <a:endParaRPr lang="uk-UA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412CA3-BD22-467F-8798-AE5474DADD22}" type="parTrans" cxnId="{0726E465-7AE9-4278-A765-BCF4ADF4FB6F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7074F7E-AB96-4C82-AA17-18938993EDC0}" type="sibTrans" cxnId="{0726E465-7AE9-4278-A765-BCF4ADF4FB6F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3415D7-9F8A-409A-A966-AF1747544E01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just" rtl="0"/>
          <a:r>
            <a:rPr lang="uk-UA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Управлінська - </a:t>
          </a:r>
          <a:r>
            <a:rPr lang="uk-UA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забезпечує реалізацію управління суспільством</a:t>
          </a:r>
          <a:endParaRPr lang="uk-UA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377579-42F6-4A4B-81C2-17171020F8F9}" type="parTrans" cxnId="{A440A756-88A4-47BA-95D3-4DA38D138410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137D50-4189-418C-944B-DD722E0DD469}" type="sibTrans" cxnId="{A440A756-88A4-47BA-95D3-4DA38D138410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7B86701-328A-4B31-9544-2A9D4CCBB24C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just" rtl="0"/>
          <a:r>
            <a:rPr lang="uk-UA" sz="1600" b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Комерційна - </a:t>
          </a:r>
          <a:r>
            <a:rPr lang="uk-UA" sz="1600" smtClean="0">
              <a:latin typeface="Times New Roman" panose="02020603050405020304" pitchFamily="18" charset="0"/>
              <a:cs typeface="Times New Roman" panose="02020603050405020304" pitchFamily="18" charset="0"/>
            </a:rPr>
            <a:t>являє собою засіб отримання комерційного прибутку від реалізації продукту науки</a:t>
          </a:r>
          <a:endParaRPr lang="uk-UA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9CB897-F8A1-4E74-BC6B-0F4DCF4177F5}" type="parTrans" cxnId="{4847C1D3-99B2-4F2E-AF63-B277182DE6A5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D8E88C-2B78-43D2-861B-B4E6A468E47E}" type="sibTrans" cxnId="{4847C1D3-99B2-4F2E-AF63-B277182DE6A5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D2C711-1741-4725-99AC-ADAE10120501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just" rtl="0"/>
          <a:r>
            <a:rPr lang="uk-UA" sz="1600" b="1" smtClean="0">
              <a:latin typeface="Times New Roman" panose="02020603050405020304" pitchFamily="18" charset="0"/>
              <a:cs typeface="Times New Roman" panose="02020603050405020304" pitchFamily="18" charset="0"/>
            </a:rPr>
            <a:t>Соціальна - </a:t>
          </a:r>
          <a:r>
            <a:rPr lang="uk-UA" sz="1600" smtClean="0">
              <a:latin typeface="Times New Roman" panose="02020603050405020304" pitchFamily="18" charset="0"/>
              <a:cs typeface="Times New Roman" panose="02020603050405020304" pitchFamily="18" charset="0"/>
            </a:rPr>
            <a:t>реалізує процес освіти і соціалізації людей</a:t>
          </a:r>
          <a:endParaRPr lang="uk-UA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1657A8-2F68-47B5-809D-816962713A9C}" type="parTrans" cxnId="{99ED8533-D6AB-4D53-82D8-AB46DE39F3C5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AA2526-3370-44C9-9F42-22DB3F4A43A6}" type="sibTrans" cxnId="{99ED8533-D6AB-4D53-82D8-AB46DE39F3C5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64E9A9-C76E-4BFA-87A9-B06C5A631756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just" rtl="0"/>
          <a:r>
            <a:rPr lang="uk-UA" sz="1600" b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Практична - </a:t>
          </a:r>
          <a:r>
            <a:rPr lang="uk-UA" sz="1600" smtClean="0">
              <a:latin typeface="Times New Roman" panose="02020603050405020304" pitchFamily="18" charset="0"/>
              <a:cs typeface="Times New Roman" panose="02020603050405020304" pitchFamily="18" charset="0"/>
            </a:rPr>
            <a:t>підвищує ефективність діяльності людини</a:t>
          </a:r>
          <a:endParaRPr lang="uk-UA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68F388-5DF1-4588-9556-F8BCCAAD73A8}" type="parTrans" cxnId="{32A02369-3CF6-44D4-8B99-A4AF190A9C02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4737BB-A5AB-443F-BEC3-E57DD9347BC9}" type="sibTrans" cxnId="{32A02369-3CF6-44D4-8B99-A4AF190A9C02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3902D7-112E-436B-8FC2-C6BB96F28FF2}" type="pres">
      <dgm:prSet presAssocID="{FAC00BAA-3B96-41C6-BE26-97416F515E0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B8EC378-E138-44F4-96DE-BFA693C67971}" type="pres">
      <dgm:prSet presAssocID="{7A204BE8-EC85-40B9-8FDD-0C8FC6EC8BD6}" presName="parentText" presStyleLbl="node1" presStyleIdx="0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4BF71E-2F65-4CB5-B460-D48B65CC4FC2}" type="pres">
      <dgm:prSet presAssocID="{8B3DAB87-2E3F-4353-A812-BA64D6A24F68}" presName="spacer" presStyleCnt="0"/>
      <dgm:spPr/>
    </dgm:pt>
    <dgm:pt modelId="{E9484BBC-BF63-4C96-8420-0F95007828AD}" type="pres">
      <dgm:prSet presAssocID="{3DC1FFA8-F8DD-4B56-A087-FC003087FBD3}" presName="parentText" presStyleLbl="node1" presStyleIdx="1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D76D03-7544-4A10-9E64-8446AC481078}" type="pres">
      <dgm:prSet presAssocID="{FBE1D471-C116-4B95-ADDA-E4CDE4FDA4DC}" presName="spacer" presStyleCnt="0"/>
      <dgm:spPr/>
    </dgm:pt>
    <dgm:pt modelId="{4928A3AB-A7B1-48C0-9FC3-EC5BA0BBD19C}" type="pres">
      <dgm:prSet presAssocID="{D9544BC3-2D64-4B4D-A6E0-354B8E5052C3}" presName="parentText" presStyleLbl="node1" presStyleIdx="2" presStyleCnt="13" custScaleY="8264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9D030C-72AF-4596-A358-7E4275443770}" type="pres">
      <dgm:prSet presAssocID="{3D9A7E18-490B-4475-8C20-C27C20B659E2}" presName="spacer" presStyleCnt="0"/>
      <dgm:spPr/>
    </dgm:pt>
    <dgm:pt modelId="{1DBBD6C2-6B8B-409A-B9F5-6D60D93C4710}" type="pres">
      <dgm:prSet presAssocID="{D3C445FA-D7E0-4BDE-B207-B8613994ECF2}" presName="parentText" presStyleLbl="node1" presStyleIdx="3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A78C66-3D6E-4662-96B3-ADE55B08468B}" type="pres">
      <dgm:prSet presAssocID="{659087EC-65AF-4CEF-8342-1AFC055A3826}" presName="spacer" presStyleCnt="0"/>
      <dgm:spPr/>
    </dgm:pt>
    <dgm:pt modelId="{5ECE8622-5CB1-4F2C-925E-5CB34C64F3F7}" type="pres">
      <dgm:prSet presAssocID="{9691864F-7FBA-403E-A586-2B02ED313E4E}" presName="parentText" presStyleLbl="node1" presStyleIdx="4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39297D-83C9-472A-A3A4-0D93A2588361}" type="pres">
      <dgm:prSet presAssocID="{BDB97921-328F-4E86-9B47-4AA26496FC8F}" presName="spacer" presStyleCnt="0"/>
      <dgm:spPr/>
    </dgm:pt>
    <dgm:pt modelId="{629D404D-DEDC-492A-BBEA-E3D3A31D1FCC}" type="pres">
      <dgm:prSet presAssocID="{2A1A17E3-5916-4C8E-82FD-AF7FA84DEBF2}" presName="parentText" presStyleLbl="node1" presStyleIdx="5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F8AF9E-DB31-4536-B262-E30CBFF7376D}" type="pres">
      <dgm:prSet presAssocID="{619614A6-ACAD-4501-9A37-EC6064AA15E3}" presName="spacer" presStyleCnt="0"/>
      <dgm:spPr/>
    </dgm:pt>
    <dgm:pt modelId="{C500D2F8-8EE2-4E7D-BFCE-505FA2DE4316}" type="pres">
      <dgm:prSet presAssocID="{5DCDDCAE-9051-4EDD-B505-A406E2561AAB}" presName="parentText" presStyleLbl="node1" presStyleIdx="6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71C6DC-5D19-42AD-8BD6-617E83D55B09}" type="pres">
      <dgm:prSet presAssocID="{AA40DCA1-C7D3-4087-901A-EA24A2301460}" presName="spacer" presStyleCnt="0"/>
      <dgm:spPr/>
    </dgm:pt>
    <dgm:pt modelId="{7C6277CC-829F-499A-9B01-E7FBB5C529B6}" type="pres">
      <dgm:prSet presAssocID="{645E6AA4-35BD-4FFF-ABF8-6B05659CB120}" presName="parentText" presStyleLbl="node1" presStyleIdx="7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50E235-0402-4AB1-A7DC-6E307002183E}" type="pres">
      <dgm:prSet presAssocID="{3B8A88FD-7AC0-481D-9A31-6D489DD9DC09}" presName="spacer" presStyleCnt="0"/>
      <dgm:spPr/>
    </dgm:pt>
    <dgm:pt modelId="{0F8DFF7E-0543-4A61-B9C1-879D4D6AB973}" type="pres">
      <dgm:prSet presAssocID="{88DFF4A3-2FCA-4583-A95C-F68CBA48F3CE}" presName="parentText" presStyleLbl="node1" presStyleIdx="8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959E55-96D6-4C07-A780-23696F0734BA}" type="pres">
      <dgm:prSet presAssocID="{57074F7E-AB96-4C82-AA17-18938993EDC0}" presName="spacer" presStyleCnt="0"/>
      <dgm:spPr/>
    </dgm:pt>
    <dgm:pt modelId="{C0407A34-CB0E-4154-BA12-D68E3EC31483}" type="pres">
      <dgm:prSet presAssocID="{FC3415D7-9F8A-409A-A966-AF1747544E01}" presName="parentText" presStyleLbl="node1" presStyleIdx="9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6507B0-18FE-4465-9DAF-5D3A725B7988}" type="pres">
      <dgm:prSet presAssocID="{0F137D50-4189-418C-944B-DD722E0DD469}" presName="spacer" presStyleCnt="0"/>
      <dgm:spPr/>
    </dgm:pt>
    <dgm:pt modelId="{F1B4456E-01B1-480C-9D67-407BC99BF1D4}" type="pres">
      <dgm:prSet presAssocID="{57B86701-328A-4B31-9544-2A9D4CCBB24C}" presName="parentText" presStyleLbl="node1" presStyleIdx="10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C435A4-14BC-4DF4-A132-C1A3DB07B109}" type="pres">
      <dgm:prSet presAssocID="{8CD8E88C-2B78-43D2-861B-B4E6A468E47E}" presName="spacer" presStyleCnt="0"/>
      <dgm:spPr/>
    </dgm:pt>
    <dgm:pt modelId="{BE615026-0AA8-4092-84DE-328A6CAFF975}" type="pres">
      <dgm:prSet presAssocID="{37D2C711-1741-4725-99AC-ADAE10120501}" presName="parentText" presStyleLbl="node1" presStyleIdx="11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9D68E1-8EFB-4A5A-8810-5981ECB77790}" type="pres">
      <dgm:prSet presAssocID="{1EAA2526-3370-44C9-9F42-22DB3F4A43A6}" presName="spacer" presStyleCnt="0"/>
      <dgm:spPr/>
    </dgm:pt>
    <dgm:pt modelId="{DD59BA6B-73A4-4BE2-A9F4-4A1A512F0093}" type="pres">
      <dgm:prSet presAssocID="{BC64E9A9-C76E-4BFA-87A9-B06C5A631756}" presName="parentText" presStyleLbl="node1" presStyleIdx="12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6F9996-CC19-42E8-A784-954716048DE4}" type="presOf" srcId="{D9544BC3-2D64-4B4D-A6E0-354B8E5052C3}" destId="{4928A3AB-A7B1-48C0-9FC3-EC5BA0BBD19C}" srcOrd="0" destOrd="0" presId="urn:microsoft.com/office/officeart/2005/8/layout/vList2"/>
    <dgm:cxn modelId="{A440A756-88A4-47BA-95D3-4DA38D138410}" srcId="{FAC00BAA-3B96-41C6-BE26-97416F515E01}" destId="{FC3415D7-9F8A-409A-A966-AF1747544E01}" srcOrd="9" destOrd="0" parTransId="{09377579-42F6-4A4B-81C2-17171020F8F9}" sibTransId="{0F137D50-4189-418C-944B-DD722E0DD469}"/>
    <dgm:cxn modelId="{78A3CBE2-785C-4819-B7FC-B1A8EE0A5D09}" type="presOf" srcId="{7A204BE8-EC85-40B9-8FDD-0C8FC6EC8BD6}" destId="{DB8EC378-E138-44F4-96DE-BFA693C67971}" srcOrd="0" destOrd="0" presId="urn:microsoft.com/office/officeart/2005/8/layout/vList2"/>
    <dgm:cxn modelId="{FBDDE42A-2514-4904-88C2-92603BC64533}" type="presOf" srcId="{645E6AA4-35BD-4FFF-ABF8-6B05659CB120}" destId="{7C6277CC-829F-499A-9B01-E7FBB5C529B6}" srcOrd="0" destOrd="0" presId="urn:microsoft.com/office/officeart/2005/8/layout/vList2"/>
    <dgm:cxn modelId="{53C42A2A-A2F5-48FD-BC6D-CEBA70F5B7C0}" type="presOf" srcId="{37D2C711-1741-4725-99AC-ADAE10120501}" destId="{BE615026-0AA8-4092-84DE-328A6CAFF975}" srcOrd="0" destOrd="0" presId="urn:microsoft.com/office/officeart/2005/8/layout/vList2"/>
    <dgm:cxn modelId="{AFA11767-5172-4264-88B3-E0DAB659250C}" type="presOf" srcId="{FAC00BAA-3B96-41C6-BE26-97416F515E01}" destId="{C03902D7-112E-436B-8FC2-C6BB96F28FF2}" srcOrd="0" destOrd="0" presId="urn:microsoft.com/office/officeart/2005/8/layout/vList2"/>
    <dgm:cxn modelId="{A2D8A582-6DCF-49E9-9578-04E9E4534948}" srcId="{FAC00BAA-3B96-41C6-BE26-97416F515E01}" destId="{3DC1FFA8-F8DD-4B56-A087-FC003087FBD3}" srcOrd="1" destOrd="0" parTransId="{10042AEF-2DF2-4912-B399-8027F5D860BD}" sibTransId="{FBE1D471-C116-4B95-ADDA-E4CDE4FDA4DC}"/>
    <dgm:cxn modelId="{99ED8533-D6AB-4D53-82D8-AB46DE39F3C5}" srcId="{FAC00BAA-3B96-41C6-BE26-97416F515E01}" destId="{37D2C711-1741-4725-99AC-ADAE10120501}" srcOrd="11" destOrd="0" parTransId="{D11657A8-2F68-47B5-809D-816962713A9C}" sibTransId="{1EAA2526-3370-44C9-9F42-22DB3F4A43A6}"/>
    <dgm:cxn modelId="{38A5495F-4D47-4BBF-B2AC-7A8CA42E99C5}" type="presOf" srcId="{D3C445FA-D7E0-4BDE-B207-B8613994ECF2}" destId="{1DBBD6C2-6B8B-409A-B9F5-6D60D93C4710}" srcOrd="0" destOrd="0" presId="urn:microsoft.com/office/officeart/2005/8/layout/vList2"/>
    <dgm:cxn modelId="{9746FB44-A315-4377-A3EF-0FDDF48F8B3F}" type="presOf" srcId="{88DFF4A3-2FCA-4583-A95C-F68CBA48F3CE}" destId="{0F8DFF7E-0543-4A61-B9C1-879D4D6AB973}" srcOrd="0" destOrd="0" presId="urn:microsoft.com/office/officeart/2005/8/layout/vList2"/>
    <dgm:cxn modelId="{32A02369-3CF6-44D4-8B99-A4AF190A9C02}" srcId="{FAC00BAA-3B96-41C6-BE26-97416F515E01}" destId="{BC64E9A9-C76E-4BFA-87A9-B06C5A631756}" srcOrd="12" destOrd="0" parTransId="{1868F388-5DF1-4588-9556-F8BCCAAD73A8}" sibTransId="{514737BB-A5AB-443F-BEC3-E57DD9347BC9}"/>
    <dgm:cxn modelId="{5A769647-E5C9-4B28-AB69-9028EAAACB58}" srcId="{FAC00BAA-3B96-41C6-BE26-97416F515E01}" destId="{D9544BC3-2D64-4B4D-A6E0-354B8E5052C3}" srcOrd="2" destOrd="0" parTransId="{C19F58B4-94CB-4955-B0BB-47F6344E274C}" sibTransId="{3D9A7E18-490B-4475-8C20-C27C20B659E2}"/>
    <dgm:cxn modelId="{203D7393-A36A-4F5C-BD7F-330D8ABCF5F8}" type="presOf" srcId="{FC3415D7-9F8A-409A-A966-AF1747544E01}" destId="{C0407A34-CB0E-4154-BA12-D68E3EC31483}" srcOrd="0" destOrd="0" presId="urn:microsoft.com/office/officeart/2005/8/layout/vList2"/>
    <dgm:cxn modelId="{7A6CBBD2-BCB9-4F42-AD5F-75BCDD377B76}" type="presOf" srcId="{BC64E9A9-C76E-4BFA-87A9-B06C5A631756}" destId="{DD59BA6B-73A4-4BE2-A9F4-4A1A512F0093}" srcOrd="0" destOrd="0" presId="urn:microsoft.com/office/officeart/2005/8/layout/vList2"/>
    <dgm:cxn modelId="{3DA0DEF2-884D-47AB-85CA-582FFA113D0A}" type="presOf" srcId="{2A1A17E3-5916-4C8E-82FD-AF7FA84DEBF2}" destId="{629D404D-DEDC-492A-BBEA-E3D3A31D1FCC}" srcOrd="0" destOrd="0" presId="urn:microsoft.com/office/officeart/2005/8/layout/vList2"/>
    <dgm:cxn modelId="{7556291F-7F99-4A3D-B16F-64CC00A08E68}" type="presOf" srcId="{57B86701-328A-4B31-9544-2A9D4CCBB24C}" destId="{F1B4456E-01B1-480C-9D67-407BC99BF1D4}" srcOrd="0" destOrd="0" presId="urn:microsoft.com/office/officeart/2005/8/layout/vList2"/>
    <dgm:cxn modelId="{0B63BB04-5FD9-4DAC-B267-7D6C721B5F5C}" type="presOf" srcId="{5DCDDCAE-9051-4EDD-B505-A406E2561AAB}" destId="{C500D2F8-8EE2-4E7D-BFCE-505FA2DE4316}" srcOrd="0" destOrd="0" presId="urn:microsoft.com/office/officeart/2005/8/layout/vList2"/>
    <dgm:cxn modelId="{5F1A154B-0403-447C-B70F-11F1154E6A4C}" type="presOf" srcId="{3DC1FFA8-F8DD-4B56-A087-FC003087FBD3}" destId="{E9484BBC-BF63-4C96-8420-0F95007828AD}" srcOrd="0" destOrd="0" presId="urn:microsoft.com/office/officeart/2005/8/layout/vList2"/>
    <dgm:cxn modelId="{834046F1-A570-45C4-97A9-FC80404D1676}" type="presOf" srcId="{9691864F-7FBA-403E-A586-2B02ED313E4E}" destId="{5ECE8622-5CB1-4F2C-925E-5CB34C64F3F7}" srcOrd="0" destOrd="0" presId="urn:microsoft.com/office/officeart/2005/8/layout/vList2"/>
    <dgm:cxn modelId="{DB9FAB1D-0942-4C20-88D4-96D28DDB2B9C}" srcId="{FAC00BAA-3B96-41C6-BE26-97416F515E01}" destId="{2A1A17E3-5916-4C8E-82FD-AF7FA84DEBF2}" srcOrd="5" destOrd="0" parTransId="{3B132850-9D64-4D09-8F31-1BE0729D5A28}" sibTransId="{619614A6-ACAD-4501-9A37-EC6064AA15E3}"/>
    <dgm:cxn modelId="{4847C1D3-99B2-4F2E-AF63-B277182DE6A5}" srcId="{FAC00BAA-3B96-41C6-BE26-97416F515E01}" destId="{57B86701-328A-4B31-9544-2A9D4CCBB24C}" srcOrd="10" destOrd="0" parTransId="{0E9CB897-F8A1-4E74-BC6B-0F4DCF4177F5}" sibTransId="{8CD8E88C-2B78-43D2-861B-B4E6A468E47E}"/>
    <dgm:cxn modelId="{DC743A05-F3E3-4D94-87FD-F550A520C6CA}" srcId="{FAC00BAA-3B96-41C6-BE26-97416F515E01}" destId="{D3C445FA-D7E0-4BDE-B207-B8613994ECF2}" srcOrd="3" destOrd="0" parTransId="{B333E682-8FA9-4BA9-9D68-F0B1ADADDD2D}" sibTransId="{659087EC-65AF-4CEF-8342-1AFC055A3826}"/>
    <dgm:cxn modelId="{762A5E33-EE93-4029-8FFD-9A8842C05FF7}" srcId="{FAC00BAA-3B96-41C6-BE26-97416F515E01}" destId="{5DCDDCAE-9051-4EDD-B505-A406E2561AAB}" srcOrd="6" destOrd="0" parTransId="{77285597-CA76-48C3-9B92-1CC57CE269C9}" sibTransId="{AA40DCA1-C7D3-4087-901A-EA24A2301460}"/>
    <dgm:cxn modelId="{1681F04B-44D1-4C9A-95C5-DFF77810C560}" srcId="{FAC00BAA-3B96-41C6-BE26-97416F515E01}" destId="{9691864F-7FBA-403E-A586-2B02ED313E4E}" srcOrd="4" destOrd="0" parTransId="{825557A9-24DB-4C25-A17F-0E3850DC8354}" sibTransId="{BDB97921-328F-4E86-9B47-4AA26496FC8F}"/>
    <dgm:cxn modelId="{0726E465-7AE9-4278-A765-BCF4ADF4FB6F}" srcId="{FAC00BAA-3B96-41C6-BE26-97416F515E01}" destId="{88DFF4A3-2FCA-4583-A95C-F68CBA48F3CE}" srcOrd="8" destOrd="0" parTransId="{D1412CA3-BD22-467F-8798-AE5474DADD22}" sibTransId="{57074F7E-AB96-4C82-AA17-18938993EDC0}"/>
    <dgm:cxn modelId="{2292D425-259B-43BF-AC1B-1FB0338924D1}" srcId="{FAC00BAA-3B96-41C6-BE26-97416F515E01}" destId="{7A204BE8-EC85-40B9-8FDD-0C8FC6EC8BD6}" srcOrd="0" destOrd="0" parTransId="{8A7430BF-6326-4CBD-BA98-02148DCD5850}" sibTransId="{8B3DAB87-2E3F-4353-A812-BA64D6A24F68}"/>
    <dgm:cxn modelId="{D2F06E73-8961-4A9F-A77D-764ECC43E7E9}" srcId="{FAC00BAA-3B96-41C6-BE26-97416F515E01}" destId="{645E6AA4-35BD-4FFF-ABF8-6B05659CB120}" srcOrd="7" destOrd="0" parTransId="{41841642-7C24-4221-9C0F-AC98107B729F}" sibTransId="{3B8A88FD-7AC0-481D-9A31-6D489DD9DC09}"/>
    <dgm:cxn modelId="{DE165EA1-1A31-475D-9538-C85BD25F1933}" type="presParOf" srcId="{C03902D7-112E-436B-8FC2-C6BB96F28FF2}" destId="{DB8EC378-E138-44F4-96DE-BFA693C67971}" srcOrd="0" destOrd="0" presId="urn:microsoft.com/office/officeart/2005/8/layout/vList2"/>
    <dgm:cxn modelId="{6A7FD323-5F7F-4162-A5EA-495FF07552D5}" type="presParOf" srcId="{C03902D7-112E-436B-8FC2-C6BB96F28FF2}" destId="{214BF71E-2F65-4CB5-B460-D48B65CC4FC2}" srcOrd="1" destOrd="0" presId="urn:microsoft.com/office/officeart/2005/8/layout/vList2"/>
    <dgm:cxn modelId="{3E859FCC-20BF-4B5C-AEED-11690BF33B5E}" type="presParOf" srcId="{C03902D7-112E-436B-8FC2-C6BB96F28FF2}" destId="{E9484BBC-BF63-4C96-8420-0F95007828AD}" srcOrd="2" destOrd="0" presId="urn:microsoft.com/office/officeart/2005/8/layout/vList2"/>
    <dgm:cxn modelId="{E320418B-A7FB-4EB8-8147-57747C95C92C}" type="presParOf" srcId="{C03902D7-112E-436B-8FC2-C6BB96F28FF2}" destId="{43D76D03-7544-4A10-9E64-8446AC481078}" srcOrd="3" destOrd="0" presId="urn:microsoft.com/office/officeart/2005/8/layout/vList2"/>
    <dgm:cxn modelId="{28487DE1-5F52-432D-BE6F-CEB7C8E3BB19}" type="presParOf" srcId="{C03902D7-112E-436B-8FC2-C6BB96F28FF2}" destId="{4928A3AB-A7B1-48C0-9FC3-EC5BA0BBD19C}" srcOrd="4" destOrd="0" presId="urn:microsoft.com/office/officeart/2005/8/layout/vList2"/>
    <dgm:cxn modelId="{737D94E7-1F13-4A79-8F99-DBB78DECB420}" type="presParOf" srcId="{C03902D7-112E-436B-8FC2-C6BB96F28FF2}" destId="{D49D030C-72AF-4596-A358-7E4275443770}" srcOrd="5" destOrd="0" presId="urn:microsoft.com/office/officeart/2005/8/layout/vList2"/>
    <dgm:cxn modelId="{B0A78F97-EDE4-449A-8C19-B2979C54895A}" type="presParOf" srcId="{C03902D7-112E-436B-8FC2-C6BB96F28FF2}" destId="{1DBBD6C2-6B8B-409A-B9F5-6D60D93C4710}" srcOrd="6" destOrd="0" presId="urn:microsoft.com/office/officeart/2005/8/layout/vList2"/>
    <dgm:cxn modelId="{BB0E152D-5445-4826-AB32-DD28E76C808F}" type="presParOf" srcId="{C03902D7-112E-436B-8FC2-C6BB96F28FF2}" destId="{1CA78C66-3D6E-4662-96B3-ADE55B08468B}" srcOrd="7" destOrd="0" presId="urn:microsoft.com/office/officeart/2005/8/layout/vList2"/>
    <dgm:cxn modelId="{FFEA40B2-8622-4F1B-9D48-1CDF59F93196}" type="presParOf" srcId="{C03902D7-112E-436B-8FC2-C6BB96F28FF2}" destId="{5ECE8622-5CB1-4F2C-925E-5CB34C64F3F7}" srcOrd="8" destOrd="0" presId="urn:microsoft.com/office/officeart/2005/8/layout/vList2"/>
    <dgm:cxn modelId="{6EE8EC0D-7107-44B1-96A9-9B368AC285A9}" type="presParOf" srcId="{C03902D7-112E-436B-8FC2-C6BB96F28FF2}" destId="{2539297D-83C9-472A-A3A4-0D93A2588361}" srcOrd="9" destOrd="0" presId="urn:microsoft.com/office/officeart/2005/8/layout/vList2"/>
    <dgm:cxn modelId="{8EC2A855-2A83-4660-BA5B-F03B498EBD4E}" type="presParOf" srcId="{C03902D7-112E-436B-8FC2-C6BB96F28FF2}" destId="{629D404D-DEDC-492A-BBEA-E3D3A31D1FCC}" srcOrd="10" destOrd="0" presId="urn:microsoft.com/office/officeart/2005/8/layout/vList2"/>
    <dgm:cxn modelId="{4190BB4A-FB2C-48DD-8721-DDDD0AC56D98}" type="presParOf" srcId="{C03902D7-112E-436B-8FC2-C6BB96F28FF2}" destId="{A0F8AF9E-DB31-4536-B262-E30CBFF7376D}" srcOrd="11" destOrd="0" presId="urn:microsoft.com/office/officeart/2005/8/layout/vList2"/>
    <dgm:cxn modelId="{5BF11ED2-CE65-430C-A468-20823482513A}" type="presParOf" srcId="{C03902D7-112E-436B-8FC2-C6BB96F28FF2}" destId="{C500D2F8-8EE2-4E7D-BFCE-505FA2DE4316}" srcOrd="12" destOrd="0" presId="urn:microsoft.com/office/officeart/2005/8/layout/vList2"/>
    <dgm:cxn modelId="{CD73D9E4-15FD-4687-BC25-E32D5CFFB7A6}" type="presParOf" srcId="{C03902D7-112E-436B-8FC2-C6BB96F28FF2}" destId="{7271C6DC-5D19-42AD-8BD6-617E83D55B09}" srcOrd="13" destOrd="0" presId="urn:microsoft.com/office/officeart/2005/8/layout/vList2"/>
    <dgm:cxn modelId="{91363C20-172B-42D6-A2D6-F2D49914BCA3}" type="presParOf" srcId="{C03902D7-112E-436B-8FC2-C6BB96F28FF2}" destId="{7C6277CC-829F-499A-9B01-E7FBB5C529B6}" srcOrd="14" destOrd="0" presId="urn:microsoft.com/office/officeart/2005/8/layout/vList2"/>
    <dgm:cxn modelId="{506F0087-86E1-4C51-8D04-61D09533C6EF}" type="presParOf" srcId="{C03902D7-112E-436B-8FC2-C6BB96F28FF2}" destId="{B750E235-0402-4AB1-A7DC-6E307002183E}" srcOrd="15" destOrd="0" presId="urn:microsoft.com/office/officeart/2005/8/layout/vList2"/>
    <dgm:cxn modelId="{89F71F47-8B71-4F6E-86E0-C4A63C299CD1}" type="presParOf" srcId="{C03902D7-112E-436B-8FC2-C6BB96F28FF2}" destId="{0F8DFF7E-0543-4A61-B9C1-879D4D6AB973}" srcOrd="16" destOrd="0" presId="urn:microsoft.com/office/officeart/2005/8/layout/vList2"/>
    <dgm:cxn modelId="{A80DFABB-368D-4FFD-8A13-5EEC63AB892B}" type="presParOf" srcId="{C03902D7-112E-436B-8FC2-C6BB96F28FF2}" destId="{E2959E55-96D6-4C07-A780-23696F0734BA}" srcOrd="17" destOrd="0" presId="urn:microsoft.com/office/officeart/2005/8/layout/vList2"/>
    <dgm:cxn modelId="{D2C4D301-7367-4887-A18F-2B4F5F9D14B5}" type="presParOf" srcId="{C03902D7-112E-436B-8FC2-C6BB96F28FF2}" destId="{C0407A34-CB0E-4154-BA12-D68E3EC31483}" srcOrd="18" destOrd="0" presId="urn:microsoft.com/office/officeart/2005/8/layout/vList2"/>
    <dgm:cxn modelId="{9AC39DBA-C895-4B13-8912-72E4F4F38265}" type="presParOf" srcId="{C03902D7-112E-436B-8FC2-C6BB96F28FF2}" destId="{DD6507B0-18FE-4465-9DAF-5D3A725B7988}" srcOrd="19" destOrd="0" presId="urn:microsoft.com/office/officeart/2005/8/layout/vList2"/>
    <dgm:cxn modelId="{4E559FFE-D841-4D7F-BF70-956AFD730721}" type="presParOf" srcId="{C03902D7-112E-436B-8FC2-C6BB96F28FF2}" destId="{F1B4456E-01B1-480C-9D67-407BC99BF1D4}" srcOrd="20" destOrd="0" presId="urn:microsoft.com/office/officeart/2005/8/layout/vList2"/>
    <dgm:cxn modelId="{F676A4C8-0836-4C8F-8E98-8E3D887913BA}" type="presParOf" srcId="{C03902D7-112E-436B-8FC2-C6BB96F28FF2}" destId="{27C435A4-14BC-4DF4-A132-C1A3DB07B109}" srcOrd="21" destOrd="0" presId="urn:microsoft.com/office/officeart/2005/8/layout/vList2"/>
    <dgm:cxn modelId="{2B0323F0-AC0E-4BF7-9FF3-0678D1967406}" type="presParOf" srcId="{C03902D7-112E-436B-8FC2-C6BB96F28FF2}" destId="{BE615026-0AA8-4092-84DE-328A6CAFF975}" srcOrd="22" destOrd="0" presId="urn:microsoft.com/office/officeart/2005/8/layout/vList2"/>
    <dgm:cxn modelId="{B03A0D53-C609-446D-B12E-4AE3D9BA5385}" type="presParOf" srcId="{C03902D7-112E-436B-8FC2-C6BB96F28FF2}" destId="{D19D68E1-8EFB-4A5A-8810-5981ECB77790}" srcOrd="23" destOrd="0" presId="urn:microsoft.com/office/officeart/2005/8/layout/vList2"/>
    <dgm:cxn modelId="{FAECF724-8FA4-4742-96C8-38FFAA5250BD}" type="presParOf" srcId="{C03902D7-112E-436B-8FC2-C6BB96F28FF2}" destId="{DD59BA6B-73A4-4BE2-A9F4-4A1A512F0093}" srcOrd="24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8EC378-E138-44F4-96DE-BFA693C67971}">
      <dsp:nvSpPr>
        <dsp:cNvPr id="0" name=""/>
        <dsp:cNvSpPr/>
      </dsp:nvSpPr>
      <dsp:spPr>
        <a:xfrm>
          <a:off x="0" y="12985"/>
          <a:ext cx="11533237" cy="368550"/>
        </a:xfrm>
        <a:prstGeom prst="round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Евристична -</a:t>
          </a:r>
          <a:r>
            <a:rPr lang="uk-UA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 засіб здійснення </a:t>
          </a:r>
          <a:r>
            <a:rPr lang="uk-UA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відкриттів</a:t>
          </a:r>
          <a:r>
            <a:rPr lang="uk-UA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отримання принципово нового знання</a:t>
          </a:r>
          <a:endParaRPr lang="uk-UA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991" y="30976"/>
        <a:ext cx="11497255" cy="332568"/>
      </dsp:txXfrm>
    </dsp:sp>
    <dsp:sp modelId="{E9484BBC-BF63-4C96-8420-0F95007828AD}">
      <dsp:nvSpPr>
        <dsp:cNvPr id="0" name=""/>
        <dsp:cNvSpPr/>
      </dsp:nvSpPr>
      <dsp:spPr>
        <a:xfrm>
          <a:off x="0" y="395935"/>
          <a:ext cx="11533237" cy="368550"/>
        </a:xfrm>
        <a:prstGeom prst="round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Пізнавальна - </a:t>
          </a:r>
          <a:r>
            <a:rPr lang="uk-UA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засіб отримання знання: фіксації, описання, узагальнення фактів, побудови теорій, виділення закономірностей</a:t>
          </a:r>
          <a:endParaRPr lang="uk-UA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991" y="413926"/>
        <a:ext cx="11497255" cy="332568"/>
      </dsp:txXfrm>
    </dsp:sp>
    <dsp:sp modelId="{4928A3AB-A7B1-48C0-9FC3-EC5BA0BBD19C}">
      <dsp:nvSpPr>
        <dsp:cNvPr id="0" name=""/>
        <dsp:cNvSpPr/>
      </dsp:nvSpPr>
      <dsp:spPr>
        <a:xfrm>
          <a:off x="0" y="778885"/>
          <a:ext cx="11533237" cy="304588"/>
        </a:xfrm>
        <a:prstGeom prst="round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Пояснювальна - </a:t>
          </a:r>
          <a:r>
            <a:rPr lang="uk-UA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пояснює явища дійсності через виявлення законів, закономірностей та тенденцій</a:t>
          </a:r>
          <a:endParaRPr lang="uk-UA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869" y="793754"/>
        <a:ext cx="11503499" cy="274850"/>
      </dsp:txXfrm>
    </dsp:sp>
    <dsp:sp modelId="{1DBBD6C2-6B8B-409A-B9F5-6D60D93C4710}">
      <dsp:nvSpPr>
        <dsp:cNvPr id="0" name=""/>
        <dsp:cNvSpPr/>
      </dsp:nvSpPr>
      <dsp:spPr>
        <a:xfrm>
          <a:off x="0" y="1097874"/>
          <a:ext cx="11533237" cy="368550"/>
        </a:xfrm>
        <a:prstGeom prst="round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Інструментальна - </a:t>
          </a:r>
          <a:r>
            <a:rPr lang="uk-UA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формує інструмент розуміння реальності</a:t>
          </a:r>
          <a:endParaRPr lang="uk-UA" sz="1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991" y="1115865"/>
        <a:ext cx="11497255" cy="332568"/>
      </dsp:txXfrm>
    </dsp:sp>
    <dsp:sp modelId="{5ECE8622-5CB1-4F2C-925E-5CB34C64F3F7}">
      <dsp:nvSpPr>
        <dsp:cNvPr id="0" name=""/>
        <dsp:cNvSpPr/>
      </dsp:nvSpPr>
      <dsp:spPr>
        <a:xfrm>
          <a:off x="0" y="1480824"/>
          <a:ext cx="11533237" cy="368550"/>
        </a:xfrm>
        <a:prstGeom prst="round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Технологічна  - </a:t>
          </a:r>
          <a:r>
            <a:rPr lang="uk-UA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здійснює технологічне втілення наукового знання</a:t>
          </a:r>
          <a:endParaRPr lang="uk-UA" sz="1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991" y="1498815"/>
        <a:ext cx="11497255" cy="332568"/>
      </dsp:txXfrm>
    </dsp:sp>
    <dsp:sp modelId="{629D404D-DEDC-492A-BBEA-E3D3A31D1FCC}">
      <dsp:nvSpPr>
        <dsp:cNvPr id="0" name=""/>
        <dsp:cNvSpPr/>
      </dsp:nvSpPr>
      <dsp:spPr>
        <a:xfrm>
          <a:off x="0" y="1863774"/>
          <a:ext cx="11533237" cy="368550"/>
        </a:xfrm>
        <a:prstGeom prst="round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Інституційна - </a:t>
          </a:r>
          <a:r>
            <a:rPr lang="uk-UA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специфічний інститут у суспільстві</a:t>
          </a:r>
          <a:endParaRPr lang="uk-UA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991" y="1881765"/>
        <a:ext cx="11497255" cy="332568"/>
      </dsp:txXfrm>
    </dsp:sp>
    <dsp:sp modelId="{C500D2F8-8EE2-4E7D-BFCE-505FA2DE4316}">
      <dsp:nvSpPr>
        <dsp:cNvPr id="0" name=""/>
        <dsp:cNvSpPr/>
      </dsp:nvSpPr>
      <dsp:spPr>
        <a:xfrm>
          <a:off x="0" y="2246724"/>
          <a:ext cx="11533237" cy="368550"/>
        </a:xfrm>
        <a:prstGeom prst="round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Культурологічна - </a:t>
          </a:r>
          <a:r>
            <a:rPr lang="uk-UA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важлива підсистема та елемент механізму культури</a:t>
          </a:r>
          <a:endParaRPr lang="uk-UA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991" y="2264715"/>
        <a:ext cx="11497255" cy="332568"/>
      </dsp:txXfrm>
    </dsp:sp>
    <dsp:sp modelId="{7C6277CC-829F-499A-9B01-E7FBB5C529B6}">
      <dsp:nvSpPr>
        <dsp:cNvPr id="0" name=""/>
        <dsp:cNvSpPr/>
      </dsp:nvSpPr>
      <dsp:spPr>
        <a:xfrm>
          <a:off x="0" y="2629674"/>
          <a:ext cx="11533237" cy="368550"/>
        </a:xfrm>
        <a:prstGeom prst="round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Світоглядна - </a:t>
          </a:r>
          <a:r>
            <a:rPr lang="uk-UA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забезпечує формування наукового світогляду</a:t>
          </a:r>
          <a:endParaRPr lang="uk-UA" sz="1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991" y="2647665"/>
        <a:ext cx="11497255" cy="332568"/>
      </dsp:txXfrm>
    </dsp:sp>
    <dsp:sp modelId="{0F8DFF7E-0543-4A61-B9C1-879D4D6AB973}">
      <dsp:nvSpPr>
        <dsp:cNvPr id="0" name=""/>
        <dsp:cNvSpPr/>
      </dsp:nvSpPr>
      <dsp:spPr>
        <a:xfrm>
          <a:off x="0" y="3012624"/>
          <a:ext cx="11533237" cy="368550"/>
        </a:xfrm>
        <a:prstGeom prst="round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Експертно-оціночна - о</a:t>
          </a:r>
          <a:r>
            <a:rPr lang="uk-UA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цінює ті або інші проблеми, практичні і наукові проекти</a:t>
          </a:r>
          <a:endParaRPr lang="uk-UA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991" y="3030615"/>
        <a:ext cx="11497255" cy="332568"/>
      </dsp:txXfrm>
    </dsp:sp>
    <dsp:sp modelId="{C0407A34-CB0E-4154-BA12-D68E3EC31483}">
      <dsp:nvSpPr>
        <dsp:cNvPr id="0" name=""/>
        <dsp:cNvSpPr/>
      </dsp:nvSpPr>
      <dsp:spPr>
        <a:xfrm>
          <a:off x="0" y="3395574"/>
          <a:ext cx="11533237" cy="368550"/>
        </a:xfrm>
        <a:prstGeom prst="round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Управлінська - </a:t>
          </a:r>
          <a:r>
            <a:rPr lang="uk-UA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забезпечує реалізацію управління суспільством</a:t>
          </a:r>
          <a:endParaRPr lang="uk-UA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991" y="3413565"/>
        <a:ext cx="11497255" cy="332568"/>
      </dsp:txXfrm>
    </dsp:sp>
    <dsp:sp modelId="{F1B4456E-01B1-480C-9D67-407BC99BF1D4}">
      <dsp:nvSpPr>
        <dsp:cNvPr id="0" name=""/>
        <dsp:cNvSpPr/>
      </dsp:nvSpPr>
      <dsp:spPr>
        <a:xfrm>
          <a:off x="0" y="3778524"/>
          <a:ext cx="11533237" cy="368550"/>
        </a:xfrm>
        <a:prstGeom prst="round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Комерційна - </a:t>
          </a:r>
          <a:r>
            <a:rPr lang="uk-UA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являє собою засіб отримання комерційного прибутку від реалізації продукту науки</a:t>
          </a:r>
          <a:endParaRPr lang="uk-UA" sz="1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991" y="3796515"/>
        <a:ext cx="11497255" cy="332568"/>
      </dsp:txXfrm>
    </dsp:sp>
    <dsp:sp modelId="{BE615026-0AA8-4092-84DE-328A6CAFF975}">
      <dsp:nvSpPr>
        <dsp:cNvPr id="0" name=""/>
        <dsp:cNvSpPr/>
      </dsp:nvSpPr>
      <dsp:spPr>
        <a:xfrm>
          <a:off x="0" y="4161474"/>
          <a:ext cx="11533237" cy="368550"/>
        </a:xfrm>
        <a:prstGeom prst="round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Соціальна - </a:t>
          </a:r>
          <a:r>
            <a:rPr lang="uk-UA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реалізує процес освіти і соціалізації людей</a:t>
          </a:r>
          <a:endParaRPr lang="uk-UA" sz="1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991" y="4179465"/>
        <a:ext cx="11497255" cy="332568"/>
      </dsp:txXfrm>
    </dsp:sp>
    <dsp:sp modelId="{DD59BA6B-73A4-4BE2-A9F4-4A1A512F0093}">
      <dsp:nvSpPr>
        <dsp:cNvPr id="0" name=""/>
        <dsp:cNvSpPr/>
      </dsp:nvSpPr>
      <dsp:spPr>
        <a:xfrm>
          <a:off x="0" y="4544424"/>
          <a:ext cx="11533237" cy="368550"/>
        </a:xfrm>
        <a:prstGeom prst="round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Практична - </a:t>
          </a:r>
          <a:r>
            <a:rPr lang="uk-UA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підвищує ефективність діяльності людини</a:t>
          </a:r>
          <a:endParaRPr lang="uk-UA" sz="1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991" y="4562415"/>
        <a:ext cx="11497255" cy="332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FA1FF-B6AA-48C2-AFC6-787E0DCFD90D}" type="datetimeFigureOut">
              <a:rPr lang="uk-UA" smtClean="0"/>
              <a:t>10.03.2025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C8A8F-3DA7-450D-850B-31353C45816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6543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C8A8F-3DA7-450D-850B-31353C458168}" type="slidenum">
              <a:rPr lang="uk-UA" smtClean="0"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348605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C8A8F-3DA7-450D-850B-31353C458168}" type="slidenum">
              <a:rPr lang="uk-UA" smtClean="0"/>
              <a:t>18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55033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C8A8F-3DA7-450D-850B-31353C458168}" type="slidenum">
              <a:rPr lang="uk-UA" smtClean="0"/>
              <a:t>19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7224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C8A8F-3DA7-450D-850B-31353C458168}" type="slidenum">
              <a:rPr lang="uk-UA" smtClean="0"/>
              <a:t>20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781299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C8A8F-3DA7-450D-850B-31353C458168}" type="slidenum">
              <a:rPr lang="uk-UA" smtClean="0"/>
              <a:t>21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772570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C8A8F-3DA7-450D-850B-31353C458168}" type="slidenum">
              <a:rPr lang="uk-UA" smtClean="0"/>
              <a:t>22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30278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C8A8F-3DA7-450D-850B-31353C458168}" type="slidenum">
              <a:rPr lang="uk-UA" smtClean="0"/>
              <a:t>23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739557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C8A8F-3DA7-450D-850B-31353C458168}" type="slidenum">
              <a:rPr lang="uk-UA" smtClean="0"/>
              <a:t>24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670328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C8A8F-3DA7-450D-850B-31353C458168}" type="slidenum">
              <a:rPr lang="uk-UA" smtClean="0"/>
              <a:t>25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22794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4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5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dknii.wordpress.com/2014/03/24/draft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37867" y="1781074"/>
            <a:ext cx="10609007" cy="2077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Aft>
                <a:spcPts val="0"/>
              </a:spcAft>
            </a:pPr>
            <a:r>
              <a:rPr lang="uk-UA" sz="3400" dirty="0">
                <a:solidFill>
                  <a:schemeClr val="bg1"/>
                </a:solidFill>
                <a:latin typeface="Arial Black" panose="020B0A04020102020204" pitchFamily="34" charset="0"/>
              </a:rPr>
              <a:t>Тема 1. Основи наукових досліджень у сфері міжнародних відносин та геополітичної безпеки</a:t>
            </a:r>
            <a:endParaRPr lang="uk-UA" sz="3400" b="1" dirty="0" smtClean="0">
              <a:solidFill>
                <a:schemeClr val="bg1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82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39096" y="279738"/>
            <a:ext cx="11198943" cy="923330"/>
          </a:xfrm>
          <a:prstGeom prst="rect">
            <a:avLst/>
          </a:prstGeom>
          <a:ln w="25400">
            <a:solidFill>
              <a:schemeClr val="tx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uk-UA" b="1" dirty="0" smtClean="0"/>
              <a:t>Наукова </a:t>
            </a:r>
            <a:r>
              <a:rPr lang="uk-UA" b="1" dirty="0"/>
              <a:t>діяльність </a:t>
            </a:r>
            <a:r>
              <a:rPr lang="uk-UA" dirty="0"/>
              <a:t>- інтелектуальна творча діяльність, спрямована на одержання нових знань та (або) пошук шляхів їх застосування, основними видами якої є фундаментальні та прикладні наукові </a:t>
            </a:r>
            <a:r>
              <a:rPr lang="uk-UA" dirty="0" smtClean="0"/>
              <a:t>дослідження.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548284" y="1895588"/>
            <a:ext cx="5161936" cy="2554545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uk-UA" sz="1600" b="1" dirty="0" smtClean="0"/>
              <a:t>Прикладні </a:t>
            </a:r>
            <a:r>
              <a:rPr lang="uk-UA" sz="1600" b="1" dirty="0"/>
              <a:t>наукові дослідження </a:t>
            </a:r>
            <a:r>
              <a:rPr lang="uk-UA" sz="1600" dirty="0"/>
              <a:t>- теоретичні та експериментальні наукові дослідження, спрямовані на одержання і використання нових знань для практичних цілей. Результатом прикладних наукових досліджень є нові знання, призначені для створення нових або вдосконалення існуючих матеріалів, продуктів, пристроїв, методів, систем, технологій, конкретні пропозиції щодо виконання актуальних науково-технічних та суспільних </a:t>
            </a:r>
            <a:r>
              <a:rPr lang="uk-UA" sz="1600" dirty="0" smtClean="0"/>
              <a:t>завдань.</a:t>
            </a:r>
            <a:endParaRPr lang="uk-UA" sz="1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01445" y="4625424"/>
            <a:ext cx="113365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u="sng" dirty="0">
                <a:solidFill>
                  <a:srgbClr val="002060"/>
                </a:solidFill>
                <a:latin typeface="Arial" panose="020B0604020202020204" pitchFamily="34" charset="0"/>
              </a:rPr>
              <a:t>Фундаментальні дослідження, як правило, випереджають прикладні і створюють для них теоретичний заділ. </a:t>
            </a:r>
            <a:r>
              <a:rPr lang="uk-UA" dirty="0">
                <a:solidFill>
                  <a:srgbClr val="002060"/>
                </a:solidFill>
                <a:latin typeface="Arial" panose="020B0604020202020204" pitchFamily="34" charset="0"/>
              </a:rPr>
              <a:t>Зміцнення взаємозв'язків між фундаментальними і прикладними дослідженнями, скорочення строків впровадження наукових досягнень у практику та виробництво — одне з основних завдань сучасної організації науки.</a:t>
            </a:r>
            <a:endParaRPr lang="uk-UA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0386" y="1895589"/>
            <a:ext cx="6071419" cy="2554545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uk-UA" sz="1600" b="1" dirty="0"/>
              <a:t>Фундаментальні наукові дослідження </a:t>
            </a:r>
            <a:r>
              <a:rPr lang="uk-UA" sz="1600" dirty="0"/>
              <a:t>- теоретичні та експериментальні наукові дослідження, спрямовані на одержання нових знань про закономірності організації та розвитку природи, суспільства, людини, їх взаємозв’язків. Результатом фундаментальних наукових досліджень є гіпотези, теорії, нові методи пізнання, відкриття законів природи, невідомих раніше явищ і властивостей матерії, виявлення закономірностей розвитку суспільства тощо, які не орієнтовані на безпосереднє практичне використання у сфері економіки</a:t>
            </a:r>
            <a:r>
              <a:rPr lang="uk-UA" sz="1600" dirty="0" smtClean="0"/>
              <a:t>.</a:t>
            </a:r>
            <a:endParaRPr lang="ru-RU" sz="1600" dirty="0"/>
          </a:p>
        </p:txBody>
      </p:sp>
      <p:sp>
        <p:nvSpPr>
          <p:cNvPr id="6" name="Стрелка вниз 5"/>
          <p:cNvSpPr/>
          <p:nvPr/>
        </p:nvSpPr>
        <p:spPr>
          <a:xfrm>
            <a:off x="3126658" y="1203068"/>
            <a:ext cx="294968" cy="6925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Стрелка вниз 6"/>
          <p:cNvSpPr/>
          <p:nvPr/>
        </p:nvSpPr>
        <p:spPr>
          <a:xfrm>
            <a:off x="8829367" y="1203068"/>
            <a:ext cx="294968" cy="6925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926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0031674"/>
              </p:ext>
            </p:extLst>
          </p:nvPr>
        </p:nvGraphicFramePr>
        <p:xfrm>
          <a:off x="2014538" y="750888"/>
          <a:ext cx="8704619" cy="4293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Picture" r:id="rId3" imgW="5505480" imgH="2714760" progId="Word.Picture.8">
                  <p:embed/>
                </p:oleObj>
              </mc:Choice>
              <mc:Fallback>
                <p:oleObj name="Picture" r:id="rId3" imgW="5505480" imgH="2714760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4538" y="750888"/>
                        <a:ext cx="8704619" cy="42930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1178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45830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323303" y="-24580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7153043"/>
              </p:ext>
            </p:extLst>
          </p:nvPr>
        </p:nvGraphicFramePr>
        <p:xfrm>
          <a:off x="1859591" y="946135"/>
          <a:ext cx="6342463" cy="38546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Picture" r:id="rId3" imgW="4427256" imgH="2694252" progId="Word.Picture.8">
                  <p:embed/>
                </p:oleObj>
              </mc:Choice>
              <mc:Fallback>
                <p:oleObj name="Picture" r:id="rId3" imgW="4427256" imgH="2694252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9591" y="946135"/>
                        <a:ext cx="6342463" cy="38546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255539" y="71186"/>
            <a:ext cx="381491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Емпіричний рівень </a:t>
            </a:r>
            <a:r>
              <a:rPr lang="uk-UA" sz="1600" b="1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науки</a:t>
            </a:r>
            <a:r>
              <a:rPr lang="uk-UA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рівень пізнавального процесу, що дає знання тих закономірних </a:t>
            </a:r>
            <a:r>
              <a:rPr lang="uk-UA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зв'язків</a:t>
            </a:r>
            <a:r>
              <a:rPr lang="uk-UA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відношень, які виявляються через аналіз безпосередніх даних </a:t>
            </a:r>
            <a:r>
              <a:rPr lang="uk-UA" sz="1600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спостереження.</a:t>
            </a:r>
            <a:endParaRPr lang="uk-UA" sz="1600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303514" y="1482213"/>
            <a:ext cx="371896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Емпіричні дослідження </a:t>
            </a:r>
            <a:r>
              <a:rPr lang="uk-UA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спостереження і дослідження конкретних явищ, експеримент, а також </a:t>
            </a:r>
            <a:r>
              <a:rPr lang="uk-UA" sz="1600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групування, класифікація </a:t>
            </a:r>
            <a:r>
              <a:rPr lang="uk-UA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опис результатів дослідження і експерименту, впровадження їх у практичну діяльність </a:t>
            </a:r>
            <a:r>
              <a:rPr lang="uk-UA" sz="1600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людей.</a:t>
            </a:r>
            <a:endParaRPr lang="uk-UA" sz="1600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303514" y="3385683"/>
            <a:ext cx="371896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емпіричних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накопичується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первинний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дослідний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вимагає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подальшої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обробки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узагальнення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даному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пізнання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маємо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справу з фактами і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описом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600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8226042" y="-17206"/>
            <a:ext cx="29496" cy="5781368"/>
          </a:xfrm>
          <a:prstGeom prst="line">
            <a:avLst/>
          </a:prstGeom>
          <a:ln w="412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1375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6820724"/>
              </p:ext>
            </p:extLst>
          </p:nvPr>
        </p:nvGraphicFramePr>
        <p:xfrm>
          <a:off x="378543" y="197096"/>
          <a:ext cx="5574890" cy="5502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Picture" r:id="rId3" imgW="4427256" imgH="4376173" progId="Word.Picture.8">
                  <p:embed/>
                </p:oleObj>
              </mc:Choice>
              <mc:Fallback>
                <p:oleObj name="Picture" r:id="rId3" imgW="4427256" imgH="4376173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543" y="197096"/>
                        <a:ext cx="5574890" cy="55028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361471" y="355004"/>
            <a:ext cx="522092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Теоретичний рівень пізнання </a:t>
            </a:r>
            <a:r>
              <a:rPr lang="uk-UA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характеризується домінуванням по­нять, теорій, законів, принципів, наукових узагальнень і висновків. Теоретичне пізнання відображає предмети, властивості і відносини з боку універсальних внутрішніх, істотних </a:t>
            </a:r>
            <a:r>
              <a:rPr lang="uk-UA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зв'язків</a:t>
            </a:r>
            <a:r>
              <a:rPr lang="uk-UA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закономірностей, що осягнуті раціональною обробкою емпіричних даних. Відбувається така обробка на основі </a:t>
            </a:r>
            <a:r>
              <a:rPr lang="uk-UA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прийомів пізнання. </a:t>
            </a:r>
          </a:p>
          <a:p>
            <a:pPr algn="just"/>
            <a:r>
              <a:rPr lang="uk-UA" b="1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Головна </a:t>
            </a:r>
            <a:r>
              <a:rPr lang="uk-UA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 теоретичного пізнання </a:t>
            </a:r>
            <a:r>
              <a:rPr lang="uk-UA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привести </a:t>
            </a:r>
            <a:r>
              <a:rPr lang="ru-RU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отримані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струнку 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систему,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створити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них </a:t>
            </a:r>
            <a:r>
              <a:rPr lang="ru-RU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наукову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картину, </a:t>
            </a:r>
            <a:r>
              <a:rPr lang="uk-UA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інтерпретувати емпіричні факти.</a:t>
            </a:r>
            <a:endParaRPr lang="uk-UA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331975" y="-49967"/>
            <a:ext cx="29496" cy="5781368"/>
          </a:xfrm>
          <a:prstGeom prst="line">
            <a:avLst/>
          </a:prstGeom>
          <a:ln w="412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16414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401962" y="-16714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838465"/>
              </p:ext>
            </p:extLst>
          </p:nvPr>
        </p:nvGraphicFramePr>
        <p:xfrm>
          <a:off x="2290918" y="191729"/>
          <a:ext cx="6883142" cy="54752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Picture" r:id="rId3" imgW="5305425" imgH="4219575" progId="Word.Picture.8">
                  <p:embed/>
                </p:oleObj>
              </mc:Choice>
              <mc:Fallback>
                <p:oleObj name="Picture" r:id="rId3" imgW="5305425" imgH="4219575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0918" y="191729"/>
                        <a:ext cx="6883142" cy="54752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94864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691" y="802489"/>
            <a:ext cx="1132234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вищу освіту</a:t>
            </a:r>
            <a:r>
              <a:rPr lang="uk-UA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Верховна Рада України; Закон від 01.07.2014 № 1556-</a:t>
            </a:r>
            <a:r>
              <a:rPr lang="en-US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VII </a:t>
            </a:r>
            <a:endParaRPr lang="uk-UA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uk-UA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Законі розкриваються засади підготовки наукових та науково-педагогічних працівників, зокрема, в аспірантурі, </a:t>
            </a:r>
            <a:r>
              <a:rPr lang="uk-UA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асистентурі</a:t>
            </a:r>
            <a:r>
              <a:rPr lang="uk-UA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-стажуванні та докторантурі; наукової та науково-технічна діяльність у вузі.</a:t>
            </a:r>
            <a:endParaRPr lang="uk-UA" b="0" i="0" dirty="0">
              <a:solidFill>
                <a:schemeClr val="bg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690" y="2115285"/>
            <a:ext cx="1121328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наукову і науково-технічну діяльність</a:t>
            </a:r>
            <a:r>
              <a:rPr lang="uk-UA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Верховна Рада України; Закон від 26.11.2015 № 848-</a:t>
            </a:r>
            <a:r>
              <a:rPr lang="en-US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VIII  </a:t>
            </a:r>
            <a:endParaRPr lang="uk-UA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uk-UA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 правові, організаційні та фінансові засади функціонування і розвитку науково-технічної сфери, створює умови для наукової і науково-технічної діяльності, забезпечення потреб суспільства і держави у технологічному розвитку.</a:t>
            </a:r>
            <a:endParaRPr lang="uk-UA" b="0" i="0" dirty="0">
              <a:solidFill>
                <a:schemeClr val="bg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689" y="3705080"/>
            <a:ext cx="110623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наукову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науково-технічну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експертизу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Верховна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Рада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Закон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10.02.1995 № </a:t>
            </a:r>
            <a:r>
              <a:rPr lang="ru-RU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51/95-ВР</a:t>
            </a:r>
            <a:endParaRPr lang="ru-RU" b="0" i="0" dirty="0">
              <a:solidFill>
                <a:schemeClr val="bg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689" y="4609323"/>
            <a:ext cx="112132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парки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Верховна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Рада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Закон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25.06.2009 № 1563-VI</a:t>
            </a:r>
            <a:endParaRPr lang="uk-UA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30316" y="242646"/>
            <a:ext cx="1036860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2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Ключові нормативно-правові акти, що регулюють наукову діяльність в Україні</a:t>
            </a:r>
            <a:endParaRPr lang="uk-UA" sz="2200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Нормативні документи - Інформаційна платформа &quot;Міжнародна Мозаїка&quot; КПІ  імені Ігоря Сікорськог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9600" y="3592613"/>
            <a:ext cx="4143375" cy="1924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25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7083" y="696083"/>
            <a:ext cx="109433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державне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трансферу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Верховна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Рада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Закон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14.09.2006 № 143-V </a:t>
            </a:r>
            <a:endParaRPr lang="uk-UA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03000" y="1637419"/>
            <a:ext cx="109433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інноваційну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Верховна</a:t>
            </a:r>
            <a:r>
              <a:rPr lang="ru-RU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Рада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Закон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04.07.2002 № 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40-IV</a:t>
            </a:r>
            <a:endParaRPr lang="ru-RU" b="0" i="0" dirty="0">
              <a:solidFill>
                <a:schemeClr val="bg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7081" y="2505219"/>
            <a:ext cx="109433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пріоритетні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напрями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науки і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техніки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Верховна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Рада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Закон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11.07.2001 № 2623-III </a:t>
            </a:r>
            <a:endParaRPr lang="uk-UA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7081" y="3446555"/>
            <a:ext cx="108351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державне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трансферу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Верховна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Рада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Закон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14.09.2006 № 143-V</a:t>
            </a:r>
            <a:endParaRPr lang="uk-UA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7080" y="4387891"/>
            <a:ext cx="108351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пріоритетні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напрями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інноваційної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Верховна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Рада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Закон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08.09.2011 № </a:t>
            </a:r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3715-VI </a:t>
            </a:r>
            <a:endParaRPr lang="ru-RU" b="0" i="0" dirty="0">
              <a:solidFill>
                <a:schemeClr val="bg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30316" y="242646"/>
            <a:ext cx="1036860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2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Ключові нормативно-правові акти, що регулюють наукову діяльність в Україні</a:t>
            </a:r>
            <a:endParaRPr lang="uk-UA" sz="2200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Загальні нормативні документи, що регламентують навчальний процес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8975" y="1729047"/>
            <a:ext cx="3143250" cy="330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271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увати 30"/>
          <p:cNvGrpSpPr/>
          <p:nvPr/>
        </p:nvGrpSpPr>
        <p:grpSpPr>
          <a:xfrm>
            <a:off x="1987824" y="174442"/>
            <a:ext cx="8640959" cy="5958474"/>
            <a:chOff x="257347" y="774210"/>
            <a:chExt cx="8640959" cy="5958474"/>
          </a:xfrm>
        </p:grpSpPr>
        <p:grpSp>
          <p:nvGrpSpPr>
            <p:cNvPr id="5" name="Group 1"/>
            <p:cNvGrpSpPr>
              <a:grpSpLocks/>
            </p:cNvGrpSpPr>
            <p:nvPr/>
          </p:nvGrpSpPr>
          <p:grpSpPr bwMode="auto">
            <a:xfrm>
              <a:off x="257347" y="774210"/>
              <a:ext cx="8640959" cy="5958474"/>
              <a:chOff x="1314" y="9775"/>
              <a:chExt cx="9540" cy="4280"/>
            </a:xfrm>
          </p:grpSpPr>
          <p:grpSp>
            <p:nvGrpSpPr>
              <p:cNvPr id="8" name="Group 7"/>
              <p:cNvGrpSpPr>
                <a:grpSpLocks/>
              </p:cNvGrpSpPr>
              <p:nvPr/>
            </p:nvGrpSpPr>
            <p:grpSpPr bwMode="auto">
              <a:xfrm>
                <a:off x="1314" y="9775"/>
                <a:ext cx="9540" cy="4280"/>
                <a:chOff x="1314" y="9775"/>
                <a:chExt cx="9540" cy="4280"/>
              </a:xfrm>
            </p:grpSpPr>
            <p:sp>
              <p:nvSpPr>
                <p:cNvPr id="10" name="AutoShape 11"/>
                <p:cNvSpPr>
                  <a:spLocks noChangeArrowheads="1"/>
                </p:cNvSpPr>
                <p:nvPr/>
              </p:nvSpPr>
              <p:spPr bwMode="auto">
                <a:xfrm>
                  <a:off x="1314" y="9775"/>
                  <a:ext cx="7394" cy="1005"/>
                </a:xfrm>
                <a:prstGeom prst="flowChartPunchedTape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2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2">
                          <a:lumMod val="75000"/>
                        </a:schemeClr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Суб’єкт наукової діяльності</a:t>
                  </a:r>
                  <a:endParaRPr kumimoji="0" lang="uk-UA" altLang="uk-UA" sz="2200" b="1" i="0" u="none" strike="noStrike" cap="none" normalizeH="0" baseline="0" dirty="0" smtClean="0">
                    <a:ln>
                      <a:noFill/>
                    </a:ln>
                    <a:solidFill>
                      <a:schemeClr val="bg2">
                        <a:lumMod val="75000"/>
                      </a:schemeClr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1" name="AutoShape 10"/>
                <p:cNvSpPr>
                  <a:spLocks noChangeArrowheads="1"/>
                </p:cNvSpPr>
                <p:nvPr/>
              </p:nvSpPr>
              <p:spPr bwMode="auto">
                <a:xfrm>
                  <a:off x="1314" y="11309"/>
                  <a:ext cx="1980" cy="2690"/>
                </a:xfrm>
                <a:prstGeom prst="flowChartPunchedTape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2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2">
                          <a:lumMod val="75000"/>
                        </a:schemeClr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як окремий вчений, з ім'ям якого пов'язано відкриття</a:t>
                  </a:r>
                  <a:endParaRPr kumimoji="0" lang="uk-UA" altLang="uk-UA" sz="2200" b="0" i="0" u="none" strike="noStrike" cap="none" normalizeH="0" baseline="0" dirty="0" smtClean="0">
                    <a:ln>
                      <a:noFill/>
                    </a:ln>
                    <a:solidFill>
                      <a:schemeClr val="bg2">
                        <a:lumMod val="75000"/>
                      </a:schemeClr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2" name="AutoShape 9"/>
                <p:cNvSpPr>
                  <a:spLocks noChangeArrowheads="1"/>
                </p:cNvSpPr>
                <p:nvPr/>
              </p:nvSpPr>
              <p:spPr bwMode="auto">
                <a:xfrm>
                  <a:off x="3527" y="11008"/>
                  <a:ext cx="2954" cy="3047"/>
                </a:xfrm>
                <a:prstGeom prst="flowChartPunchedTape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2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2">
                          <a:lumMod val="75000"/>
                        </a:schemeClr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як особливе співтовариство людей – учених, спеціально зайнятих виробництвом знання</a:t>
                  </a:r>
                  <a:endParaRPr kumimoji="0" lang="uk-UA" altLang="uk-UA" sz="2200" b="0" i="0" u="none" strike="noStrike" cap="none" normalizeH="0" baseline="0" dirty="0" smtClean="0">
                    <a:ln>
                      <a:noFill/>
                    </a:ln>
                    <a:solidFill>
                      <a:schemeClr val="bg2">
                        <a:lumMod val="75000"/>
                      </a:schemeClr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3" name="AutoShape 8"/>
                <p:cNvSpPr>
                  <a:spLocks noChangeArrowheads="1"/>
                </p:cNvSpPr>
                <p:nvPr/>
              </p:nvSpPr>
              <p:spPr bwMode="auto">
                <a:xfrm>
                  <a:off x="6714" y="10482"/>
                  <a:ext cx="4140" cy="3517"/>
                </a:xfrm>
                <a:prstGeom prst="flowChartPunchedTape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2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2">
                          <a:lumMod val="75000"/>
                        </a:schemeClr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як усе людство, що складається з окремих народів, коли кожен народ, виробляючи норми, ідеї та цінності, що фіксуються в його культурі, виступає як особливий суб'єкт </a:t>
                  </a:r>
                  <a:endParaRPr kumimoji="0" lang="ru-RU" altLang="uk-UA" sz="2200" b="0" i="0" u="none" strike="noStrike" cap="none" normalizeH="0" baseline="0" dirty="0" smtClean="0">
                    <a:ln>
                      <a:noFill/>
                    </a:ln>
                    <a:solidFill>
                      <a:schemeClr val="bg2">
                        <a:lumMod val="75000"/>
                      </a:schemeClr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endParaRPr>
                </a:p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2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2">
                          <a:lumMod val="75000"/>
                        </a:schemeClr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пізнавальної діяльності</a:t>
                  </a:r>
                  <a:endParaRPr kumimoji="0" lang="uk-UA" altLang="uk-UA" sz="2200" b="0" i="0" u="none" strike="noStrike" cap="none" normalizeH="0" baseline="0" dirty="0" smtClean="0">
                    <a:ln>
                      <a:noFill/>
                    </a:ln>
                    <a:solidFill>
                      <a:schemeClr val="bg2">
                        <a:lumMod val="75000"/>
                      </a:schemeClr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9" name="AutoShape 3"/>
              <p:cNvSpPr>
                <a:spLocks noChangeArrowheads="1"/>
              </p:cNvSpPr>
              <p:nvPr/>
            </p:nvSpPr>
            <p:spPr bwMode="auto">
              <a:xfrm>
                <a:off x="7628" y="10608"/>
                <a:ext cx="332" cy="552"/>
              </a:xfrm>
              <a:prstGeom prst="downArrow">
                <a:avLst>
                  <a:gd name="adj1" fmla="val 50000"/>
                  <a:gd name="adj2" fmla="val 50000"/>
                </a:avLst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220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" name="AutoShape 3"/>
            <p:cNvSpPr>
              <a:spLocks noChangeArrowheads="1"/>
            </p:cNvSpPr>
            <p:nvPr/>
          </p:nvSpPr>
          <p:spPr bwMode="auto">
            <a:xfrm>
              <a:off x="2855371" y="2173338"/>
              <a:ext cx="300713" cy="1111646"/>
            </a:xfrm>
            <a:prstGeom prst="downArrow">
              <a:avLst>
                <a:gd name="adj1" fmla="val 50000"/>
                <a:gd name="adj2" fmla="val 50000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sz="22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AutoShape 3"/>
            <p:cNvSpPr>
              <a:spLocks noChangeArrowheads="1"/>
            </p:cNvSpPr>
            <p:nvPr/>
          </p:nvSpPr>
          <p:spPr bwMode="auto">
            <a:xfrm>
              <a:off x="575080" y="2173338"/>
              <a:ext cx="300713" cy="1460398"/>
            </a:xfrm>
            <a:prstGeom prst="downArrow">
              <a:avLst>
                <a:gd name="adj1" fmla="val 50000"/>
                <a:gd name="adj2" fmla="val 50000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sz="22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56343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"/>
          <p:cNvGrpSpPr>
            <a:grpSpLocks/>
          </p:cNvGrpSpPr>
          <p:nvPr/>
        </p:nvGrpSpPr>
        <p:grpSpPr bwMode="auto">
          <a:xfrm>
            <a:off x="806245" y="283800"/>
            <a:ext cx="10549242" cy="5286084"/>
            <a:chOff x="763" y="2011"/>
            <a:chExt cx="10431" cy="4772"/>
          </a:xfrm>
        </p:grpSpPr>
        <p:sp>
          <p:nvSpPr>
            <p:cNvPr id="27" name="Line 8"/>
            <p:cNvSpPr>
              <a:spLocks noChangeShapeType="1"/>
            </p:cNvSpPr>
            <p:nvPr/>
          </p:nvSpPr>
          <p:spPr bwMode="auto">
            <a:xfrm flipV="1">
              <a:off x="3742" y="3172"/>
              <a:ext cx="282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uk-UA" sz="16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Rectangle 31"/>
            <p:cNvSpPr>
              <a:spLocks noChangeArrowheads="1"/>
            </p:cNvSpPr>
            <p:nvPr/>
          </p:nvSpPr>
          <p:spPr bwMode="auto">
            <a:xfrm>
              <a:off x="1062" y="2754"/>
              <a:ext cx="2700" cy="558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 dirty="0" smtClean="0">
                  <a:ln>
                    <a:noFill/>
                  </a:ln>
                  <a:solidFill>
                    <a:schemeClr val="bg2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Учений</a:t>
              </a:r>
              <a:endPara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Line 2"/>
            <p:cNvSpPr>
              <a:spLocks noChangeShapeType="1"/>
            </p:cNvSpPr>
            <p:nvPr/>
          </p:nvSpPr>
          <p:spPr bwMode="auto">
            <a:xfrm>
              <a:off x="3762" y="6245"/>
              <a:ext cx="262" cy="14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uk-UA" sz="16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Rectangle 32"/>
            <p:cNvSpPr>
              <a:spLocks noChangeArrowheads="1"/>
            </p:cNvSpPr>
            <p:nvPr/>
          </p:nvSpPr>
          <p:spPr bwMode="auto">
            <a:xfrm>
              <a:off x="1282" y="2011"/>
              <a:ext cx="9902" cy="591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1" i="0" u="none" strike="noStrike" cap="none" normalizeH="0" baseline="0" dirty="0" smtClean="0">
                  <a:ln>
                    <a:noFill/>
                  </a:ln>
                  <a:solidFill>
                    <a:schemeClr val="bg2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Суб’єкти наукової та науково-технічної діяльності</a:t>
              </a:r>
              <a:endParaRPr kumimoji="0" lang="uk-UA" altLang="uk-UA" sz="16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Rectangle 30"/>
            <p:cNvSpPr>
              <a:spLocks noChangeArrowheads="1"/>
            </p:cNvSpPr>
            <p:nvPr/>
          </p:nvSpPr>
          <p:spPr bwMode="auto">
            <a:xfrm>
              <a:off x="4014" y="2779"/>
              <a:ext cx="7170" cy="557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фізична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особа, яка проводить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фундаментальні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(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прикладні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наукові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дослідження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отримує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наукові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(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науково-технічні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прикладні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результати</a:t>
              </a:r>
              <a:endParaRPr kumimoji="0" lang="ru-RU" altLang="uk-UA" sz="16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Rectangle 29"/>
            <p:cNvSpPr>
              <a:spLocks noChangeArrowheads="1"/>
            </p:cNvSpPr>
            <p:nvPr/>
          </p:nvSpPr>
          <p:spPr bwMode="auto">
            <a:xfrm>
              <a:off x="1044" y="4225"/>
              <a:ext cx="2700" cy="1145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 dirty="0" smtClean="0">
                  <a:ln>
                    <a:noFill/>
                  </a:ln>
                  <a:solidFill>
                    <a:schemeClr val="bg2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Науковий працівник</a:t>
              </a:r>
              <a:endPara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Rectangle 28"/>
            <p:cNvSpPr>
              <a:spLocks noChangeArrowheads="1"/>
            </p:cNvSpPr>
            <p:nvPr/>
          </p:nvSpPr>
          <p:spPr bwMode="auto">
            <a:xfrm>
              <a:off x="4024" y="4225"/>
              <a:ext cx="7170" cy="1145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uk-UA" sz="1600" dirty="0" smtClean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вчений</a:t>
              </a:r>
              <a:r>
                <a:rPr lang="uk-UA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який має вищу освіту не нижче другого (магістерського) рівня, відповідно до трудового договору (контракту) </a:t>
              </a:r>
              <a:r>
                <a:rPr lang="uk-UA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професійно</a:t>
              </a:r>
              <a:r>
                <a:rPr lang="uk-UA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провадить наукову, науково-технічну, науково-організаційну, науково-педагогічну діяльність та має відповідну кваліфікацію незалежно від наявності наукового ступеня або вченого звання</a:t>
              </a:r>
              <a:endParaRPr kumimoji="0" lang="ru-RU" alt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Rectangle 27"/>
            <p:cNvSpPr>
              <a:spLocks noChangeArrowheads="1"/>
            </p:cNvSpPr>
            <p:nvPr/>
          </p:nvSpPr>
          <p:spPr bwMode="auto">
            <a:xfrm>
              <a:off x="1042" y="5718"/>
              <a:ext cx="2700" cy="1065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 dirty="0" smtClean="0">
                  <a:ln>
                    <a:noFill/>
                  </a:ln>
                  <a:solidFill>
                    <a:schemeClr val="bg2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Наукова установа</a:t>
              </a:r>
              <a:endPara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Rectangle 26"/>
            <p:cNvSpPr>
              <a:spLocks noChangeArrowheads="1"/>
            </p:cNvSpPr>
            <p:nvPr/>
          </p:nvSpPr>
          <p:spPr bwMode="auto">
            <a:xfrm>
              <a:off x="4030" y="5706"/>
              <a:ext cx="7154" cy="1077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юридична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незалежно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організаційно-правової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форми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форми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власності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утворена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установленому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законодавством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порядку, для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наукова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(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науково-технічна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діяльність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є основною</a:t>
              </a:r>
              <a:endParaRPr kumimoji="0" lang="ru-RU" alt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Line 17"/>
            <p:cNvSpPr>
              <a:spLocks noChangeShapeType="1"/>
            </p:cNvSpPr>
            <p:nvPr/>
          </p:nvSpPr>
          <p:spPr bwMode="auto">
            <a:xfrm flipV="1">
              <a:off x="763" y="2305"/>
              <a:ext cx="486" cy="3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uk-UA" sz="16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Line 16"/>
            <p:cNvSpPr>
              <a:spLocks noChangeShapeType="1"/>
            </p:cNvSpPr>
            <p:nvPr/>
          </p:nvSpPr>
          <p:spPr bwMode="auto">
            <a:xfrm>
              <a:off x="763" y="2311"/>
              <a:ext cx="11" cy="4348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uk-UA" sz="16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Line 15"/>
            <p:cNvSpPr>
              <a:spLocks noChangeShapeType="1"/>
            </p:cNvSpPr>
            <p:nvPr/>
          </p:nvSpPr>
          <p:spPr bwMode="auto">
            <a:xfrm>
              <a:off x="763" y="3172"/>
              <a:ext cx="299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uk-UA" sz="16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Line 10"/>
            <p:cNvSpPr>
              <a:spLocks noChangeShapeType="1"/>
            </p:cNvSpPr>
            <p:nvPr/>
          </p:nvSpPr>
          <p:spPr bwMode="auto">
            <a:xfrm>
              <a:off x="774" y="6659"/>
              <a:ext cx="288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uk-UA" sz="16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Line 9"/>
            <p:cNvSpPr>
              <a:spLocks noChangeShapeType="1"/>
            </p:cNvSpPr>
            <p:nvPr/>
          </p:nvSpPr>
          <p:spPr bwMode="auto">
            <a:xfrm flipV="1">
              <a:off x="774" y="4779"/>
              <a:ext cx="270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uk-UA" sz="16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Line 7"/>
            <p:cNvSpPr>
              <a:spLocks noChangeShapeType="1"/>
            </p:cNvSpPr>
            <p:nvPr/>
          </p:nvSpPr>
          <p:spPr bwMode="auto">
            <a:xfrm flipV="1">
              <a:off x="3744" y="4778"/>
              <a:ext cx="270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uk-UA" sz="16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0" name="Rectangle 31"/>
          <p:cNvSpPr>
            <a:spLocks noChangeArrowheads="1"/>
          </p:cNvSpPr>
          <p:nvPr/>
        </p:nvSpPr>
        <p:spPr bwMode="auto">
          <a:xfrm>
            <a:off x="1108634" y="1801677"/>
            <a:ext cx="2730606" cy="776230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 Unicode MS" charset="-128"/>
                <a:cs typeface="Times New Roman" panose="02020603050405020304" pitchFamily="18" charset="0"/>
              </a:rPr>
              <a:t>Молодий учений</a:t>
            </a:r>
            <a:endParaRPr kumimoji="0" lang="uk-UA" altLang="uk-UA" sz="1600" b="0" i="0" u="none" strike="noStrike" cap="none" normalizeH="0" baseline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4094097" y="1815235"/>
            <a:ext cx="7251276" cy="762672"/>
          </a:xfrm>
          <a:prstGeom prst="rect">
            <a:avLst/>
          </a:prstGeom>
          <a:noFill/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вчений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віком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35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включно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вищу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освіту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нижче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другого (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магістерського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вчений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віком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40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включно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sz="16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доктора наук</a:t>
            </a:r>
            <a:endParaRPr kumimoji="0" lang="ru-RU" altLang="uk-UA" sz="1600" i="0" u="none" strike="noStrike" cap="none" normalizeH="0" baseline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Line 15"/>
          <p:cNvSpPr>
            <a:spLocks noChangeShapeType="1"/>
          </p:cNvSpPr>
          <p:nvPr/>
        </p:nvSpPr>
        <p:spPr bwMode="auto">
          <a:xfrm>
            <a:off x="817370" y="2194222"/>
            <a:ext cx="302389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uk-UA" sz="160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4337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275304" y="151104"/>
            <a:ext cx="11769212" cy="5963578"/>
            <a:chOff x="763" y="2083"/>
            <a:chExt cx="10400" cy="10352"/>
          </a:xfrm>
        </p:grpSpPr>
        <p:sp>
          <p:nvSpPr>
            <p:cNvPr id="6" name="Rectangle 32"/>
            <p:cNvSpPr>
              <a:spLocks noChangeArrowheads="1"/>
            </p:cNvSpPr>
            <p:nvPr/>
          </p:nvSpPr>
          <p:spPr bwMode="auto">
            <a:xfrm>
              <a:off x="1572" y="2083"/>
              <a:ext cx="9490" cy="721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1" i="0" u="none" strike="noStrike" cap="none" normalizeH="0" baseline="0" dirty="0" smtClean="0">
                  <a:ln>
                    <a:noFill/>
                  </a:ln>
                  <a:solidFill>
                    <a:schemeClr val="bg2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Суб’єкти наукової та науково-технічної діяльності</a:t>
              </a:r>
              <a:endParaRPr kumimoji="0" lang="uk-UA" altLang="uk-UA" sz="16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Rectangle 25"/>
            <p:cNvSpPr>
              <a:spLocks noChangeArrowheads="1"/>
            </p:cNvSpPr>
            <p:nvPr/>
          </p:nvSpPr>
          <p:spPr bwMode="auto">
            <a:xfrm>
              <a:off x="1143" y="3078"/>
              <a:ext cx="3479" cy="1967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 dirty="0" smtClean="0">
                  <a:ln>
                    <a:noFill/>
                  </a:ln>
                  <a:solidFill>
                    <a:schemeClr val="bg2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Громадські наукові організації</a:t>
              </a:r>
              <a:endPara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24"/>
            <p:cNvSpPr>
              <a:spLocks noChangeArrowheads="1"/>
            </p:cNvSpPr>
            <p:nvPr/>
          </p:nvSpPr>
          <p:spPr bwMode="auto">
            <a:xfrm>
              <a:off x="4718" y="3078"/>
              <a:ext cx="6403" cy="1967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 dirty="0" smtClean="0">
                  <a:ln>
                    <a:noFill/>
                  </a:ln>
                  <a:solidFill>
                    <a:schemeClr val="bg2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об'єднання вчених для цілеспрямованого розвитку  відповідних  напрямів  науки,  захисту фахових  інтересів, взаємної координації науково-дослідної роботи, обміну досвідом</a:t>
              </a:r>
              <a:endPara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angle 23"/>
            <p:cNvSpPr>
              <a:spLocks noChangeArrowheads="1"/>
            </p:cNvSpPr>
            <p:nvPr/>
          </p:nvSpPr>
          <p:spPr bwMode="auto">
            <a:xfrm>
              <a:off x="1125" y="5287"/>
              <a:ext cx="3479" cy="2183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 dirty="0" smtClean="0">
                  <a:ln>
                    <a:noFill/>
                  </a:ln>
                  <a:solidFill>
                    <a:schemeClr val="bg2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Науково-педагогічний працівник</a:t>
              </a:r>
              <a:endPara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Rectangle 22"/>
            <p:cNvSpPr>
              <a:spLocks noChangeArrowheads="1"/>
            </p:cNvSpPr>
            <p:nvPr/>
          </p:nvSpPr>
          <p:spPr bwMode="auto">
            <a:xfrm>
              <a:off x="4718" y="5338"/>
              <a:ext cx="6445" cy="2132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uk-UA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вчений, який має вищу освіту не нижче другого (магістерського) рівня, відповідно до трудового договору (контракту) в університеті, академії, інституті </a:t>
              </a:r>
              <a:r>
                <a:rPr lang="uk-UA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професійно</a:t>
              </a:r>
              <a:r>
                <a:rPr lang="uk-UA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провадить педагогічну та наукову або науково-педагогічну діяльність та має відповідну кваліфікацію незалежно від наявності наукового ступеня або вченого звання, підтверджену результатами </a:t>
              </a:r>
              <a:r>
                <a:rPr lang="uk-UA" sz="1600" dirty="0" smtClean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атестації</a:t>
              </a:r>
              <a:endParaRPr kumimoji="0" lang="ru-RU" alt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 21"/>
            <p:cNvSpPr>
              <a:spLocks noChangeArrowheads="1"/>
            </p:cNvSpPr>
            <p:nvPr/>
          </p:nvSpPr>
          <p:spPr bwMode="auto">
            <a:xfrm>
              <a:off x="1125" y="7712"/>
              <a:ext cx="3468" cy="2318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uk-UA" sz="1600" dirty="0" smtClean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Виробничо-орієнтована </a:t>
              </a:r>
              <a:r>
                <a:rPr lang="uk-UA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(галузева) наукова установа</a:t>
              </a:r>
              <a:endPara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Rectangle 20"/>
            <p:cNvSpPr>
              <a:spLocks noChangeArrowheads="1"/>
            </p:cNvSpPr>
            <p:nvPr/>
          </p:nvSpPr>
          <p:spPr bwMode="auto">
            <a:xfrm>
              <a:off x="4718" y="7712"/>
              <a:ext cx="6445" cy="2318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наукова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установа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науково-технічний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результат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діяльності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призначений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безпосереднього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впровадження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виробництво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та/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практичного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використання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підприємствах</a:t>
              </a: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і в </a:t>
              </a:r>
              <a:r>
                <a:rPr lang="ru-RU" sz="1600" dirty="0" err="1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установах</a:t>
              </a:r>
              <a:endParaRPr kumimoji="0" lang="ru-RU" alt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Rectangle 19"/>
            <p:cNvSpPr>
              <a:spLocks noChangeArrowheads="1"/>
            </p:cNvSpPr>
            <p:nvPr/>
          </p:nvSpPr>
          <p:spPr bwMode="auto">
            <a:xfrm>
              <a:off x="1125" y="10354"/>
              <a:ext cx="3442" cy="1508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 dirty="0" smtClean="0">
                  <a:ln>
                    <a:noFill/>
                  </a:ln>
                  <a:solidFill>
                    <a:schemeClr val="bg2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Вищі навчальні заклади </a:t>
              </a:r>
              <a:r>
                <a:rPr kumimoji="0" lang="en-US" altLang="uk-UA" sz="1600" b="0" i="0" u="none" strike="noStrike" cap="none" normalizeH="0" baseline="0" dirty="0" smtClean="0">
                  <a:ln>
                    <a:noFill/>
                  </a:ln>
                  <a:solidFill>
                    <a:schemeClr val="bg2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III</a:t>
              </a:r>
              <a:r>
                <a:rPr kumimoji="0" lang="uk-UA" altLang="uk-UA" sz="1600" b="0" i="0" u="none" strike="noStrike" cap="none" normalizeH="0" baseline="0" dirty="0" smtClean="0">
                  <a:ln>
                    <a:noFill/>
                  </a:ln>
                  <a:solidFill>
                    <a:schemeClr val="bg2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– </a:t>
              </a:r>
              <a:r>
                <a:rPr kumimoji="0" lang="en-US" altLang="uk-UA" sz="1600" b="0" i="0" u="none" strike="noStrike" cap="none" normalizeH="0" baseline="0" dirty="0" smtClean="0">
                  <a:ln>
                    <a:noFill/>
                  </a:ln>
                  <a:solidFill>
                    <a:schemeClr val="bg2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IV </a:t>
              </a:r>
              <a:r>
                <a:rPr kumimoji="0" lang="uk-UA" altLang="uk-UA" sz="1600" b="0" i="0" u="none" strike="noStrike" cap="none" normalizeH="0" baseline="0" dirty="0" smtClean="0">
                  <a:ln>
                    <a:noFill/>
                  </a:ln>
                  <a:solidFill>
                    <a:schemeClr val="bg2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рівнів акредитації</a:t>
              </a:r>
              <a:endPara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Rectangle 18"/>
            <p:cNvSpPr>
              <a:spLocks noChangeArrowheads="1"/>
            </p:cNvSpPr>
            <p:nvPr/>
          </p:nvSpPr>
          <p:spPr bwMode="auto">
            <a:xfrm>
              <a:off x="4718" y="10354"/>
              <a:ext cx="6445" cy="1508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 dirty="0" smtClean="0">
                  <a:ln>
                    <a:noFill/>
                  </a:ln>
                  <a:solidFill>
                    <a:schemeClr val="bg2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інститут, музична академія, академія, університет, які здійснюють підготовку фахівців за такими освітньо-кваліфікаційними рівнями, як спеціаліст і магістр</a:t>
              </a:r>
              <a:endParaRPr kumimoji="0" lang="ru-RU" alt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 Unicode MS" charset="-128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>
              <a:off x="763" y="2311"/>
              <a:ext cx="809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uk-UA" sz="16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>
              <a:off x="763" y="2311"/>
              <a:ext cx="19" cy="10124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uk-UA" sz="16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Line 12"/>
            <p:cNvSpPr>
              <a:spLocks noChangeShapeType="1"/>
            </p:cNvSpPr>
            <p:nvPr/>
          </p:nvSpPr>
          <p:spPr bwMode="auto">
            <a:xfrm flipV="1">
              <a:off x="785" y="6569"/>
              <a:ext cx="343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uk-UA" sz="16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Line 11"/>
            <p:cNvSpPr>
              <a:spLocks noChangeShapeType="1"/>
            </p:cNvSpPr>
            <p:nvPr/>
          </p:nvSpPr>
          <p:spPr bwMode="auto">
            <a:xfrm>
              <a:off x="774" y="4179"/>
              <a:ext cx="354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uk-UA" sz="16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20503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Сьогодні відзначають Міжнародний день науки і гуманізму - АСС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25" y="2933700"/>
            <a:ext cx="5476875" cy="341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91613" y="593523"/>
            <a:ext cx="11198942" cy="2568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200" dirty="0" smtClean="0"/>
              <a:t>1.1</a:t>
            </a:r>
            <a:r>
              <a:rPr lang="uk-UA" sz="2200" dirty="0"/>
              <a:t>. Сутність і мета наукових досліджень. </a:t>
            </a:r>
            <a:endParaRPr lang="uk-UA" sz="2200" dirty="0" smtClean="0"/>
          </a:p>
          <a:p>
            <a:pPr algn="just">
              <a:lnSpc>
                <a:spcPct val="150000"/>
              </a:lnSpc>
            </a:pPr>
            <a:r>
              <a:rPr lang="uk-UA" sz="2200" dirty="0" smtClean="0"/>
              <a:t>1.2</a:t>
            </a:r>
            <a:r>
              <a:rPr lang="uk-UA" sz="2200" dirty="0"/>
              <a:t>. Роль науки у вирішенні актуальних проблем міжнародних відносин та геополітичної безпеки. </a:t>
            </a:r>
            <a:endParaRPr lang="uk-UA" sz="2200" dirty="0" smtClean="0"/>
          </a:p>
          <a:p>
            <a:pPr algn="just">
              <a:lnSpc>
                <a:spcPct val="150000"/>
              </a:lnSpc>
            </a:pPr>
            <a:r>
              <a:rPr lang="uk-UA" sz="2200" dirty="0" smtClean="0"/>
              <a:t>1.3</a:t>
            </a:r>
            <a:r>
              <a:rPr lang="uk-UA" sz="2200" dirty="0"/>
              <a:t>. Основні завдання науки у вивченні міжнародних відносин та геополітичної безпеки.</a:t>
            </a:r>
          </a:p>
        </p:txBody>
      </p:sp>
    </p:spTree>
    <p:extLst>
      <p:ext uri="{BB962C8B-B14F-4D97-AF65-F5344CB8AC3E}">
        <p14:creationId xmlns:p14="http://schemas.microsoft.com/office/powerpoint/2010/main" val="168129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"/>
          <p:cNvGrpSpPr>
            <a:grpSpLocks/>
          </p:cNvGrpSpPr>
          <p:nvPr/>
        </p:nvGrpSpPr>
        <p:grpSpPr bwMode="auto">
          <a:xfrm>
            <a:off x="934065" y="283800"/>
            <a:ext cx="10549242" cy="5368056"/>
            <a:chOff x="763" y="2011"/>
            <a:chExt cx="10431" cy="4846"/>
          </a:xfrm>
        </p:grpSpPr>
        <p:sp>
          <p:nvSpPr>
            <p:cNvPr id="29" name="Line 2"/>
            <p:cNvSpPr>
              <a:spLocks noChangeShapeType="1"/>
            </p:cNvSpPr>
            <p:nvPr/>
          </p:nvSpPr>
          <p:spPr bwMode="auto">
            <a:xfrm>
              <a:off x="3664" y="6259"/>
              <a:ext cx="36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uk-UA" sz="16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Rectangle 32"/>
            <p:cNvSpPr>
              <a:spLocks noChangeArrowheads="1"/>
            </p:cNvSpPr>
            <p:nvPr/>
          </p:nvSpPr>
          <p:spPr bwMode="auto">
            <a:xfrm>
              <a:off x="1282" y="2011"/>
              <a:ext cx="9902" cy="591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1" i="0" u="none" strike="noStrike" cap="none" normalizeH="0" baseline="0" dirty="0" smtClean="0">
                  <a:ln>
                    <a:noFill/>
                  </a:ln>
                  <a:solidFill>
                    <a:schemeClr val="bg2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Суб’єкти наукової та науково-технічної діяльності</a:t>
              </a:r>
              <a:endParaRPr kumimoji="0" lang="uk-UA" altLang="uk-UA" sz="16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Rectangle 31"/>
            <p:cNvSpPr>
              <a:spLocks noChangeArrowheads="1"/>
            </p:cNvSpPr>
            <p:nvPr/>
          </p:nvSpPr>
          <p:spPr bwMode="auto">
            <a:xfrm>
              <a:off x="954" y="2779"/>
              <a:ext cx="2700" cy="941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Rectangle 30"/>
            <p:cNvSpPr>
              <a:spLocks noChangeArrowheads="1"/>
            </p:cNvSpPr>
            <p:nvPr/>
          </p:nvSpPr>
          <p:spPr bwMode="auto">
            <a:xfrm>
              <a:off x="4014" y="2779"/>
              <a:ext cx="7170" cy="929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uk-UA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вчений</a:t>
              </a:r>
              <a:r>
                <a:rPr lang="uk-UA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який проводить фундаментальні та (або) прикладні наукові дослідження у рамках підготовки в аспірантурі у закладі вищої освіти/науковій установі для здобуття ступеня доктора філософії</a:t>
              </a:r>
              <a:endParaRPr kumimoji="0" lang="ru-RU" altLang="uk-UA" sz="16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Rectangle 29"/>
            <p:cNvSpPr>
              <a:spLocks noChangeArrowheads="1"/>
            </p:cNvSpPr>
            <p:nvPr/>
          </p:nvSpPr>
          <p:spPr bwMode="auto">
            <a:xfrm>
              <a:off x="1044" y="4044"/>
              <a:ext cx="2700" cy="1326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uk-UA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ад’юнкт</a:t>
              </a:r>
              <a:endPara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Rectangle 28"/>
            <p:cNvSpPr>
              <a:spLocks noChangeArrowheads="1"/>
            </p:cNvSpPr>
            <p:nvPr/>
          </p:nvSpPr>
          <p:spPr bwMode="auto">
            <a:xfrm>
              <a:off x="4024" y="4044"/>
              <a:ext cx="7170" cy="1326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uk-UA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вчений</a:t>
              </a:r>
              <a:r>
                <a:rPr lang="uk-UA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який проводить наукові дослідження у рамках підготовки в ад’юнктурі вищого військового навчального закладу (закладу вищої освіти із специфічними умовами навчання) для здобуття ступеня доктора філософії</a:t>
              </a:r>
              <a:endParaRPr kumimoji="0" lang="ru-RU" alt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Rectangle 27"/>
            <p:cNvSpPr>
              <a:spLocks noChangeArrowheads="1"/>
            </p:cNvSpPr>
            <p:nvPr/>
          </p:nvSpPr>
          <p:spPr bwMode="auto">
            <a:xfrm>
              <a:off x="1042" y="5718"/>
              <a:ext cx="2700" cy="1065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600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докторант</a:t>
              </a:r>
              <a:endPara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Rectangle 26"/>
            <p:cNvSpPr>
              <a:spLocks noChangeArrowheads="1"/>
            </p:cNvSpPr>
            <p:nvPr/>
          </p:nvSpPr>
          <p:spPr bwMode="auto">
            <a:xfrm>
              <a:off x="4030" y="5706"/>
              <a:ext cx="7154" cy="1151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вчений</a:t>
              </a:r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проходить </a:t>
              </a:r>
              <a:r>
                <a:rPr lang="ru-RU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підготовку</a:t>
              </a:r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докторантурі</a:t>
              </a:r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наукової</a:t>
              </a:r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установи (закладу </a:t>
              </a:r>
              <a:r>
                <a:rPr lang="ru-RU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вищої</a:t>
              </a:r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освіти</a:t>
              </a:r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для </a:t>
              </a:r>
              <a:r>
                <a:rPr lang="ru-RU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здобуття</a:t>
              </a:r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наукового</a:t>
              </a:r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ступеня</a:t>
              </a:r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доктора наук</a:t>
              </a:r>
              <a:endParaRPr kumimoji="0" lang="ru-RU" alt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Line 17"/>
            <p:cNvSpPr>
              <a:spLocks noChangeShapeType="1"/>
            </p:cNvSpPr>
            <p:nvPr/>
          </p:nvSpPr>
          <p:spPr bwMode="auto">
            <a:xfrm>
              <a:off x="763" y="2308"/>
              <a:ext cx="519" cy="3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uk-UA" sz="16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Line 16"/>
            <p:cNvSpPr>
              <a:spLocks noChangeShapeType="1"/>
            </p:cNvSpPr>
            <p:nvPr/>
          </p:nvSpPr>
          <p:spPr bwMode="auto">
            <a:xfrm>
              <a:off x="763" y="2311"/>
              <a:ext cx="11" cy="4348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uk-UA" sz="16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Line 15"/>
            <p:cNvSpPr>
              <a:spLocks noChangeShapeType="1"/>
            </p:cNvSpPr>
            <p:nvPr/>
          </p:nvSpPr>
          <p:spPr bwMode="auto">
            <a:xfrm>
              <a:off x="763" y="3172"/>
              <a:ext cx="180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uk-UA" sz="16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Line 10"/>
            <p:cNvSpPr>
              <a:spLocks noChangeShapeType="1"/>
            </p:cNvSpPr>
            <p:nvPr/>
          </p:nvSpPr>
          <p:spPr bwMode="auto">
            <a:xfrm>
              <a:off x="774" y="6659"/>
              <a:ext cx="288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uk-UA" sz="16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Line 9"/>
            <p:cNvSpPr>
              <a:spLocks noChangeShapeType="1"/>
            </p:cNvSpPr>
            <p:nvPr/>
          </p:nvSpPr>
          <p:spPr bwMode="auto">
            <a:xfrm flipV="1">
              <a:off x="774" y="4779"/>
              <a:ext cx="270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uk-UA" sz="16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Line 8"/>
            <p:cNvSpPr>
              <a:spLocks noChangeShapeType="1"/>
            </p:cNvSpPr>
            <p:nvPr/>
          </p:nvSpPr>
          <p:spPr bwMode="auto">
            <a:xfrm>
              <a:off x="3643" y="3163"/>
              <a:ext cx="36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uk-UA" sz="16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Line 7"/>
            <p:cNvSpPr>
              <a:spLocks noChangeShapeType="1"/>
            </p:cNvSpPr>
            <p:nvPr/>
          </p:nvSpPr>
          <p:spPr bwMode="auto">
            <a:xfrm flipV="1">
              <a:off x="3744" y="4778"/>
              <a:ext cx="270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uk-UA" sz="160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2021914" y="1375238"/>
            <a:ext cx="93006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аспірант</a:t>
            </a:r>
          </a:p>
        </p:txBody>
      </p:sp>
    </p:spTree>
    <p:extLst>
      <p:ext uri="{BB962C8B-B14F-4D97-AF65-F5344CB8AC3E}">
        <p14:creationId xmlns:p14="http://schemas.microsoft.com/office/powerpoint/2010/main" val="1664173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8091" y="254139"/>
            <a:ext cx="1111045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Роль науки у вирішенні проблем міжнародних відносин</a:t>
            </a:r>
          </a:p>
          <a:p>
            <a:pPr>
              <a:lnSpc>
                <a:spcPct val="150000"/>
              </a:lnSpc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Ключові напрями: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Аналіз міжнародних конфліктів і криз.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Дослідження механізмів дипломатичного врегулювання.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Вивчення економічної взаємодії між державами.</a:t>
            </a:r>
          </a:p>
          <a:p>
            <a:pPr>
              <a:lnSpc>
                <a:spcPct val="150000"/>
              </a:lnSpc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Інструменти досліджень: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Статистичний аналіз міжнародних процесів.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Методи моделювання та прогнозування.</a:t>
            </a:r>
          </a:p>
          <a:p>
            <a:pPr>
              <a:lnSpc>
                <a:spcPct val="150000"/>
              </a:lnSpc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Приклад: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Аналіз впливу міжнародних договорів (наприклад, Паризької угоди) на міжнародні відносини.</a:t>
            </a:r>
          </a:p>
        </p:txBody>
      </p:sp>
    </p:spTree>
    <p:extLst>
      <p:ext uri="{BB962C8B-B14F-4D97-AF65-F5344CB8AC3E}">
        <p14:creationId xmlns:p14="http://schemas.microsoft.com/office/powerpoint/2010/main" val="13349576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9432" y="521304"/>
            <a:ext cx="11002297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Роль науки у сфері геополітичної безпеки</a:t>
            </a:r>
          </a:p>
          <a:p>
            <a:pPr>
              <a:lnSpc>
                <a:spcPct val="150000"/>
              </a:lnSpc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Основні аспекти досліджень: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Вивчення геостратегічних інтересів держав.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Аналіз діяльності міжнародних організацій у сфері безпеки.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Прогнозування можливих конфліктів.</a:t>
            </a:r>
          </a:p>
          <a:p>
            <a:pPr>
              <a:lnSpc>
                <a:spcPct val="150000"/>
              </a:lnSpc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Методи досліджень: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Геополітичне картографування.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Аналіз 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кіберзагроз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у міжнародній безпеці.</a:t>
            </a:r>
          </a:p>
          <a:p>
            <a:pPr>
              <a:lnSpc>
                <a:spcPct val="150000"/>
              </a:lnSpc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Приклад: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Дослідження впливу НАТО на регіональну безпеку.</a:t>
            </a:r>
          </a:p>
        </p:txBody>
      </p:sp>
    </p:spTree>
    <p:extLst>
      <p:ext uri="{BB962C8B-B14F-4D97-AF65-F5344CB8AC3E}">
        <p14:creationId xmlns:p14="http://schemas.microsoft.com/office/powerpoint/2010/main" val="9686748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1782" y="285135"/>
            <a:ext cx="1125793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Основні завдання науки у вивченні міжнародних відносин</a:t>
            </a:r>
          </a:p>
          <a:p>
            <a:pPr>
              <a:lnSpc>
                <a:spcPct val="150000"/>
              </a:lnSpc>
            </a:pP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Головні цілі: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Виявлення закономірностей розвитку міжнародних систем.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Визначення ролі державних та недержавних акторів.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Вивчення дипломатичних механізмів та стратегій.</a:t>
            </a:r>
          </a:p>
          <a:p>
            <a:pPr>
              <a:lnSpc>
                <a:spcPct val="150000"/>
              </a:lnSpc>
            </a:pP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Методи досліджень: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Контент-аналіз міжнародних угод.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Опитування експертів у сфері міжнародних відносин.</a:t>
            </a:r>
          </a:p>
          <a:p>
            <a:pPr>
              <a:lnSpc>
                <a:spcPct val="150000"/>
              </a:lnSpc>
            </a:pP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Приклад: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Дослідження ролі ООН у миротворчих операціях.</a:t>
            </a:r>
          </a:p>
        </p:txBody>
      </p:sp>
    </p:spTree>
    <p:extLst>
      <p:ext uri="{BB962C8B-B14F-4D97-AF65-F5344CB8AC3E}">
        <p14:creationId xmlns:p14="http://schemas.microsoft.com/office/powerpoint/2010/main" val="26451496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5741" y="639097"/>
            <a:ext cx="11080955" cy="4819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Основні завдання науки у сфері геополітичної безпеки</a:t>
            </a:r>
          </a:p>
          <a:p>
            <a:pPr>
              <a:lnSpc>
                <a:spcPct val="150000"/>
              </a:lnSpc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Що досліджує наука у цій сфері?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Оцінку загроз та ризиків для національної безпеки.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Аналіз військово-політичної ситуації у світі.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Дослідження ролі технологій у безпеці.</a:t>
            </a:r>
          </a:p>
          <a:p>
            <a:pPr>
              <a:lnSpc>
                <a:spcPct val="150000"/>
              </a:lnSpc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Інструменти досліджень: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Геополітичний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SWOT-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аналіз.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Оцінка ризиків та загроз за допомогою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PESTLE-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методики.</a:t>
            </a:r>
          </a:p>
          <a:p>
            <a:pPr>
              <a:lnSpc>
                <a:spcPct val="150000"/>
              </a:lnSpc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Приклад: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Аналіз гібридних загроз у міжнародній політиці.</a:t>
            </a:r>
          </a:p>
        </p:txBody>
      </p:sp>
    </p:spTree>
    <p:extLst>
      <p:ext uri="{BB962C8B-B14F-4D97-AF65-F5344CB8AC3E}">
        <p14:creationId xmlns:p14="http://schemas.microsoft.com/office/powerpoint/2010/main" val="18334890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1950" y="1669477"/>
            <a:ext cx="114840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Питання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дискусії</a:t>
            </a:r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виклики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стоять перед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науковими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дослідженнями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сфері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міжнародних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відносин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сьогодні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568867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8271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47018" y="2654096"/>
            <a:ext cx="10451691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200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Наука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сфера діяльності людини, спрямована на одержання (вироблення і систематизацію у вигляді теорій, гіпотез, законів природи чи суспільства тощо) нових знань про навколишній світ, основою якої є збір, постійне оновлення, систематизація, критичний аналіз фактів, синтез нових знань або узагальнень, що описують природні або суспільні явища, які досліджуються, та (або) дозволяють будувати причинно-наслідкові зв’язки між явищами і прогнозувати їх 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перебіг (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Проект Закону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України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“Про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внесення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змін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до Закону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України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“Про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наукову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і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науково-технічну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діяльність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”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2014 р.- </a:t>
            </a:r>
            <a:r>
              <a:rPr lang="ru-RU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офіційно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прийнятий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22089" y="360353"/>
            <a:ext cx="945863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таке наука?</a:t>
            </a:r>
          </a:p>
          <a:p>
            <a:endParaRPr lang="uk-UA" sz="2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Сьогодні існує велика кількість визначень науки в літературних джерелах.</a:t>
            </a:r>
            <a:endParaRPr lang="uk-UA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Знак питання | Різне-всяк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582" y="143913"/>
            <a:ext cx="1324436" cy="1324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Восклицательный Знак Восклицательный Знак 3d Красный Наконечник Знак Советы  Предупреждающий Символ С Указанием Стоячей Палкой Фигура Чело — стоковые  фотографии и другие картинки Восклицательный знак - iStock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2" y="1622238"/>
            <a:ext cx="1329277" cy="1329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389799" y="1730766"/>
            <a:ext cx="104089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i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Наука</a:t>
            </a:r>
            <a:r>
              <a:rPr lang="ru-RU" sz="22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2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2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сфера </a:t>
            </a:r>
            <a:r>
              <a:rPr lang="ru-RU" sz="22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людської</a:t>
            </a:r>
            <a:r>
              <a:rPr lang="ru-RU" sz="22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2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спрямована</a:t>
            </a:r>
            <a:r>
              <a:rPr lang="ru-RU" sz="22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2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вироблення</a:t>
            </a:r>
            <a:r>
              <a:rPr lang="ru-RU" sz="22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нових</a:t>
            </a:r>
            <a:r>
              <a:rPr lang="ru-RU" sz="22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2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природу, </a:t>
            </a:r>
            <a:r>
              <a:rPr lang="ru-RU" sz="22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суспільство</a:t>
            </a:r>
            <a:r>
              <a:rPr lang="ru-RU" sz="22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2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мислення</a:t>
            </a:r>
            <a:r>
              <a:rPr lang="ru-RU" sz="22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200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2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40773" y="528898"/>
            <a:ext cx="11228439" cy="4492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0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Поняття науки слід розглядати з трьох основних позицій:</a:t>
            </a: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SzPts val="1200"/>
              <a:buFont typeface="Wingdings" panose="05000000000000000000" pitchFamily="2" charset="2"/>
              <a:buChar char=""/>
              <a:tabLst>
                <a:tab pos="588645" algn="l"/>
              </a:tabLst>
            </a:pPr>
            <a:r>
              <a:rPr lang="uk-UA" sz="20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по-перше, </a:t>
            </a:r>
            <a:r>
              <a:rPr lang="uk-UA" sz="2000" i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 теоретичної</a:t>
            </a:r>
            <a:r>
              <a:rPr lang="uk-UA" sz="20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як систему знань, як форму суспільної свідомості або як систему достовірних і безперервно </a:t>
            </a:r>
            <a:r>
              <a:rPr lang="uk-UA" sz="20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вдосконалюваних</a:t>
            </a:r>
            <a:r>
              <a:rPr lang="uk-UA" sz="20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знань про об’єктивні закони розвитку природи і суспільства; </a:t>
            </a: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SzPts val="1200"/>
              <a:buFont typeface="Wingdings" panose="05000000000000000000" pitchFamily="2" charset="2"/>
              <a:buChar char=""/>
              <a:tabLst>
                <a:tab pos="588645" algn="l"/>
              </a:tabLst>
            </a:pPr>
            <a:r>
              <a:rPr lang="uk-UA" sz="20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по-друге, </a:t>
            </a:r>
            <a:r>
              <a:rPr lang="uk-UA" sz="2000" i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 певний вид суспільного розподілу праці</a:t>
            </a:r>
            <a:r>
              <a:rPr lang="uk-UA" sz="20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як наукову діяльність, пов’язану з цілою системою відносин між вченими і науковими установами. Наука впливає на розвиток матеріально-технічної бази суспільства, що ґрунтується на широкому застосуванні новітніх науково-технічних досягнень; </a:t>
            </a: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SzPts val="1200"/>
              <a:buFont typeface="Wingdings" panose="05000000000000000000" pitchFamily="2" charset="2"/>
              <a:buChar char=""/>
              <a:tabLst>
                <a:tab pos="588645" algn="l"/>
              </a:tabLst>
            </a:pPr>
            <a:r>
              <a:rPr lang="uk-UA" sz="20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по-третє, </a:t>
            </a:r>
            <a:r>
              <a:rPr lang="uk-UA" sz="2000" i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 позицій практичного застосування висновків науки</a:t>
            </a:r>
            <a:r>
              <a:rPr lang="uk-UA" sz="20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тобто її суспільної ролі. Наука виступає виробничою силою у розвитку соціально-економічних відносин у суспільстві, дозволяє створювати нові засоби й предмети праці, технології виробництва, сприяє налагодженню галузевих і міжгалузевих економічних </a:t>
            </a:r>
            <a:r>
              <a:rPr lang="uk-UA" sz="20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зв’язків</a:t>
            </a:r>
            <a:r>
              <a:rPr lang="uk-UA" sz="20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44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8258" y="3276301"/>
            <a:ext cx="10943302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uk-UA" altLang="ru-RU" sz="2200" b="1" i="1" dirty="0" smtClean="0">
                <a:latin typeface="Times New Roman" panose="02020603050405020304" pitchFamily="18" charset="0"/>
              </a:rPr>
              <a:t>Завдання науки</a:t>
            </a:r>
          </a:p>
          <a:p>
            <a:pPr algn="ctr">
              <a:spcBef>
                <a:spcPct val="0"/>
              </a:spcBef>
            </a:pPr>
            <a:endParaRPr lang="uk-UA" altLang="ru-RU" sz="2200" i="1" dirty="0">
              <a:latin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</a:pPr>
            <a:r>
              <a:rPr lang="uk-UA" altLang="ru-RU" sz="2200" i="1" dirty="0" smtClean="0">
                <a:latin typeface="Times New Roman" panose="02020603050405020304" pitchFamily="18" charset="0"/>
              </a:rPr>
              <a:t>- </a:t>
            </a:r>
            <a:r>
              <a:rPr lang="uk-UA" altLang="ru-RU" sz="2200" i="1" dirty="0">
                <a:latin typeface="Times New Roman" panose="02020603050405020304" pitchFamily="18" charset="0"/>
              </a:rPr>
              <a:t>констатація – </a:t>
            </a:r>
            <a:r>
              <a:rPr lang="uk-UA" altLang="ru-RU" sz="2200" dirty="0">
                <a:latin typeface="Times New Roman" panose="02020603050405020304" pitchFamily="18" charset="0"/>
              </a:rPr>
              <a:t>збір і узагальнення фактів;</a:t>
            </a:r>
          </a:p>
          <a:p>
            <a:pPr algn="just">
              <a:spcBef>
                <a:spcPct val="0"/>
              </a:spcBef>
            </a:pPr>
            <a:r>
              <a:rPr lang="uk-UA" altLang="ru-RU" sz="2200" i="1" dirty="0" smtClean="0">
                <a:latin typeface="Times New Roman" panose="02020603050405020304" pitchFamily="18" charset="0"/>
              </a:rPr>
              <a:t>- </a:t>
            </a:r>
            <a:r>
              <a:rPr lang="uk-UA" altLang="ru-RU" sz="2200" i="1" dirty="0">
                <a:latin typeface="Times New Roman" panose="02020603050405020304" pitchFamily="18" charset="0"/>
              </a:rPr>
              <a:t>інтерпретація – </a:t>
            </a:r>
            <a:r>
              <a:rPr lang="uk-UA" altLang="ru-RU" sz="2200" dirty="0">
                <a:latin typeface="Times New Roman" panose="02020603050405020304" pitchFamily="18" charset="0"/>
              </a:rPr>
              <a:t>пояснення </a:t>
            </a:r>
            <a:r>
              <a:rPr lang="uk-UA" altLang="ru-RU" sz="2200" dirty="0" smtClean="0">
                <a:latin typeface="Times New Roman" panose="02020603050405020304" pitchFamily="18" charset="0"/>
              </a:rPr>
              <a:t>взаємозв’язків </a:t>
            </a:r>
            <a:r>
              <a:rPr lang="uk-UA" altLang="ru-RU" sz="2200" dirty="0">
                <a:latin typeface="Times New Roman" panose="02020603050405020304" pitchFamily="18" charset="0"/>
              </a:rPr>
              <a:t>явищ;</a:t>
            </a:r>
          </a:p>
          <a:p>
            <a:pPr algn="just">
              <a:spcBef>
                <a:spcPct val="0"/>
              </a:spcBef>
            </a:pPr>
            <a:r>
              <a:rPr lang="uk-UA" altLang="ru-RU" sz="2200" i="1" dirty="0" smtClean="0">
                <a:latin typeface="Times New Roman" panose="02020603050405020304" pitchFamily="18" charset="0"/>
              </a:rPr>
              <a:t>- </a:t>
            </a:r>
            <a:r>
              <a:rPr lang="uk-UA" altLang="ru-RU" sz="2200" i="1" dirty="0">
                <a:latin typeface="Times New Roman" panose="02020603050405020304" pitchFamily="18" charset="0"/>
              </a:rPr>
              <a:t>побудови моделей – </a:t>
            </a:r>
            <a:r>
              <a:rPr lang="uk-UA" altLang="ru-RU" sz="2200" dirty="0">
                <a:latin typeface="Times New Roman" panose="02020603050405020304" pitchFamily="18" charset="0"/>
              </a:rPr>
              <a:t>пояснення суті </a:t>
            </a:r>
            <a:r>
              <a:rPr lang="uk-UA" altLang="ru-RU" sz="2200" dirty="0" smtClean="0">
                <a:latin typeface="Times New Roman" panose="02020603050405020304" pitchFamily="18" charset="0"/>
              </a:rPr>
              <a:t>явищ</a:t>
            </a:r>
            <a:r>
              <a:rPr lang="uk-UA" altLang="ru-RU" sz="2200" dirty="0">
                <a:latin typeface="Times New Roman" panose="02020603050405020304" pitchFamily="18" charset="0"/>
              </a:rPr>
              <a:t>, їх внутрішніх взаємозв’язків і протиріч;</a:t>
            </a:r>
          </a:p>
          <a:p>
            <a:pPr algn="just">
              <a:spcBef>
                <a:spcPct val="0"/>
              </a:spcBef>
            </a:pPr>
            <a:r>
              <a:rPr lang="uk-UA" altLang="ru-RU" sz="2200" i="1" dirty="0" smtClean="0">
                <a:latin typeface="Times New Roman" panose="02020603050405020304" pitchFamily="18" charset="0"/>
              </a:rPr>
              <a:t>- </a:t>
            </a:r>
            <a:r>
              <a:rPr lang="uk-UA" altLang="ru-RU" sz="2200" i="1" dirty="0">
                <a:latin typeface="Times New Roman" panose="02020603050405020304" pitchFamily="18" charset="0"/>
              </a:rPr>
              <a:t>прогнозування процесів і явищ;</a:t>
            </a:r>
          </a:p>
          <a:p>
            <a:pPr algn="just">
              <a:spcBef>
                <a:spcPct val="0"/>
              </a:spcBef>
            </a:pPr>
            <a:r>
              <a:rPr lang="uk-UA" altLang="ru-RU" sz="2200" i="1" dirty="0" smtClean="0">
                <a:latin typeface="Times New Roman" panose="02020603050405020304" pitchFamily="18" charset="0"/>
              </a:rPr>
              <a:t>- </a:t>
            </a:r>
            <a:r>
              <a:rPr lang="uk-UA" altLang="ru-RU" sz="2200" i="1" dirty="0">
                <a:latin typeface="Times New Roman" panose="02020603050405020304" pitchFamily="18" charset="0"/>
              </a:rPr>
              <a:t>встановлення можливих форм і напрямів практичного використання отриманих знань.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651818" y="1702488"/>
            <a:ext cx="997974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altLang="ru-RU" sz="2200" b="1" i="1" dirty="0">
                <a:latin typeface="Times New Roman" panose="02020603050405020304" pitchFamily="18" charset="0"/>
              </a:rPr>
              <a:t>Мета науки</a:t>
            </a:r>
            <a:r>
              <a:rPr lang="uk-UA" altLang="ru-RU" sz="2200" b="1" dirty="0">
                <a:latin typeface="Times New Roman" panose="02020603050405020304" pitchFamily="18" charset="0"/>
              </a:rPr>
              <a:t> </a:t>
            </a:r>
            <a:r>
              <a:rPr lang="uk-UA" altLang="ru-RU" sz="2200" dirty="0">
                <a:latin typeface="Times New Roman" panose="02020603050405020304" pitchFamily="18" charset="0"/>
              </a:rPr>
              <a:t>– пізнання законів розвитку природи і суспільства, їх вплив на природу на базі використання знань з метою отримання корисних для суспільства результатів.</a:t>
            </a:r>
            <a:r>
              <a:rPr lang="ru-RU" altLang="ru-RU" sz="2200" dirty="0">
                <a:latin typeface="Times New Roman" panose="02020603050405020304" pitchFamily="18" charset="0"/>
              </a:rPr>
              <a:t> </a:t>
            </a:r>
            <a:endParaRPr lang="ru-RU" altLang="ru-RU" sz="2200" dirty="0" smtClean="0">
              <a:latin typeface="Times New Roman" panose="02020603050405020304" pitchFamily="18" charset="0"/>
            </a:endParaRPr>
          </a:p>
          <a:p>
            <a:pPr algn="just"/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Метою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наукової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72927" y="678476"/>
            <a:ext cx="9458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Якою є мета та завдання науки?</a:t>
            </a:r>
          </a:p>
          <a:p>
            <a:endParaRPr lang="uk-UA" sz="2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2" descr="Знак питання | Різне-всяк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382" y="124249"/>
            <a:ext cx="1324436" cy="1324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Восклицательный Знак Восклицательный Знак 3d Красный Наконечник Знак Советы  Предупреждающий Символ С Указанием Стоячей Палкой Фигура Чело — стоковые  фотографии и другие картинки Восклицательный знак - iSto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541" y="1693221"/>
            <a:ext cx="1329277" cy="1329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431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0932" y="664958"/>
            <a:ext cx="7077511" cy="165574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4643" y="2981351"/>
            <a:ext cx="7010091" cy="2101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07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5110" y="1138352"/>
            <a:ext cx="8428680" cy="2788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88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232068" y="177051"/>
            <a:ext cx="22096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 науки</a:t>
            </a:r>
          </a:p>
        </p:txBody>
      </p:sp>
      <p:pic>
        <p:nvPicPr>
          <p:cNvPr id="6" name="Picture 4" descr="Восклицательный Знак Восклицательный Знак 3d Красный Наконечник Знак Советы  Предупреждающий Символ С Указанием Стоячей Палкой Фигура Чело — стоковые  фотографии и другие картинки Восклицательный знак - iSt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850"/>
            <a:ext cx="944208" cy="944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969135270"/>
              </p:ext>
            </p:extLst>
          </p:nvPr>
        </p:nvGraphicFramePr>
        <p:xfrm>
          <a:off x="570271" y="766917"/>
          <a:ext cx="11533238" cy="4925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0403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89067" y="552822"/>
            <a:ext cx="11230984" cy="14465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науки та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регламентовані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uk-UA" altLang="uk-UA" sz="2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altLang="uk-UA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України «Про наукову і науково-технічну діяльність»</a:t>
            </a:r>
            <a:r>
              <a:rPr kumimoji="0" lang="uk-UA" altLang="uk-UA" sz="22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від</a:t>
            </a:r>
            <a:r>
              <a:rPr kumimoji="0" lang="uk-UA" altLang="uk-UA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 листопада 2015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року № 848-VIII. </a:t>
            </a:r>
            <a:r>
              <a:rPr 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https://zakon.rada.gov.ua/laws/show/848-19#Text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uk-UA" altLang="uk-UA" sz="2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 descr="Закон України «Про наукову і науково-технічну діяльність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6920" y="2172929"/>
            <a:ext cx="2695020" cy="3420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472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Офіс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2855</TotalTime>
  <Words>1791</Words>
  <Application>Microsoft Office PowerPoint</Application>
  <PresentationFormat>Широкоэкранный</PresentationFormat>
  <Paragraphs>146</Paragraphs>
  <Slides>26</Slides>
  <Notes>9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6" baseType="lpstr">
      <vt:lpstr>Aptos</vt:lpstr>
      <vt:lpstr>Arial</vt:lpstr>
      <vt:lpstr>Arial Black</vt:lpstr>
      <vt:lpstr>Arial Unicode MS</vt:lpstr>
      <vt:lpstr>Montserrat</vt:lpstr>
      <vt:lpstr>Montserrat ExtraBold</vt:lpstr>
      <vt:lpstr>Times New Roman</vt:lpstr>
      <vt:lpstr>Wingdings</vt:lpstr>
      <vt:lpstr>Тема Office</vt:lpstr>
      <vt:lpstr>Picture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Пользователь Windows</cp:lastModifiedBy>
  <cp:revision>127</cp:revision>
  <dcterms:created xsi:type="dcterms:W3CDTF">2023-01-12T09:20:21Z</dcterms:created>
  <dcterms:modified xsi:type="dcterms:W3CDTF">2025-03-10T13:14:29Z</dcterms:modified>
</cp:coreProperties>
</file>