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40"/>
  </p:notesMasterIdLst>
  <p:sldIdLst>
    <p:sldId id="256" r:id="rId2"/>
    <p:sldId id="346" r:id="rId3"/>
    <p:sldId id="347" r:id="rId4"/>
    <p:sldId id="348" r:id="rId5"/>
    <p:sldId id="349" r:id="rId6"/>
    <p:sldId id="350" r:id="rId7"/>
    <p:sldId id="351" r:id="rId8"/>
    <p:sldId id="352" r:id="rId9"/>
    <p:sldId id="355" r:id="rId10"/>
    <p:sldId id="356" r:id="rId11"/>
    <p:sldId id="357" r:id="rId12"/>
    <p:sldId id="358" r:id="rId13"/>
    <p:sldId id="359" r:id="rId14"/>
    <p:sldId id="360" r:id="rId15"/>
    <p:sldId id="353" r:id="rId16"/>
    <p:sldId id="354" r:id="rId17"/>
    <p:sldId id="326" r:id="rId18"/>
    <p:sldId id="325" r:id="rId19"/>
    <p:sldId id="330" r:id="rId20"/>
    <p:sldId id="324" r:id="rId21"/>
    <p:sldId id="327" r:id="rId22"/>
    <p:sldId id="257" r:id="rId23"/>
    <p:sldId id="309" r:id="rId24"/>
    <p:sldId id="316" r:id="rId25"/>
    <p:sldId id="315" r:id="rId26"/>
    <p:sldId id="314" r:id="rId27"/>
    <p:sldId id="313" r:id="rId28"/>
    <p:sldId id="328" r:id="rId29"/>
    <p:sldId id="312" r:id="rId30"/>
    <p:sldId id="311" r:id="rId31"/>
    <p:sldId id="310" r:id="rId32"/>
    <p:sldId id="319" r:id="rId33"/>
    <p:sldId id="317" r:id="rId34"/>
    <p:sldId id="320" r:id="rId35"/>
    <p:sldId id="321" r:id="rId36"/>
    <p:sldId id="322" r:id="rId37"/>
    <p:sldId id="323" r:id="rId38"/>
    <p:sldId id="26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EE"/>
    <a:srgbClr val="8787FF"/>
    <a:srgbClr val="FF9966"/>
    <a:srgbClr val="FFD347"/>
    <a:srgbClr val="EBC1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660"/>
  </p:normalViewPr>
  <p:slideViewPr>
    <p:cSldViewPr snapToGrid="0">
      <p:cViewPr varScale="1">
        <p:scale>
          <a:sx n="85" d="100"/>
          <a:sy n="85" d="100"/>
        </p:scale>
        <p:origin x="835"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pPr/>
              <a:t>10/03/2025</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pPr/>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FE5B2F3-962C-43B8-8FD1-FE83FAA6A984}"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25C6427-DE76-49C0-877F-B351FF15AFB5}"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1353EE7-1CAD-4667-A349-6789356DC218}"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E2F2E392-702E-42A2-A3FD-8C1677FEF812}"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560A20A-D6C3-493C-A25F-ECF19F072113}"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EC40C45-48CC-4A4E-AAC3-4C74D6A1D354}"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F7E550F-ABB9-4645-9B3D-CE2D2C23369D}"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069FEF7-74C4-46A0-9CE3-6C396B6509B9}"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0934B61-AB56-4355-B7A0-93A4F046C496}"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372DEE9-B0AE-4928-85CD-9AFD723D6BAA}" type="datetime1">
              <a:rPr lang="en-US" smtClean="0"/>
              <a:pPr/>
              <a:t>3/10/2025</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8AE3A97-FA76-4CB7-ACBD-BE358D7C4E63}" type="datetime1">
              <a:rPr lang="en-US" smtClean="0"/>
              <a:pPr/>
              <a:t>3/10/2025</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553CED-2C7C-4337-9576-2FCDB56BBA07}" type="datetime1">
              <a:rPr lang="en-US" smtClean="0"/>
              <a:pPr/>
              <a:t>3/10/2025</a:t>
            </a:fld>
            <a:endParaRPr lang="en-US" dirty="0"/>
          </a:p>
        </p:txBody>
      </p:sp>
      <p:sp>
        <p:nvSpPr>
          <p:cNvPr id="8" name="Footer Placeholder 7"/>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47249D0-D768-4864-8DAE-D39799DD7A44}" type="datetime1">
              <a:rPr lang="en-US" smtClean="0"/>
              <a:pPr/>
              <a:t>3/10/2025</a:t>
            </a:fld>
            <a:endParaRPr lang="en-US" dirty="0"/>
          </a:p>
        </p:txBody>
      </p:sp>
      <p:sp>
        <p:nvSpPr>
          <p:cNvPr id="4" name="Footer Placeholder 3"/>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0B7C3-8A76-48B2-ACBB-E73C78280263}" type="datetime1">
              <a:rPr lang="en-US" smtClean="0"/>
              <a:pPr/>
              <a:t>3/10/2025</a:t>
            </a:fld>
            <a:endParaRPr lang="en-US" dirty="0"/>
          </a:p>
        </p:txBody>
      </p:sp>
      <p:sp>
        <p:nvSpPr>
          <p:cNvPr id="3" name="Footer Placeholder 2"/>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27FF2A59-F3A7-4C73-9B7A-F33A03A07F2C}" type="datetime1">
              <a:rPr lang="en-US" smtClean="0"/>
              <a:pPr/>
              <a:t>3/10/2025</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69235640-2F62-412E-8B6A-69DFAE038F90}" type="datetime1">
              <a:rPr lang="en-US" smtClean="0"/>
              <a:pPr/>
              <a:t>3/10/2025</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CDBBC8-E744-43F0-8DE2-022E60DB8DC7}" type="datetime1">
              <a:rPr lang="en-US" smtClean="0"/>
              <a:pPr/>
              <a:t>3/10/2025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usiness.diia.gov.ua/handbook/francajzing/ak-proanalizuvati-fransizu-cek-list" TargetMode="External"/><Relationship Id="rId2" Type="http://schemas.openxmlformats.org/officeDocument/2006/relationships/hyperlink" Target="https://franchising.ua/katalog-franshiz/franshiz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bwMode="auto">
          <a:xfrm>
            <a:off x="1076325" y="115888"/>
            <a:ext cx="7959725" cy="719137"/>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ru-RU" altLang="uk-UA" sz="1800" dirty="0" smtClean="0">
                <a:solidFill>
                  <a:schemeClr val="tx1"/>
                </a:solidFill>
                <a:effectLst/>
                <a:latin typeface="Times New Roman" pitchFamily="18" charset="0"/>
                <a:cs typeface="Times New Roman" pitchFamily="18" charset="0"/>
              </a:rPr>
              <a:t>МІНІСТЕРСТВО </a:t>
            </a:r>
            <a:r>
              <a:rPr lang="uk-UA" altLang="uk-UA" sz="1800" dirty="0" smtClean="0">
                <a:solidFill>
                  <a:schemeClr val="tx1"/>
                </a:solidFill>
                <a:effectLst/>
                <a:latin typeface="Times New Roman" pitchFamily="18" charset="0"/>
                <a:cs typeface="Times New Roman" pitchFamily="18" charset="0"/>
              </a:rPr>
              <a:t>ОСВІТИ І НАУКИ</a:t>
            </a:r>
            <a:r>
              <a:rPr lang="en-US" altLang="uk-UA" sz="1800" dirty="0" smtClean="0">
                <a:solidFill>
                  <a:schemeClr val="tx1"/>
                </a:solidFill>
                <a:effectLst/>
                <a:latin typeface="Times New Roman" pitchFamily="18" charset="0"/>
                <a:cs typeface="Times New Roman" pitchFamily="18" charset="0"/>
              </a:rPr>
              <a:t> </a:t>
            </a:r>
            <a:r>
              <a:rPr lang="ru-RU" altLang="uk-UA" sz="1800" dirty="0" smtClean="0">
                <a:solidFill>
                  <a:schemeClr val="tx1"/>
                </a:solidFill>
                <a:effectLst/>
                <a:latin typeface="Times New Roman" pitchFamily="18" charset="0"/>
                <a:cs typeface="Times New Roman" pitchFamily="18" charset="0"/>
              </a:rPr>
              <a:t>УКРАЇНИ</a:t>
            </a:r>
            <a:br>
              <a:rPr lang="ru-RU" altLang="uk-UA" sz="1800" dirty="0" smtClean="0">
                <a:solidFill>
                  <a:schemeClr val="tx1"/>
                </a:solidFill>
                <a:effectLst/>
                <a:latin typeface="Times New Roman" pitchFamily="18" charset="0"/>
                <a:cs typeface="Times New Roman" pitchFamily="18" charset="0"/>
              </a:rPr>
            </a:br>
            <a:r>
              <a:rPr lang="ru-RU" altLang="uk-UA" sz="1800" dirty="0" smtClean="0">
                <a:solidFill>
                  <a:schemeClr val="tx1"/>
                </a:solidFill>
                <a:effectLst/>
                <a:latin typeface="Times New Roman" pitchFamily="18" charset="0"/>
                <a:cs typeface="Times New Roman" pitchFamily="18" charset="0"/>
              </a:rPr>
              <a:t> ДЕРЖАВНИЙ УНІВЕРСИТЕТ «ЖИТОМИРСЬКА ПОЛІТЕХНІКА»</a:t>
            </a:r>
          </a:p>
        </p:txBody>
      </p:sp>
      <p:sp>
        <p:nvSpPr>
          <p:cNvPr id="7" name="Прямоугольник 6"/>
          <p:cNvSpPr>
            <a:spLocks noChangeArrowheads="1"/>
          </p:cNvSpPr>
          <p:nvPr/>
        </p:nvSpPr>
        <p:spPr bwMode="auto">
          <a:xfrm>
            <a:off x="6874042" y="5494421"/>
            <a:ext cx="4055919"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uk-UA" b="1" i="1" dirty="0">
                <a:latin typeface="Palatino Linotype" pitchFamily="18" charset="0"/>
                <a:cs typeface="Times New Roman" pitchFamily="18" charset="0"/>
              </a:rPr>
              <a:t>ЛЕКТОР:  </a:t>
            </a:r>
            <a:r>
              <a:rPr lang="uk-UA" b="1" i="1" dirty="0" err="1" smtClean="0">
                <a:latin typeface="Palatino Linotype" pitchFamily="18" charset="0"/>
                <a:cs typeface="Times New Roman" pitchFamily="18" charset="0"/>
              </a:rPr>
              <a:t>к.е.н</a:t>
            </a:r>
            <a:r>
              <a:rPr lang="uk-UA" b="1" i="1" dirty="0" smtClean="0">
                <a:latin typeface="Palatino Linotype" pitchFamily="18" charset="0"/>
                <a:cs typeface="Times New Roman" pitchFamily="18" charset="0"/>
              </a:rPr>
              <a:t>., доц. Мельник </a:t>
            </a:r>
            <a:r>
              <a:rPr lang="uk-UA" b="1" i="1" dirty="0">
                <a:latin typeface="Palatino Linotype" pitchFamily="18" charset="0"/>
                <a:cs typeface="Times New Roman" pitchFamily="18" charset="0"/>
              </a:rPr>
              <a:t>Т.</a:t>
            </a:r>
            <a:r>
              <a:rPr lang="en-US" b="1" i="1" dirty="0">
                <a:latin typeface="Palatino Linotype" pitchFamily="18" charset="0"/>
                <a:cs typeface="Times New Roman" pitchFamily="18" charset="0"/>
              </a:rPr>
              <a:t> </a:t>
            </a:r>
            <a:r>
              <a:rPr lang="uk-UA" b="1" i="1" dirty="0">
                <a:latin typeface="Palatino Linotype" pitchFamily="18" charset="0"/>
                <a:cs typeface="Times New Roman" pitchFamily="18" charset="0"/>
              </a:rPr>
              <a:t>Ю.</a:t>
            </a:r>
            <a:endParaRPr lang="ru-RU" b="1" i="1" dirty="0">
              <a:latin typeface="Palatino Linotype" pitchFamily="18" charset="0"/>
              <a:cs typeface="Times New Roman" pitchFamily="18" charset="0"/>
            </a:endParaRPr>
          </a:p>
        </p:txBody>
      </p:sp>
      <p:sp>
        <p:nvSpPr>
          <p:cNvPr id="8" name="Text Box 1605"/>
          <p:cNvSpPr txBox="1">
            <a:spLocks noChangeArrowheads="1"/>
          </p:cNvSpPr>
          <p:nvPr/>
        </p:nvSpPr>
        <p:spPr bwMode="auto">
          <a:xfrm>
            <a:off x="3528428" y="6257925"/>
            <a:ext cx="3486150" cy="600075"/>
          </a:xfrm>
          <a:prstGeom prst="rect">
            <a:avLst/>
          </a:prstGeom>
          <a:noFill/>
          <a:ln w="9525">
            <a:noFill/>
            <a:miter lim="800000"/>
            <a:headEnd/>
            <a:tailEnd/>
          </a:ln>
        </p:spPr>
        <p:txBody>
          <a:bodyPr lIns="0" tIns="0" rIns="0" bIns="0" anchor="ctr"/>
          <a:lstStyle/>
          <a:p>
            <a:pPr algn="ctr" eaLnBrk="0" fontAlgn="auto" hangingPunct="0">
              <a:spcBef>
                <a:spcPts val="0"/>
              </a:spcBef>
              <a:spcAft>
                <a:spcPts val="0"/>
              </a:spcAft>
              <a:defRPr/>
            </a:pPr>
            <a:r>
              <a:rPr lang="ru-RU" sz="2000" b="1" dirty="0" smtClean="0">
                <a:solidFill>
                  <a:schemeClr val="tx2">
                    <a:lumMod val="95000"/>
                    <a:lumOff val="5000"/>
                  </a:schemeClr>
                </a:solidFill>
                <a:latin typeface="Courier New" pitchFamily="49" charset="0"/>
                <a:cs typeface="Courier New" pitchFamily="49" charset="0"/>
              </a:rPr>
              <a:t>Житомир-202</a:t>
            </a:r>
            <a:r>
              <a:rPr lang="uk-UA" sz="2000" b="1" dirty="0">
                <a:solidFill>
                  <a:schemeClr val="tx2">
                    <a:lumMod val="95000"/>
                    <a:lumOff val="5000"/>
                  </a:schemeClr>
                </a:solidFill>
                <a:latin typeface="Courier New" pitchFamily="49" charset="0"/>
                <a:cs typeface="Courier New" pitchFamily="49" charset="0"/>
              </a:rPr>
              <a:t>3</a:t>
            </a:r>
            <a:endParaRPr lang="ru-RU" sz="2000" b="1" dirty="0">
              <a:solidFill>
                <a:schemeClr val="tx2">
                  <a:lumMod val="95000"/>
                  <a:lumOff val="5000"/>
                </a:schemeClr>
              </a:solidFill>
              <a:latin typeface="Courier New" pitchFamily="49" charset="0"/>
              <a:cs typeface="Courier New" pitchFamily="49" charset="0"/>
            </a:endParaRPr>
          </a:p>
        </p:txBody>
      </p:sp>
      <p:pic>
        <p:nvPicPr>
          <p:cNvPr id="9" name="Рисунок 8"/>
          <p:cNvPicPr/>
          <p:nvPr/>
        </p:nvPicPr>
        <p:blipFill>
          <a:blip r:embed="rId2">
            <a:extLst>
              <a:ext uri="{28A0092B-C50C-407E-A947-70E740481C1C}">
                <a14:useLocalDpi xmlns:a14="http://schemas.microsoft.com/office/drawing/2010/main" val="0"/>
              </a:ext>
            </a:extLst>
          </a:blip>
          <a:stretch>
            <a:fillRect/>
          </a:stretch>
        </p:blipFill>
        <p:spPr>
          <a:xfrm>
            <a:off x="46061" y="5069738"/>
            <a:ext cx="1571625" cy="1588029"/>
          </a:xfrm>
          <a:prstGeom prst="rect">
            <a:avLst/>
          </a:prstGeom>
        </p:spPr>
      </p:pic>
      <p:pic>
        <p:nvPicPr>
          <p:cNvPr id="11" name="Рисунок 10"/>
          <p:cNvPicPr/>
          <p:nvPr/>
        </p:nvPicPr>
        <p:blipFill>
          <a:blip r:embed="rId3">
            <a:extLst>
              <a:ext uri="{28A0092B-C50C-407E-A947-70E740481C1C}">
                <a14:useLocalDpi xmlns:a14="http://schemas.microsoft.com/office/drawing/2010/main" val="0"/>
              </a:ext>
            </a:extLst>
          </a:blip>
          <a:stretch>
            <a:fillRect/>
          </a:stretch>
        </p:blipFill>
        <p:spPr>
          <a:xfrm>
            <a:off x="1686136" y="5249332"/>
            <a:ext cx="1842292" cy="1612245"/>
          </a:xfrm>
          <a:prstGeom prst="rect">
            <a:avLst/>
          </a:prstGeom>
        </p:spPr>
      </p:pic>
      <p:sp>
        <p:nvSpPr>
          <p:cNvPr id="12" name="Прямоугольник 5"/>
          <p:cNvSpPr>
            <a:spLocks noChangeArrowheads="1"/>
          </p:cNvSpPr>
          <p:nvPr/>
        </p:nvSpPr>
        <p:spPr bwMode="auto">
          <a:xfrm>
            <a:off x="1617686" y="1438840"/>
            <a:ext cx="7993063" cy="3416320"/>
          </a:xfrm>
          <a:prstGeom prst="rect">
            <a:avLst/>
          </a:prstGeom>
          <a:noFill/>
          <a:ln w="9525">
            <a:noFill/>
            <a:miter lim="800000"/>
            <a:headEnd/>
            <a:tailEnd/>
          </a:ln>
        </p:spPr>
        <p:txBody>
          <a:bodyPr>
            <a:spAutoFit/>
          </a:bodyPr>
          <a:lstStyle/>
          <a:p>
            <a:pPr algn="ctr"/>
            <a:r>
              <a:rPr lang="uk-UA" sz="2400" b="1" dirty="0" smtClean="0">
                <a:latin typeface="Times New Roman" panose="02020603050405020304" pitchFamily="18" charset="0"/>
                <a:ea typeface="Times New Roman" panose="02020603050405020304" pitchFamily="18" charset="0"/>
                <a:cs typeface="Times New Roman" panose="02020603050405020304" pitchFamily="18" charset="0"/>
              </a:rPr>
              <a:t>ТЕМА </a:t>
            </a: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5. </a:t>
            </a:r>
            <a:r>
              <a:rPr lang="uk-UA" sz="2400" b="1" dirty="0"/>
              <a:t>ЛОГІКА ПРОЦЕСУ СТВОРЕННЯ ВЛАСНОГО БІЗНЕСУ</a:t>
            </a:r>
            <a:endParaRPr lang="uk-UA"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dirty="0" smtClean="0"/>
              <a:t>5.1</a:t>
            </a:r>
            <a:r>
              <a:rPr lang="uk-UA" sz="2400" dirty="0"/>
              <a:t>. Основні етапи створення власної справи. Генерування бізнес-ідеї. Формування бізнес-моделі.</a:t>
            </a:r>
            <a:endParaRPr lang="ru-RU" sz="2400" dirty="0"/>
          </a:p>
          <a:p>
            <a:r>
              <a:rPr lang="uk-UA" sz="2400" dirty="0"/>
              <a:t>5.2. </a:t>
            </a:r>
            <a:r>
              <a:rPr lang="uk-UA" sz="2400" dirty="0" smtClean="0"/>
              <a:t>Способи входження в бізнес.</a:t>
            </a:r>
          </a:p>
          <a:p>
            <a:r>
              <a:rPr lang="uk-UA" sz="2400" dirty="0" smtClean="0"/>
              <a:t>5.3</a:t>
            </a:r>
            <a:r>
              <a:rPr lang="uk-UA" sz="2400" dirty="0"/>
              <a:t>. Початковий капітал та джерела його формування.</a:t>
            </a:r>
            <a:endParaRPr lang="ru-RU" sz="2400" dirty="0"/>
          </a:p>
          <a:p>
            <a:r>
              <a:rPr lang="uk-UA" sz="2400" dirty="0"/>
              <a:t>5.4. </a:t>
            </a:r>
            <a:r>
              <a:rPr lang="uk-UA" sz="2400" dirty="0" smtClean="0"/>
              <a:t>Комерційні найменування </a:t>
            </a:r>
            <a:r>
              <a:rPr lang="uk-UA" sz="2400" dirty="0"/>
              <a:t>та торгівельна марка.</a:t>
            </a:r>
            <a:endParaRPr lang="ru-RU" sz="2400" dirty="0"/>
          </a:p>
          <a:p>
            <a:r>
              <a:rPr lang="uk-UA" sz="2400" dirty="0"/>
              <a:t>5.5. Додаткове питання: державна реєстрація торгівельних марок</a:t>
            </a:r>
            <a:r>
              <a:rPr lang="uk-UA" sz="2400" dirty="0" smtClean="0"/>
              <a:t>.</a:t>
            </a:r>
            <a:endParaRPr lang="ru-RU" sz="2400" dirty="0"/>
          </a:p>
        </p:txBody>
      </p:sp>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31274" y="962526"/>
            <a:ext cx="10363200" cy="166731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94631" y="998620"/>
            <a:ext cx="10058400" cy="1631216"/>
          </a:xfrm>
          <a:prstGeom prst="rect">
            <a:avLst/>
          </a:prstGeom>
          <a:noFill/>
        </p:spPr>
        <p:txBody>
          <a:bodyPr wrap="square" rtlCol="0">
            <a:spAutoFit/>
          </a:bodyPr>
          <a:lstStyle/>
          <a:p>
            <a:pPr indent="457200" algn="just" fontAlgn="base"/>
            <a:r>
              <a:rPr lang="uk-UA" sz="2000" b="1" dirty="0" smtClean="0">
                <a:latin typeface="Times New Roman" pitchFamily="18" charset="0"/>
                <a:cs typeface="Times New Roman" pitchFamily="18" charset="0"/>
              </a:rPr>
              <a:t>Придбання існуючого бізнесу. </a:t>
            </a:r>
          </a:p>
          <a:p>
            <a:pPr indent="457200" algn="just" fontAlgn="base"/>
            <a:r>
              <a:rPr lang="uk-UA" sz="2000" dirty="0" smtClean="0">
                <a:latin typeface="Times New Roman" pitchFamily="18" charset="0"/>
                <a:cs typeface="Times New Roman" pitchFamily="18" charset="0"/>
              </a:rPr>
              <a:t>Для реалізації власного бізнесу, зокрема і власної ідеї, необов'язково створювати підприємство «з нуля» – можна придбати вже існуючий на ринку реально діючий бізнес. Такий спосіб входження у бізнес може значно зменшити ризик підприємницького починання.</a:t>
            </a:r>
            <a:endParaRPr lang="ru-RU" dirty="0">
              <a:latin typeface="Times New Roman" pitchFamily="18" charset="0"/>
              <a:cs typeface="Times New Roman" pitchFamily="18" charset="0"/>
            </a:endParaRPr>
          </a:p>
        </p:txBody>
      </p:sp>
      <p:sp>
        <p:nvSpPr>
          <p:cNvPr id="11" name="Стрелка вниз 10"/>
          <p:cNvSpPr/>
          <p:nvPr/>
        </p:nvSpPr>
        <p:spPr>
          <a:xfrm>
            <a:off x="4791242" y="2695700"/>
            <a:ext cx="1219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2494213962"/>
              </p:ext>
            </p:extLst>
          </p:nvPr>
        </p:nvGraphicFramePr>
        <p:xfrm>
          <a:off x="122063" y="2990164"/>
          <a:ext cx="11184843" cy="3849229"/>
        </p:xfrm>
        <a:graphic>
          <a:graphicData uri="http://schemas.openxmlformats.org/drawingml/2006/table">
            <a:tbl>
              <a:tblPr/>
              <a:tblGrid>
                <a:gridCol w="5571522"/>
                <a:gridCol w="5613321"/>
              </a:tblGrid>
              <a:tr h="426917">
                <a:tc>
                  <a:txBody>
                    <a:bodyPr/>
                    <a:lstStyle/>
                    <a:p>
                      <a:pPr algn="ctr">
                        <a:lnSpc>
                          <a:spcPct val="115000"/>
                        </a:lnSpc>
                        <a:spcAft>
                          <a:spcPts val="0"/>
                        </a:spcAft>
                      </a:pPr>
                      <a:r>
                        <a:rPr lang="uk-UA" sz="1600" b="1" dirty="0">
                          <a:latin typeface="Times New Roman"/>
                          <a:ea typeface="Times New Roman"/>
                          <a:cs typeface="Times New Roman"/>
                        </a:rPr>
                        <a:t>Можливі переваги придбання існуючого бізнесу</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uk-UA" sz="1600" b="1" dirty="0">
                          <a:latin typeface="Times New Roman"/>
                          <a:ea typeface="Times New Roman"/>
                          <a:cs typeface="Times New Roman"/>
                        </a:rPr>
                        <a:t>Можливі ризики, пов’язані з придбанням існуючого бізнесу</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47473">
                <a:tc>
                  <a:txBody>
                    <a:bodyPr/>
                    <a:lstStyle/>
                    <a:p>
                      <a:pPr>
                        <a:lnSpc>
                          <a:spcPct val="115000"/>
                        </a:lnSpc>
                        <a:spcAft>
                          <a:spcPts val="0"/>
                        </a:spcAft>
                      </a:pPr>
                      <a:r>
                        <a:rPr lang="uk-UA" sz="1600">
                          <a:latin typeface="Times New Roman"/>
                          <a:ea typeface="Times New Roman"/>
                          <a:cs typeface="Times New Roman"/>
                        </a:rPr>
                        <a:t>Дозволяє отримати негайне джерело прибутку</a:t>
                      </a:r>
                      <a:endParaRPr lang="ru-RU" sz="16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600" dirty="0">
                          <a:latin typeface="Times New Roman"/>
                          <a:ea typeface="Times New Roman"/>
                          <a:cs typeface="Times New Roman"/>
                        </a:rPr>
                        <a:t>Покупець може придбати погано працюючу фірму</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6917">
                <a:tc>
                  <a:txBody>
                    <a:bodyPr/>
                    <a:lstStyle/>
                    <a:p>
                      <a:pPr>
                        <a:lnSpc>
                          <a:spcPct val="115000"/>
                        </a:lnSpc>
                        <a:spcAft>
                          <a:spcPts val="0"/>
                        </a:spcAft>
                      </a:pPr>
                      <a:r>
                        <a:rPr lang="uk-UA" sz="1600" dirty="0">
                          <a:latin typeface="Times New Roman"/>
                          <a:ea typeface="Times New Roman"/>
                          <a:cs typeface="Times New Roman"/>
                        </a:rPr>
                        <a:t>Існуючий бізнес має найбільш вигідне місце розташування</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600" dirty="0">
                          <a:latin typeface="Times New Roman"/>
                          <a:ea typeface="Times New Roman"/>
                          <a:cs typeface="Times New Roman"/>
                        </a:rPr>
                        <a:t>Можлива ситуація, при якій важко змінити налагоджений на фірмі бізнес</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40376">
                <a:tc>
                  <a:txBody>
                    <a:bodyPr/>
                    <a:lstStyle/>
                    <a:p>
                      <a:pPr>
                        <a:lnSpc>
                          <a:spcPct val="115000"/>
                        </a:lnSpc>
                        <a:spcAft>
                          <a:spcPts val="0"/>
                        </a:spcAft>
                      </a:pPr>
                      <a:r>
                        <a:rPr lang="uk-UA" sz="1600">
                          <a:latin typeface="Times New Roman"/>
                          <a:ea typeface="Times New Roman"/>
                          <a:cs typeface="Times New Roman"/>
                        </a:rPr>
                        <a:t>Існуючий бізнес має вже сформований колектив робітників, контингент постачальників, налагоджені ділові зв’язки</a:t>
                      </a:r>
                      <a:endParaRPr lang="ru-RU" sz="16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600" dirty="0">
                          <a:latin typeface="Times New Roman"/>
                          <a:ea typeface="Times New Roman"/>
                          <a:cs typeface="Times New Roman"/>
                        </a:rPr>
                        <a:t>Місце розташування фірми може бути невідповідним у майбутньому, наприклад у зв’язку з необхідністю розширення бізнесу</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37636">
                <a:tc>
                  <a:txBody>
                    <a:bodyPr/>
                    <a:lstStyle/>
                    <a:p>
                      <a:pPr>
                        <a:lnSpc>
                          <a:spcPct val="115000"/>
                        </a:lnSpc>
                        <a:spcAft>
                          <a:spcPts val="0"/>
                        </a:spcAft>
                      </a:pPr>
                      <a:r>
                        <a:rPr lang="uk-UA" sz="1600">
                          <a:latin typeface="Times New Roman"/>
                          <a:ea typeface="Times New Roman"/>
                          <a:cs typeface="Times New Roman"/>
                        </a:rPr>
                        <a:t>Результативність та ефективність діяльності фірми</a:t>
                      </a:r>
                      <a:endParaRPr lang="ru-RU" sz="16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600">
                          <a:latin typeface="Times New Roman"/>
                          <a:ea typeface="Times New Roman"/>
                          <a:cs typeface="Times New Roman"/>
                        </a:rPr>
                        <a:t>Придбаний бізнес може бути неприбутковим</a:t>
                      </a:r>
                      <a:endParaRPr lang="ru-RU" sz="16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26917">
                <a:tc>
                  <a:txBody>
                    <a:bodyPr/>
                    <a:lstStyle/>
                    <a:p>
                      <a:pPr>
                        <a:lnSpc>
                          <a:spcPct val="115000"/>
                        </a:lnSpc>
                        <a:spcAft>
                          <a:spcPts val="0"/>
                        </a:spcAft>
                      </a:pPr>
                      <a:r>
                        <a:rPr lang="uk-UA" sz="1600">
                          <a:latin typeface="Times New Roman"/>
                          <a:ea typeface="Times New Roman"/>
                          <a:cs typeface="Times New Roman"/>
                        </a:rPr>
                        <a:t>Ціна, за якою купується фірма, може бути нижче від витрат на створення аналогічної</a:t>
                      </a:r>
                      <a:endParaRPr lang="ru-RU" sz="16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600">
                          <a:latin typeface="Times New Roman"/>
                          <a:ea typeface="Times New Roman"/>
                          <a:cs typeface="Times New Roman"/>
                        </a:rPr>
                        <a:t>Покупець може заплатити за фірму занадто дорого</a:t>
                      </a:r>
                      <a:endParaRPr lang="ru-RU" sz="16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40376">
                <a:tc>
                  <a:txBody>
                    <a:bodyPr/>
                    <a:lstStyle/>
                    <a:p>
                      <a:pPr>
                        <a:lnSpc>
                          <a:spcPct val="115000"/>
                        </a:lnSpc>
                        <a:spcAft>
                          <a:spcPts val="0"/>
                        </a:spcAft>
                      </a:pPr>
                      <a:r>
                        <a:rPr lang="uk-UA" sz="1600" dirty="0">
                          <a:latin typeface="Times New Roman"/>
                          <a:ea typeface="Times New Roman"/>
                          <a:cs typeface="Times New Roman"/>
                        </a:rPr>
                        <a:t>Полегшується процес фінансування фірми, тому що гарантією для кредиторів виступають уже існуючі активи</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600" dirty="0">
                          <a:latin typeface="Times New Roman"/>
                          <a:ea typeface="Times New Roman"/>
                          <a:cs typeface="Times New Roman"/>
                        </a:rPr>
                        <a:t>Можна успадкувати вороже ставлення до фірми</a:t>
                      </a:r>
                      <a:endParaRPr lang="ru-RU" sz="16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9" name="Прямокутник 7">
            <a:extLst>
              <a:ext uri="{FF2B5EF4-FFF2-40B4-BE49-F238E27FC236}">
                <a16:creationId xmlns:a16="http://schemas.microsoft.com/office/drawing/2014/main" xmlns="" id="{7D7788A3-CAE1-4E15-A736-D75C6E7FF168}"/>
              </a:ext>
            </a:extLst>
          </p:cNvPr>
          <p:cNvSpPr/>
          <p:nvPr/>
        </p:nvSpPr>
        <p:spPr>
          <a:xfrm>
            <a:off x="315495" y="180786"/>
            <a:ext cx="4660438" cy="601576"/>
          </a:xfrm>
          <a:prstGeom prst="rect">
            <a:avLst/>
          </a:prstGeom>
          <a:solidFill>
            <a:schemeClr val="accent4">
              <a:lumMod val="20000"/>
              <a:lumOff val="80000"/>
            </a:schemeClr>
          </a:solid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r>
              <a:rPr lang="uk-UA" sz="2000" b="1" dirty="0"/>
              <a:t>5.2. Способи входження в бізнес.</a:t>
            </a:r>
          </a:p>
        </p:txBody>
      </p:sp>
    </p:spTree>
    <p:extLst>
      <p:ext uri="{BB962C8B-B14F-4D97-AF65-F5344CB8AC3E}">
        <p14:creationId xmlns:p14="http://schemas.microsoft.com/office/powerpoint/2010/main" val="176908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5337" y="914400"/>
            <a:ext cx="10363200" cy="12392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smtClean="0">
                <a:solidFill>
                  <a:schemeClr val="tx1"/>
                </a:solidFill>
                <a:latin typeface="Times New Roman" pitchFamily="18" charset="0"/>
                <a:cs typeface="Times New Roman" pitchFamily="18" charset="0"/>
              </a:rPr>
              <a:t>Придбання </a:t>
            </a:r>
            <a:r>
              <a:rPr lang="uk-UA" b="1" dirty="0" err="1" smtClean="0">
                <a:solidFill>
                  <a:schemeClr val="tx1"/>
                </a:solidFill>
                <a:latin typeface="Times New Roman" pitchFamily="18" charset="0"/>
                <a:cs typeface="Times New Roman" pitchFamily="18" charset="0"/>
              </a:rPr>
              <a:t>франшизи</a:t>
            </a:r>
            <a:r>
              <a:rPr lang="uk-UA" b="1" dirty="0" smtClean="0">
                <a:solidFill>
                  <a:schemeClr val="tx1"/>
                </a:solidFill>
                <a:latin typeface="Times New Roman" pitchFamily="18" charset="0"/>
                <a:cs typeface="Times New Roman" pitchFamily="18" charset="0"/>
              </a:rPr>
              <a:t>. </a:t>
            </a:r>
            <a:r>
              <a:rPr lang="uk-UA" dirty="0" smtClean="0">
                <a:solidFill>
                  <a:schemeClr val="tx1"/>
                </a:solidFill>
                <a:latin typeface="Times New Roman" pitchFamily="18" charset="0"/>
                <a:cs typeface="Times New Roman" pitchFamily="18" charset="0"/>
              </a:rPr>
              <a:t>Ще однією альтернативою входження в бізнес є придбання </a:t>
            </a:r>
            <a:r>
              <a:rPr lang="uk-UA" b="1" i="1" dirty="0" smtClean="0">
                <a:solidFill>
                  <a:schemeClr val="tx1"/>
                </a:solidFill>
                <a:latin typeface="Times New Roman" pitchFamily="18" charset="0"/>
                <a:cs typeface="Times New Roman" pitchFamily="18" charset="0"/>
              </a:rPr>
              <a:t>франчайзи</a:t>
            </a:r>
            <a:r>
              <a:rPr lang="uk-UA" dirty="0" smtClean="0">
                <a:solidFill>
                  <a:schemeClr val="tx1"/>
                </a:solidFill>
                <a:latin typeface="Times New Roman" pitchFamily="18" charset="0"/>
                <a:cs typeface="Times New Roman" pitchFamily="18" charset="0"/>
              </a:rPr>
              <a:t>, тобто ліцензії, яка дає індивідуальному підприємцеві (фірмі) право на продаж (виробництво, здійснення певної діяльності) товарів чи послуг великої фірми, які вже добре відомі споживачам.</a:t>
            </a:r>
            <a:endParaRPr lang="uk-UA" dirty="0">
              <a:solidFill>
                <a:schemeClr val="tx1"/>
              </a:solidFill>
              <a:latin typeface="Times New Roman" pitchFamily="18" charset="0"/>
              <a:cs typeface="Times New Roman" pitchFamily="18" charset="0"/>
            </a:endParaRPr>
          </a:p>
        </p:txBody>
      </p:sp>
      <p:sp>
        <p:nvSpPr>
          <p:cNvPr id="14" name="Скругленный прямоугольник 13"/>
          <p:cNvSpPr/>
          <p:nvPr/>
        </p:nvSpPr>
        <p:spPr>
          <a:xfrm>
            <a:off x="207210" y="2286001"/>
            <a:ext cx="10363200" cy="17686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tx1"/>
                </a:solidFill>
                <a:latin typeface="Times New Roman" pitchFamily="18" charset="0"/>
                <a:cs typeface="Times New Roman" pitchFamily="18" charset="0"/>
              </a:rPr>
              <a:t>У широкому розумінні </a:t>
            </a:r>
            <a:r>
              <a:rPr lang="uk-UA" b="1" dirty="0" smtClean="0">
                <a:solidFill>
                  <a:schemeClr val="tx1"/>
                </a:solidFill>
                <a:latin typeface="Times New Roman" pitchFamily="18" charset="0"/>
                <a:cs typeface="Times New Roman" pitchFamily="18" charset="0"/>
              </a:rPr>
              <a:t>франчайзинг (</a:t>
            </a:r>
            <a:r>
              <a:rPr lang="en-US" b="1" dirty="0" smtClean="0">
                <a:solidFill>
                  <a:schemeClr val="tx1"/>
                </a:solidFill>
                <a:latin typeface="Times New Roman" pitchFamily="18" charset="0"/>
                <a:cs typeface="Times New Roman" pitchFamily="18" charset="0"/>
              </a:rPr>
              <a:t>franchising) – </a:t>
            </a:r>
            <a:r>
              <a:rPr lang="uk-UA" dirty="0" smtClean="0">
                <a:solidFill>
                  <a:schemeClr val="tx1"/>
                </a:solidFill>
                <a:latin typeface="Times New Roman" pitchFamily="18" charset="0"/>
                <a:cs typeface="Times New Roman" pitchFamily="18" charset="0"/>
              </a:rPr>
              <a:t>це метод ведення бізнесу, заснований на довгострокових відносинах між двома сторонами. В основі таких відносин лежить </a:t>
            </a:r>
            <a:r>
              <a:rPr lang="uk-UA" dirty="0" err="1" smtClean="0">
                <a:solidFill>
                  <a:schemeClr val="tx1"/>
                </a:solidFill>
                <a:latin typeface="Times New Roman" pitchFamily="18" charset="0"/>
                <a:cs typeface="Times New Roman" pitchFamily="18" charset="0"/>
              </a:rPr>
              <a:t>франчайза</a:t>
            </a:r>
            <a:r>
              <a:rPr lang="uk-UA" dirty="0" smtClean="0">
                <a:solidFill>
                  <a:schemeClr val="tx1"/>
                </a:solidFill>
                <a:latin typeface="Times New Roman" pitchFamily="18" charset="0"/>
                <a:cs typeface="Times New Roman" pitchFamily="18" charset="0"/>
              </a:rPr>
              <a:t> тобто ліцензія на право використання імені бізнесу широко відомої компанії. За користуванням цим правом покупець франчайзи (ліцензіат) виплачує відомій компанії, яка продає </a:t>
            </a:r>
            <a:r>
              <a:rPr lang="uk-UA" dirty="0" err="1" smtClean="0">
                <a:solidFill>
                  <a:schemeClr val="tx1"/>
                </a:solidFill>
                <a:latin typeface="Times New Roman" pitchFamily="18" charset="0"/>
                <a:cs typeface="Times New Roman" pitchFamily="18" charset="0"/>
              </a:rPr>
              <a:t>франчайзу</a:t>
            </a:r>
            <a:r>
              <a:rPr lang="uk-UA" dirty="0" smtClean="0">
                <a:solidFill>
                  <a:schemeClr val="tx1"/>
                </a:solidFill>
                <a:latin typeface="Times New Roman" pitchFamily="18" charset="0"/>
                <a:cs typeface="Times New Roman" pitchFamily="18" charset="0"/>
              </a:rPr>
              <a:t> (ліцензіару), початковий внесок, а в подальшому щомісячні платежі.</a:t>
            </a:r>
            <a:endParaRPr lang="uk-UA"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171115" y="4174957"/>
            <a:ext cx="10440738" cy="24905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smtClean="0">
                <a:solidFill>
                  <a:schemeClr val="tx1"/>
                </a:solidFill>
                <a:latin typeface="Times New Roman" pitchFamily="18" charset="0"/>
                <a:cs typeface="Times New Roman" pitchFamily="18" charset="0"/>
              </a:rPr>
              <a:t>Франшиза </a:t>
            </a:r>
            <a:r>
              <a:rPr lang="uk-UA" dirty="0" smtClean="0">
                <a:solidFill>
                  <a:schemeClr val="tx1"/>
                </a:solidFill>
                <a:latin typeface="Times New Roman" pitchFamily="18" charset="0"/>
                <a:cs typeface="Times New Roman" pitchFamily="18" charset="0"/>
              </a:rPr>
              <a:t>– це повна бізнес-система, яку франчайзер продає франчайзі. Іншою назвою для подібної системи служить франчайзинговий пакет, що зазвичай містить посібники з ведення робіт й інші важливі матеріали, що належать франчайзеру.</a:t>
            </a:r>
            <a:endParaRPr lang="ru-RU" dirty="0" smtClean="0">
              <a:solidFill>
                <a:schemeClr val="tx1"/>
              </a:solidFill>
              <a:latin typeface="Times New Roman" pitchFamily="18" charset="0"/>
              <a:cs typeface="Times New Roman" pitchFamily="18" charset="0"/>
            </a:endParaRPr>
          </a:p>
          <a:p>
            <a:pPr algn="just"/>
            <a:r>
              <a:rPr lang="uk-UA" dirty="0" smtClean="0">
                <a:solidFill>
                  <a:schemeClr val="tx1"/>
                </a:solidFill>
                <a:latin typeface="Times New Roman" pitchFamily="18" charset="0"/>
                <a:cs typeface="Times New Roman" pitchFamily="18" charset="0"/>
              </a:rPr>
              <a:t>У франчайзингу беруть участь дві групи бізнесменів. Перша група – це ті, хто надає це право (</a:t>
            </a:r>
            <a:r>
              <a:rPr lang="uk-UA" dirty="0" err="1" smtClean="0">
                <a:solidFill>
                  <a:schemeClr val="tx1"/>
                </a:solidFill>
                <a:latin typeface="Times New Roman" pitchFamily="18" charset="0"/>
                <a:cs typeface="Times New Roman" pitchFamily="18" charset="0"/>
              </a:rPr>
              <a:t>франшизу</a:t>
            </a:r>
            <a:r>
              <a:rPr lang="uk-UA" dirty="0" smtClean="0">
                <a:solidFill>
                  <a:schemeClr val="tx1"/>
                </a:solidFill>
                <a:latin typeface="Times New Roman" pitchFamily="18" charset="0"/>
                <a:cs typeface="Times New Roman" pitchFamily="18" charset="0"/>
              </a:rPr>
              <a:t>) – франчайзер (ліцензіар), а друга група – це франчайзі (ліцензіат), це ті, які купують право на ведення бізнесу (</a:t>
            </a:r>
            <a:r>
              <a:rPr lang="uk-UA" dirty="0" err="1" smtClean="0">
                <a:solidFill>
                  <a:schemeClr val="tx1"/>
                </a:solidFill>
                <a:latin typeface="Times New Roman" pitchFamily="18" charset="0"/>
                <a:cs typeface="Times New Roman" pitchFamily="18" charset="0"/>
              </a:rPr>
              <a:t>франшизу</a:t>
            </a:r>
            <a:r>
              <a:rPr lang="uk-UA" dirty="0" smtClean="0">
                <a:solidFill>
                  <a:schemeClr val="tx1"/>
                </a:solidFill>
                <a:latin typeface="Times New Roman" pitchFamily="18" charset="0"/>
                <a:cs typeface="Times New Roman" pitchFamily="18" charset="0"/>
              </a:rPr>
              <a:t>) під ім'ям або торговою маркою.</a:t>
            </a:r>
          </a:p>
          <a:p>
            <a:pPr algn="just"/>
            <a:r>
              <a:rPr lang="uk-UA" dirty="0" smtClean="0">
                <a:solidFill>
                  <a:schemeClr val="tx1"/>
                </a:solidFill>
                <a:latin typeface="Times New Roman"/>
                <a:ea typeface="Times New Roman"/>
              </a:rPr>
              <a:t>Переглянути каталог </a:t>
            </a:r>
            <a:r>
              <a:rPr lang="uk-UA" dirty="0" err="1" smtClean="0">
                <a:solidFill>
                  <a:schemeClr val="tx1"/>
                </a:solidFill>
                <a:latin typeface="Times New Roman"/>
                <a:ea typeface="Times New Roman"/>
              </a:rPr>
              <a:t>франшиз</a:t>
            </a:r>
            <a:r>
              <a:rPr lang="uk-UA" dirty="0" smtClean="0">
                <a:solidFill>
                  <a:schemeClr val="tx1"/>
                </a:solidFill>
                <a:latin typeface="Times New Roman"/>
                <a:ea typeface="Times New Roman"/>
              </a:rPr>
              <a:t> можна на сайті </a:t>
            </a:r>
            <a:r>
              <a:rPr lang="uk-UA" u="sng" dirty="0" err="1" smtClean="0">
                <a:solidFill>
                  <a:schemeClr val="tx1"/>
                </a:solidFill>
                <a:latin typeface="Times New Roman"/>
                <a:ea typeface="Times New Roman"/>
                <a:cs typeface="Times New Roman"/>
                <a:hlinkClick r:id="rId2"/>
              </a:rPr>
              <a:t>franchising.ua</a:t>
            </a:r>
            <a:r>
              <a:rPr lang="uk-UA" dirty="0" smtClean="0">
                <a:solidFill>
                  <a:schemeClr val="tx1"/>
                </a:solidFill>
                <a:latin typeface="Times New Roman"/>
                <a:ea typeface="Times New Roman"/>
              </a:rPr>
              <a:t>. На </a:t>
            </a:r>
            <a:r>
              <a:rPr lang="uk-UA" dirty="0" err="1" smtClean="0">
                <a:solidFill>
                  <a:schemeClr val="tx1"/>
                </a:solidFill>
                <a:latin typeface="Times New Roman"/>
                <a:ea typeface="Times New Roman"/>
              </a:rPr>
              <a:t>онлайн</a:t>
            </a:r>
            <a:r>
              <a:rPr lang="uk-UA" dirty="0" smtClean="0">
                <a:solidFill>
                  <a:schemeClr val="tx1"/>
                </a:solidFill>
                <a:latin typeface="Times New Roman"/>
                <a:ea typeface="Times New Roman"/>
              </a:rPr>
              <a:t> платформі «Дія. Бізнес» наведено перелік параметрів, на які слід звернути увагу при аналізі обраної </a:t>
            </a:r>
            <a:r>
              <a:rPr lang="uk-UA" dirty="0" err="1" smtClean="0">
                <a:solidFill>
                  <a:schemeClr val="tx1"/>
                </a:solidFill>
                <a:latin typeface="Times New Roman"/>
                <a:ea typeface="Times New Roman"/>
              </a:rPr>
              <a:t>франшизи</a:t>
            </a:r>
            <a:r>
              <a:rPr lang="uk-UA" dirty="0" smtClean="0">
                <a:solidFill>
                  <a:schemeClr val="tx1"/>
                </a:solidFill>
                <a:latin typeface="Times New Roman"/>
                <a:ea typeface="Times New Roman"/>
              </a:rPr>
              <a:t>: «</a:t>
            </a:r>
            <a:r>
              <a:rPr lang="uk-UA" u="sng" dirty="0" smtClean="0">
                <a:solidFill>
                  <a:schemeClr val="tx1"/>
                </a:solidFill>
                <a:latin typeface="Times New Roman"/>
                <a:ea typeface="Times New Roman"/>
                <a:cs typeface="Times New Roman"/>
                <a:hlinkClick r:id="rId3"/>
              </a:rPr>
              <a:t>Як проаналізувати </a:t>
            </a:r>
            <a:r>
              <a:rPr lang="uk-UA" u="sng" dirty="0" err="1" smtClean="0">
                <a:solidFill>
                  <a:schemeClr val="tx1"/>
                </a:solidFill>
                <a:latin typeface="Times New Roman"/>
                <a:ea typeface="Times New Roman"/>
                <a:cs typeface="Times New Roman"/>
                <a:hlinkClick r:id="rId3"/>
              </a:rPr>
              <a:t>франшизу</a:t>
            </a:r>
            <a:r>
              <a:rPr lang="uk-UA" u="sng" dirty="0" smtClean="0">
                <a:solidFill>
                  <a:schemeClr val="tx1"/>
                </a:solidFill>
                <a:latin typeface="Times New Roman"/>
                <a:ea typeface="Times New Roman"/>
                <a:cs typeface="Times New Roman"/>
                <a:hlinkClick r:id="rId3"/>
              </a:rPr>
              <a:t> (чек лист)</a:t>
            </a:r>
            <a:r>
              <a:rPr lang="uk-UA" dirty="0" smtClean="0">
                <a:solidFill>
                  <a:schemeClr val="tx1"/>
                </a:solidFill>
                <a:latin typeface="Times New Roman"/>
                <a:ea typeface="Times New Roman"/>
              </a:rPr>
              <a:t>».</a:t>
            </a:r>
            <a:endParaRPr lang="uk-UA" dirty="0">
              <a:solidFill>
                <a:schemeClr val="tx1"/>
              </a:solidFill>
              <a:latin typeface="Times New Roman" pitchFamily="18" charset="0"/>
              <a:cs typeface="Times New Roman" pitchFamily="18" charset="0"/>
            </a:endParaRPr>
          </a:p>
        </p:txBody>
      </p:sp>
      <p:sp>
        <p:nvSpPr>
          <p:cNvPr id="6" name="Прямокутник 7">
            <a:extLst>
              <a:ext uri="{FF2B5EF4-FFF2-40B4-BE49-F238E27FC236}">
                <a16:creationId xmlns:a16="http://schemas.microsoft.com/office/drawing/2014/main" xmlns="" id="{7D7788A3-CAE1-4E15-A736-D75C6E7FF168}"/>
              </a:ext>
            </a:extLst>
          </p:cNvPr>
          <p:cNvSpPr/>
          <p:nvPr/>
        </p:nvSpPr>
        <p:spPr>
          <a:xfrm>
            <a:off x="315495" y="180786"/>
            <a:ext cx="4660438" cy="601576"/>
          </a:xfrm>
          <a:prstGeom prst="rect">
            <a:avLst/>
          </a:prstGeom>
          <a:solidFill>
            <a:schemeClr val="accent4">
              <a:lumMod val="20000"/>
              <a:lumOff val="80000"/>
            </a:schemeClr>
          </a:solid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r>
              <a:rPr lang="uk-UA" sz="2000" b="1" dirty="0"/>
              <a:t>5.2. Способи входження в бізнес.</a:t>
            </a:r>
          </a:p>
        </p:txBody>
      </p:sp>
    </p:spTree>
    <p:extLst>
      <p:ext uri="{BB962C8B-B14F-4D97-AF65-F5344CB8AC3E}">
        <p14:creationId xmlns:p14="http://schemas.microsoft.com/office/powerpoint/2010/main" val="835067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4" name="Text Box 58"/>
          <p:cNvSpPr txBox="1">
            <a:spLocks noChangeArrowheads="1"/>
          </p:cNvSpPr>
          <p:nvPr/>
        </p:nvSpPr>
        <p:spPr bwMode="auto">
          <a:xfrm>
            <a:off x="3149600" y="838200"/>
            <a:ext cx="8839200" cy="1219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just">
              <a:spcAft>
                <a:spcPts val="1000"/>
              </a:spcAft>
              <a:defRPr/>
            </a:pPr>
            <a:r>
              <a:rPr lang="uk-UA" dirty="0" smtClean="0">
                <a:solidFill>
                  <a:srgbClr val="000000"/>
                </a:solidFill>
                <a:latin typeface="Times New Roman" pitchFamily="18" charset="0"/>
                <a:cs typeface="Times New Roman" pitchFamily="18" charset="0"/>
              </a:rPr>
              <a:t>передбачає, що франчайзі (ліцензіат) отримує лише право на продаж товарів фірми-ліцензіара з її торговою маркою або </a:t>
            </a:r>
            <a:r>
              <a:rPr lang="uk-UA" spc="-20" dirty="0" smtClean="0">
                <a:solidFill>
                  <a:srgbClr val="000000"/>
                </a:solidFill>
                <a:latin typeface="Times New Roman" pitchFamily="18" charset="0"/>
                <a:cs typeface="Times New Roman" pitchFamily="18" charset="0"/>
              </a:rPr>
              <a:t>товарним знаком. У цьому випадку франчайзі купує у </a:t>
            </a:r>
            <a:r>
              <a:rPr lang="uk-UA" spc="-20" dirty="0" err="1" smtClean="0">
                <a:solidFill>
                  <a:srgbClr val="000000"/>
                </a:solidFill>
                <a:latin typeface="Times New Roman" pitchFamily="18" charset="0"/>
                <a:cs typeface="Times New Roman" pitchFamily="18" charset="0"/>
              </a:rPr>
              <a:t>франчайзера</a:t>
            </a:r>
            <a:r>
              <a:rPr lang="uk-UA" spc="-20" dirty="0" smtClean="0">
                <a:solidFill>
                  <a:srgbClr val="000000"/>
                </a:solidFill>
                <a:latin typeface="Times New Roman" pitchFamily="18" charset="0"/>
                <a:cs typeface="Times New Roman" pitchFamily="18" charset="0"/>
              </a:rPr>
              <a:t> товари й після цього перепродає їх від імені </a:t>
            </a:r>
            <a:r>
              <a:rPr lang="uk-UA" spc="-20" dirty="0" err="1" smtClean="0">
                <a:solidFill>
                  <a:srgbClr val="000000"/>
                </a:solidFill>
                <a:latin typeface="Times New Roman" pitchFamily="18" charset="0"/>
                <a:cs typeface="Times New Roman" pitchFamily="18" charset="0"/>
              </a:rPr>
              <a:t>франчайзера</a:t>
            </a:r>
            <a:r>
              <a:rPr lang="uk-UA" spc="-20" dirty="0" smtClean="0">
                <a:solidFill>
                  <a:srgbClr val="000000"/>
                </a:solidFill>
                <a:latin typeface="Times New Roman" pitchFamily="18" charset="0"/>
                <a:cs typeface="Times New Roman" pitchFamily="18" charset="0"/>
              </a:rPr>
              <a:t>.</a:t>
            </a:r>
            <a:endParaRPr lang="uk-UA" spc="-20" dirty="0">
              <a:solidFill>
                <a:schemeClr val="tx1"/>
              </a:solidFill>
              <a:latin typeface="Arial" charset="0"/>
            </a:endParaRPr>
          </a:p>
        </p:txBody>
      </p:sp>
      <p:sp>
        <p:nvSpPr>
          <p:cNvPr id="23" name="TextBox 22"/>
          <p:cNvSpPr txBox="1"/>
          <p:nvPr/>
        </p:nvSpPr>
        <p:spPr>
          <a:xfrm>
            <a:off x="4352192" y="263769"/>
            <a:ext cx="6861908" cy="400110"/>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ctr"/>
            <a:r>
              <a:rPr lang="uk-UA" sz="2000" b="1" i="1" dirty="0" smtClean="0">
                <a:latin typeface="Times New Roman" pitchFamily="18" charset="0"/>
                <a:cs typeface="Times New Roman" pitchFamily="18" charset="0"/>
              </a:rPr>
              <a:t>ТИПИ ФРАНЧАЙЗИНГУ </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
        <p:nvSpPr>
          <p:cNvPr id="30" name="Пятиугольник 29"/>
          <p:cNvSpPr/>
          <p:nvPr/>
        </p:nvSpPr>
        <p:spPr>
          <a:xfrm>
            <a:off x="609600" y="838200"/>
            <a:ext cx="2540000" cy="121920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i="1" dirty="0" smtClean="0">
                <a:solidFill>
                  <a:schemeClr val="tx1"/>
                </a:solidFill>
                <a:latin typeface="Times New Roman" pitchFamily="18" charset="0"/>
                <a:cs typeface="Times New Roman" pitchFamily="18" charset="0"/>
              </a:rPr>
              <a:t>Товарний франчайзинг (на продаж товару)</a:t>
            </a:r>
            <a:endParaRPr lang="ru-RU" b="1" i="1" dirty="0">
              <a:solidFill>
                <a:schemeClr val="tx1"/>
              </a:solidFill>
              <a:latin typeface="Times New Roman" pitchFamily="18" charset="0"/>
              <a:cs typeface="Times New Roman" pitchFamily="18" charset="0"/>
            </a:endParaRPr>
          </a:p>
        </p:txBody>
      </p:sp>
      <p:sp>
        <p:nvSpPr>
          <p:cNvPr id="20" name="Пятиугольник 19"/>
          <p:cNvSpPr/>
          <p:nvPr/>
        </p:nvSpPr>
        <p:spPr>
          <a:xfrm>
            <a:off x="609600" y="2362200"/>
            <a:ext cx="2540000" cy="1447800"/>
          </a:xfrm>
          <a:prstGeom prst="homePlate">
            <a:avLst>
              <a:gd name="adj" fmla="val 421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i="1" dirty="0" smtClean="0">
                <a:solidFill>
                  <a:schemeClr val="tx1"/>
                </a:solidFill>
                <a:latin typeface="Times New Roman" pitchFamily="18" charset="0"/>
                <a:cs typeface="Times New Roman" pitchFamily="18" charset="0"/>
              </a:rPr>
              <a:t>Виробничий франчайзинг (на виробництво товарів) </a:t>
            </a:r>
            <a:endParaRPr lang="ru-RU" b="1" i="1" dirty="0">
              <a:solidFill>
                <a:schemeClr val="tx1"/>
              </a:solidFill>
              <a:latin typeface="Times New Roman" pitchFamily="18" charset="0"/>
              <a:cs typeface="Times New Roman" pitchFamily="18" charset="0"/>
            </a:endParaRPr>
          </a:p>
        </p:txBody>
      </p:sp>
      <p:sp>
        <p:nvSpPr>
          <p:cNvPr id="21" name="Text Box 58"/>
          <p:cNvSpPr txBox="1">
            <a:spLocks noChangeArrowheads="1"/>
          </p:cNvSpPr>
          <p:nvPr/>
        </p:nvSpPr>
        <p:spPr bwMode="auto">
          <a:xfrm>
            <a:off x="3149600" y="2209800"/>
            <a:ext cx="8839200" cy="1752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just">
              <a:spcAft>
                <a:spcPts val="1000"/>
              </a:spcAft>
              <a:defRPr/>
            </a:pPr>
            <a:r>
              <a:rPr lang="uk-UA" dirty="0" smtClean="0">
                <a:solidFill>
                  <a:srgbClr val="000000"/>
                </a:solidFill>
                <a:latin typeface="Times New Roman" pitchFamily="18" charset="0"/>
                <a:cs typeface="Times New Roman" pitchFamily="18" charset="0"/>
              </a:rPr>
              <a:t>у цьому випадку фірма, що володіє технологією виготовлення якогось продукту – франчайзер (ліцензіар), продає заводам – ліцензіатам сировину для виготовлення продукції. Дрібна фірма тут не просто виступає під торговою маркою </a:t>
            </a:r>
            <a:r>
              <a:rPr lang="uk-UA" dirty="0" err="1" smtClean="0">
                <a:solidFill>
                  <a:srgbClr val="000000"/>
                </a:solidFill>
                <a:latin typeface="Times New Roman" pitchFamily="18" charset="0"/>
                <a:cs typeface="Times New Roman" pitchFamily="18" charset="0"/>
              </a:rPr>
              <a:t>франчайзера</a:t>
            </a:r>
            <a:r>
              <a:rPr lang="uk-UA" dirty="0" smtClean="0">
                <a:solidFill>
                  <a:srgbClr val="000000"/>
                </a:solidFill>
                <a:latin typeface="Times New Roman" pitchFamily="18" charset="0"/>
                <a:cs typeface="Times New Roman" pitchFamily="18" charset="0"/>
              </a:rPr>
              <a:t> і реалізує його продукцію та послуги, але і включається у повний цикл господарської діяльності великої корпорації</a:t>
            </a:r>
            <a:endParaRPr lang="uk-UA" dirty="0">
              <a:solidFill>
                <a:schemeClr val="tx1"/>
              </a:solidFill>
              <a:latin typeface="Arial" charset="0"/>
            </a:endParaRPr>
          </a:p>
        </p:txBody>
      </p:sp>
      <p:sp>
        <p:nvSpPr>
          <p:cNvPr id="22" name="Text Box 58"/>
          <p:cNvSpPr txBox="1">
            <a:spLocks noChangeArrowheads="1"/>
          </p:cNvSpPr>
          <p:nvPr/>
        </p:nvSpPr>
        <p:spPr bwMode="auto">
          <a:xfrm>
            <a:off x="3149600" y="4038600"/>
            <a:ext cx="8839200" cy="1447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just">
              <a:spcAft>
                <a:spcPts val="1000"/>
              </a:spcAft>
              <a:defRPr/>
            </a:pPr>
            <a:r>
              <a:rPr lang="uk-UA" dirty="0" smtClean="0">
                <a:solidFill>
                  <a:srgbClr val="000000"/>
                </a:solidFill>
                <a:latin typeface="Times New Roman" pitchFamily="18" charset="0"/>
                <a:cs typeface="Times New Roman" pitchFamily="18" charset="0"/>
              </a:rPr>
              <a:t>полягає у залученні малого підприємства в повний виробничо-господарський цикл великої корпорації. Таким чином, діловий франчайзинг означає, що ліцензіат отримує право на створення власної фірми з використанням найменування фірми-ліцензіара і обов'язковим збереженням профілю її діяльності. </a:t>
            </a:r>
            <a:endParaRPr lang="uk-UA" dirty="0">
              <a:solidFill>
                <a:schemeClr val="tx1"/>
              </a:solidFill>
              <a:latin typeface="Arial" charset="0"/>
            </a:endParaRPr>
          </a:p>
        </p:txBody>
      </p:sp>
      <p:sp>
        <p:nvSpPr>
          <p:cNvPr id="25" name="Пятиугольник 24"/>
          <p:cNvSpPr/>
          <p:nvPr/>
        </p:nvSpPr>
        <p:spPr>
          <a:xfrm>
            <a:off x="609600" y="4114800"/>
            <a:ext cx="2540000" cy="121920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i="1" dirty="0" smtClean="0">
                <a:solidFill>
                  <a:schemeClr val="tx1"/>
                </a:solidFill>
                <a:latin typeface="Times New Roman" pitchFamily="18" charset="0"/>
                <a:cs typeface="Times New Roman" pitchFamily="18" charset="0"/>
              </a:rPr>
              <a:t>Діловий франчайзинг (на вид діяльності) </a:t>
            </a:r>
            <a:endParaRPr lang="ru-RU" b="1" i="1" dirty="0">
              <a:solidFill>
                <a:schemeClr val="tx1"/>
              </a:solidFill>
              <a:latin typeface="Times New Roman" pitchFamily="18" charset="0"/>
              <a:cs typeface="Times New Roman" pitchFamily="18" charset="0"/>
            </a:endParaRPr>
          </a:p>
        </p:txBody>
      </p:sp>
      <p:sp>
        <p:nvSpPr>
          <p:cNvPr id="26" name="Выноска со стрелкой вверх 25"/>
          <p:cNvSpPr/>
          <p:nvPr/>
        </p:nvSpPr>
        <p:spPr>
          <a:xfrm>
            <a:off x="2438400" y="5486400"/>
            <a:ext cx="4267200" cy="6096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Times New Roman" pitchFamily="18" charset="0"/>
                <a:cs typeface="Times New Roman" pitchFamily="18" charset="0"/>
              </a:rPr>
              <a:t>Корпоративний франчайзинг </a:t>
            </a:r>
            <a:endParaRPr lang="uk-UA" dirty="0">
              <a:solidFill>
                <a:schemeClr val="tx1"/>
              </a:solidFill>
              <a:latin typeface="Times New Roman" pitchFamily="18" charset="0"/>
              <a:cs typeface="Times New Roman" pitchFamily="18" charset="0"/>
            </a:endParaRPr>
          </a:p>
        </p:txBody>
      </p:sp>
      <p:sp>
        <p:nvSpPr>
          <p:cNvPr id="27" name="Выноска со стрелкой вверх 26"/>
          <p:cNvSpPr/>
          <p:nvPr/>
        </p:nvSpPr>
        <p:spPr>
          <a:xfrm>
            <a:off x="7416800" y="5486400"/>
            <a:ext cx="4267200" cy="6096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Times New Roman" pitchFamily="18" charset="0"/>
                <a:cs typeface="Times New Roman" pitchFamily="18" charset="0"/>
              </a:rPr>
              <a:t>Конверсійний франчайзинг </a:t>
            </a:r>
            <a:endParaRPr lang="uk-UA" dirty="0">
              <a:solidFill>
                <a:schemeClr val="tx1"/>
              </a:solidFill>
              <a:latin typeface="Times New Roman" pitchFamily="18" charset="0"/>
              <a:cs typeface="Times New Roman" pitchFamily="18" charset="0"/>
            </a:endParaRPr>
          </a:p>
        </p:txBody>
      </p:sp>
      <p:sp>
        <p:nvSpPr>
          <p:cNvPr id="29" name="Скругленный прямоугольник 28"/>
          <p:cNvSpPr/>
          <p:nvPr/>
        </p:nvSpPr>
        <p:spPr>
          <a:xfrm>
            <a:off x="2032000" y="6096000"/>
            <a:ext cx="4876800" cy="609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solidFill>
                  <a:schemeClr val="tx1"/>
                </a:solidFill>
                <a:latin typeface="Times New Roman" pitchFamily="18" charset="0"/>
                <a:cs typeface="Times New Roman" pitchFamily="18" charset="0"/>
              </a:rPr>
              <a:t>ліцензіат оперує не окремим підприємством, а мережею </a:t>
            </a:r>
            <a:r>
              <a:rPr lang="uk-UA" sz="1400" dirty="0" err="1" smtClean="0">
                <a:solidFill>
                  <a:schemeClr val="tx1"/>
                </a:solidFill>
                <a:latin typeface="Times New Roman" pitchFamily="18" charset="0"/>
                <a:cs typeface="Times New Roman" pitchFamily="18" charset="0"/>
              </a:rPr>
              <a:t>франшизних</a:t>
            </a:r>
            <a:r>
              <a:rPr lang="uk-UA" sz="1400" dirty="0" smtClean="0">
                <a:solidFill>
                  <a:schemeClr val="tx1"/>
                </a:solidFill>
                <a:latin typeface="Times New Roman" pitchFamily="18" charset="0"/>
                <a:cs typeface="Times New Roman" pitchFamily="18" charset="0"/>
              </a:rPr>
              <a:t> підприємств</a:t>
            </a:r>
          </a:p>
        </p:txBody>
      </p:sp>
      <p:sp>
        <p:nvSpPr>
          <p:cNvPr id="35" name="Скругленный прямоугольник 34"/>
          <p:cNvSpPr/>
          <p:nvPr/>
        </p:nvSpPr>
        <p:spPr>
          <a:xfrm>
            <a:off x="7213600" y="6096000"/>
            <a:ext cx="4673600" cy="609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solidFill>
                  <a:schemeClr val="tx1"/>
                </a:solidFill>
                <a:latin typeface="Times New Roman" pitchFamily="18" charset="0"/>
                <a:cs typeface="Times New Roman" pitchFamily="18" charset="0"/>
              </a:rPr>
              <a:t>спосіб розширення </a:t>
            </a:r>
            <a:r>
              <a:rPr lang="uk-UA" sz="1400" dirty="0" err="1" smtClean="0">
                <a:solidFill>
                  <a:schemeClr val="tx1"/>
                </a:solidFill>
                <a:latin typeface="Times New Roman" pitchFamily="18" charset="0"/>
                <a:cs typeface="Times New Roman" pitchFamily="18" charset="0"/>
              </a:rPr>
              <a:t>франшизної</a:t>
            </a:r>
            <a:r>
              <a:rPr lang="uk-UA" sz="1400" dirty="0" smtClean="0">
                <a:solidFill>
                  <a:schemeClr val="tx1"/>
                </a:solidFill>
                <a:latin typeface="Times New Roman" pitchFamily="18" charset="0"/>
                <a:cs typeface="Times New Roman" pitchFamily="18" charset="0"/>
              </a:rPr>
              <a:t> мережі</a:t>
            </a:r>
          </a:p>
        </p:txBody>
      </p:sp>
      <p:sp>
        <p:nvSpPr>
          <p:cNvPr id="13" name="Прямокутник 7">
            <a:extLst>
              <a:ext uri="{FF2B5EF4-FFF2-40B4-BE49-F238E27FC236}">
                <a16:creationId xmlns:a16="http://schemas.microsoft.com/office/drawing/2014/main" xmlns="" id="{7D7788A3-CAE1-4E15-A736-D75C6E7FF168}"/>
              </a:ext>
            </a:extLst>
          </p:cNvPr>
          <p:cNvSpPr/>
          <p:nvPr/>
        </p:nvSpPr>
        <p:spPr>
          <a:xfrm>
            <a:off x="140678" y="84224"/>
            <a:ext cx="3349868" cy="601576"/>
          </a:xfrm>
          <a:prstGeom prst="rect">
            <a:avLst/>
          </a:prstGeom>
          <a:solidFill>
            <a:schemeClr val="accent4">
              <a:lumMod val="20000"/>
              <a:lumOff val="80000"/>
            </a:schemeClr>
          </a:solid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r>
              <a:rPr lang="uk-UA" sz="2000" b="1" dirty="0"/>
              <a:t>5.2. Способи входження в бізнес.</a:t>
            </a:r>
          </a:p>
        </p:txBody>
      </p:sp>
    </p:spTree>
    <p:extLst>
      <p:ext uri="{BB962C8B-B14F-4D97-AF65-F5344CB8AC3E}">
        <p14:creationId xmlns:p14="http://schemas.microsoft.com/office/powerpoint/2010/main" val="3515229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35334" y="1567669"/>
            <a:ext cx="10524959" cy="462413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97660" y="984121"/>
            <a:ext cx="7174831" cy="421414"/>
          </a:xfrm>
        </p:spPr>
        <p:txBody>
          <a:bodyPr>
            <a:normAutofit fontScale="90000"/>
          </a:bodyPr>
          <a:lstStyle/>
          <a:p>
            <a:r>
              <a:rPr lang="uk-UA" sz="2400" b="1" i="1" dirty="0" smtClean="0">
                <a:latin typeface="Times New Roman" pitchFamily="18" charset="0"/>
                <a:cs typeface="Times New Roman" pitchFamily="18" charset="0"/>
              </a:rPr>
              <a:t>Переваги франчайзингу для франчайзі (ліцензіатів):</a:t>
            </a:r>
            <a:endParaRPr lang="uk-UA" sz="2400" b="1" i="1" dirty="0">
              <a:latin typeface="Times New Roman" pitchFamily="18" charset="0"/>
              <a:cs typeface="Times New Roman" pitchFamily="18" charset="0"/>
            </a:endParaRPr>
          </a:p>
        </p:txBody>
      </p:sp>
      <p:sp>
        <p:nvSpPr>
          <p:cNvPr id="4" name="TextBox 3"/>
          <p:cNvSpPr txBox="1"/>
          <p:nvPr/>
        </p:nvSpPr>
        <p:spPr>
          <a:xfrm>
            <a:off x="531241" y="1675012"/>
            <a:ext cx="10126579" cy="4247317"/>
          </a:xfrm>
          <a:prstGeom prst="rect">
            <a:avLst/>
          </a:prstGeom>
          <a:noFill/>
        </p:spPr>
        <p:txBody>
          <a:bodyPr wrap="square" rtlCol="0">
            <a:spAutoFit/>
          </a:bodyPr>
          <a:lstStyle/>
          <a:p>
            <a:pPr indent="360000" algn="just"/>
            <a:r>
              <a:rPr lang="uk-UA" u="sng" dirty="0" smtClean="0">
                <a:latin typeface="Times New Roman" pitchFamily="18" charset="0"/>
                <a:cs typeface="Times New Roman" pitchFamily="18" charset="0"/>
              </a:rPr>
              <a:t>1. Навчання менеджменту та консультаційна допомога.</a:t>
            </a: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0000" algn="just"/>
            <a:r>
              <a:rPr lang="uk-UA" u="sng" dirty="0" smtClean="0">
                <a:latin typeface="Times New Roman" pitchFamily="18" charset="0"/>
                <a:cs typeface="Times New Roman" pitchFamily="18" charset="0"/>
              </a:rPr>
              <a:t>2. Бізнес під відомим товарним знаком.</a:t>
            </a: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60000" algn="just"/>
            <a:r>
              <a:rPr lang="uk-UA" u="sng" dirty="0" smtClean="0">
                <a:latin typeface="Times New Roman" pitchFamily="18" charset="0"/>
                <a:cs typeface="Times New Roman" pitchFamily="18" charset="0"/>
              </a:rPr>
              <a:t>3. Гарантія якості товарів і послуг. </a:t>
            </a:r>
            <a:r>
              <a:rPr lang="uk-UA" dirty="0" smtClean="0">
                <a:latin typeface="Times New Roman" pitchFamily="18" charset="0"/>
                <a:cs typeface="Times New Roman" pitchFamily="18" charset="0"/>
              </a:rPr>
              <a:t>Рівень якості товарів (послуг) ліцензіата визначає репутацію фірми-ліцензіара. Тому збереження високої якості товарів (послуг) є найважливішим елементом франчайзингової системи. </a:t>
            </a:r>
            <a:endParaRPr lang="ru-RU" dirty="0" smtClean="0">
              <a:latin typeface="Times New Roman" pitchFamily="18" charset="0"/>
              <a:cs typeface="Times New Roman" pitchFamily="18" charset="0"/>
            </a:endParaRPr>
          </a:p>
          <a:p>
            <a:pPr indent="360000" algn="just"/>
            <a:r>
              <a:rPr lang="uk-UA" u="sng" dirty="0" smtClean="0">
                <a:latin typeface="Times New Roman" pitchFamily="18" charset="0"/>
                <a:cs typeface="Times New Roman" pitchFamily="18" charset="0"/>
              </a:rPr>
              <a:t>4. Широкомасштабні рекламні кампанії. </a:t>
            </a:r>
            <a:endParaRPr lang="ru-RU" dirty="0" smtClean="0">
              <a:latin typeface="Times New Roman" pitchFamily="18" charset="0"/>
              <a:cs typeface="Times New Roman" pitchFamily="18" charset="0"/>
            </a:endParaRPr>
          </a:p>
          <a:p>
            <a:pPr indent="360000" algn="just"/>
            <a:r>
              <a:rPr lang="uk-UA" u="sng" dirty="0" smtClean="0">
                <a:latin typeface="Times New Roman" pitchFamily="18" charset="0"/>
                <a:cs typeface="Times New Roman" pitchFamily="18" charset="0"/>
              </a:rPr>
              <a:t>5. Фінансова підтримка. </a:t>
            </a:r>
            <a:r>
              <a:rPr lang="uk-UA" dirty="0" smtClean="0">
                <a:latin typeface="Times New Roman" pitchFamily="18" charset="0"/>
                <a:cs typeface="Times New Roman" pitchFamily="18" charset="0"/>
              </a:rPr>
              <a:t>Фінансова підтримка франчайзі виражається в наданні допомоги у наступному: у пошуку джерел початкового фінансування; у виборі приміщення для фірми-ліцензіата та проведенні переговорів за його оренду; в управлінні фінансовою діяльністю фірми-ліцензіата; у налагодженні контактів з фінансовими установами.</a:t>
            </a:r>
            <a:endParaRPr lang="ru-RU" dirty="0" smtClean="0">
              <a:latin typeface="Times New Roman" pitchFamily="18" charset="0"/>
              <a:cs typeface="Times New Roman" pitchFamily="18" charset="0"/>
            </a:endParaRPr>
          </a:p>
          <a:p>
            <a:pPr indent="360000" algn="just"/>
            <a:r>
              <a:rPr lang="uk-UA" u="sng" dirty="0" smtClean="0">
                <a:latin typeface="Times New Roman" pitchFamily="18" charset="0"/>
                <a:cs typeface="Times New Roman" pitchFamily="18" charset="0"/>
              </a:rPr>
              <a:t>6. Франчайзинг зменшує ризик підприємницької діяльності.</a:t>
            </a:r>
            <a:r>
              <a:rPr lang="uk-UA" dirty="0" smtClean="0">
                <a:latin typeface="Times New Roman" pitchFamily="18" charset="0"/>
                <a:cs typeface="Times New Roman" pitchFamily="18" charset="0"/>
              </a:rPr>
              <a:t> Тому ліцензіат з більшою ймовірністю, ніж самостійно підприємець-початківець, може розраховувати на отримання кредиту в банку. </a:t>
            </a:r>
            <a:endParaRPr lang="ru-RU" dirty="0" smtClean="0">
              <a:latin typeface="Times New Roman" pitchFamily="18" charset="0"/>
              <a:cs typeface="Times New Roman" pitchFamily="18" charset="0"/>
            </a:endParaRPr>
          </a:p>
          <a:p>
            <a:pPr indent="360000" algn="just"/>
            <a:r>
              <a:rPr lang="uk-UA" u="sng" dirty="0" smtClean="0">
                <a:latin typeface="Times New Roman" pitchFamily="18" charset="0"/>
                <a:cs typeface="Times New Roman" pitchFamily="18" charset="0"/>
              </a:rPr>
              <a:t>7. Територіальний протекціонізм. </a:t>
            </a:r>
            <a:r>
              <a:rPr lang="uk-UA" dirty="0" smtClean="0">
                <a:latin typeface="Times New Roman" pitchFamily="18" charset="0"/>
                <a:cs typeface="Times New Roman" pitchFamily="18" charset="0"/>
              </a:rPr>
              <a:t>Фірма-ліцензіат разом із </a:t>
            </a:r>
            <a:r>
              <a:rPr lang="uk-UA" dirty="0" err="1" smtClean="0">
                <a:latin typeface="Times New Roman" pitchFamily="18" charset="0"/>
                <a:cs typeface="Times New Roman" pitchFamily="18" charset="0"/>
              </a:rPr>
              <a:t>франчайзой</a:t>
            </a:r>
            <a:r>
              <a:rPr lang="uk-UA" dirty="0" smtClean="0">
                <a:latin typeface="Times New Roman" pitchFamily="18" charset="0"/>
                <a:cs typeface="Times New Roman" pitchFamily="18" charset="0"/>
              </a:rPr>
              <a:t> отримує виняткові права на розповсюдження даних товарів (послуг) на заздалегідь певній, обмеженій території. </a:t>
            </a:r>
            <a:endParaRPr lang="ru-RU" dirty="0">
              <a:latin typeface="Times New Roman" pitchFamily="18" charset="0"/>
              <a:cs typeface="Times New Roman" pitchFamily="18" charset="0"/>
            </a:endParaRPr>
          </a:p>
        </p:txBody>
      </p:sp>
      <p:sp>
        <p:nvSpPr>
          <p:cNvPr id="6" name="Прямокутник 7">
            <a:extLst>
              <a:ext uri="{FF2B5EF4-FFF2-40B4-BE49-F238E27FC236}">
                <a16:creationId xmlns:a16="http://schemas.microsoft.com/office/drawing/2014/main" xmlns="" id="{7D7788A3-CAE1-4E15-A736-D75C6E7FF168}"/>
              </a:ext>
            </a:extLst>
          </p:cNvPr>
          <p:cNvSpPr/>
          <p:nvPr/>
        </p:nvSpPr>
        <p:spPr>
          <a:xfrm>
            <a:off x="315495" y="180786"/>
            <a:ext cx="4660438" cy="601576"/>
          </a:xfrm>
          <a:prstGeom prst="rect">
            <a:avLst/>
          </a:prstGeom>
          <a:solidFill>
            <a:schemeClr val="accent4">
              <a:lumMod val="20000"/>
              <a:lumOff val="80000"/>
            </a:schemeClr>
          </a:solid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r>
              <a:rPr lang="uk-UA" sz="2000" b="1" dirty="0"/>
              <a:t>5.2. Способи входження в бізнес.</a:t>
            </a:r>
          </a:p>
        </p:txBody>
      </p:sp>
    </p:spTree>
    <p:extLst>
      <p:ext uri="{BB962C8B-B14F-4D97-AF65-F5344CB8AC3E}">
        <p14:creationId xmlns:p14="http://schemas.microsoft.com/office/powerpoint/2010/main" val="44552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8863" y="2031022"/>
            <a:ext cx="10363200" cy="440186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12931" y="1062790"/>
            <a:ext cx="9857873" cy="569494"/>
          </a:xfrm>
        </p:spPr>
        <p:txBody>
          <a:bodyPr>
            <a:normAutofit/>
          </a:bodyPr>
          <a:lstStyle/>
          <a:p>
            <a:r>
              <a:rPr lang="uk-UA" sz="2400" b="1" i="1" dirty="0" smtClean="0">
                <a:latin typeface="Times New Roman" pitchFamily="18" charset="0"/>
                <a:cs typeface="Times New Roman" pitchFamily="18" charset="0"/>
              </a:rPr>
              <a:t>Недоліки франчайзингу для франчайзі (ліцензіатів):</a:t>
            </a:r>
            <a:endParaRPr lang="uk-UA" sz="2400" b="1" i="1" dirty="0">
              <a:latin typeface="Times New Roman" pitchFamily="18" charset="0"/>
              <a:cs typeface="Times New Roman" pitchFamily="18" charset="0"/>
            </a:endParaRPr>
          </a:p>
        </p:txBody>
      </p:sp>
      <p:sp>
        <p:nvSpPr>
          <p:cNvPr id="4" name="TextBox 3"/>
          <p:cNvSpPr txBox="1"/>
          <p:nvPr/>
        </p:nvSpPr>
        <p:spPr>
          <a:xfrm>
            <a:off x="498642" y="2293646"/>
            <a:ext cx="9956800" cy="3477875"/>
          </a:xfrm>
          <a:prstGeom prst="rect">
            <a:avLst/>
          </a:prstGeom>
          <a:noFill/>
        </p:spPr>
        <p:txBody>
          <a:bodyPr wrap="square" rtlCol="0">
            <a:spAutoFit/>
          </a:bodyPr>
          <a:lstStyle/>
          <a:p>
            <a:pPr indent="360000" algn="just"/>
            <a:r>
              <a:rPr lang="uk-UA" sz="2000" u="sng" dirty="0" smtClean="0">
                <a:latin typeface="Times New Roman" pitchFamily="18" charset="0"/>
                <a:cs typeface="Times New Roman" pitchFamily="18" charset="0"/>
              </a:rPr>
              <a:t>1. Часткова втрата свободи. </a:t>
            </a:r>
            <a:r>
              <a:rPr lang="uk-UA" sz="2000" dirty="0" smtClean="0">
                <a:latin typeface="Times New Roman" pitchFamily="18" charset="0"/>
                <a:cs typeface="Times New Roman" pitchFamily="18" charset="0"/>
              </a:rPr>
              <a:t>Потенційний франчайзі повинен ретельно дотримуватися правил та інструкції, встановлені ліцензіаром. </a:t>
            </a:r>
          </a:p>
          <a:p>
            <a:pPr indent="360000" algn="just"/>
            <a:r>
              <a:rPr lang="uk-UA" sz="2000" u="sng" dirty="0" smtClean="0">
                <a:latin typeface="Times New Roman" pitchFamily="18" charset="0"/>
                <a:cs typeface="Times New Roman" pitchFamily="18" charset="0"/>
              </a:rPr>
              <a:t>2. Франчайзингові платежі</a:t>
            </a:r>
            <a:r>
              <a:rPr lang="uk-UA" sz="2000" dirty="0" smtClean="0">
                <a:latin typeface="Times New Roman" pitchFamily="18" charset="0"/>
                <a:cs typeface="Times New Roman" pitchFamily="18" charset="0"/>
              </a:rPr>
              <a:t>. За зменшення ризику діяльності необхідно платити. Усі переваги, які мають ліцензіати, повинні бути оплачені. Кількість і розміри таких платежів істотно впливають на рентабельність бізнесу ліцензіата. </a:t>
            </a:r>
          </a:p>
          <a:p>
            <a:pPr indent="360000" algn="just"/>
            <a:r>
              <a:rPr lang="uk-UA" sz="2000" u="sng" dirty="0" smtClean="0">
                <a:latin typeface="Times New Roman" pitchFamily="18" charset="0"/>
                <a:cs typeface="Times New Roman" pitchFamily="18" charset="0"/>
              </a:rPr>
              <a:t>3. Стандартизація діяльності. </a:t>
            </a:r>
            <a:r>
              <a:rPr lang="uk-UA" sz="2000" dirty="0" smtClean="0">
                <a:latin typeface="Times New Roman" pitchFamily="18" charset="0"/>
                <a:cs typeface="Times New Roman" pitchFamily="18" charset="0"/>
              </a:rPr>
              <a:t>Ліцензіар потребує обов'язкового дотримання операційних стандартів діяльності на фірмі ліцензіата. Відповідність стандартам, зазвичай, забезпечується періодичними інспекціями ліцензіара. </a:t>
            </a:r>
          </a:p>
          <a:p>
            <a:pPr indent="360000" algn="just"/>
            <a:r>
              <a:rPr lang="uk-UA" sz="2000" u="sng" dirty="0" smtClean="0">
                <a:latin typeface="Times New Roman" pitchFamily="18" charset="0"/>
                <a:cs typeface="Times New Roman" pitchFamily="18" charset="0"/>
              </a:rPr>
              <a:t>4. Обмежені продуктові лінії. </a:t>
            </a:r>
            <a:r>
              <a:rPr lang="uk-UA" sz="2000" dirty="0" smtClean="0">
                <a:latin typeface="Times New Roman" pitchFamily="18" charset="0"/>
                <a:cs typeface="Times New Roman" pitchFamily="18" charset="0"/>
              </a:rPr>
              <a:t>У більшості випадків договір франчайзингу передбачає, що ліцензіат повинен продавати (виробляти) тільки такі товари (послуги), які схвалені ліцензіаром. </a:t>
            </a:r>
            <a:endParaRPr lang="ru-RU" sz="2000" dirty="0">
              <a:latin typeface="Times New Roman" pitchFamily="18" charset="0"/>
              <a:cs typeface="Times New Roman" pitchFamily="18" charset="0"/>
            </a:endParaRPr>
          </a:p>
        </p:txBody>
      </p:sp>
      <p:sp>
        <p:nvSpPr>
          <p:cNvPr id="6" name="Прямокутник 7">
            <a:extLst>
              <a:ext uri="{FF2B5EF4-FFF2-40B4-BE49-F238E27FC236}">
                <a16:creationId xmlns:a16="http://schemas.microsoft.com/office/drawing/2014/main" xmlns="" id="{7D7788A3-CAE1-4E15-A736-D75C6E7FF168}"/>
              </a:ext>
            </a:extLst>
          </p:cNvPr>
          <p:cNvSpPr/>
          <p:nvPr/>
        </p:nvSpPr>
        <p:spPr>
          <a:xfrm>
            <a:off x="315495" y="180786"/>
            <a:ext cx="4660438" cy="601576"/>
          </a:xfrm>
          <a:prstGeom prst="rect">
            <a:avLst/>
          </a:prstGeom>
          <a:solidFill>
            <a:schemeClr val="accent4">
              <a:lumMod val="20000"/>
              <a:lumOff val="80000"/>
            </a:schemeClr>
          </a:solid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r>
              <a:rPr lang="uk-UA" sz="2000" b="1" dirty="0"/>
              <a:t>5.2. Способи входження в бізнес.</a:t>
            </a:r>
          </a:p>
        </p:txBody>
      </p:sp>
    </p:spTree>
    <p:extLst>
      <p:ext uri="{BB962C8B-B14F-4D97-AF65-F5344CB8AC3E}">
        <p14:creationId xmlns:p14="http://schemas.microsoft.com/office/powerpoint/2010/main" val="2163433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3590" y="251658"/>
            <a:ext cx="853418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4.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ПОЧАТКОВИЙ КАПІТАЛ ТА ДЖЕРЕЛА ЙОГО ФОРМУВАННЯ</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b="1" dirty="0"/>
          </a:p>
        </p:txBody>
      </p:sp>
      <p:sp>
        <p:nvSpPr>
          <p:cNvPr id="9" name="Пятиугольник 8"/>
          <p:cNvSpPr/>
          <p:nvPr/>
        </p:nvSpPr>
        <p:spPr>
          <a:xfrm>
            <a:off x="989220" y="1040251"/>
            <a:ext cx="7416225" cy="80613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400" b="1" dirty="0">
                <a:latin typeface="Times New Roman" pitchFamily="18" charset="0"/>
                <a:cs typeface="Times New Roman" pitchFamily="18" charset="0"/>
              </a:rPr>
              <a:t>Початковий капітал – </a:t>
            </a:r>
            <a:r>
              <a:rPr lang="uk-UA" sz="2400" dirty="0">
                <a:latin typeface="Times New Roman" pitchFamily="18" charset="0"/>
                <a:cs typeface="Times New Roman" pitchFamily="18" charset="0"/>
              </a:rPr>
              <a:t>це сума коштів, необхідних для започаткування справи.</a:t>
            </a:r>
          </a:p>
        </p:txBody>
      </p:sp>
      <p:sp>
        <p:nvSpPr>
          <p:cNvPr id="2" name="Прямоугольник 1"/>
          <p:cNvSpPr/>
          <p:nvPr/>
        </p:nvSpPr>
        <p:spPr>
          <a:xfrm>
            <a:off x="989220" y="2166355"/>
            <a:ext cx="8424936" cy="4339650"/>
          </a:xfrm>
          <a:prstGeom prst="rect">
            <a:avLst/>
          </a:prstGeom>
          <a:solidFill>
            <a:schemeClr val="tx2">
              <a:lumMod val="20000"/>
              <a:lumOff val="80000"/>
            </a:schemeClr>
          </a:solidFill>
          <a:ln w="12700">
            <a:solidFill>
              <a:schemeClr val="tx1"/>
            </a:solidFill>
          </a:ln>
        </p:spPr>
        <p:txBody>
          <a:bodyPr wrap="square">
            <a:spAutoFit/>
          </a:bodyPr>
          <a:lstStyle/>
          <a:p>
            <a:pPr algn="just">
              <a:lnSpc>
                <a:spcPct val="115000"/>
              </a:lnSpc>
            </a:pPr>
            <a:r>
              <a:rPr lang="uk-UA" sz="2000" b="1" i="1" dirty="0">
                <a:latin typeface="Times New Roman" panose="02020603050405020304" pitchFamily="18" charset="0"/>
                <a:ea typeface="Times New Roman" panose="02020603050405020304" pitchFamily="18" charset="0"/>
                <a:cs typeface="Times New Roman" panose="02020603050405020304" pitchFamily="18" charset="0"/>
              </a:rPr>
              <a:t>Взагалі до складу витрат на заснування справи входять:</a:t>
            </a:r>
            <a:endParaRPr lang="ru-RU" sz="1600" b="1" i="1"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витрати на реєстрацію (можуть включати оплату послуг посередника);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витрати на оформлення атрибутів фірми;</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оренда, купівля або будівництво приміщення, при необхідності - перепроектування приміщення;</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плата за отримання ліцензії, патенту, інших дозвільних документів;</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купівля або оренда виробничого обладнання, інструменту, технології;</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купівля запасу сировини, матеріалів;</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купівля інвентарю (меблі), офісного обладнання (комп’ютерна техніка, засоби комунікації), програмного забезпечення;</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витрати на персонал (пошук,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найм</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навчання);</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витрати на рекламу та маркетингові дослідження.</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0960" y="306010"/>
            <a:ext cx="777830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sz="2000" b="1" dirty="0" smtClean="0">
                <a:latin typeface="Times New Roman" panose="02020603050405020304" pitchFamily="18" charset="0"/>
                <a:ea typeface="Times New Roman" panose="02020603050405020304" pitchFamily="18" charset="0"/>
                <a:cs typeface="Times New Roman" panose="02020603050405020304" pitchFamily="18" charset="0"/>
              </a:rPr>
              <a:t>5.3. ДЖЕРЕЛА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ФОРМУВАННЯ ПОЧАТКОВОГО КАПІТАЛУ:</a:t>
            </a:r>
            <a:endParaRPr lang="ru-RU" sz="2000" b="1" dirty="0"/>
          </a:p>
        </p:txBody>
      </p:sp>
      <p:sp>
        <p:nvSpPr>
          <p:cNvPr id="9" name="Пятиугольник 8"/>
          <p:cNvSpPr/>
          <p:nvPr/>
        </p:nvSpPr>
        <p:spPr>
          <a:xfrm>
            <a:off x="1738282" y="1053676"/>
            <a:ext cx="5143536" cy="42862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b="1" dirty="0">
                <a:latin typeface="Times New Roman" pitchFamily="18" charset="0"/>
                <a:cs typeface="Times New Roman" pitchFamily="18" charset="0"/>
              </a:rPr>
              <a:t>залучення власних коштів або майна </a:t>
            </a:r>
            <a:endParaRPr lang="ru-RU" sz="2000" dirty="0">
              <a:latin typeface="Times New Roman" pitchFamily="18" charset="0"/>
              <a:cs typeface="Times New Roman" pitchFamily="18" charset="0"/>
            </a:endParaRPr>
          </a:p>
        </p:txBody>
      </p:sp>
      <p:sp>
        <p:nvSpPr>
          <p:cNvPr id="10" name="Пятиугольник 9"/>
          <p:cNvSpPr/>
          <p:nvPr/>
        </p:nvSpPr>
        <p:spPr>
          <a:xfrm>
            <a:off x="2325175" y="1750207"/>
            <a:ext cx="5143536" cy="42862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b="1" dirty="0">
                <a:latin typeface="Times New Roman" pitchFamily="18" charset="0"/>
                <a:cs typeface="Times New Roman" pitchFamily="18" charset="0"/>
              </a:rPr>
              <a:t>отримання кредиту</a:t>
            </a:r>
            <a:endParaRPr lang="ru-RU" sz="2000" dirty="0">
              <a:latin typeface="Times New Roman" pitchFamily="18" charset="0"/>
              <a:cs typeface="Times New Roman" pitchFamily="18" charset="0"/>
            </a:endParaRPr>
          </a:p>
        </p:txBody>
      </p:sp>
      <p:sp>
        <p:nvSpPr>
          <p:cNvPr id="11" name="Пятиугольник 10"/>
          <p:cNvSpPr/>
          <p:nvPr/>
        </p:nvSpPr>
        <p:spPr>
          <a:xfrm>
            <a:off x="2952728" y="2433523"/>
            <a:ext cx="5143536" cy="42862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b="1" dirty="0">
                <a:latin typeface="Times New Roman" pitchFamily="18" charset="0"/>
                <a:cs typeface="Times New Roman" pitchFamily="18" charset="0"/>
              </a:rPr>
              <a:t>залучення коштів бізнес-ангелів</a:t>
            </a:r>
            <a:endParaRPr lang="ru-RU" sz="2000" dirty="0">
              <a:latin typeface="Times New Roman" pitchFamily="18" charset="0"/>
              <a:cs typeface="Times New Roman" pitchFamily="18" charset="0"/>
            </a:endParaRPr>
          </a:p>
        </p:txBody>
      </p:sp>
      <p:sp>
        <p:nvSpPr>
          <p:cNvPr id="12" name="Пятиугольник 11"/>
          <p:cNvSpPr/>
          <p:nvPr/>
        </p:nvSpPr>
        <p:spPr>
          <a:xfrm>
            <a:off x="3381356" y="3130607"/>
            <a:ext cx="5143536" cy="42862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b="1" dirty="0">
                <a:latin typeface="Times New Roman" pitchFamily="18" charset="0"/>
                <a:cs typeface="Times New Roman" pitchFamily="18" charset="0"/>
              </a:rPr>
              <a:t>венчурне інвестування</a:t>
            </a:r>
            <a:endParaRPr lang="ru-RU" sz="2000" dirty="0">
              <a:latin typeface="Times New Roman" pitchFamily="18" charset="0"/>
              <a:cs typeface="Times New Roman" pitchFamily="18" charset="0"/>
            </a:endParaRPr>
          </a:p>
        </p:txBody>
      </p:sp>
      <p:sp>
        <p:nvSpPr>
          <p:cNvPr id="13" name="Пятиугольник 12"/>
          <p:cNvSpPr/>
          <p:nvPr/>
        </p:nvSpPr>
        <p:spPr>
          <a:xfrm>
            <a:off x="3873725" y="3827691"/>
            <a:ext cx="5143536" cy="42862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b="1" dirty="0">
                <a:latin typeface="Times New Roman" pitchFamily="18" charset="0"/>
                <a:cs typeface="Times New Roman" pitchFamily="18" charset="0"/>
              </a:rPr>
              <a:t>грантове фінансування</a:t>
            </a:r>
            <a:endParaRPr lang="ru-RU" sz="2000" dirty="0">
              <a:latin typeface="Times New Roman" pitchFamily="18" charset="0"/>
              <a:cs typeface="Times New Roman" pitchFamily="18" charset="0"/>
            </a:endParaRPr>
          </a:p>
        </p:txBody>
      </p:sp>
      <p:sp>
        <p:nvSpPr>
          <p:cNvPr id="14" name="Пятиугольник 13"/>
          <p:cNvSpPr/>
          <p:nvPr/>
        </p:nvSpPr>
        <p:spPr>
          <a:xfrm>
            <a:off x="4464463" y="4524775"/>
            <a:ext cx="5143536" cy="428628"/>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000" b="1" dirty="0" err="1">
                <a:latin typeface="Times New Roman" pitchFamily="18" charset="0"/>
                <a:cs typeface="Times New Roman" pitchFamily="18" charset="0"/>
              </a:rPr>
              <a:t>краудфандинг</a:t>
            </a:r>
            <a:endParaRPr lang="ru-RU" sz="2000" dirty="0">
              <a:latin typeface="Times New Roman" pitchFamily="18" charset="0"/>
              <a:cs typeface="Times New Roman" pitchFamily="18" charset="0"/>
            </a:endParaRPr>
          </a:p>
        </p:txBody>
      </p:sp>
      <p:pic>
        <p:nvPicPr>
          <p:cNvPr id="15" name="Рисунок 14" descr="241693.jpg"/>
          <p:cNvPicPr>
            <a:picLocks noChangeAspect="1"/>
          </p:cNvPicPr>
          <p:nvPr/>
        </p:nvPicPr>
        <p:blipFill>
          <a:blip r:embed="rId2"/>
          <a:stretch>
            <a:fillRect/>
          </a:stretch>
        </p:blipFill>
        <p:spPr>
          <a:xfrm>
            <a:off x="380960" y="4857760"/>
            <a:ext cx="3357586" cy="1888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589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5.4.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
        <p:nvSpPr>
          <p:cNvPr id="3" name="Прямоугольник 2"/>
          <p:cNvSpPr/>
          <p:nvPr/>
        </p:nvSpPr>
        <p:spPr>
          <a:xfrm>
            <a:off x="364067" y="763279"/>
            <a:ext cx="9279466" cy="1477328"/>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Відповідно до ст. 90 ЦК України юридична особа, яка є суб'єктом підприємництва, може мати комерційне (фірмове) найменування. У статті 489 ЦК України зазначається, що правова охорона надається комерційному (фірмовому) найменуванню, якщо воно дає можливість </a:t>
            </a:r>
            <a:r>
              <a:rPr lang="uk-UA" b="1" dirty="0">
                <a:latin typeface="Times New Roman" panose="02020603050405020304" pitchFamily="18" charset="0"/>
                <a:ea typeface="Calibri" panose="020F0502020204030204" pitchFamily="34" charset="0"/>
              </a:rPr>
              <a:t>вирізнити</a:t>
            </a:r>
            <a:r>
              <a:rPr lang="uk-UA" dirty="0">
                <a:latin typeface="Times New Roman" panose="02020603050405020304" pitchFamily="18" charset="0"/>
                <a:ea typeface="Calibri" panose="020F0502020204030204" pitchFamily="34" charset="0"/>
              </a:rPr>
              <a:t> одну особу з-поміж інших та не вводить в оману споживачів щодо справжньої її діяльності. </a:t>
            </a:r>
            <a:endParaRPr lang="ru-RU" dirty="0"/>
          </a:p>
        </p:txBody>
      </p:sp>
      <p:sp>
        <p:nvSpPr>
          <p:cNvPr id="4" name="Прямоугольник 3"/>
          <p:cNvSpPr/>
          <p:nvPr/>
        </p:nvSpPr>
        <p:spPr>
          <a:xfrm>
            <a:off x="364067" y="2337770"/>
            <a:ext cx="912706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dirty="0">
                <a:latin typeface="Times New Roman" panose="02020603050405020304" pitchFamily="18" charset="0"/>
                <a:ea typeface="Calibri" panose="020F0502020204030204" pitchFamily="34" charset="0"/>
              </a:rPr>
              <a:t>Комерційне (фірмове) найменування – </a:t>
            </a:r>
            <a:r>
              <a:rPr lang="uk-UA" dirty="0">
                <a:latin typeface="Times New Roman" panose="02020603050405020304" pitchFamily="18" charset="0"/>
                <a:ea typeface="Calibri" panose="020F0502020204030204" pitchFamily="34" charset="0"/>
              </a:rPr>
              <a:t>найменування суб’єкта господарської діяльності, що дає змогу відрізнити одного суб’єкта від іншого і не вводить в оману споживачів щодо його діяльності.</a:t>
            </a:r>
            <a:endParaRPr lang="ru-RU" dirty="0"/>
          </a:p>
        </p:txBody>
      </p:sp>
      <p:sp>
        <p:nvSpPr>
          <p:cNvPr id="6" name="Прямоугольник 5"/>
          <p:cNvSpPr/>
          <p:nvPr/>
        </p:nvSpPr>
        <p:spPr>
          <a:xfrm>
            <a:off x="364067" y="3870750"/>
            <a:ext cx="912706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2000" dirty="0">
                <a:latin typeface="Times New Roman" panose="02020603050405020304" pitchFamily="18" charset="0"/>
                <a:ea typeface="Calibri" panose="020F0502020204030204" pitchFamily="34" charset="0"/>
              </a:rPr>
              <a:t>Комерційне найменування має правдиво відображати правове становище суб'єкта підприємницької діяльності: воно має містити справжнє зазначення організаційно-правової форми юридичної особи (товариство з обмеженою відповідальністю, акціонерне товариство тощо), її типу (державна, приватна тощо), виду діяльності, особи власника (наприклад, ЗАТ «Ранок», </a:t>
            </a:r>
            <a:r>
              <a:rPr lang="uk-UA" sz="2000" dirty="0" err="1">
                <a:latin typeface="Times New Roman" panose="02020603050405020304" pitchFamily="18" charset="0"/>
                <a:ea typeface="Calibri" panose="020F0502020204030204" pitchFamily="34" charset="0"/>
              </a:rPr>
              <a:t>Coca-Cola</a:t>
            </a:r>
            <a:r>
              <a:rPr lang="uk-UA" sz="2000" dirty="0">
                <a:latin typeface="Times New Roman" panose="02020603050405020304" pitchFamily="18" charset="0"/>
                <a:ea typeface="Calibri" panose="020F0502020204030204" pitchFamily="34" charset="0"/>
              </a:rPr>
              <a:t> </a:t>
            </a:r>
            <a:r>
              <a:rPr lang="uk-UA" sz="2000" dirty="0" err="1">
                <a:latin typeface="Times New Roman" panose="02020603050405020304" pitchFamily="18" charset="0"/>
                <a:ea typeface="Calibri" panose="020F0502020204030204" pitchFamily="34" charset="0"/>
              </a:rPr>
              <a:t>company</a:t>
            </a:r>
            <a:r>
              <a:rPr lang="uk-UA" sz="2000" dirty="0">
                <a:latin typeface="Times New Roman" panose="02020603050405020304" pitchFamily="18" charset="0"/>
                <a:ea typeface="Calibri" panose="020F0502020204030204" pitchFamily="34" charset="0"/>
              </a:rPr>
              <a:t>, </a:t>
            </a:r>
            <a:r>
              <a:rPr lang="uk-UA" sz="2000" dirty="0" err="1">
                <a:latin typeface="Times New Roman" panose="02020603050405020304" pitchFamily="18" charset="0"/>
                <a:ea typeface="Calibri" panose="020F0502020204030204" pitchFamily="34" charset="0"/>
              </a:rPr>
              <a:t>Apple.Inc</a:t>
            </a:r>
            <a:r>
              <a:rPr lang="uk-UA" sz="2000" dirty="0">
                <a:latin typeface="Times New Roman" panose="02020603050405020304" pitchFamily="18" charset="0"/>
                <a:ea typeface="Calibri" panose="020F0502020204030204" pitchFamily="34" charset="0"/>
              </a:rPr>
              <a:t>).</a:t>
            </a:r>
            <a:endParaRPr lang="ru-RU" sz="2000" dirty="0"/>
          </a:p>
        </p:txBody>
      </p:sp>
      <p:sp>
        <p:nvSpPr>
          <p:cNvPr id="7"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89753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5.4.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
        <p:nvSpPr>
          <p:cNvPr id="4" name="Прямоугольник 3"/>
          <p:cNvSpPr/>
          <p:nvPr/>
        </p:nvSpPr>
        <p:spPr>
          <a:xfrm>
            <a:off x="287866" y="753871"/>
            <a:ext cx="9084733" cy="1477328"/>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Законодавство не допускає використання тотожних комерційних найменувань різними суб'єктами підприємницької діяльності. Однак, якщо юридичні особи мають різну організаційно-правову форму, відображену в комерційному найменуванні, та діють у зовсім різних сферах, вони можуть виступати в цивільному обороті під аналогічним комерційним найменуванням.</a:t>
            </a:r>
            <a:endParaRPr lang="ru-RU" dirty="0"/>
          </a:p>
        </p:txBody>
      </p:sp>
      <p:sp>
        <p:nvSpPr>
          <p:cNvPr id="2" name="Прямоугольник 1"/>
          <p:cNvSpPr/>
          <p:nvPr/>
        </p:nvSpPr>
        <p:spPr>
          <a:xfrm>
            <a:off x="1848380" y="2397092"/>
            <a:ext cx="6096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uk-UA" i="1" u="sng" dirty="0">
                <a:latin typeface="Times New Roman" panose="02020603050405020304" pitchFamily="18" charset="0"/>
                <a:ea typeface="Calibri" panose="020F0502020204030204" pitchFamily="34" charset="0"/>
              </a:rPr>
              <a:t>Власниками прав на комерційні найменування</a:t>
            </a:r>
            <a:r>
              <a:rPr lang="uk-UA" dirty="0">
                <a:latin typeface="Times New Roman" panose="02020603050405020304" pitchFamily="18" charset="0"/>
                <a:ea typeface="Calibri" panose="020F0502020204030204" pitchFamily="34" charset="0"/>
              </a:rPr>
              <a:t> можуть бути </a:t>
            </a:r>
            <a:r>
              <a:rPr lang="uk-UA" b="1" dirty="0">
                <a:latin typeface="Times New Roman" panose="02020603050405020304" pitchFamily="18" charset="0"/>
                <a:ea typeface="Calibri" panose="020F0502020204030204" pitchFamily="34" charset="0"/>
              </a:rPr>
              <a:t>лише юридичні особи</a:t>
            </a:r>
            <a:r>
              <a:rPr lang="uk-UA" dirty="0">
                <a:latin typeface="Times New Roman" panose="02020603050405020304" pitchFamily="18" charset="0"/>
                <a:ea typeface="Calibri" panose="020F0502020204030204" pitchFamily="34" charset="0"/>
              </a:rPr>
              <a:t> – суб'єкти підприємницької діяльності.</a:t>
            </a:r>
            <a:endParaRPr lang="ru-RU" dirty="0"/>
          </a:p>
        </p:txBody>
      </p:sp>
      <p:sp>
        <p:nvSpPr>
          <p:cNvPr id="6" name="Прямоугольник 5"/>
          <p:cNvSpPr/>
          <p:nvPr/>
        </p:nvSpPr>
        <p:spPr>
          <a:xfrm>
            <a:off x="366944" y="3519498"/>
            <a:ext cx="8926576" cy="16850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Організація може бути власником прав лише на одне фірмове найменування. Юридична особа, яка є власником прав на комерційне найменування, має право: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використовувати його;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перешкоджати, забороняти будь-яким іншим особам неправомірно використовувати своє комерційне найменування.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66944" y="5525559"/>
            <a:ext cx="8616187" cy="646331"/>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Наразі (станом на вересень 2022 року) в Україні немає механізму державної реєстрації комерційного найменування, як об’єкту інтелектуальної власності.</a:t>
            </a:r>
            <a:endParaRPr lang="ru-RU" dirty="0"/>
          </a:p>
        </p:txBody>
      </p:sp>
      <p:sp>
        <p:nvSpPr>
          <p:cNvPr id="8"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72455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7" y="70188"/>
            <a:ext cx="8881357" cy="6652345"/>
          </a:xfrm>
          <a:prstGeom prst="rect">
            <a:avLst/>
          </a:prstGeom>
        </p:spPr>
      </p:pic>
      <p:sp>
        <p:nvSpPr>
          <p:cNvPr id="3" name="Прямоугольник 2"/>
          <p:cNvSpPr/>
          <p:nvPr/>
        </p:nvSpPr>
        <p:spPr>
          <a:xfrm>
            <a:off x="176360" y="7018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5.4.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385357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Admin\Рабочий стол\2021-2022 навч. роки\Дисципліни 2021-2022\Організація та ведення бізнесу\IMG-3244.jpg"/>
          <p:cNvPicPr/>
          <p:nvPr/>
        </p:nvPicPr>
        <p:blipFill>
          <a:blip r:embed="rId2"/>
          <a:srcRect/>
          <a:stretch>
            <a:fillRect/>
          </a:stretch>
        </p:blipFill>
        <p:spPr bwMode="auto">
          <a:xfrm>
            <a:off x="3276426" y="147428"/>
            <a:ext cx="5976663" cy="6710572"/>
          </a:xfrm>
          <a:prstGeom prst="rect">
            <a:avLst/>
          </a:prstGeom>
          <a:noFill/>
          <a:ln w="9525">
            <a:noFill/>
            <a:miter lim="800000"/>
            <a:headEnd/>
            <a:tailEnd/>
          </a:ln>
        </p:spPr>
      </p:pic>
      <p:pic>
        <p:nvPicPr>
          <p:cNvPr id="5" name="Рисунок 4"/>
          <p:cNvPicPr>
            <a:picLocks noChangeAspect="1"/>
          </p:cNvPicPr>
          <p:nvPr/>
        </p:nvPicPr>
        <p:blipFill>
          <a:blip r:embed="rId3"/>
          <a:stretch>
            <a:fillRect/>
          </a:stretch>
        </p:blipFill>
        <p:spPr>
          <a:xfrm>
            <a:off x="568859" y="6399701"/>
            <a:ext cx="4671298" cy="381000"/>
          </a:xfrm>
          <a:prstGeom prst="rect">
            <a:avLst/>
          </a:prstGeom>
        </p:spPr>
      </p:pic>
      <p:sp>
        <p:nvSpPr>
          <p:cNvPr id="2" name="Прямоугольник 1"/>
          <p:cNvSpPr/>
          <p:nvPr/>
        </p:nvSpPr>
        <p:spPr>
          <a:xfrm>
            <a:off x="568859" y="3220099"/>
            <a:ext cx="1728192" cy="1477328"/>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cs typeface="Times New Roman" panose="02020603050405020304" pitchFamily="18" charset="0"/>
              </a:rPr>
              <a:t>Основні етапи створення власної справи. Генерування бізнес-ідеї.</a:t>
            </a:r>
            <a:endParaRPr lang="ru-RU"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4" y="271486"/>
            <a:ext cx="3059832" cy="2088232"/>
          </a:xfrm>
          <a:prstGeom prst="rect">
            <a:avLst/>
          </a:prstGeom>
        </p:spPr>
      </p:pic>
      <p:sp>
        <p:nvSpPr>
          <p:cNvPr id="6" name="Стрелка вправо 5"/>
          <p:cNvSpPr/>
          <p:nvPr/>
        </p:nvSpPr>
        <p:spPr>
          <a:xfrm>
            <a:off x="2400300" y="3701562"/>
            <a:ext cx="876126"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7283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1" y="0"/>
            <a:ext cx="8884635" cy="6654800"/>
          </a:xfrm>
          <a:prstGeom prst="rect">
            <a:avLst/>
          </a:prstGeom>
        </p:spPr>
      </p:pic>
      <p:sp>
        <p:nvSpPr>
          <p:cNvPr id="4"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
        <p:nvSpPr>
          <p:cNvPr id="7" name="Прямоугольник 6"/>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5.4.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77434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76267" cy="6798337"/>
          </a:xfrm>
          <a:prstGeom prst="rect">
            <a:avLst/>
          </a:prstGeom>
        </p:spPr>
      </p:pic>
      <p:sp>
        <p:nvSpPr>
          <p:cNvPr id="4" name="Прямоугольник 3"/>
          <p:cNvSpPr/>
          <p:nvPr/>
        </p:nvSpPr>
        <p:spPr>
          <a:xfrm>
            <a:off x="202737" y="187868"/>
            <a:ext cx="3740126"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uk-UA" sz="2000" b="1" dirty="0" smtClean="0">
                <a:latin typeface="Times New Roman" panose="02020603050405020304" pitchFamily="18" charset="0"/>
                <a:ea typeface="Calibri" panose="020F0502020204030204" pitchFamily="34" charset="0"/>
              </a:rPr>
              <a:t>5.4. Комерційне </a:t>
            </a:r>
            <a:r>
              <a:rPr lang="uk-UA" sz="2000" b="1" dirty="0">
                <a:latin typeface="Times New Roman" panose="02020603050405020304" pitchFamily="18" charset="0"/>
                <a:ea typeface="Calibri" panose="020F0502020204030204" pitchFamily="34" charset="0"/>
              </a:rPr>
              <a:t>найменування</a:t>
            </a:r>
            <a:endParaRPr lang="ru-RU" sz="2000" dirty="0"/>
          </a:p>
        </p:txBody>
      </p:sp>
    </p:spTree>
    <p:extLst>
      <p:ext uri="{BB962C8B-B14F-4D97-AF65-F5344CB8AC3E}">
        <p14:creationId xmlns:p14="http://schemas.microsoft.com/office/powerpoint/2010/main" val="24230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7998" y="901615"/>
            <a:ext cx="9296401"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200" b="1" dirty="0">
                <a:latin typeface="Times New Roman" panose="02020603050405020304" pitchFamily="18" charset="0"/>
                <a:ea typeface="Calibri" panose="020F0502020204030204" pitchFamily="34" charset="0"/>
              </a:rPr>
              <a:t>Торговельна марка</a:t>
            </a:r>
            <a:r>
              <a:rPr lang="uk-UA" sz="2200" dirty="0">
                <a:latin typeface="Times New Roman" panose="02020603050405020304" pitchFamily="18" charset="0"/>
                <a:ea typeface="Calibri" panose="020F0502020204030204" pitchFamily="34" charset="0"/>
              </a:rPr>
              <a:t> – позначення, яке вирізняє товари та послуги одних осіб серед таких самих або споріднених з ними товарів і послуг інших осіб.</a:t>
            </a:r>
            <a:endParaRPr lang="ru-RU" sz="2200" dirty="0"/>
          </a:p>
        </p:txBody>
      </p:sp>
      <p:sp>
        <p:nvSpPr>
          <p:cNvPr id="7" name="Прямоугольник 6"/>
          <p:cNvSpPr/>
          <p:nvPr/>
        </p:nvSpPr>
        <p:spPr>
          <a:xfrm>
            <a:off x="923191" y="2206964"/>
            <a:ext cx="922866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sz="2200" b="1" dirty="0">
                <a:latin typeface="Times New Roman" panose="02020603050405020304" pitchFamily="18" charset="0"/>
                <a:ea typeface="Calibri" panose="020F0502020204030204" pitchFamily="34" charset="0"/>
              </a:rPr>
              <a:t>Зареєстрована торговельна марка</a:t>
            </a:r>
            <a:r>
              <a:rPr lang="uk-UA" sz="2200" dirty="0">
                <a:latin typeface="Times New Roman" panose="02020603050405020304" pitchFamily="18" charset="0"/>
                <a:ea typeface="Calibri" panose="020F0502020204030204" pitchFamily="34" charset="0"/>
              </a:rPr>
              <a:t> – торговельна марка, на яку видано свідоцтво або яка має міжнародну реєстрацію, що діє на території України.</a:t>
            </a:r>
            <a:endParaRPr lang="ru-RU" sz="2200" dirty="0"/>
          </a:p>
        </p:txBody>
      </p:sp>
      <p:sp>
        <p:nvSpPr>
          <p:cNvPr id="8" name="Прямоугольник 7"/>
          <p:cNvSpPr/>
          <p:nvPr/>
        </p:nvSpPr>
        <p:spPr>
          <a:xfrm>
            <a:off x="507999" y="3285370"/>
            <a:ext cx="8525933" cy="136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Переваги реєстрації торговельної марки в Україні:</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докази використання;</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проходження експертизи відомства;</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пріоритет (шість місяців на реєстрацію торгової марки в іншій країні).</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07999" y="4960863"/>
            <a:ext cx="852593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a:latin typeface="Times New Roman" panose="02020603050405020304" pitchFamily="18" charset="0"/>
                <a:ea typeface="Calibri" panose="020F0502020204030204" pitchFamily="34" charset="0"/>
              </a:rPr>
              <a:t>Використання торговельних марок дає можливість споживачу швидко знайти та ідентифікувати потрібний йому товар. Тому його розміщують власне на товарі або його упаковці. Торговельні марки використовують також у рекламі, друкованих виданнях, на офіційних бланках підприємств тощо. Також вона є гарантією якості (або навпаки) відповідного товару. </a:t>
            </a:r>
            <a:endParaRPr lang="ru-RU" dirty="0"/>
          </a:p>
        </p:txBody>
      </p:sp>
      <p:sp>
        <p:nvSpPr>
          <p:cNvPr id="10" name="Прямоугольник 9"/>
          <p:cNvSpPr/>
          <p:nvPr/>
        </p:nvSpPr>
        <p:spPr>
          <a:xfrm>
            <a:off x="98542" y="190091"/>
            <a:ext cx="512672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dirty="0"/>
              <a:t>5.4. Найменування та торгівельна марка.</a:t>
            </a:r>
            <a:endParaRPr lang="ru-RU" sz="2000" dirty="0"/>
          </a:p>
        </p:txBody>
      </p:sp>
    </p:spTree>
    <p:extLst>
      <p:ext uri="{BB962C8B-B14F-4D97-AF65-F5344CB8AC3E}">
        <p14:creationId xmlns:p14="http://schemas.microsoft.com/office/powerpoint/2010/main" val="3818201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
        <p:nvSpPr>
          <p:cNvPr id="12" name="Прямоугольник 11"/>
          <p:cNvSpPr/>
          <p:nvPr/>
        </p:nvSpPr>
        <p:spPr>
          <a:xfrm>
            <a:off x="142503" y="86267"/>
            <a:ext cx="512672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dirty="0"/>
              <a:t>5.4. Найменування та торгівельна марка.</a:t>
            </a:r>
            <a:endParaRPr lang="ru-RU" sz="2000" dirty="0"/>
          </a:p>
        </p:txBody>
      </p:sp>
      <p:sp>
        <p:nvSpPr>
          <p:cNvPr id="2" name="Прямоугольник 1"/>
          <p:cNvSpPr/>
          <p:nvPr/>
        </p:nvSpPr>
        <p:spPr>
          <a:xfrm>
            <a:off x="142503" y="534611"/>
            <a:ext cx="934863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b="1" i="1" u="sng" dirty="0">
                <a:latin typeface="Times New Roman" panose="02020603050405020304" pitchFamily="18" charset="0"/>
                <a:ea typeface="Calibri" panose="020F0502020204030204" pitchFamily="34" charset="0"/>
              </a:rPr>
              <a:t>Об'єктом торговельної марки</a:t>
            </a:r>
            <a:r>
              <a:rPr lang="uk-UA" dirty="0">
                <a:latin typeface="Times New Roman" panose="02020603050405020304" pitchFamily="18" charset="0"/>
                <a:ea typeface="Calibri" panose="020F0502020204030204" pitchFamily="34" charset="0"/>
              </a:rPr>
              <a:t> може бути будь-яке позначення або будь-яка комбінація позначень. Такими позначеннями можуть бути, зокрема, слова, у тому числі власні імена, літери, цифри, зображувальні елементи, кольори, форма товарів або їх пакування, звуки, за умови що такі позначення придатні для відрізнення товарів або послуг одних осіб від товарів або послуг інших осіб, придатні для відображення їх у Реєстрі таким чином, що дає змогу визначити чіткий і точний обсяг правової охорони, що надається.</a:t>
            </a:r>
            <a:endParaRPr lang="ru-RU" dirty="0"/>
          </a:p>
        </p:txBody>
      </p:sp>
      <p:sp>
        <p:nvSpPr>
          <p:cNvPr id="4" name="Выноска со стрелкой вправо 3"/>
          <p:cNvSpPr/>
          <p:nvPr/>
        </p:nvSpPr>
        <p:spPr>
          <a:xfrm>
            <a:off x="609123" y="2997967"/>
            <a:ext cx="2338230"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a:solidFill>
                  <a:schemeClr val="tx1"/>
                </a:solidFill>
              </a:rPr>
              <a:t>1) </a:t>
            </a:r>
            <a:r>
              <a:rPr lang="uk-UA" sz="1600" b="1">
                <a:solidFill>
                  <a:schemeClr val="tx1"/>
                </a:solidFill>
              </a:rPr>
              <a:t>словесні</a:t>
            </a:r>
            <a:r>
              <a:rPr lang="uk-UA" sz="1600">
                <a:solidFill>
                  <a:schemeClr val="tx1"/>
                </a:solidFill>
              </a:rPr>
              <a:t> (слова, сполучення літер, лексичний образ)</a:t>
            </a:r>
            <a:endParaRPr lang="ru-RU" sz="1600">
              <a:solidFill>
                <a:schemeClr val="tx1"/>
              </a:solidFill>
            </a:endParaRPr>
          </a:p>
        </p:txBody>
      </p:sp>
      <p:pic>
        <p:nvPicPr>
          <p:cNvPr id="14" name="Рисунок 13"/>
          <p:cNvPicPr/>
          <p:nvPr/>
        </p:nvPicPr>
        <p:blipFill>
          <a:blip r:embed="rId2">
            <a:extLst>
              <a:ext uri="{28A0092B-C50C-407E-A947-70E740481C1C}">
                <a14:useLocalDpi xmlns:a14="http://schemas.microsoft.com/office/drawing/2010/main" val="0"/>
              </a:ext>
            </a:extLst>
          </a:blip>
          <a:stretch>
            <a:fillRect/>
          </a:stretch>
        </p:blipFill>
        <p:spPr>
          <a:xfrm>
            <a:off x="2947353" y="3179573"/>
            <a:ext cx="6299835" cy="1313180"/>
          </a:xfrm>
          <a:prstGeom prst="rect">
            <a:avLst/>
          </a:prstGeom>
        </p:spPr>
      </p:pic>
      <p:sp>
        <p:nvSpPr>
          <p:cNvPr id="15" name="Выноска со стрелкой вправо 14"/>
          <p:cNvSpPr/>
          <p:nvPr/>
        </p:nvSpPr>
        <p:spPr>
          <a:xfrm>
            <a:off x="642036" y="4906880"/>
            <a:ext cx="3311897"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2) зображувальні </a:t>
            </a:r>
            <a:r>
              <a:rPr lang="uk-UA" sz="1600" dirty="0" smtClean="0">
                <a:solidFill>
                  <a:schemeClr val="tx1"/>
                </a:solidFill>
              </a:rPr>
              <a:t>(зображення живих істот, різноманітних предметів, фігур будь-яких форм, кольорових плям тощо)</a:t>
            </a:r>
            <a:endParaRPr lang="uk-UA" sz="1600" dirty="0">
              <a:solidFill>
                <a:schemeClr val="tx1"/>
              </a:solidFill>
            </a:endParaRPr>
          </a:p>
        </p:txBody>
      </p:sp>
      <p:pic>
        <p:nvPicPr>
          <p:cNvPr id="16" name="Рисунок 15"/>
          <p:cNvPicPr/>
          <p:nvPr/>
        </p:nvPicPr>
        <p:blipFill>
          <a:blip r:embed="rId3" cstate="print">
            <a:extLst>
              <a:ext uri="{28A0092B-C50C-407E-A947-70E740481C1C}">
                <a14:useLocalDpi xmlns:a14="http://schemas.microsoft.com/office/drawing/2010/main" val="0"/>
              </a:ext>
            </a:extLst>
          </a:blip>
          <a:stretch>
            <a:fillRect/>
          </a:stretch>
        </p:blipFill>
        <p:spPr>
          <a:xfrm>
            <a:off x="3953933" y="4879933"/>
            <a:ext cx="5166360" cy="1548130"/>
          </a:xfrm>
          <a:prstGeom prst="rect">
            <a:avLst/>
          </a:prstGeom>
        </p:spPr>
      </p:pic>
      <p:sp>
        <p:nvSpPr>
          <p:cNvPr id="17" name="Прямоугольник 16"/>
          <p:cNvSpPr/>
          <p:nvPr/>
        </p:nvSpPr>
        <p:spPr>
          <a:xfrm>
            <a:off x="569612" y="2365337"/>
            <a:ext cx="329115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Види </a:t>
            </a:r>
            <a:r>
              <a:rPr lang="uk-UA" sz="2000" b="1" i="1" dirty="0">
                <a:latin typeface="Times New Roman" panose="02020603050405020304" pitchFamily="18" charset="0"/>
                <a:ea typeface="Calibri" panose="020F0502020204030204" pitchFamily="34" charset="0"/>
              </a:rPr>
              <a:t>торговельних марок: </a:t>
            </a:r>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5612" y="266661"/>
            <a:ext cx="3291157"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Види </a:t>
            </a:r>
            <a:r>
              <a:rPr lang="uk-UA" sz="2000" b="1" i="1" dirty="0">
                <a:latin typeface="Times New Roman" panose="02020603050405020304" pitchFamily="18" charset="0"/>
                <a:ea typeface="Calibri" panose="020F0502020204030204" pitchFamily="34" charset="0"/>
              </a:rPr>
              <a:t>торговельних марок: </a:t>
            </a:r>
            <a:endParaRPr lang="ru-RU" sz="2000" dirty="0"/>
          </a:p>
        </p:txBody>
      </p:sp>
      <p:sp>
        <p:nvSpPr>
          <p:cNvPr id="4" name="Выноска со стрелкой вправо 3"/>
          <p:cNvSpPr/>
          <p:nvPr/>
        </p:nvSpPr>
        <p:spPr>
          <a:xfrm>
            <a:off x="315612" y="915164"/>
            <a:ext cx="2905528"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3) комбіновані </a:t>
            </a:r>
            <a:r>
              <a:rPr lang="uk-UA" sz="1600" dirty="0" smtClean="0">
                <a:solidFill>
                  <a:schemeClr val="tx1"/>
                </a:solidFill>
              </a:rPr>
              <a:t>(поєднання словесних та зображувальних елементів)</a:t>
            </a:r>
            <a:endParaRPr lang="uk-UA" sz="1600" dirty="0">
              <a:solidFill>
                <a:schemeClr val="tx1"/>
              </a:solidFill>
            </a:endParaRPr>
          </a:p>
        </p:txBody>
      </p:sp>
      <p:sp>
        <p:nvSpPr>
          <p:cNvPr id="5" name="Выноска со стрелкой вправо 4"/>
          <p:cNvSpPr/>
          <p:nvPr/>
        </p:nvSpPr>
        <p:spPr>
          <a:xfrm>
            <a:off x="315612" y="2823124"/>
            <a:ext cx="2986388" cy="1371916"/>
          </a:xfrm>
          <a:prstGeom prst="rightArrowCallout">
            <a:avLst>
              <a:gd name="adj1" fmla="val 29615"/>
              <a:gd name="adj2" fmla="val 25000"/>
              <a:gd name="adj3" fmla="val 25243"/>
              <a:gd name="adj4" fmla="val 79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solidFill>
                  <a:schemeClr val="tx1"/>
                </a:solidFill>
              </a:rPr>
              <a:t>4) об'ємні </a:t>
            </a:r>
            <a:r>
              <a:rPr lang="uk-UA" sz="1600" dirty="0">
                <a:solidFill>
                  <a:schemeClr val="tx1"/>
                </a:solidFill>
              </a:rPr>
              <a:t>(тривимірні об'єкти, фігури та комбінації ліній і фігур)</a:t>
            </a:r>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3462865" y="2667895"/>
            <a:ext cx="5969000" cy="2053696"/>
          </a:xfrm>
          <a:prstGeom prst="rect">
            <a:avLst/>
          </a:prstGeom>
        </p:spPr>
      </p:pic>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3302001" y="850300"/>
            <a:ext cx="5808133" cy="1634066"/>
          </a:xfrm>
          <a:prstGeom prst="rect">
            <a:avLst/>
          </a:prstGeom>
        </p:spPr>
      </p:pic>
      <p:sp>
        <p:nvSpPr>
          <p:cNvPr id="2" name="Прямоугольник 1"/>
          <p:cNvSpPr/>
          <p:nvPr/>
        </p:nvSpPr>
        <p:spPr>
          <a:xfrm>
            <a:off x="736599" y="4592173"/>
            <a:ext cx="685800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a:t>
            </a:r>
            <a:r>
              <a:rPr lang="uk-UA" b="1" dirty="0">
                <a:latin typeface="Times New Roman" panose="02020603050405020304" pitchFamily="18" charset="0"/>
                <a:ea typeface="Calibri" panose="020F0502020204030204" pitchFamily="34" charset="0"/>
                <a:cs typeface="Times New Roman" panose="02020603050405020304" pitchFamily="18" charset="0"/>
              </a:rPr>
              <a:t>особливі</a:t>
            </a:r>
            <a:r>
              <a:rPr lang="uk-UA" dirty="0">
                <a:latin typeface="Times New Roman" panose="02020603050405020304" pitchFamily="18" charset="0"/>
                <a:ea typeface="Calibri" panose="020F0502020204030204" pitchFamily="34" charset="0"/>
                <a:cs typeface="Times New Roman" panose="02020603050405020304" pitchFamily="18" charset="0"/>
              </a:rPr>
              <a:t> (нетрадиційні) торговельні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звукові (позивні програми мовлення);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світлові (заставка телепередачі, вивіска фірмового магазину);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кольорові (червона підошва підборів </a:t>
            </a:r>
            <a:r>
              <a:rPr lang="uk-UA" dirty="0" err="1">
                <a:latin typeface="Times New Roman" panose="02020603050405020304" pitchFamily="18" charset="0"/>
                <a:ea typeface="Calibri" panose="020F0502020204030204" pitchFamily="34" charset="0"/>
                <a:cs typeface="Times New Roman" panose="02020603050405020304" pitchFamily="18" charset="0"/>
              </a:rPr>
              <a:t>Лобутен</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голографічні (голограми банківських карток);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аромати ( шини із запахом троянд);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смакові тощо.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4166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47" y="135140"/>
            <a:ext cx="8859307" cy="5189113"/>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Особливість даних торговельних марок полягає в тому, що не всі патентні відомства реєструють їх та слабкість доведення розрізняльної здатності, наприклад для ароматів та смаку.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540385" indent="450215" algn="just">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Наприклад</a:t>
            </a:r>
            <a:r>
              <a:rPr lang="uk-UA" dirty="0">
                <a:latin typeface="Times New Roman" panose="02020603050405020304" pitchFamily="18" charset="0"/>
                <a:ea typeface="Calibri" panose="020F0502020204030204" pitchFamily="34" charset="0"/>
                <a:cs typeface="Times New Roman" panose="02020603050405020304" pitchFamily="18" charset="0"/>
              </a:rPr>
              <a:t>, у Германії ще з 1990-х років квадратна форма шоколаду «</a:t>
            </a:r>
            <a:r>
              <a:rPr lang="uk-UA" dirty="0" err="1">
                <a:latin typeface="Times New Roman" panose="02020603050405020304" pitchFamily="18" charset="0"/>
                <a:ea typeface="Calibri" panose="020F0502020204030204" pitchFamily="34" charset="0"/>
                <a:cs typeface="Times New Roman" panose="02020603050405020304" pitchFamily="18" charset="0"/>
              </a:rPr>
              <a:t>Ritter</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Sport</a:t>
            </a:r>
            <a:r>
              <a:rPr lang="uk-UA" dirty="0">
                <a:latin typeface="Times New Roman" panose="02020603050405020304" pitchFamily="18" charset="0"/>
                <a:ea typeface="Calibri" panose="020F0502020204030204" pitchFamily="34" charset="0"/>
                <a:cs typeface="Times New Roman" panose="02020603050405020304" pitchFamily="18" charset="0"/>
              </a:rPr>
              <a:t>» є зареєстрованою торговельною маркою, а слоган компанії «</a:t>
            </a:r>
            <a:r>
              <a:rPr lang="uk-UA" dirty="0" err="1">
                <a:latin typeface="Times New Roman" panose="02020603050405020304" pitchFamily="18" charset="0"/>
                <a:ea typeface="Calibri" panose="020F0502020204030204" pitchFamily="34" charset="0"/>
                <a:cs typeface="Times New Roman" panose="02020603050405020304" pitchFamily="18" charset="0"/>
              </a:rPr>
              <a:t>Квадріш</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Практіш</a:t>
            </a:r>
            <a:r>
              <a:rPr lang="uk-UA" dirty="0">
                <a:latin typeface="Times New Roman" panose="02020603050405020304" pitchFamily="18" charset="0"/>
                <a:ea typeface="Calibri" panose="020F0502020204030204" pitchFamily="34" charset="0"/>
                <a:cs typeface="Times New Roman" panose="02020603050405020304" pitchFamily="18" charset="0"/>
              </a:rPr>
              <a:t>, Гут» відомий у світі. До речі, квадратну форму шоколаду придумала дружина засновника фабрики у 1932 році Клара </a:t>
            </a:r>
            <a:r>
              <a:rPr lang="uk-UA" dirty="0" err="1">
                <a:latin typeface="Times New Roman" panose="02020603050405020304" pitchFamily="18" charset="0"/>
                <a:ea typeface="Calibri" panose="020F0502020204030204" pitchFamily="34" charset="0"/>
                <a:cs typeface="Times New Roman" panose="02020603050405020304" pitchFamily="18" charset="0"/>
              </a:rPr>
              <a:t>Ріттер</a:t>
            </a:r>
            <a:r>
              <a:rPr lang="uk-UA" dirty="0">
                <a:latin typeface="Times New Roman" panose="02020603050405020304" pitchFamily="18" charset="0"/>
                <a:ea typeface="Calibri" panose="020F0502020204030204" pitchFamily="34" charset="0"/>
                <a:cs typeface="Times New Roman" panose="02020603050405020304" pitchFamily="18" charset="0"/>
              </a:rPr>
              <a:t>, тому що саме шоколад такої форми зможе поміститися у кармані спортивного піджака та лишитися цілим. Конкуренти компанії, безпосередньо </a:t>
            </a:r>
            <a:r>
              <a:rPr lang="uk-UA" dirty="0" err="1">
                <a:latin typeface="Times New Roman" panose="02020603050405020304" pitchFamily="18" charset="0"/>
                <a:ea typeface="Calibri" panose="020F0502020204030204" pitchFamily="34" charset="0"/>
                <a:cs typeface="Times New Roman" panose="02020603050405020304" pitchFamily="18" charset="0"/>
              </a:rPr>
              <a:t>Milka</a:t>
            </a:r>
            <a:r>
              <a:rPr lang="uk-UA" dirty="0">
                <a:latin typeface="Times New Roman" panose="02020603050405020304" pitchFamily="18" charset="0"/>
                <a:ea typeface="Calibri" panose="020F0502020204030204" pitchFamily="34" charset="0"/>
                <a:cs typeface="Times New Roman" panose="02020603050405020304" pitchFamily="18" charset="0"/>
              </a:rPr>
              <a:t> (концерн </a:t>
            </a:r>
            <a:r>
              <a:rPr lang="uk-UA" dirty="0" err="1">
                <a:latin typeface="Times New Roman" panose="02020603050405020304" pitchFamily="18" charset="0"/>
                <a:ea typeface="Calibri" panose="020F0502020204030204" pitchFamily="34" charset="0"/>
                <a:cs typeface="Times New Roman" panose="02020603050405020304" pitchFamily="18" charset="0"/>
              </a:rPr>
              <a:t>Kraft</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Foods</a:t>
            </a:r>
            <a:r>
              <a:rPr lang="uk-UA" dirty="0">
                <a:latin typeface="Times New Roman" panose="02020603050405020304" pitchFamily="18" charset="0"/>
                <a:ea typeface="Calibri" panose="020F0502020204030204" pitchFamily="34" charset="0"/>
                <a:cs typeface="Times New Roman" panose="02020603050405020304" pitchFamily="18" charset="0"/>
              </a:rPr>
              <a:t>) у 2010 році намагалася оспорити ексклюзивні права на квадратну форму через Німецьке патентне відомство, і через шість років тяганини Федеральна судова палата винесла рішення, що монополія на квадратну форму є конкурентною превагою та заважає іншим виробникам вести свою діяльність, позбавивши права на торговельну марку компанію </a:t>
            </a:r>
            <a:r>
              <a:rPr lang="uk-UA" dirty="0" err="1">
                <a:latin typeface="Times New Roman" panose="02020603050405020304" pitchFamily="18" charset="0"/>
                <a:ea typeface="Calibri" panose="020F0502020204030204" pitchFamily="34" charset="0"/>
                <a:cs typeface="Times New Roman" panose="02020603050405020304" pitchFamily="18" charset="0"/>
              </a:rPr>
              <a:t>Ritter</a:t>
            </a:r>
            <a:r>
              <a:rPr lang="uk-UA" dirty="0">
                <a:latin typeface="Times New Roman" panose="02020603050405020304" pitchFamily="18" charset="0"/>
                <a:ea typeface="Calibri" panose="020F0502020204030204" pitchFamily="34" charset="0"/>
                <a:cs typeface="Times New Roman" panose="02020603050405020304" pitchFamily="18" charset="0"/>
              </a:rPr>
              <a:t>. Однак, у 2017 році патентний суд знову закріпив за </a:t>
            </a:r>
            <a:r>
              <a:rPr lang="uk-UA" dirty="0" err="1">
                <a:latin typeface="Times New Roman" panose="02020603050405020304" pitchFamily="18" charset="0"/>
                <a:ea typeface="Calibri" panose="020F0502020204030204" pitchFamily="34" charset="0"/>
                <a:cs typeface="Times New Roman" panose="02020603050405020304" pitchFamily="18" charset="0"/>
              </a:rPr>
              <a:t>Ritter</a:t>
            </a:r>
            <a:r>
              <a:rPr lang="uk-UA" dirty="0">
                <a:latin typeface="Times New Roman" panose="02020603050405020304" pitchFamily="18" charset="0"/>
                <a:ea typeface="Calibri" panose="020F0502020204030204" pitchFamily="34" charset="0"/>
                <a:cs typeface="Times New Roman" panose="02020603050405020304" pitchFamily="18" charset="0"/>
              </a:rPr>
              <a:t> виключне право на </a:t>
            </a:r>
            <a:r>
              <a:rPr lang="uk-UA" dirty="0" smtClean="0">
                <a:latin typeface="Times New Roman" panose="02020603050405020304" pitchFamily="18" charset="0"/>
                <a:ea typeface="Calibri" panose="020F0502020204030204" pitchFamily="34" charset="0"/>
                <a:cs typeface="Times New Roman" panose="02020603050405020304" pitchFamily="18" charset="0"/>
              </a:rPr>
              <a:t>квадратну </a:t>
            </a:r>
            <a:r>
              <a:rPr lang="uk-UA" dirty="0">
                <a:latin typeface="Times New Roman" panose="02020603050405020304" pitchFamily="18" charset="0"/>
                <a:ea typeface="Calibri" panose="020F0502020204030204" pitchFamily="34" charset="0"/>
                <a:cs typeface="Times New Roman" panose="02020603050405020304" pitchFamily="18" charset="0"/>
              </a:rPr>
              <a:t>форму, вказавши, що у шоколаді головне – це смак та складові, а не форма.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508" y="384175"/>
            <a:ext cx="2381250" cy="192405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934" y="5053594"/>
            <a:ext cx="2127145" cy="1718733"/>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508" y="2893536"/>
            <a:ext cx="2338864" cy="2338864"/>
          </a:xfrm>
          <a:prstGeom prst="rect">
            <a:avLst/>
          </a:prstGeom>
        </p:spPr>
      </p:pic>
      <p:sp>
        <p:nvSpPr>
          <p:cNvPr id="7"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362901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6931" y="82121"/>
            <a:ext cx="581178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Критерії </a:t>
            </a:r>
            <a:r>
              <a:rPr lang="uk-UA" sz="2000" b="1" i="1" dirty="0">
                <a:latin typeface="Times New Roman" panose="02020603050405020304" pitchFamily="18" charset="0"/>
                <a:ea typeface="Calibri" panose="020F0502020204030204" pitchFamily="34" charset="0"/>
              </a:rPr>
              <a:t>охороноздатності торговельних марок </a:t>
            </a:r>
            <a:endParaRPr lang="ru-RU" sz="2000" dirty="0"/>
          </a:p>
        </p:txBody>
      </p:sp>
      <p:sp>
        <p:nvSpPr>
          <p:cNvPr id="3" name="Прямоугольник 2"/>
          <p:cNvSpPr/>
          <p:nvPr/>
        </p:nvSpPr>
        <p:spPr>
          <a:xfrm>
            <a:off x="216931" y="603669"/>
            <a:ext cx="9172601" cy="1047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того щоб отримати правову охорону, торговельна марка </a:t>
            </a:r>
            <a:r>
              <a:rPr lang="uk-UA" i="1" dirty="0">
                <a:latin typeface="Times New Roman" panose="02020603050405020304" pitchFamily="18" charset="0"/>
                <a:ea typeface="Calibri" panose="020F0502020204030204" pitchFamily="34" charset="0"/>
                <a:cs typeface="Times New Roman" panose="02020603050405020304" pitchFamily="18" charset="0"/>
              </a:rPr>
              <a:t>повинна бути новою, мати розрізняльну здатність, не суперечити громадському порядку та нормам загальновизнаних принципів моралі. </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24921" y="1792880"/>
            <a:ext cx="84497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Позначення, які </a:t>
            </a:r>
            <a:r>
              <a:rPr lang="uk-UA" b="1" dirty="0">
                <a:latin typeface="Times New Roman" panose="02020603050405020304" pitchFamily="18" charset="0"/>
                <a:ea typeface="Calibri" panose="020F0502020204030204" pitchFamily="34" charset="0"/>
              </a:rPr>
              <a:t>не можуть бути торговельними марками або їх складовими</a:t>
            </a:r>
            <a:r>
              <a:rPr lang="uk-UA" dirty="0">
                <a:latin typeface="Times New Roman" panose="02020603050405020304" pitchFamily="18" charset="0"/>
                <a:ea typeface="Calibri" panose="020F0502020204030204" pitchFamily="34" charset="0"/>
              </a:rPr>
              <a:t> </a:t>
            </a:r>
            <a:endParaRPr lang="ru-RU" dirty="0"/>
          </a:p>
        </p:txBody>
      </p:sp>
      <p:sp>
        <p:nvSpPr>
          <p:cNvPr id="5" name="Прямоугольник 4"/>
          <p:cNvSpPr/>
          <p:nvPr/>
        </p:nvSpPr>
        <p:spPr>
          <a:xfrm>
            <a:off x="216931" y="2427178"/>
            <a:ext cx="3852334" cy="419191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1) позначення, які зображують або імітують: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державні герби, прапори та інші державні символи (емблеми);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офіційні повні або скорочені назви держав чи міжнародні літерні коди держав;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емблеми, скорочені або повні найменування міжнародних міжурядових організацій;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офіційні контрольні, гарантійні та пробірні клейма, печатки;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dirty="0">
                <a:latin typeface="Times New Roman" panose="02020603050405020304" pitchFamily="18" charset="0"/>
                <a:ea typeface="Calibri" panose="020F0502020204030204" pitchFamily="34" charset="0"/>
              </a:rPr>
              <a:t>нагороди та інші відзнаки.</a:t>
            </a:r>
            <a:endParaRPr lang="ru-RU" dirty="0"/>
          </a:p>
        </p:txBody>
      </p:sp>
      <p:sp>
        <p:nvSpPr>
          <p:cNvPr id="6" name="Прямоугольник 5"/>
          <p:cNvSpPr/>
          <p:nvPr/>
        </p:nvSpPr>
        <p:spPr>
          <a:xfrm>
            <a:off x="4320632" y="2427178"/>
            <a:ext cx="7865532" cy="42334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lnSpc>
                <a:spcPct val="115000"/>
              </a:lnSpc>
            </a:pPr>
            <a:r>
              <a:rPr lang="uk-UA" i="1" u="sng" dirty="0">
                <a:latin typeface="Times New Roman" panose="02020603050405020304" pitchFamily="18" charset="0"/>
                <a:ea typeface="Calibri" panose="020F0502020204030204" pitchFamily="34" charset="0"/>
                <a:cs typeface="Times New Roman" panose="02020603050405020304" pitchFamily="18" charset="0"/>
              </a:rPr>
              <a:t>Позначення, які:</a:t>
            </a:r>
          </a:p>
          <a:p>
            <a:pPr marL="342900" lvl="0" indent="-342900" algn="just">
              <a:lnSpc>
                <a:spcPct val="115000"/>
              </a:lnSpc>
              <a:spcAft>
                <a:spcPts val="0"/>
              </a:spcAft>
              <a:buFont typeface="Symbol" panose="05050102010706020507" pitchFamily="18" charset="2"/>
              <a:buChar char=""/>
            </a:pPr>
            <a:r>
              <a:rPr lang="uk-UA" dirty="0" smtClean="0">
                <a:latin typeface="Times New Roman" panose="02020603050405020304" pitchFamily="18" charset="0"/>
                <a:ea typeface="Calibri" panose="020F0502020204030204" pitchFamily="34" charset="0"/>
                <a:cs typeface="Times New Roman" panose="02020603050405020304" pitchFamily="18" charset="0"/>
              </a:rPr>
              <a:t>не </a:t>
            </a:r>
            <a:r>
              <a:rPr lang="uk-UA" dirty="0">
                <a:latin typeface="Times New Roman" panose="02020603050405020304" pitchFamily="18" charset="0"/>
                <a:ea typeface="Calibri" panose="020F0502020204030204" pitchFamily="34" charset="0"/>
                <a:cs typeface="Times New Roman" panose="02020603050405020304" pitchFamily="18" charset="0"/>
              </a:rPr>
              <a:t>мають розрізняльної здатності;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складаються з позначень загальновживаних;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позначення є лише описовими (тобто свідчать про вид, якість, склад, кількість, властивості, передбачене призначення, цінність товарів і послуг, географічне походження, місце і час виготовлення чи збуту товарів або надання послуг, або на інші характеристики товарів чи послуг);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можуть ввести в оману щодо товару (наприклад, місця виготовлення, якості тощо);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можуть ввести в оману стосовно виробника;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відображають форму, обумовлену природним станом предмета;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відтворюють назву сорту рослин, зареєстрованого в Україні;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мають географічне зазначення та можуть ввести в оману;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трелка вниз 6"/>
          <p:cNvSpPr/>
          <p:nvPr/>
        </p:nvSpPr>
        <p:spPr>
          <a:xfrm>
            <a:off x="1845733" y="2162212"/>
            <a:ext cx="584200" cy="264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866466" y="2170961"/>
            <a:ext cx="584200" cy="264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5949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654" y="582147"/>
            <a:ext cx="84497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Позначення, які </a:t>
            </a:r>
            <a:r>
              <a:rPr lang="uk-UA" b="1" dirty="0">
                <a:latin typeface="Times New Roman" panose="02020603050405020304" pitchFamily="18" charset="0"/>
                <a:ea typeface="Calibri" panose="020F0502020204030204" pitchFamily="34" charset="0"/>
              </a:rPr>
              <a:t>не можуть бути торговельними марками або їх складовими</a:t>
            </a:r>
            <a:r>
              <a:rPr lang="uk-UA" dirty="0">
                <a:latin typeface="Times New Roman" panose="02020603050405020304" pitchFamily="18" charset="0"/>
                <a:ea typeface="Calibri" panose="020F0502020204030204" pitchFamily="34" charset="0"/>
              </a:rPr>
              <a:t> </a:t>
            </a:r>
            <a:endParaRPr lang="ru-RU" dirty="0"/>
          </a:p>
        </p:txBody>
      </p:sp>
      <p:sp>
        <p:nvSpPr>
          <p:cNvPr id="4" name="Прямоугольник 3"/>
          <p:cNvSpPr/>
          <p:nvPr/>
        </p:nvSpPr>
        <p:spPr>
          <a:xfrm>
            <a:off x="216931" y="82121"/>
            <a:ext cx="581178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b="1" i="1" dirty="0" smtClean="0">
                <a:latin typeface="Times New Roman" panose="02020603050405020304" pitchFamily="18" charset="0"/>
                <a:ea typeface="Calibri" panose="020F0502020204030204" pitchFamily="34" charset="0"/>
              </a:rPr>
              <a:t>Критерії </a:t>
            </a:r>
            <a:r>
              <a:rPr lang="uk-UA" sz="2000" b="1" i="1" dirty="0">
                <a:latin typeface="Times New Roman" panose="02020603050405020304" pitchFamily="18" charset="0"/>
                <a:ea typeface="Calibri" panose="020F0502020204030204" pitchFamily="34" charset="0"/>
              </a:rPr>
              <a:t>охороноздатності торговельних марок </a:t>
            </a:r>
            <a:endParaRPr lang="ru-RU" sz="2000" dirty="0"/>
          </a:p>
        </p:txBody>
      </p:sp>
      <p:sp>
        <p:nvSpPr>
          <p:cNvPr id="2" name="Прямоугольник 1"/>
          <p:cNvSpPr/>
          <p:nvPr/>
        </p:nvSpPr>
        <p:spPr>
          <a:xfrm>
            <a:off x="365654" y="1051395"/>
            <a:ext cx="9811279" cy="23221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a:t>
            </a:r>
            <a:r>
              <a:rPr lang="uk-UA" i="1" u="sng" dirty="0">
                <a:latin typeface="Times New Roman" panose="02020603050405020304" pitchFamily="18" charset="0"/>
                <a:ea typeface="Calibri" panose="020F0502020204030204" pitchFamily="34" charset="0"/>
                <a:cs typeface="Times New Roman" panose="02020603050405020304" pitchFamily="18" charset="0"/>
              </a:rPr>
              <a:t>є тотожними або схожими настільки, що їх можна сплутати, зокрема, асоціювати з:</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раніше зареєстрованими торговельними марками;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торговельними марками, без реєстрації але які охороняються на території України відповідно до міжнародних договорів;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 добре відомими торговельними марками України;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комерційними найменуваннями інших осіб;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smtClean="0">
                <a:latin typeface="Times New Roman" panose="02020603050405020304" pitchFamily="18" charset="0"/>
                <a:ea typeface="Calibri" panose="020F0502020204030204" pitchFamily="34" charset="0"/>
              </a:rPr>
              <a:t>зареєстрованими </a:t>
            </a:r>
            <a:r>
              <a:rPr lang="uk-UA" dirty="0">
                <a:latin typeface="Times New Roman" panose="02020603050405020304" pitchFamily="18" charset="0"/>
                <a:ea typeface="Calibri" panose="020F0502020204030204" pitchFamily="34" charset="0"/>
              </a:rPr>
              <a:t>знаками відповідності (сертифікаційними знаками);</a:t>
            </a:r>
            <a:endParaRPr lang="ru-RU" dirty="0"/>
          </a:p>
        </p:txBody>
      </p:sp>
      <p:sp>
        <p:nvSpPr>
          <p:cNvPr id="5" name="Прямоугольник 4"/>
          <p:cNvSpPr/>
          <p:nvPr/>
        </p:nvSpPr>
        <p:spPr>
          <a:xfrm>
            <a:off x="365654" y="3493032"/>
            <a:ext cx="9811279" cy="23221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3) торговельні марки, які відтворюють: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зареєстровані промислові зразки в Україні;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назви відомих в Україні творів науки, літератури і мистецтва або цитати і персонажі з них, твори мистецтва та їх фрагменти без згоди власників авторського права або їх правонаступників;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прізвища, імена, псевдоніми та похідні від них, портрети і факсиміле відомих в Україні осіб без їх згоди;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65654" y="5934670"/>
            <a:ext cx="788246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uk-UA" dirty="0">
                <a:latin typeface="Times New Roman" panose="02020603050405020304" pitchFamily="18" charset="0"/>
                <a:ea typeface="Calibri" panose="020F0502020204030204" pitchFamily="34" charset="0"/>
              </a:rPr>
              <a:t>4) </a:t>
            </a:r>
            <a:r>
              <a:rPr lang="uk-UA" i="1" u="sng" dirty="0">
                <a:latin typeface="Times New Roman" panose="02020603050405020304" pitchFamily="18" charset="0"/>
                <a:ea typeface="Calibri" panose="020F0502020204030204" pitchFamily="34" charset="0"/>
              </a:rPr>
              <a:t>торговельні марки, які порушують вимоги</a:t>
            </a:r>
            <a:r>
              <a:rPr lang="uk-UA" dirty="0">
                <a:latin typeface="Times New Roman" panose="02020603050405020304" pitchFamily="18" charset="0"/>
                <a:ea typeface="Calibri" panose="020F0502020204030204" pitchFamily="34" charset="0"/>
              </a:rPr>
              <a:t> ЗУ «Про засудження комуністичного та націонал-соціалістичного (нацистського) тоталітарних режимів в Україні та заборону пропаганди їхньої символіки».</a:t>
            </a:r>
            <a:endParaRPr lang="ru-RU" dirty="0"/>
          </a:p>
        </p:txBody>
      </p:sp>
      <p:sp>
        <p:nvSpPr>
          <p:cNvPr id="8"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394057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694"/>
            <a:ext cx="8873067" cy="6646135"/>
          </a:xfrm>
          <a:prstGeom prst="rect">
            <a:avLst/>
          </a:prstGeom>
        </p:spPr>
      </p:pic>
      <p:sp>
        <p:nvSpPr>
          <p:cNvPr id="4" name="Прямоугольник 3"/>
          <p:cNvSpPr/>
          <p:nvPr/>
        </p:nvSpPr>
        <p:spPr>
          <a:xfrm>
            <a:off x="98542" y="190091"/>
            <a:ext cx="512672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uk-UA" sz="2000" dirty="0"/>
              <a:t>5.4. Найменування та торгівельна марка.</a:t>
            </a:r>
            <a:endParaRPr lang="ru-RU" sz="2000" dirty="0"/>
          </a:p>
        </p:txBody>
      </p:sp>
    </p:spTree>
    <p:extLst>
      <p:ext uri="{BB962C8B-B14F-4D97-AF65-F5344CB8AC3E}">
        <p14:creationId xmlns:p14="http://schemas.microsoft.com/office/powerpoint/2010/main" val="208785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540" y="234203"/>
            <a:ext cx="179622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b="1" i="1" u="sng" dirty="0" smtClean="0">
                <a:latin typeface="Times New Roman" panose="02020603050405020304" pitchFamily="18" charset="0"/>
                <a:ea typeface="Calibri" panose="020F0502020204030204" pitchFamily="34" charset="0"/>
              </a:rPr>
              <a:t>5.5. Державна </a:t>
            </a:r>
            <a:r>
              <a:rPr lang="uk-UA" b="1" i="1" u="sng" dirty="0">
                <a:latin typeface="Times New Roman" panose="02020603050405020304" pitchFamily="18" charset="0"/>
                <a:ea typeface="Calibri" panose="020F0502020204030204" pitchFamily="34" charset="0"/>
              </a:rPr>
              <a:t>реєстрація торговельних марок</a:t>
            </a:r>
            <a:endParaRPr lang="ru-RU" dirty="0"/>
          </a:p>
        </p:txBody>
      </p:sp>
      <p:sp>
        <p:nvSpPr>
          <p:cNvPr id="3" name="Прямоугольник 2"/>
          <p:cNvSpPr/>
          <p:nvPr/>
        </p:nvSpPr>
        <p:spPr>
          <a:xfrm>
            <a:off x="211666" y="2058370"/>
            <a:ext cx="2540001" cy="3139321"/>
          </a:xfrm>
          <a:prstGeom prst="rect">
            <a:avLst/>
          </a:prstGeom>
        </p:spPr>
        <p:txBody>
          <a:bodyPr wrap="square">
            <a:spAutoFit/>
          </a:bodyPr>
          <a:lstStyle/>
          <a:p>
            <a:pPr algn="ctr"/>
            <a:r>
              <a:rPr lang="uk-UA" dirty="0">
                <a:latin typeface="Times New Roman" panose="02020603050405020304" pitchFamily="18" charset="0"/>
                <a:ea typeface="Calibri" panose="020F0502020204030204" pitchFamily="34" charset="0"/>
              </a:rPr>
              <a:t>Як і інші об’єкти промислової власності, </a:t>
            </a:r>
            <a:r>
              <a:rPr lang="uk-UA" b="1" i="1" dirty="0">
                <a:latin typeface="Times New Roman" panose="02020603050405020304" pitchFamily="18" charset="0"/>
                <a:ea typeface="Calibri" panose="020F0502020204030204" pitchFamily="34" charset="0"/>
              </a:rPr>
              <a:t>майнові права на торговельні марки </a:t>
            </a:r>
            <a:r>
              <a:rPr lang="uk-UA" dirty="0">
                <a:latin typeface="Times New Roman" panose="02020603050405020304" pitchFamily="18" charset="0"/>
                <a:ea typeface="Calibri" panose="020F0502020204030204" pitchFamily="34" charset="0"/>
              </a:rPr>
              <a:t>виникають після державної реєстрації та опублікування відомостей про державну реєстрацію у бюлетені «Промислова власність».</a:t>
            </a:r>
            <a:endParaRPr lang="ru-RU" dirty="0"/>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2861735" y="-93134"/>
            <a:ext cx="5808663" cy="7035801"/>
          </a:xfrm>
          <a:prstGeom prst="rect">
            <a:avLst/>
          </a:prstGeom>
        </p:spPr>
      </p:pic>
      <p:sp>
        <p:nvSpPr>
          <p:cNvPr id="4" name="Стрелка вправо 3"/>
          <p:cNvSpPr/>
          <p:nvPr/>
        </p:nvSpPr>
        <p:spPr>
          <a:xfrm>
            <a:off x="2074334" y="643867"/>
            <a:ext cx="414867"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268828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488504" y="932758"/>
            <a:ext cx="8686800" cy="1584175"/>
          </a:xfrm>
          <a:prstGeom prst="rect">
            <a:avLst/>
          </a:prstGeom>
        </p:spPr>
        <p:txBody>
          <a:bodyPr>
            <a:normAutofit/>
          </a:bodyPr>
          <a:lstStyle/>
          <a:p>
            <a:pPr algn="just"/>
            <a:r>
              <a:rPr lang="uk-UA" sz="2000" b="1" dirty="0"/>
              <a:t>Підприємницька ідея (бізнес-ідея)</a:t>
            </a:r>
            <a:r>
              <a:rPr lang="uk-UA" sz="2000" dirty="0"/>
              <a:t> – це конкретне цілісне знання про доцільність та можливість займатися певним видом підприємницької діяльності, а також чітке усвідомлення мети такої діяльності, шляхів та засобів її досягнення.</a:t>
            </a:r>
            <a:endParaRPr lang="ru-RU" sz="2000" dirty="0"/>
          </a:p>
          <a:p>
            <a:pPr marL="0" indent="0">
              <a:buNone/>
            </a:pP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533" y="3177339"/>
            <a:ext cx="2952328" cy="2250716"/>
          </a:xfrm>
          <a:prstGeom prst="rect">
            <a:avLst/>
          </a:prstGeom>
          <a:ln>
            <a:noFill/>
          </a:ln>
          <a:effectLst>
            <a:softEdge rad="112500"/>
          </a:effectLst>
        </p:spPr>
      </p:pic>
      <p:sp>
        <p:nvSpPr>
          <p:cNvPr id="5" name="Прямоугольник 4"/>
          <p:cNvSpPr/>
          <p:nvPr/>
        </p:nvSpPr>
        <p:spPr>
          <a:xfrm>
            <a:off x="629181" y="2516933"/>
            <a:ext cx="6668433" cy="3888052"/>
          </a:xfrm>
          <a:prstGeom prst="rect">
            <a:avLst/>
          </a:prstGeom>
        </p:spPr>
        <p:txBody>
          <a:bodyPr wrap="square">
            <a:spAutoFit/>
          </a:bodyPr>
          <a:lstStyle/>
          <a:p>
            <a:pPr algn="just">
              <a:lnSpc>
                <a:spcPct val="115000"/>
              </a:lnSpc>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При виборі ідеї потенційний підприємець може керуватись такими критеріями:</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 знання даного виду діяльності та наявність відповідних здібностей підприємця;</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 мінімальна потреба у початковому капіталі;</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 мінімальний термін отримання результату;</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 можливість державної підтримки;</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 допустимий ризик та низький рівень конкуренції. </a:t>
            </a:r>
            <a:endParaRPr lang="ru-RU"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190500" y="251357"/>
            <a:ext cx="793359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a:t>5.1. Основні етапи створення власної справи. Генерування бізнес-ідеї.</a:t>
            </a:r>
            <a:endParaRPr lang="ru-RU" dirty="0"/>
          </a:p>
        </p:txBody>
      </p:sp>
    </p:spTree>
    <p:extLst>
      <p:ext uri="{BB962C8B-B14F-4D97-AF65-F5344CB8AC3E}">
        <p14:creationId xmlns:p14="http://schemas.microsoft.com/office/powerpoint/2010/main" val="211481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9466" y="789430"/>
            <a:ext cx="8703733" cy="2547492"/>
          </a:xfrm>
          <a:prstGeom prst="rect">
            <a:avLst/>
          </a:prstGeom>
        </p:spPr>
        <p:txBody>
          <a:bodyPr wrap="square">
            <a:spAutoFit/>
          </a:bodyPr>
          <a:lstStyle/>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Торговельні марки реєструються відносно класів Міжнародного класифікатору товарів та послуг (далі – МКТП</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і не існує обмежень за кількістю класів. Правова охорона обумовлюється зображенням торговельної марки та переліком класів МКТП. Тобто, якщо суб’єкт зареєстрував торговельну марку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Амелія</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класом МКТП 30 – чай, кава, то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Укрпатент</a:t>
            </a:r>
            <a:r>
              <a:rPr lang="uk-UA" sz="2000" dirty="0">
                <a:latin typeface="Times New Roman" panose="02020603050405020304" pitchFamily="18" charset="0"/>
                <a:ea typeface="Calibri" panose="020F0502020204030204" pitchFamily="34" charset="0"/>
                <a:cs typeface="Times New Roman" panose="02020603050405020304" pitchFamily="18" charset="0"/>
              </a:rPr>
              <a:t> не відмовить у реєстрації іншому суб’єкту торговельної марки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Амелія</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класом МКТП 35 – рекламні послуги.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2357964" y="3311135"/>
            <a:ext cx="4423835" cy="2979208"/>
          </a:xfrm>
          <a:prstGeom prst="rect">
            <a:avLst/>
          </a:prstGeom>
        </p:spPr>
      </p:pic>
      <p:sp>
        <p:nvSpPr>
          <p:cNvPr id="5" name="Прямоугольник 4"/>
          <p:cNvSpPr/>
          <p:nvPr/>
        </p:nvSpPr>
        <p:spPr>
          <a:xfrm>
            <a:off x="163806" y="219670"/>
            <a:ext cx="722173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smtClean="0">
                <a:latin typeface="Times New Roman" panose="02020603050405020304" pitchFamily="18" charset="0"/>
                <a:ea typeface="Calibri" panose="020F0502020204030204" pitchFamily="34" charset="0"/>
              </a:rPr>
              <a:t>5.5. Державна </a:t>
            </a:r>
            <a:r>
              <a:rPr lang="uk-UA" sz="2400" b="1" i="1" dirty="0">
                <a:latin typeface="Times New Roman" panose="02020603050405020304" pitchFamily="18" charset="0"/>
                <a:ea typeface="Calibri" panose="020F0502020204030204" pitchFamily="34" charset="0"/>
              </a:rPr>
              <a:t>реєстрація торговельних марок</a:t>
            </a:r>
            <a:endParaRPr lang="ru-RU" sz="2400" dirty="0"/>
          </a:p>
        </p:txBody>
      </p:sp>
      <p:sp>
        <p:nvSpPr>
          <p:cNvPr id="3" name="Прямоугольник 2"/>
          <p:cNvSpPr/>
          <p:nvPr/>
        </p:nvSpPr>
        <p:spPr>
          <a:xfrm>
            <a:off x="2266304" y="6264555"/>
            <a:ext cx="4216400" cy="410882"/>
          </a:xfrm>
          <a:prstGeom prst="rect">
            <a:avLst/>
          </a:prstGeom>
        </p:spPr>
        <p:txBody>
          <a:bodyPr wrap="square">
            <a:spAutoFit/>
          </a:bodyPr>
          <a:lstStyle/>
          <a:p>
            <a:pPr indent="450215" algn="ct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Рис. </a:t>
            </a:r>
            <a:r>
              <a:rPr lang="uk-UA" i="1" dirty="0" smtClean="0">
                <a:latin typeface="Times New Roman" panose="02020603050405020304" pitchFamily="18" charset="0"/>
                <a:ea typeface="Calibri" panose="020F0502020204030204" pitchFamily="34" charset="0"/>
                <a:cs typeface="Times New Roman" panose="02020603050405020304" pitchFamily="18" charset="0"/>
              </a:rPr>
              <a:t>Структура МКТП</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103080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133" y="613382"/>
            <a:ext cx="8654521" cy="72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Щоб одержати свідоцтво України на торговельну марку відповідно до Закону, необхідно подати до НОІВ (</a:t>
            </a:r>
            <a:r>
              <a:rPr lang="uk-UA" dirty="0" err="1">
                <a:latin typeface="Times New Roman" panose="02020603050405020304" pitchFamily="18" charset="0"/>
                <a:ea typeface="Calibri" panose="020F0502020204030204" pitchFamily="34" charset="0"/>
                <a:cs typeface="Times New Roman" panose="02020603050405020304" pitchFamily="18" charset="0"/>
              </a:rPr>
              <a:t>Укрпатенту</a:t>
            </a:r>
            <a:r>
              <a:rPr lang="uk-UA" dirty="0">
                <a:latin typeface="Times New Roman" panose="02020603050405020304" pitchFamily="18" charset="0"/>
                <a:ea typeface="Calibri" panose="020F0502020204030204" pitchFamily="34" charset="0"/>
                <a:cs typeface="Times New Roman" panose="02020603050405020304" pitchFamily="18" charset="0"/>
              </a:rPr>
              <a:t>) належним чином оформлену </a:t>
            </a:r>
            <a:r>
              <a:rPr lang="uk-UA" b="1" dirty="0">
                <a:latin typeface="Times New Roman" panose="02020603050405020304" pitchFamily="18" charset="0"/>
                <a:ea typeface="Calibri" panose="020F0502020204030204" pitchFamily="34" charset="0"/>
                <a:cs typeface="Times New Roman" panose="02020603050405020304" pitchFamily="18" charset="0"/>
              </a:rPr>
              <a:t>заявку</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3" name="Прямоугольник 2"/>
          <p:cNvSpPr/>
          <p:nvPr/>
        </p:nvSpPr>
        <p:spPr>
          <a:xfrm>
            <a:off x="220132" y="1413383"/>
            <a:ext cx="8892942" cy="26407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Заявка складається українською мовою та повинна стосуватися одного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(вимога єдності) і повинна містити: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заяву про реєстрацію торговельної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зображення торговельної марки, що заявляється;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перелік товарів і послуг, для яких заявник просить зареєструвати торговельну марку, згідно класів МКТП;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4</a:t>
            </a:r>
            <a:r>
              <a:rPr lang="uk-UA" dirty="0">
                <a:latin typeface="Times New Roman" panose="02020603050405020304" pitchFamily="18" charset="0"/>
                <a:ea typeface="Calibri" panose="020F0502020204030204" pitchFamily="34" charset="0"/>
              </a:rPr>
              <a:t>) документи, що додаються до заяви (наприклад, документ про сплату збору, чи довіреність у разі подачі заявки через патентного повіреного).</a:t>
            </a:r>
            <a:endParaRPr lang="ru-RU" dirty="0"/>
          </a:p>
        </p:txBody>
      </p:sp>
      <p:sp>
        <p:nvSpPr>
          <p:cNvPr id="5" name="Прямоугольник 4"/>
          <p:cNvSpPr/>
          <p:nvPr/>
        </p:nvSpPr>
        <p:spPr>
          <a:xfrm>
            <a:off x="351366" y="4271678"/>
            <a:ext cx="8761708" cy="2003625"/>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Заявка може подаватися у паперовій або електронній формі. Спосіб подання заявки обирає заявник. За заявками, поданими в електронній формі, здійснюється електронне діловодство відповідно до законодавства у сфері електронних документів та електронного документообігу. Заявки в електронній формі подаються за умови ідентифікації заявника (представника у справах інтелектуальної власності чи іншої довіреної особи заявника) з використанням кваліфікованого електронного підпису.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312212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732" y="1573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2" name="Прямоугольник 1"/>
          <p:cNvSpPr/>
          <p:nvPr/>
        </p:nvSpPr>
        <p:spPr>
          <a:xfrm>
            <a:off x="524934" y="831638"/>
            <a:ext cx="7096758" cy="1685077"/>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НОІВ (</a:t>
            </a:r>
            <a:r>
              <a:rPr lang="uk-UA" dirty="0" err="1">
                <a:latin typeface="Times New Roman" panose="02020603050405020304" pitchFamily="18" charset="0"/>
                <a:ea typeface="Calibri" panose="020F0502020204030204" pitchFamily="34" charset="0"/>
                <a:cs typeface="Times New Roman" panose="02020603050405020304" pitchFamily="18" charset="0"/>
              </a:rPr>
              <a:t>Укрпатенті</a:t>
            </a:r>
            <a:r>
              <a:rPr lang="uk-UA" dirty="0">
                <a:latin typeface="Times New Roman" panose="02020603050405020304" pitchFamily="18" charset="0"/>
                <a:ea typeface="Calibri" panose="020F0502020204030204" pitchFamily="34" charset="0"/>
                <a:cs typeface="Times New Roman" panose="02020603050405020304" pitchFamily="18" charset="0"/>
              </a:rPr>
              <a:t>) заявка </a:t>
            </a:r>
            <a:r>
              <a:rPr lang="uk-UA" dirty="0" smtClean="0">
                <a:latin typeface="Times New Roman" panose="02020603050405020304" pitchFamily="18" charset="0"/>
                <a:ea typeface="Calibri" panose="020F0502020204030204" pitchFamily="34" charset="0"/>
                <a:cs typeface="Times New Roman" panose="02020603050405020304" pitchFamily="18" charset="0"/>
              </a:rPr>
              <a:t>проходить </a:t>
            </a:r>
            <a:r>
              <a:rPr lang="uk-UA" dirty="0">
                <a:latin typeface="Times New Roman" panose="02020603050405020304" pitchFamily="18" charset="0"/>
                <a:ea typeface="Calibri" panose="020F0502020204030204" pitchFamily="34" charset="0"/>
                <a:cs typeface="Times New Roman" panose="02020603050405020304" pitchFamily="18" charset="0"/>
              </a:rPr>
              <a:t>два етапи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експертиз: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i="1" dirty="0" smtClean="0">
                <a:latin typeface="Times New Roman" panose="02020603050405020304" pitchFamily="18" charset="0"/>
                <a:ea typeface="Calibri" panose="020F0502020204030204" pitchFamily="34" charset="0"/>
                <a:cs typeface="Times New Roman" panose="02020603050405020304" pitchFamily="18" charset="0"/>
              </a:rPr>
              <a:t>формальна </a:t>
            </a:r>
            <a:r>
              <a:rPr lang="uk-UA" i="1" dirty="0">
                <a:latin typeface="Times New Roman" panose="02020603050405020304" pitchFamily="18" charset="0"/>
                <a:ea typeface="Calibri" panose="020F0502020204030204" pitchFamily="34" charset="0"/>
                <a:cs typeface="Times New Roman" panose="02020603050405020304" pitchFamily="18" charset="0"/>
              </a:rPr>
              <a:t>експертиза</a:t>
            </a:r>
            <a:r>
              <a:rPr lang="uk-UA" dirty="0">
                <a:latin typeface="Times New Roman" panose="02020603050405020304" pitchFamily="18" charset="0"/>
                <a:ea typeface="Calibri" panose="020F0502020204030204" pitchFamily="34" charset="0"/>
                <a:cs typeface="Times New Roman" panose="02020603050405020304" pitchFamily="18" charset="0"/>
              </a:rPr>
              <a:t>, в ході якої, встановлюється відповідність заявки формальним вимогам;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i="1" dirty="0" smtClean="0">
                <a:latin typeface="Times New Roman" panose="02020603050405020304" pitchFamily="18" charset="0"/>
                <a:ea typeface="Calibri" panose="020F0502020204030204" pitchFamily="34" charset="0"/>
              </a:rPr>
              <a:t>кваліфікаційна </a:t>
            </a:r>
            <a:r>
              <a:rPr lang="uk-UA" i="1" dirty="0">
                <a:latin typeface="Times New Roman" panose="02020603050405020304" pitchFamily="18" charset="0"/>
                <a:ea typeface="Calibri" panose="020F0502020204030204" pitchFamily="34" charset="0"/>
              </a:rPr>
              <a:t>експертиза</a:t>
            </a:r>
            <a:r>
              <a:rPr lang="uk-UA" dirty="0">
                <a:latin typeface="Times New Roman" panose="02020603050405020304" pitchFamily="18" charset="0"/>
                <a:ea typeface="Calibri" panose="020F0502020204030204" pitchFamily="34" charset="0"/>
              </a:rPr>
              <a:t> – здійснюється перевірка відповідності заявленого позначення умовам надання правової охорони.</a:t>
            </a:r>
            <a:endParaRPr lang="ru-RU" dirty="0"/>
          </a:p>
        </p:txBody>
      </p:sp>
      <p:sp>
        <p:nvSpPr>
          <p:cNvPr id="3" name="Прямоугольник 2"/>
          <p:cNvSpPr/>
          <p:nvPr/>
        </p:nvSpPr>
        <p:spPr>
          <a:xfrm>
            <a:off x="406400" y="2618315"/>
            <a:ext cx="7178992" cy="20036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i="1" u="sng" dirty="0">
                <a:latin typeface="Times New Roman" panose="02020603050405020304" pitchFamily="18" charset="0"/>
                <a:ea typeface="Calibri" panose="020F0502020204030204" pitchFamily="34" charset="0"/>
                <a:cs typeface="Times New Roman" panose="02020603050405020304" pitchFamily="18" charset="0"/>
              </a:rPr>
              <a:t>До майнових прав на торговельні марки відносять</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Право використовувати торговельну марку;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Виключне право дозволяти іншим суб’єктам використовувати торговельну марку;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Виключне право захищати порушені права в разі порушення.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Інші майнові права.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219200" y="4868862"/>
            <a:ext cx="5334000" cy="16850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Набуття права на торговельну марку засвідчується </a:t>
            </a:r>
            <a:r>
              <a:rPr lang="uk-UA" b="1" dirty="0">
                <a:latin typeface="Times New Roman" panose="02020603050405020304" pitchFamily="18" charset="0"/>
                <a:ea typeface="Calibri" panose="020F0502020204030204" pitchFamily="34" charset="0"/>
                <a:cs typeface="Times New Roman" panose="02020603050405020304" pitchFamily="18" charset="0"/>
              </a:rPr>
              <a:t>свідоцтвом</a:t>
            </a:r>
            <a:r>
              <a:rPr lang="uk-UA" dirty="0">
                <a:latin typeface="Times New Roman" panose="02020603050405020304" pitchFamily="18" charset="0"/>
                <a:ea typeface="Calibri" panose="020F0502020204030204" pitchFamily="34" charset="0"/>
                <a:cs typeface="Times New Roman" panose="02020603050405020304" pitchFamily="18" charset="0"/>
              </a:rPr>
              <a:t>. Строк дії свідоцтва становить </a:t>
            </a:r>
            <a:r>
              <a:rPr lang="uk-UA" u="sng" dirty="0">
                <a:latin typeface="Times New Roman" panose="02020603050405020304" pitchFamily="18" charset="0"/>
                <a:ea typeface="Calibri" panose="020F0502020204030204" pitchFamily="34" charset="0"/>
                <a:cs typeface="Times New Roman" panose="02020603050405020304" pitchFamily="18" charset="0"/>
              </a:rPr>
              <a:t>10 років від дати подання заявки до НОІВ</a:t>
            </a:r>
            <a:r>
              <a:rPr lang="uk-UA" dirty="0">
                <a:latin typeface="Times New Roman" panose="02020603050405020304" pitchFamily="18" charset="0"/>
                <a:ea typeface="Calibri" panose="020F0502020204030204" pitchFamily="34" charset="0"/>
                <a:cs typeface="Times New Roman" panose="02020603050405020304" pitchFamily="18" charset="0"/>
              </a:rPr>
              <a:t> і продовжується НОІВ за клопотанням власника свідоцтва щоразу на 10 років, за умови сплати збору.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a:blip r:embed="rId2">
            <a:extLst>
              <a:ext uri="{28A0092B-C50C-407E-A947-70E740481C1C}">
                <a14:useLocalDpi xmlns:a14="http://schemas.microsoft.com/office/drawing/2010/main" val="0"/>
              </a:ext>
            </a:extLst>
          </a:blip>
          <a:stretch>
            <a:fillRect/>
          </a:stretch>
        </p:blipFill>
        <p:spPr>
          <a:xfrm>
            <a:off x="7764038" y="244579"/>
            <a:ext cx="4285615" cy="6309360"/>
          </a:xfrm>
          <a:prstGeom prst="rect">
            <a:avLst/>
          </a:prstGeom>
        </p:spPr>
      </p:pic>
      <p:sp>
        <p:nvSpPr>
          <p:cNvPr id="6" name="Стрелка вправо 5"/>
          <p:cNvSpPr/>
          <p:nvPr/>
        </p:nvSpPr>
        <p:spPr>
          <a:xfrm>
            <a:off x="6731000" y="5494867"/>
            <a:ext cx="890691"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21824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6" name="Прямоугольник 5"/>
          <p:cNvSpPr/>
          <p:nvPr/>
        </p:nvSpPr>
        <p:spPr>
          <a:xfrm>
            <a:off x="220132" y="752684"/>
            <a:ext cx="9381067" cy="3277820"/>
          </a:xfrm>
          <a:prstGeom prst="rect">
            <a:avLst/>
          </a:prstGeom>
        </p:spPr>
        <p:txBody>
          <a:bodyPr wrap="square">
            <a:spAutoFit/>
          </a:bodyPr>
          <a:lstStyle/>
          <a:p>
            <a:pPr indent="450215" algn="just">
              <a:lnSpc>
                <a:spcPct val="115000"/>
              </a:lnSpc>
              <a:spcAft>
                <a:spcPts val="0"/>
              </a:spcAft>
            </a:pPr>
            <a:r>
              <a:rPr lang="uk-UA" sz="2000" b="1" i="1" dirty="0">
                <a:latin typeface="Times New Roman" panose="02020603050405020304" pitchFamily="18" charset="0"/>
                <a:ea typeface="Calibri" panose="020F0502020204030204" pitchFamily="34" charset="0"/>
                <a:cs typeface="Times New Roman" panose="02020603050405020304" pitchFamily="18" charset="0"/>
              </a:rPr>
              <a:t>Використанням торговельної марки </a:t>
            </a:r>
            <a:r>
              <a:rPr lang="uk-UA" sz="2000" b="1" i="1" dirty="0" smtClean="0">
                <a:latin typeface="Times New Roman" panose="02020603050405020304" pitchFamily="18" charset="0"/>
                <a:ea typeface="Calibri" panose="020F0502020204030204" pitchFamily="34" charset="0"/>
                <a:cs typeface="Times New Roman" panose="02020603050405020304" pitchFamily="18" charset="0"/>
              </a:rPr>
              <a:t>визнається</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5000"/>
              </a:lnSpc>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000" dirty="0">
                <a:latin typeface="Times New Roman" panose="02020603050405020304" pitchFamily="18" charset="0"/>
                <a:ea typeface="Calibri" panose="020F0502020204030204" pitchFamily="34" charset="0"/>
                <a:cs typeface="Times New Roman" panose="02020603050405020304" pitchFamily="18" charset="0"/>
              </a:rPr>
              <a:t>) нанесення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його </a:t>
            </a:r>
            <a:r>
              <a:rPr lang="uk-UA" sz="2000" dirty="0">
                <a:latin typeface="Times New Roman" panose="02020603050405020304" pitchFamily="18" charset="0"/>
                <a:ea typeface="Calibri" panose="020F0502020204030204" pitchFamily="34" charset="0"/>
                <a:cs typeface="Times New Roman" panose="02020603050405020304" pitchFamily="18" charset="0"/>
              </a:rPr>
              <a:t>на будь-який товар, для якого знак зареєстровано, упаковку, в якій міститься такий товар, вивіску, пов’язану з ним, етикетку, нашивку, бирку чи інший прикріплений до товару предмет, зберігання такого товару із зазначеним нанесенням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sz="2000" dirty="0">
                <a:latin typeface="Times New Roman" panose="02020603050405020304" pitchFamily="18" charset="0"/>
                <a:ea typeface="Calibri" panose="020F0502020204030204" pitchFamily="34" charset="0"/>
                <a:cs typeface="Times New Roman" panose="02020603050405020304" pitchFamily="18" charset="0"/>
              </a:rPr>
              <a:t> з метою пропонування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для продажу</a:t>
            </a:r>
            <a:r>
              <a:rPr lang="uk-UA" sz="2000" dirty="0">
                <a:latin typeface="Times New Roman" panose="02020603050405020304" pitchFamily="18" charset="0"/>
                <a:ea typeface="Calibri" panose="020F0502020204030204" pitchFamily="34" charset="0"/>
                <a:cs typeface="Times New Roman" panose="02020603050405020304" pitchFamily="18" charset="0"/>
              </a:rPr>
              <a:t>, продаж, імпорт (ввезення) та експорт (вивезення);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2) застосування його під час пропонування та надання будь-якої послуги, для якої знак зареєстровано;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dirty="0" smtClean="0">
                <a:latin typeface="Times New Roman" panose="02020603050405020304" pitchFamily="18" charset="0"/>
                <a:ea typeface="Calibri" panose="020F0502020204030204" pitchFamily="34" charset="0"/>
              </a:rPr>
              <a:t>3</a:t>
            </a:r>
            <a:r>
              <a:rPr lang="uk-UA" sz="2000" dirty="0">
                <a:latin typeface="Times New Roman" panose="02020603050405020304" pitchFamily="18" charset="0"/>
                <a:ea typeface="Calibri" panose="020F0502020204030204" pitchFamily="34" charset="0"/>
              </a:rPr>
              <a:t>) застосування його в діловій документації чи в рекламі та в мережі Інтернет.</a:t>
            </a:r>
            <a:endParaRPr lang="ru-RU" sz="2000" dirty="0"/>
          </a:p>
        </p:txBody>
      </p:sp>
      <p:sp>
        <p:nvSpPr>
          <p:cNvPr id="7" name="Прямоугольник 6"/>
          <p:cNvSpPr/>
          <p:nvPr/>
        </p:nvSpPr>
        <p:spPr>
          <a:xfrm>
            <a:off x="516466" y="4240377"/>
            <a:ext cx="8068734" cy="22159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Положення Закону (ст. 16, п. 5) закріпляє норму, яка визначає обсяг використання торговельної марки. Так, торговельна марка визнається використаною, якщо її застосовано у формі зареєстрованої марки, а також у формі, що відрізняється від зареєстрованої марки лише окремими елементами, якщо це не змінює в цілому відмітності торговельної марки.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3182213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0132" y="811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2" name="Прямоугольник 1"/>
          <p:cNvSpPr/>
          <p:nvPr/>
        </p:nvSpPr>
        <p:spPr>
          <a:xfrm>
            <a:off x="770465" y="929522"/>
            <a:ext cx="6172201" cy="72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 правило, власники використовують знак сповіщення про охорону торговельної марки, який складається з:</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tretch>
            <a:fillRect/>
          </a:stretch>
        </p:blipFill>
        <p:spPr>
          <a:xfrm>
            <a:off x="3929804" y="1820861"/>
            <a:ext cx="2391854" cy="2354687"/>
          </a:xfrm>
          <a:prstGeom prst="rect">
            <a:avLst/>
          </a:prstGeom>
        </p:spPr>
      </p:pic>
      <p:pic>
        <p:nvPicPr>
          <p:cNvPr id="5" name="Рисунок 4"/>
          <p:cNvPicPr/>
          <p:nvPr/>
        </p:nvPicPr>
        <p:blipFill>
          <a:blip r:embed="rId3">
            <a:extLst>
              <a:ext uri="{28A0092B-C50C-407E-A947-70E740481C1C}">
                <a14:useLocalDpi xmlns:a14="http://schemas.microsoft.com/office/drawing/2010/main" val="0"/>
              </a:ext>
            </a:extLst>
          </a:blip>
          <a:stretch>
            <a:fillRect/>
          </a:stretch>
        </p:blipFill>
        <p:spPr>
          <a:xfrm>
            <a:off x="909107" y="1702329"/>
            <a:ext cx="2629959" cy="2539471"/>
          </a:xfrm>
          <a:prstGeom prst="rect">
            <a:avLst/>
          </a:prstGeom>
        </p:spPr>
      </p:pic>
      <p:sp>
        <p:nvSpPr>
          <p:cNvPr id="3" name="Прямоугольник 2"/>
          <p:cNvSpPr/>
          <p:nvPr/>
        </p:nvSpPr>
        <p:spPr>
          <a:xfrm>
            <a:off x="1104169" y="4175548"/>
            <a:ext cx="2434897"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а) незареєстрована ТМ</a:t>
            </a:r>
            <a:endParaRPr lang="ru-RU" dirty="0"/>
          </a:p>
        </p:txBody>
      </p:sp>
      <p:sp>
        <p:nvSpPr>
          <p:cNvPr id="7" name="Прямоугольник 6"/>
          <p:cNvSpPr/>
          <p:nvPr/>
        </p:nvSpPr>
        <p:spPr>
          <a:xfrm>
            <a:off x="4015491" y="4175548"/>
            <a:ext cx="2220480"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rPr>
              <a:t>б) зареєстрована ТМ</a:t>
            </a:r>
            <a:endParaRPr lang="ru-RU" dirty="0"/>
          </a:p>
        </p:txBody>
      </p:sp>
      <p:sp>
        <p:nvSpPr>
          <p:cNvPr id="8" name="Прямоугольник 7"/>
          <p:cNvSpPr/>
          <p:nvPr/>
        </p:nvSpPr>
        <p:spPr>
          <a:xfrm>
            <a:off x="7061528" y="1675243"/>
            <a:ext cx="3327400" cy="295927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ім’я одного суб’єкта може бути зареєстровано декілька торговельних марок на різну продукцію й на різні види послуг. На відміну від законодавства деяких країн в Україні фізична особа має право бути власником торговельної марки.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592665" y="4943265"/>
            <a:ext cx="7679268" cy="13665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Видача свідоцтва здійснюється НОІВ </a:t>
            </a:r>
            <a:r>
              <a:rPr lang="uk-UA" i="1" u="sng" dirty="0">
                <a:latin typeface="Times New Roman" panose="02020603050405020304" pitchFamily="18" charset="0"/>
                <a:ea typeface="Calibri" panose="020F0502020204030204" pitchFamily="34" charset="0"/>
                <a:cs typeface="Times New Roman" panose="02020603050405020304" pitchFamily="18" charset="0"/>
              </a:rPr>
              <a:t>у місячний строк </a:t>
            </a:r>
            <a:r>
              <a:rPr lang="uk-UA" dirty="0">
                <a:latin typeface="Times New Roman" panose="02020603050405020304" pitchFamily="18" charset="0"/>
                <a:ea typeface="Calibri" panose="020F0502020204030204" pitchFamily="34" charset="0"/>
                <a:cs typeface="Times New Roman" panose="02020603050405020304" pitchFamily="18" charset="0"/>
              </a:rPr>
              <a:t>після державної реєстрації торговельної марки. Свідоцтво видається особі, яка має право на його одержання. Якщо право на одержання свідоцтва мають кілька осіб, їм видається одне свідоцтво.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4161595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5581" y="745986"/>
            <a:ext cx="10098352" cy="35963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15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Умови </a:t>
            </a:r>
            <a:r>
              <a:rPr lang="uk-UA" b="1" dirty="0">
                <a:latin typeface="Times New Roman" panose="02020603050405020304" pitchFamily="18" charset="0"/>
                <a:ea typeface="Calibri" panose="020F0502020204030204" pitchFamily="34" charset="0"/>
                <a:cs typeface="Times New Roman" panose="02020603050405020304" pitchFamily="18" charset="0"/>
              </a:rPr>
              <a:t>припинення дії</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свідоцтва (ст</a:t>
            </a:r>
            <a:r>
              <a:rPr lang="uk-UA" dirty="0">
                <a:latin typeface="Times New Roman" panose="02020603050405020304" pitchFamily="18" charset="0"/>
                <a:ea typeface="Calibri" panose="020F0502020204030204" pitchFamily="34" charset="0"/>
                <a:cs typeface="Times New Roman" panose="02020603050405020304" pitchFamily="18" charset="0"/>
              </a:rPr>
              <a:t>. 18 ЗУ):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за бажанням власника;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у разі несплати збору за продовження строку його дії (збір за продовження дії свідоцтва може бути сплачено, а </a:t>
            </a:r>
            <a:r>
              <a:rPr lang="uk-UA" dirty="0" err="1">
                <a:latin typeface="Times New Roman" panose="02020603050405020304" pitchFamily="18" charset="0"/>
                <a:ea typeface="Calibri" panose="020F0502020204030204" pitchFamily="34" charset="0"/>
                <a:cs typeface="Times New Roman" panose="02020603050405020304" pitchFamily="18" charset="0"/>
              </a:rPr>
              <a:t>документпро</a:t>
            </a:r>
            <a:r>
              <a:rPr lang="uk-UA" dirty="0">
                <a:latin typeface="Times New Roman" panose="02020603050405020304" pitchFamily="18" charset="0"/>
                <a:ea typeface="Calibri" panose="020F0502020204030204" pitchFamily="34" charset="0"/>
                <a:cs typeface="Times New Roman" panose="02020603050405020304" pitchFamily="18" charset="0"/>
              </a:rPr>
              <a:t> його сплату – надійти до Установи протягом шести місяців після встановленого строку. У цьому разі розмір зазначеного збору збільшується на 50 відсотків);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за рішенням суду у зв’язку з перетворенням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в позначення, що стало загальновживаним як позначення товарів і послуг певного виду, наприклад, ксерокс, </a:t>
            </a:r>
            <a:r>
              <a:rPr lang="uk-UA" dirty="0" err="1">
                <a:latin typeface="Times New Roman" panose="02020603050405020304" pitchFamily="18" charset="0"/>
                <a:ea typeface="Calibri" panose="020F0502020204030204" pitchFamily="34" charset="0"/>
                <a:cs typeface="Times New Roman" panose="02020603050405020304" pitchFamily="18" charset="0"/>
              </a:rPr>
              <a:t>памперс</a:t>
            </a:r>
            <a:r>
              <a:rPr lang="uk-UA" dirty="0">
                <a:latin typeface="Times New Roman" panose="02020603050405020304" pitchFamily="18" charset="0"/>
                <a:ea typeface="Calibri" panose="020F0502020204030204" pitchFamily="34" charset="0"/>
                <a:cs typeface="Times New Roman" panose="02020603050405020304" pitchFamily="18" charset="0"/>
              </a:rPr>
              <a:t>, термос;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4</a:t>
            </a:r>
            <a:r>
              <a:rPr lang="uk-UA" dirty="0">
                <a:latin typeface="Times New Roman" panose="02020603050405020304" pitchFamily="18" charset="0"/>
                <a:ea typeface="Calibri" panose="020F0502020204030204" pitchFamily="34" charset="0"/>
              </a:rPr>
              <a:t>) якщо знак не використовується в Україні повністю або щодо частини зазначених у свідоцтві товарів і послуг протягом п’яти років від дати публікації відомостей про видачу свідоцтва або від іншої дати після цієї публікації, будь-яка особа має право звернутися до суду із заявою про дострокове припинення дії свідоцтва повністю або частково;</a:t>
            </a:r>
            <a:endParaRPr lang="ru-RU" dirty="0"/>
          </a:p>
        </p:txBody>
      </p:sp>
      <p:sp>
        <p:nvSpPr>
          <p:cNvPr id="7" name="Прямоугольник 6"/>
          <p:cNvSpPr/>
          <p:nvPr/>
        </p:nvSpPr>
        <p:spPr>
          <a:xfrm>
            <a:off x="321732" y="157346"/>
            <a:ext cx="61015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Державна реєстрація торговельних марок</a:t>
            </a:r>
            <a:endParaRPr lang="ru-RU" sz="2400" dirty="0"/>
          </a:p>
        </p:txBody>
      </p:sp>
      <p:sp>
        <p:nvSpPr>
          <p:cNvPr id="8" name="Прямоугольник 7"/>
          <p:cNvSpPr/>
          <p:nvPr/>
        </p:nvSpPr>
        <p:spPr>
          <a:xfrm>
            <a:off x="205581" y="4489250"/>
            <a:ext cx="10098352" cy="20036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Визнання </a:t>
            </a:r>
            <a:r>
              <a:rPr lang="uk-UA" b="1" dirty="0">
                <a:latin typeface="Times New Roman" panose="02020603050405020304" pitchFamily="18" charset="0"/>
                <a:ea typeface="Calibri" panose="020F0502020204030204" pitchFamily="34" charset="0"/>
                <a:cs typeface="Times New Roman" panose="02020603050405020304" pitchFamily="18" charset="0"/>
              </a:rPr>
              <a:t>свідоцтва недійсним</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(ст. 19 ЗУ) визнано </a:t>
            </a:r>
            <a:r>
              <a:rPr lang="uk-UA" dirty="0">
                <a:latin typeface="Times New Roman" panose="02020603050405020304" pitchFamily="18" charset="0"/>
                <a:ea typeface="Calibri" panose="020F0502020204030204" pitchFamily="34" charset="0"/>
                <a:cs typeface="Times New Roman" panose="02020603050405020304" pitchFamily="18" charset="0"/>
              </a:rPr>
              <a:t>у судовому порядку недійсним повністю або частково у разі: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 невідповідності зареєстрованого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умовам надання правової охорони;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 наявності у свідоцтві елементів зображення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знака</a:t>
            </a:r>
            <a:r>
              <a:rPr lang="uk-UA" dirty="0">
                <a:latin typeface="Times New Roman" panose="02020603050405020304" pitchFamily="18" charset="0"/>
                <a:ea typeface="Calibri" panose="020F0502020204030204" pitchFamily="34" charset="0"/>
                <a:cs typeface="Times New Roman" panose="02020603050405020304" pitchFamily="18" charset="0"/>
              </a:rPr>
              <a:t> та переліку товарів і послуг, яких не було у поданій заявці;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smtClean="0">
                <a:latin typeface="Times New Roman" panose="02020603050405020304" pitchFamily="18" charset="0"/>
                <a:ea typeface="Calibri" panose="020F0502020204030204" pitchFamily="34" charset="0"/>
              </a:rPr>
              <a:t>в</a:t>
            </a:r>
            <a:r>
              <a:rPr lang="uk-UA" dirty="0">
                <a:latin typeface="Times New Roman" panose="02020603050405020304" pitchFamily="18" charset="0"/>
                <a:ea typeface="Calibri" panose="020F0502020204030204" pitchFamily="34" charset="0"/>
              </a:rPr>
              <a:t>) видачі свідоцтва внаслідок подання заявки з порушенням прав інших осіб.</a:t>
            </a:r>
            <a:endParaRPr lang="ru-RU" dirty="0"/>
          </a:p>
        </p:txBody>
      </p:sp>
      <p:sp>
        <p:nvSpPr>
          <p:cNvPr id="9"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210069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1732" y="157346"/>
            <a:ext cx="509693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Добре відомі торговельні марки</a:t>
            </a:r>
            <a:endParaRPr lang="ru-RU" sz="2400" dirty="0"/>
          </a:p>
        </p:txBody>
      </p:sp>
      <p:sp>
        <p:nvSpPr>
          <p:cNvPr id="2" name="Прямоугольник 1"/>
          <p:cNvSpPr/>
          <p:nvPr/>
        </p:nvSpPr>
        <p:spPr>
          <a:xfrm>
            <a:off x="321732" y="955302"/>
            <a:ext cx="8712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dirty="0">
                <a:latin typeface="Times New Roman" panose="02020603050405020304" pitchFamily="18" charset="0"/>
                <a:ea typeface="Calibri" panose="020F0502020204030204" pitchFamily="34" charset="0"/>
              </a:rPr>
              <a:t>За ступенем популярності торговельні марки поділяються на звичайні і добре відомі.</a:t>
            </a:r>
            <a:endParaRPr lang="ru-RU" dirty="0"/>
          </a:p>
        </p:txBody>
      </p:sp>
      <p:sp>
        <p:nvSpPr>
          <p:cNvPr id="4" name="Выноска со стрелкой вверх 3"/>
          <p:cNvSpPr/>
          <p:nvPr/>
        </p:nvSpPr>
        <p:spPr>
          <a:xfrm>
            <a:off x="469899" y="1439333"/>
            <a:ext cx="4207933" cy="2311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u="sng">
                <a:ln w="0"/>
                <a:solidFill>
                  <a:schemeClr val="tx1"/>
                </a:solidFill>
              </a:rPr>
              <a:t>Звичайними торговельними марками</a:t>
            </a:r>
            <a:r>
              <a:rPr lang="uk-UA">
                <a:ln w="0"/>
                <a:solidFill>
                  <a:schemeClr val="tx1"/>
                </a:solidFill>
              </a:rPr>
              <a:t> є будь-які оригінальні позначення товарів, що відповідають критеріям охороноздатності як об’єкти промислової власності. </a:t>
            </a:r>
            <a:endParaRPr lang="ru-RU">
              <a:ln w="0"/>
              <a:solidFill>
                <a:schemeClr val="tx1"/>
              </a:solidFill>
            </a:endParaRPr>
          </a:p>
        </p:txBody>
      </p:sp>
      <p:sp>
        <p:nvSpPr>
          <p:cNvPr id="6" name="Выноска со стрелкой вверх 5"/>
          <p:cNvSpPr/>
          <p:nvPr/>
        </p:nvSpPr>
        <p:spPr>
          <a:xfrm>
            <a:off x="4825999" y="1439333"/>
            <a:ext cx="4292601" cy="2311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u="sng" dirty="0">
                <a:solidFill>
                  <a:schemeClr val="tx1"/>
                </a:solidFill>
              </a:rPr>
              <a:t>Добре відомою </a:t>
            </a:r>
            <a:r>
              <a:rPr lang="uk-UA" dirty="0">
                <a:solidFill>
                  <a:schemeClr val="tx1"/>
                </a:solidFill>
              </a:rPr>
              <a:t>є така ТМ, яка знайома широкому колу споживачів завдяки її використанню для позначення певних товарів.</a:t>
            </a:r>
            <a:endParaRPr lang="ru-RU" dirty="0">
              <a:ln w="0"/>
              <a:solidFill>
                <a:schemeClr val="tx1"/>
              </a:solidFill>
            </a:endParaRPr>
          </a:p>
        </p:txBody>
      </p:sp>
      <p:sp>
        <p:nvSpPr>
          <p:cNvPr id="7" name="Прямоугольник 6"/>
          <p:cNvSpPr/>
          <p:nvPr/>
        </p:nvSpPr>
        <p:spPr>
          <a:xfrm>
            <a:off x="469898" y="4068002"/>
            <a:ext cx="8758769" cy="646331"/>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Визначення </a:t>
            </a:r>
            <a:r>
              <a:rPr lang="uk-UA" dirty="0" err="1">
                <a:latin typeface="Times New Roman" panose="02020603050405020304" pitchFamily="18" charset="0"/>
                <a:ea typeface="Calibri" panose="020F0502020204030204" pitchFamily="34" charset="0"/>
              </a:rPr>
              <a:t>знака</a:t>
            </a:r>
            <a:r>
              <a:rPr lang="uk-UA" dirty="0">
                <a:latin typeface="Times New Roman" panose="02020603050405020304" pitchFamily="18" charset="0"/>
                <a:ea typeface="Calibri" panose="020F0502020204030204" pitchFamily="34" charset="0"/>
              </a:rPr>
              <a:t> добре відомим встановлюється наказом МОН № 288 від 15.04.2005 р. «Про порядок визнання </a:t>
            </a:r>
            <a:r>
              <a:rPr lang="uk-UA" dirty="0" err="1">
                <a:latin typeface="Times New Roman" panose="02020603050405020304" pitchFamily="18" charset="0"/>
                <a:ea typeface="Calibri" panose="020F0502020204030204" pitchFamily="34" charset="0"/>
              </a:rPr>
              <a:t>знака</a:t>
            </a:r>
            <a:r>
              <a:rPr lang="uk-UA" dirty="0">
                <a:latin typeface="Times New Roman" panose="02020603050405020304" pitchFamily="18" charset="0"/>
                <a:ea typeface="Calibri" panose="020F0502020204030204" pitchFamily="34" charset="0"/>
              </a:rPr>
              <a:t> добре відомим в Україні». </a:t>
            </a:r>
            <a:endParaRPr lang="ru-RU" dirty="0"/>
          </a:p>
        </p:txBody>
      </p:sp>
      <p:sp>
        <p:nvSpPr>
          <p:cNvPr id="8" name="Прямоугольник 7"/>
          <p:cNvSpPr/>
          <p:nvPr/>
        </p:nvSpPr>
        <p:spPr>
          <a:xfrm>
            <a:off x="563032" y="5031602"/>
            <a:ext cx="7780867" cy="13665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Згідно зі ст. 25 ЗУ «Про охорону прав на знак для товарів та послуг» визнання торговельної марки добре відомою проводиться в: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dirty="0" smtClean="0">
                <a:latin typeface="Times New Roman" panose="02020603050405020304" pitchFamily="18" charset="0"/>
                <a:ea typeface="Calibri" panose="020F0502020204030204" pitchFamily="34" charset="0"/>
                <a:cs typeface="Times New Roman" panose="02020603050405020304" pitchFamily="18" charset="0"/>
              </a:rPr>
              <a:t>адміністративному </a:t>
            </a:r>
            <a:r>
              <a:rPr lang="uk-UA" dirty="0">
                <a:latin typeface="Times New Roman" panose="02020603050405020304" pitchFamily="18" charset="0"/>
                <a:ea typeface="Calibri" panose="020F0502020204030204" pitchFamily="34" charset="0"/>
                <a:cs typeface="Times New Roman" panose="02020603050405020304" pitchFamily="18" charset="0"/>
              </a:rPr>
              <a:t>порядку Апеляційною палатою при НОІВ;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arenR"/>
            </a:pPr>
            <a:r>
              <a:rPr lang="uk-UA" dirty="0" smtClean="0">
                <a:latin typeface="Times New Roman" panose="02020603050405020304" pitchFamily="18" charset="0"/>
                <a:ea typeface="Calibri" panose="020F0502020204030204" pitchFamily="34" charset="0"/>
              </a:rPr>
              <a:t>судовому </a:t>
            </a:r>
            <a:r>
              <a:rPr lang="uk-UA" dirty="0">
                <a:latin typeface="Times New Roman" panose="02020603050405020304" pitchFamily="18" charset="0"/>
                <a:ea typeface="Calibri" panose="020F0502020204030204" pitchFamily="34" charset="0"/>
              </a:rPr>
              <a:t>порядку господарськими судами. </a:t>
            </a:r>
            <a:endParaRPr lang="ru-RU" dirty="0"/>
          </a:p>
        </p:txBody>
      </p:sp>
      <p:sp>
        <p:nvSpPr>
          <p:cNvPr id="9"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3985461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7865" y="784897"/>
            <a:ext cx="10134601" cy="3914918"/>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процесі розгляду справи та визначення торговельної марки добре відомою досліджуються </a:t>
            </a:r>
            <a:r>
              <a:rPr lang="uk-UA" i="1" u="sng" dirty="0">
                <a:latin typeface="Times New Roman" panose="02020603050405020304" pitchFamily="18" charset="0"/>
                <a:ea typeface="Calibri" panose="020F0502020204030204" pitchFamily="34" charset="0"/>
                <a:cs typeface="Times New Roman" panose="02020603050405020304" pitchFamily="18" charset="0"/>
              </a:rPr>
              <a:t>такі фактори</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ступінь відомості чи визнання торговельної марки у відповідному секторі суспільства;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тривалість, обсяг та географічний район будь-якого використання торговельної марки;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тривалість, обсяг та географічний район будь-якого просування </a:t>
            </a:r>
            <a:r>
              <a:rPr lang="uk-UA" dirty="0" smtClean="0">
                <a:latin typeface="Times New Roman" panose="02020603050405020304" pitchFamily="18" charset="0"/>
                <a:ea typeface="Calibri" panose="020F0502020204030204" pitchFamily="34" charset="0"/>
                <a:cs typeface="Times New Roman" panose="02020603050405020304" pitchFamily="18" charset="0"/>
              </a:rPr>
              <a:t>торговельної марки</a:t>
            </a:r>
            <a:r>
              <a:rPr lang="uk-UA" dirty="0">
                <a:latin typeface="Times New Roman" panose="02020603050405020304" pitchFamily="18" charset="0"/>
                <a:ea typeface="Calibri" panose="020F0502020204030204" pitchFamily="34" charset="0"/>
                <a:cs typeface="Times New Roman" panose="02020603050405020304" pitchFamily="18" charset="0"/>
              </a:rPr>
              <a:t>, включаючи рекламування чи оприлюднення та представлення на ярмарках чи виставках товарів та/або послуг, щодо яких торговельна марка застосовується;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тривалість та географічний район будь-яких реєстрацій та/або заявок на реєстрацію торговельної марки за умови, що торговельна марка використовується чи є визнаною;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свідчення успішного відстоювання прав на торговельну марку, зокрема територія, на якій торговельну марку визнано добре відомою компетентними органами;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цінність, що асоціюється з торговельною маркою.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58231" y="154504"/>
            <a:ext cx="509693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sz="2400" b="1" i="1" dirty="0">
                <a:latin typeface="Times New Roman" panose="02020603050405020304" pitchFamily="18" charset="0"/>
                <a:ea typeface="Calibri" panose="020F0502020204030204" pitchFamily="34" charset="0"/>
              </a:rPr>
              <a:t>Добре відомі торговельні марки</a:t>
            </a:r>
            <a:endParaRPr lang="ru-RU" sz="2400" dirty="0"/>
          </a:p>
        </p:txBody>
      </p:sp>
      <p:sp>
        <p:nvSpPr>
          <p:cNvPr id="8" name="Прямоугольник 7"/>
          <p:cNvSpPr/>
          <p:nvPr/>
        </p:nvSpPr>
        <p:spPr>
          <a:xfrm>
            <a:off x="126997" y="4754016"/>
            <a:ext cx="10761135" cy="16850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Після визнання торговельної марки добре відомою її власник отримує </a:t>
            </a:r>
            <a:r>
              <a:rPr lang="uk-UA" i="1" u="sng" dirty="0">
                <a:latin typeface="Times New Roman" panose="02020603050405020304" pitchFamily="18" charset="0"/>
                <a:ea typeface="Calibri" panose="020F0502020204030204" pitchFamily="34" charset="0"/>
                <a:cs typeface="Times New Roman" panose="02020603050405020304" pitchFamily="18" charset="0"/>
              </a:rPr>
              <a:t>додаткові переваги: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торговельна марка отримує правову охорону за всіма 45 класами МКТП;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торговельна марка отримує безстрокову охорону, тобто для подальшого використання марки немає необхідності подовження строку дії майнових прав кожного разу на 10 років;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отримує правову охорону на території країни без реєстрації (якщо її до цього не було).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Нижний колонтитул 3"/>
          <p:cNvSpPr>
            <a:spLocks noGrp="1"/>
          </p:cNvSpPr>
          <p:nvPr>
            <p:ph type="ftr" sz="quarter" idx="11"/>
          </p:nvPr>
        </p:nvSpPr>
        <p:spPr>
          <a:xfrm>
            <a:off x="8874654" y="6492875"/>
            <a:ext cx="3317346" cy="365125"/>
          </a:xfrm>
        </p:spPr>
        <p:txBody>
          <a:bodyPr/>
          <a:lstStyle/>
          <a:p>
            <a:r>
              <a:rPr lang="uk-UA" dirty="0" smtClean="0"/>
              <a:t>Організація власного бізнесу / </a:t>
            </a:r>
            <a:r>
              <a:rPr lang="uk-UA" dirty="0" err="1" smtClean="0"/>
              <a:t>к.е.н</a:t>
            </a:r>
            <a:r>
              <a:rPr lang="uk-UA" dirty="0" smtClean="0"/>
              <a:t>., доц. Мельник Т.Ю. (ДУ «Житомирська політехніка»)</a:t>
            </a:r>
            <a:endParaRPr lang="en-US" dirty="0"/>
          </a:p>
        </p:txBody>
      </p:sp>
    </p:spTree>
    <p:extLst>
      <p:ext uri="{BB962C8B-B14F-4D97-AF65-F5344CB8AC3E}">
        <p14:creationId xmlns:p14="http://schemas.microsoft.com/office/powerpoint/2010/main" val="1593631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27144E-1103-4DC3-89B8-B71EDED2D586}"/>
              </a:ext>
            </a:extLst>
          </p:cNvPr>
          <p:cNvSpPr>
            <a:spLocks noGrp="1"/>
          </p:cNvSpPr>
          <p:nvPr>
            <p:ph type="title"/>
          </p:nvPr>
        </p:nvSpPr>
        <p:spPr>
          <a:xfrm>
            <a:off x="1961147" y="974558"/>
            <a:ext cx="4813265" cy="1335681"/>
          </a:xfrm>
        </p:spPr>
        <p:txBody>
          <a:bodyPr>
            <a:noAutofit/>
          </a:bodyPr>
          <a:lstStyle/>
          <a:p>
            <a:pPr algn="ct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Дякую за увагу</a:t>
            </a: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Заголовок 1">
            <a:extLst>
              <a:ext uri="{FF2B5EF4-FFF2-40B4-BE49-F238E27FC236}">
                <a16:creationId xmlns="" xmlns:a16="http://schemas.microsoft.com/office/drawing/2014/main" id="{7B7DB14C-6D1E-46FF-B761-8983A822EB55}"/>
              </a:ext>
            </a:extLst>
          </p:cNvPr>
          <p:cNvSpPr txBox="1">
            <a:spLocks/>
          </p:cNvSpPr>
          <p:nvPr/>
        </p:nvSpPr>
        <p:spPr>
          <a:xfrm>
            <a:off x="4506956" y="4998965"/>
            <a:ext cx="4596002" cy="10949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Гарного Вам дня</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
        <p:nvSpPr>
          <p:cNvPr id="6" name="Улыбающееся лицо 5"/>
          <p:cNvSpPr/>
          <p:nvPr/>
        </p:nvSpPr>
        <p:spPr>
          <a:xfrm>
            <a:off x="2983831" y="2442411"/>
            <a:ext cx="2731169" cy="2490536"/>
          </a:xfrm>
          <a:prstGeom prst="smileyFace">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085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Admin\Рабочий стол\2021-2022 навч. роки\Дисципліни 2021-2022\Організація та ведення бізнесу\IMG-3245.jpg"/>
          <p:cNvPicPr/>
          <p:nvPr/>
        </p:nvPicPr>
        <p:blipFill>
          <a:blip r:embed="rId2"/>
          <a:srcRect/>
          <a:stretch>
            <a:fillRect/>
          </a:stretch>
        </p:blipFill>
        <p:spPr bwMode="auto">
          <a:xfrm>
            <a:off x="226404" y="116632"/>
            <a:ext cx="8784976" cy="6741368"/>
          </a:xfrm>
          <a:prstGeom prst="rect">
            <a:avLst/>
          </a:prstGeom>
          <a:noFill/>
          <a:ln w="9525">
            <a:noFill/>
            <a:miter lim="800000"/>
            <a:headEnd/>
            <a:tailEnd/>
          </a:ln>
        </p:spPr>
      </p:pic>
      <p:sp>
        <p:nvSpPr>
          <p:cNvPr id="2" name="Прямоугольник 1"/>
          <p:cNvSpPr/>
          <p:nvPr/>
        </p:nvSpPr>
        <p:spPr>
          <a:xfrm>
            <a:off x="507758" y="6144381"/>
            <a:ext cx="2520280" cy="646331"/>
          </a:xfrm>
          <a:prstGeom prst="rect">
            <a:avLst/>
          </a:prstGeom>
        </p:spPr>
        <p:txBody>
          <a:bodyPr wrap="square">
            <a:spAutoFit/>
          </a:bodyPr>
          <a:lstStyle/>
          <a:p>
            <a:r>
              <a:rPr lang="uk-UA" dirty="0">
                <a:latin typeface="Times New Roman" panose="02020603050405020304" pitchFamily="18" charset="0"/>
                <a:ea typeface="Times New Roman" panose="02020603050405020304" pitchFamily="18" charset="0"/>
              </a:rPr>
              <a:t>Рис. 5.2. Класифікація бізнес-ідей</a:t>
            </a:r>
            <a:endParaRPr lang="ru-RU" dirty="0"/>
          </a:p>
        </p:txBody>
      </p:sp>
    </p:spTree>
    <p:extLst>
      <p:ext uri="{BB962C8B-B14F-4D97-AF65-F5344CB8AC3E}">
        <p14:creationId xmlns:p14="http://schemas.microsoft.com/office/powerpoint/2010/main" val="70292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6820" y="1219790"/>
            <a:ext cx="8352928" cy="5025094"/>
          </a:xfrm>
          <a:prstGeom prst="rect">
            <a:avLst/>
          </a:prstGeom>
        </p:spPr>
        <p:txBody>
          <a:bodyPr wrap="square">
            <a:spAutoFit/>
          </a:bodyPr>
          <a:lstStyle/>
          <a:p>
            <a:pPr algn="just">
              <a:lnSpc>
                <a:spcPct val="115000"/>
              </a:lnSpc>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Знайти ідею й визначити вид діяльності – це ще не все, необхідно ще підібрати форму організації підприємства, а для цього слід вирішити такі завдання:</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знайти свою «господарську нішу», тобто місце в навколишньому середовищі;</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встановити спрямованість або спеціалізацію підприємства;</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визначити мету своєї діяльності та накреслити способи її досягнення, тобто виробити стратегію й тактику бізнесу;</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вибрати технологію виробництва;</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провести аналіз й дати оцінку майбутніх споживачів та конкурентів;</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проаналізувати ресурсну сировинну базу;</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вивчити пільги, привілеї, складності, обмеження, перешкоди;</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розробити цінову політику на свою послугу;</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Wingdings" panose="05000000000000000000" pitchFamily="2" charset="2"/>
              <a:buChar char=""/>
              <a:tabLst>
                <a:tab pos="540385"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налагодити рекламу.</a:t>
            </a:r>
            <a:endParaRPr lang="ru-RU"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383931" y="151619"/>
            <a:ext cx="6096000" cy="646331"/>
          </a:xfrm>
          <a:prstGeom prst="rect">
            <a:avLst/>
          </a:prstGeom>
        </p:spPr>
        <p:txBody>
          <a:bodyPr>
            <a:spAutoFit/>
          </a:bodyPr>
          <a:lstStyle/>
          <a:p>
            <a:r>
              <a:rPr lang="uk-UA" dirty="0"/>
              <a:t>5.1. Основні етапи створення власної справи. Генерування бізнес-ідеї.</a:t>
            </a:r>
            <a:endParaRPr lang="ru-RU" dirty="0"/>
          </a:p>
        </p:txBody>
      </p:sp>
    </p:spTree>
    <p:extLst>
      <p:ext uri="{BB962C8B-B14F-4D97-AF65-F5344CB8AC3E}">
        <p14:creationId xmlns:p14="http://schemas.microsoft.com/office/powerpoint/2010/main" val="2494046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1573" y="518735"/>
            <a:ext cx="7164287" cy="1685077"/>
          </a:xfrm>
          <a:prstGeom prst="rect">
            <a:avLst/>
          </a:prstGeom>
          <a:solidFill>
            <a:schemeClr val="bg1">
              <a:lumMod val="85000"/>
            </a:schemeClr>
          </a:solidFill>
          <a:ln>
            <a:noFill/>
          </a:ln>
        </p:spPr>
        <p:txBody>
          <a:bodyPr wrap="square">
            <a:spAutoFit/>
          </a:bodyPr>
          <a:lstStyle/>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Важливим етапом створення власного бізнесу є </a:t>
            </a:r>
            <a:r>
              <a:rPr lang="uk-UA" b="1" i="1" dirty="0">
                <a:latin typeface="Times New Roman" panose="02020603050405020304" pitchFamily="18" charset="0"/>
                <a:ea typeface="Times New Roman" panose="02020603050405020304" pitchFamily="18" charset="0"/>
                <a:cs typeface="Times New Roman" panose="02020603050405020304" pitchFamily="18" charset="0"/>
              </a:rPr>
              <a:t>формування бізнес-моделі.</a:t>
            </a:r>
            <a:r>
              <a:rPr lang="uk-UA" dirty="0">
                <a:latin typeface="Times New Roman" panose="02020603050405020304" pitchFamily="18" charset="0"/>
                <a:ea typeface="Times New Roman" panose="02020603050405020304" pitchFamily="18" charset="0"/>
                <a:cs typeface="Times New Roman" panose="02020603050405020304" pitchFamily="18" charset="0"/>
              </a:rPr>
              <a:t> Під бізнес-моделлю слід розуміти концептуальну організаційну та фінансову структуру бізнесу, тобто бізнес-модель поєднує у собі організаційний, фінансовий та процесний підходи до організації функціонування   бізнесу. </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649169" y="2299911"/>
            <a:ext cx="8828529" cy="4233467"/>
          </a:xfrm>
          <a:prstGeom prst="rect">
            <a:avLst/>
          </a:prstGeom>
        </p:spPr>
        <p:txBody>
          <a:bodyPr wrap="square">
            <a:spAutoFit/>
          </a:bodyPr>
          <a:lstStyle/>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Формування бізнес-моделі на підприємстві передбачає визначення наступних елементів:</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 технологій та властивостей, що мають бути втілені у продукції / послугах;</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 споживчих переваг від використання (споживання) продукції / послуг;</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 цільових сегментів споживчих ринків;</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 доступних каналів надходжень доходів;</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 механізмів формування вартості.</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Відтак,  зазначені  аспекти  покладаються в основу формування бізнес-моделі на підприємстві та формують її структурні особливості в умовах функціонування конкретного суб’єкта господарювання.</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uk-UA" dirty="0">
                <a:latin typeface="Times New Roman" panose="02020603050405020304" pitchFamily="18" charset="0"/>
                <a:ea typeface="Times New Roman" panose="02020603050405020304" pitchFamily="18" charset="0"/>
                <a:cs typeface="Times New Roman" panose="02020603050405020304" pitchFamily="18" charset="0"/>
              </a:rPr>
              <a:t>На сьогодні існує значна кількість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методик</a:t>
            </a:r>
            <a:r>
              <a:rPr lang="uk-UA" dirty="0">
                <a:latin typeface="Times New Roman" panose="02020603050405020304" pitchFamily="18" charset="0"/>
                <a:ea typeface="Times New Roman" panose="02020603050405020304" pitchFamily="18" charset="0"/>
                <a:cs typeface="Times New Roman" panose="02020603050405020304" pitchFamily="18" charset="0"/>
              </a:rPr>
              <a:t> побудови бізнес-моделі, проте однією з найбільш поширених та, на нашу думку, найбільш простих у побудові та сприйнятті є методика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Model</a:t>
            </a:r>
            <a:r>
              <a:rPr lang="uk-UA" dirty="0">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Canvas</a:t>
            </a:r>
            <a:r>
              <a:rPr lang="uk-UA" dirty="0">
                <a:latin typeface="Times New Roman" panose="02020603050405020304" pitchFamily="18" charset="0"/>
                <a:ea typeface="Times New Roman" panose="02020603050405020304" pitchFamily="18" charset="0"/>
                <a:cs typeface="Times New Roman" panose="02020603050405020304" pitchFamily="18" charset="0"/>
              </a:rPr>
              <a:t>, запропонована Олександром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Остервальдером</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217104" y="101354"/>
            <a:ext cx="2908938" cy="369332"/>
          </a:xfrm>
          <a:prstGeom prst="rect">
            <a:avLst/>
          </a:prstGeom>
        </p:spPr>
        <p:txBody>
          <a:bodyPr wrap="none">
            <a:spAutoFit/>
          </a:bodyPr>
          <a:lstStyle/>
          <a:p>
            <a:pPr marL="457200" indent="-457200" algn="ctr"/>
            <a:r>
              <a:rPr lang="uk-UA" b="1" i="1" dirty="0" smtClean="0">
                <a:latin typeface="Times New Roman" pitchFamily="18" charset="0"/>
                <a:cs typeface="Times New Roman" pitchFamily="18" charset="0"/>
              </a:rPr>
              <a:t>Формування </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бізнес-моделі</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244208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носка со стрелкой вправо 7"/>
          <p:cNvSpPr/>
          <p:nvPr/>
        </p:nvSpPr>
        <p:spPr>
          <a:xfrm>
            <a:off x="0" y="1648326"/>
            <a:ext cx="2574757" cy="4126832"/>
          </a:xfrm>
          <a:prstGeom prst="rightArrowCallout">
            <a:avLst>
              <a:gd name="adj1" fmla="val 13490"/>
              <a:gd name="adj2" fmla="val 23331"/>
              <a:gd name="adj3" fmla="val 19068"/>
              <a:gd name="adj4" fmla="val 769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460766" y="249588"/>
            <a:ext cx="8489804" cy="520434"/>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spcBef>
                <a:spcPts val="0"/>
              </a:spcBef>
            </a:pPr>
            <a:r>
              <a:rPr lang="en-US" sz="2000" b="1" i="1" dirty="0" smtClean="0">
                <a:solidFill>
                  <a:schemeClr val="tx1"/>
                </a:solidFill>
                <a:latin typeface="Times New Roman" pitchFamily="18" charset="0"/>
                <a:cs typeface="Times New Roman" pitchFamily="18" charset="0"/>
              </a:rPr>
              <a:t>ПОБУДОВА БІЗНЕС-МОДЕЛІ CANVAS (BUSINESS MODEL CANVAS)</a:t>
            </a:r>
            <a:endParaRPr lang="ru-RU" sz="2000" dirty="0">
              <a:solidFill>
                <a:prstClr val="black"/>
              </a:solidFill>
              <a:latin typeface="Times New Roman" pitchFamily="18" charset="0"/>
              <a:ea typeface="+mn-ea"/>
              <a:cs typeface="Times New Roman" pitchFamily="18" charset="0"/>
            </a:endParaRPr>
          </a:p>
        </p:txBody>
      </p:sp>
      <p:graphicFrame>
        <p:nvGraphicFramePr>
          <p:cNvPr id="5" name="Таблица 4"/>
          <p:cNvGraphicFramePr>
            <a:graphicFrameLocks noGrp="1"/>
          </p:cNvGraphicFramePr>
          <p:nvPr/>
        </p:nvGraphicFramePr>
        <p:xfrm>
          <a:off x="2334126" y="968541"/>
          <a:ext cx="9565105" cy="5486400"/>
        </p:xfrm>
        <a:graphic>
          <a:graphicData uri="http://schemas.openxmlformats.org/drawingml/2006/table">
            <a:tbl>
              <a:tblPr/>
              <a:tblGrid>
                <a:gridCol w="2057400"/>
                <a:gridCol w="2189747"/>
                <a:gridCol w="1183452"/>
                <a:gridCol w="573158"/>
                <a:gridCol w="1973179"/>
                <a:gridCol w="1588169"/>
              </a:tblGrid>
              <a:tr h="368617">
                <a:tc rowSpan="2">
                  <a:txBody>
                    <a:bodyPr/>
                    <a:lstStyle/>
                    <a:p>
                      <a:pPr algn="ctr" fontAlgn="auto">
                        <a:lnSpc>
                          <a:spcPts val="1800"/>
                        </a:lnSpc>
                        <a:spcAft>
                          <a:spcPts val="0"/>
                        </a:spcAft>
                      </a:pPr>
                      <a:r>
                        <a:rPr lang="uk-UA" sz="1400" b="1" dirty="0">
                          <a:latin typeface="Times New Roman"/>
                          <a:ea typeface="Calibri"/>
                          <a:cs typeface="Times New Roman"/>
                        </a:rPr>
                        <a:t>Ключові партнери / </a:t>
                      </a:r>
                      <a:r>
                        <a:rPr lang="uk-UA" sz="1400" b="1" dirty="0" err="1">
                          <a:latin typeface="Times New Roman"/>
                          <a:ea typeface="Calibri"/>
                          <a:cs typeface="Times New Roman"/>
                        </a:rPr>
                        <a:t>key</a:t>
                      </a:r>
                      <a:r>
                        <a:rPr lang="uk-UA" sz="1400" b="1" dirty="0">
                          <a:latin typeface="Times New Roman"/>
                          <a:ea typeface="Calibri"/>
                          <a:cs typeface="Times New Roman"/>
                        </a:rPr>
                        <a:t> </a:t>
                      </a:r>
                      <a:r>
                        <a:rPr lang="uk-UA" sz="1400" b="1" dirty="0" err="1">
                          <a:latin typeface="Times New Roman"/>
                          <a:ea typeface="Calibri"/>
                          <a:cs typeface="Times New Roman"/>
                        </a:rPr>
                        <a:t>partners</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Хто є ключовими</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партнерами?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Хто є ключовими постачальниками?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ресурси надходять від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партнерів?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основні дії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здійснюють партнери?</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auto">
                        <a:lnSpc>
                          <a:spcPts val="1800"/>
                        </a:lnSpc>
                        <a:spcAft>
                          <a:spcPts val="0"/>
                        </a:spcAft>
                      </a:pPr>
                      <a:r>
                        <a:rPr lang="uk-UA" sz="1400" b="1">
                          <a:latin typeface="Times New Roman"/>
                          <a:ea typeface="Calibri"/>
                          <a:cs typeface="Times New Roman"/>
                        </a:rPr>
                        <a:t>Ключові види діяльності / </a:t>
                      </a:r>
                      <a:endParaRPr lang="ru-RU" sz="1400">
                        <a:latin typeface="Times New Roman"/>
                        <a:ea typeface="Times New Roman"/>
                        <a:cs typeface="Times New Roman"/>
                      </a:endParaRPr>
                    </a:p>
                    <a:p>
                      <a:pPr algn="ctr" fontAlgn="auto">
                        <a:lnSpc>
                          <a:spcPts val="1800"/>
                        </a:lnSpc>
                        <a:spcAft>
                          <a:spcPts val="0"/>
                        </a:spcAft>
                      </a:pPr>
                      <a:r>
                        <a:rPr lang="uk-UA" sz="1400" b="1">
                          <a:latin typeface="Times New Roman"/>
                          <a:ea typeface="Calibri"/>
                          <a:cs typeface="Times New Roman"/>
                        </a:rPr>
                        <a:t>key activities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Яких дій потребують формування і підтримка: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ціннісної пропозиції (продукту)?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каналів поширення?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відносин із споживачами? </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gridSpan="2">
                  <a:txBody>
                    <a:bodyPr/>
                    <a:lstStyle/>
                    <a:p>
                      <a:pPr algn="ctr" fontAlgn="auto">
                        <a:lnSpc>
                          <a:spcPts val="1800"/>
                        </a:lnSpc>
                        <a:spcAft>
                          <a:spcPts val="0"/>
                        </a:spcAft>
                      </a:pPr>
                      <a:r>
                        <a:rPr lang="uk-UA" sz="1400" b="1" dirty="0">
                          <a:latin typeface="Times New Roman"/>
                          <a:ea typeface="Calibri"/>
                          <a:cs typeface="Times New Roman"/>
                        </a:rPr>
                        <a:t>Ціннісна </a:t>
                      </a:r>
                      <a:endParaRPr lang="ru-RU" sz="1400" dirty="0">
                        <a:latin typeface="Times New Roman"/>
                        <a:ea typeface="Times New Roman"/>
                        <a:cs typeface="Times New Roman"/>
                      </a:endParaRPr>
                    </a:p>
                    <a:p>
                      <a:pPr algn="ctr" fontAlgn="auto">
                        <a:lnSpc>
                          <a:spcPts val="1800"/>
                        </a:lnSpc>
                        <a:spcAft>
                          <a:spcPts val="0"/>
                        </a:spcAft>
                      </a:pPr>
                      <a:r>
                        <a:rPr lang="uk-UA" sz="1400" b="1" dirty="0">
                          <a:latin typeface="Times New Roman"/>
                          <a:ea typeface="Calibri"/>
                          <a:cs typeface="Times New Roman"/>
                        </a:rPr>
                        <a:t>пропозиція / </a:t>
                      </a:r>
                      <a:r>
                        <a:rPr lang="uk-UA" sz="1400" b="1" dirty="0" err="1">
                          <a:latin typeface="Times New Roman"/>
                          <a:ea typeface="Calibri"/>
                          <a:cs typeface="Times New Roman"/>
                        </a:rPr>
                        <a:t>value</a:t>
                      </a:r>
                      <a:r>
                        <a:rPr lang="uk-UA" sz="1400" b="1" dirty="0">
                          <a:latin typeface="Times New Roman"/>
                          <a:ea typeface="Calibri"/>
                          <a:cs typeface="Times New Roman"/>
                        </a:rPr>
                        <a:t> </a:t>
                      </a:r>
                      <a:r>
                        <a:rPr lang="uk-UA" sz="1400" b="1" dirty="0" err="1">
                          <a:latin typeface="Times New Roman"/>
                          <a:ea typeface="Calibri"/>
                          <a:cs typeface="Times New Roman"/>
                        </a:rPr>
                        <a:t>proposition</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Яка цінність пропонується споживачам?</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потреби споживачів задовольняються?</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a:t>
                      </a:r>
                      <a:r>
                        <a:rPr lang="uk-UA" sz="1400" dirty="0" smtClean="0">
                          <a:latin typeface="Times New Roman"/>
                          <a:ea typeface="Calibri"/>
                          <a:cs typeface="Times New Roman"/>
                        </a:rPr>
                        <a:t>проблеми </a:t>
                      </a:r>
                      <a:r>
                        <a:rPr lang="uk-UA" sz="1400" dirty="0">
                          <a:latin typeface="Times New Roman"/>
                          <a:ea typeface="Calibri"/>
                          <a:cs typeface="Times New Roman"/>
                        </a:rPr>
                        <a:t>допомагає </a:t>
                      </a:r>
                      <a:r>
                        <a:rPr lang="uk-UA" sz="1400" dirty="0" smtClean="0">
                          <a:latin typeface="Times New Roman"/>
                          <a:ea typeface="Calibri"/>
                          <a:cs typeface="Times New Roman"/>
                        </a:rPr>
                        <a:t>вирішувати </a:t>
                      </a:r>
                      <a:r>
                        <a:rPr lang="uk-UA" sz="1400" dirty="0">
                          <a:latin typeface="Times New Roman"/>
                          <a:ea typeface="Calibri"/>
                          <a:cs typeface="Times New Roman"/>
                        </a:rPr>
                        <a:t>продукт?</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hMerge="1">
                  <a:txBody>
                    <a:bodyPr/>
                    <a:lstStyle/>
                    <a:p>
                      <a:endParaRPr lang="ru-RU"/>
                    </a:p>
                  </a:txBody>
                  <a:tcPr/>
                </a:tc>
                <a:tc>
                  <a:txBody>
                    <a:bodyPr/>
                    <a:lstStyle/>
                    <a:p>
                      <a:pPr algn="ctr" fontAlgn="auto">
                        <a:lnSpc>
                          <a:spcPts val="1800"/>
                        </a:lnSpc>
                        <a:spcAft>
                          <a:spcPts val="0"/>
                        </a:spcAft>
                      </a:pPr>
                      <a:r>
                        <a:rPr lang="uk-UA" sz="1400" b="1">
                          <a:latin typeface="Times New Roman"/>
                          <a:ea typeface="Calibri"/>
                          <a:cs typeface="Times New Roman"/>
                        </a:rPr>
                        <a:t>Відносини із споживачами / customer relationships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Встановлення яких відносин очікує споживач?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Які відносини зі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споживачами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встановлені? </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auto">
                        <a:lnSpc>
                          <a:spcPts val="1800"/>
                        </a:lnSpc>
                        <a:spcAft>
                          <a:spcPts val="0"/>
                        </a:spcAft>
                      </a:pPr>
                      <a:r>
                        <a:rPr lang="uk-UA" sz="1400" b="1">
                          <a:latin typeface="Times New Roman"/>
                          <a:ea typeface="Calibri"/>
                          <a:cs typeface="Times New Roman"/>
                        </a:rPr>
                        <a:t>Сегменти споживачів / customer segments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Для кого створюється цінність (продукт)?</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Хто є найважливішими споживачами?</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2219826">
                <a:tc vMerge="1">
                  <a:txBody>
                    <a:bodyPr/>
                    <a:lstStyle/>
                    <a:p>
                      <a:endParaRPr lang="ru-RU"/>
                    </a:p>
                  </a:txBody>
                  <a:tcPr/>
                </a:tc>
                <a:tc>
                  <a:txBody>
                    <a:bodyPr/>
                    <a:lstStyle/>
                    <a:p>
                      <a:pPr algn="ctr" fontAlgn="auto">
                        <a:lnSpc>
                          <a:spcPts val="1800"/>
                        </a:lnSpc>
                        <a:spcAft>
                          <a:spcPts val="0"/>
                        </a:spcAft>
                      </a:pPr>
                      <a:r>
                        <a:rPr lang="uk-UA" sz="1400" b="1">
                          <a:latin typeface="Times New Roman"/>
                          <a:ea typeface="Calibri"/>
                          <a:cs typeface="Times New Roman"/>
                        </a:rPr>
                        <a:t>Ключові ресурси / </a:t>
                      </a:r>
                      <a:r>
                        <a:rPr lang="en-US" sz="1400" b="1">
                          <a:latin typeface="Times New Roman"/>
                          <a:ea typeface="Calibri"/>
                          <a:cs typeface="Times New Roman"/>
                        </a:rPr>
                        <a:t>key resources</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Яких ресурсів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потребують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формування і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підтримка: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ціннісної пропозиції (продукту)?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каналів поширення? </a:t>
                      </a:r>
                      <a:endParaRPr lang="ru-RU" sz="1400">
                        <a:latin typeface="Times New Roman"/>
                        <a:ea typeface="Times New Roman"/>
                        <a:cs typeface="Times New Roman"/>
                      </a:endParaRPr>
                    </a:p>
                    <a:p>
                      <a:pPr algn="ctr" fontAlgn="auto">
                        <a:lnSpc>
                          <a:spcPts val="1800"/>
                        </a:lnSpc>
                        <a:spcAft>
                          <a:spcPts val="0"/>
                        </a:spcAft>
                      </a:pPr>
                      <a:r>
                        <a:rPr lang="uk-UA" sz="1400">
                          <a:latin typeface="Times New Roman"/>
                          <a:ea typeface="Calibri"/>
                          <a:cs typeface="Times New Roman"/>
                        </a:rPr>
                        <a:t>- відносин із споживачами?</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gridSpan="2" vMerge="1">
                  <a:txBody>
                    <a:bodyPr/>
                    <a:lstStyle/>
                    <a:p>
                      <a:endParaRPr lang="ru-RU"/>
                    </a:p>
                  </a:txBody>
                  <a:tcPr/>
                </a:tc>
                <a:tc hMerge="1" vMerge="1">
                  <a:txBody>
                    <a:bodyPr/>
                    <a:lstStyle/>
                    <a:p>
                      <a:endParaRPr lang="ru-RU"/>
                    </a:p>
                  </a:txBody>
                  <a:tcPr/>
                </a:tc>
                <a:tc>
                  <a:txBody>
                    <a:bodyPr/>
                    <a:lstStyle/>
                    <a:p>
                      <a:pPr algn="ctr" fontAlgn="auto">
                        <a:lnSpc>
                          <a:spcPts val="1800"/>
                        </a:lnSpc>
                        <a:spcAft>
                          <a:spcPts val="0"/>
                        </a:spcAft>
                      </a:pPr>
                      <a:r>
                        <a:rPr lang="uk-UA" sz="1400" b="1" dirty="0">
                          <a:latin typeface="Times New Roman"/>
                          <a:ea typeface="Calibri"/>
                          <a:cs typeface="Times New Roman"/>
                        </a:rPr>
                        <a:t>Канали збуту / </a:t>
                      </a:r>
                      <a:r>
                        <a:rPr lang="uk-UA" sz="1400" b="1" dirty="0" err="1">
                          <a:latin typeface="Times New Roman"/>
                          <a:ea typeface="Calibri"/>
                          <a:cs typeface="Times New Roman"/>
                        </a:rPr>
                        <a:t>channels</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Через які канали продукт надходить до</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споживача?</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Наскільки ці канали інтегровані? </a:t>
                      </a:r>
                      <a:endParaRPr lang="ru-RU" sz="1400" dirty="0">
                        <a:latin typeface="Times New Roman"/>
                        <a:ea typeface="Times New Roman"/>
                        <a:cs typeface="Times New Roman"/>
                      </a:endParaRPr>
                    </a:p>
                    <a:p>
                      <a:pPr algn="ctr" fontAlgn="auto">
                        <a:lnSpc>
                          <a:spcPts val="1800"/>
                        </a:lnSpc>
                        <a:spcAft>
                          <a:spcPts val="0"/>
                        </a:spcAft>
                      </a:pPr>
                      <a:r>
                        <a:rPr lang="uk-UA" sz="1400" dirty="0">
                          <a:latin typeface="Times New Roman"/>
                          <a:ea typeface="Calibri"/>
                          <a:cs typeface="Times New Roman"/>
                        </a:rPr>
                        <a:t>Які з них найбільш економічно ефективні? </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r>
              <a:tr h="184308">
                <a:tc gridSpan="3">
                  <a:txBody>
                    <a:bodyPr/>
                    <a:lstStyle/>
                    <a:p>
                      <a:pPr algn="just" fontAlgn="auto">
                        <a:lnSpc>
                          <a:spcPts val="1800"/>
                        </a:lnSpc>
                        <a:spcAft>
                          <a:spcPts val="0"/>
                        </a:spcAft>
                      </a:pPr>
                      <a:r>
                        <a:rPr lang="uk-UA" sz="1400" b="1">
                          <a:latin typeface="Times New Roman"/>
                          <a:ea typeface="Calibri"/>
                          <a:cs typeface="Times New Roman"/>
                        </a:rPr>
                        <a:t>Структура витрат / сost structure</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Якими є найважливіші витрати в моделі?</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Які ключові ресурси найдорожчі?  </a:t>
                      </a:r>
                      <a:endParaRPr lang="ru-RU" sz="1400">
                        <a:latin typeface="Times New Roman"/>
                        <a:ea typeface="Times New Roman"/>
                        <a:cs typeface="Times New Roman"/>
                      </a:endParaRPr>
                    </a:p>
                    <a:p>
                      <a:pPr algn="l" fontAlgn="auto">
                        <a:lnSpc>
                          <a:spcPts val="1800"/>
                        </a:lnSpc>
                        <a:spcAft>
                          <a:spcPts val="0"/>
                        </a:spcAft>
                      </a:pPr>
                      <a:r>
                        <a:rPr lang="uk-UA" sz="1400">
                          <a:latin typeface="Times New Roman"/>
                          <a:ea typeface="Calibri"/>
                          <a:cs typeface="Times New Roman"/>
                        </a:rPr>
                        <a:t>Яка ключова діяльність коштує найдорожче?</a:t>
                      </a:r>
                      <a:endParaRPr lang="ru-RU" sz="140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algn="just" fontAlgn="auto">
                        <a:lnSpc>
                          <a:spcPts val="1800"/>
                        </a:lnSpc>
                        <a:spcAft>
                          <a:spcPts val="0"/>
                        </a:spcAft>
                      </a:pPr>
                      <a:r>
                        <a:rPr lang="uk-UA" sz="1400" b="1" dirty="0">
                          <a:latin typeface="Times New Roman"/>
                          <a:ea typeface="Calibri"/>
                          <a:cs typeface="Times New Roman"/>
                        </a:rPr>
                        <a:t>Джерела доходів / </a:t>
                      </a:r>
                      <a:r>
                        <a:rPr lang="uk-UA" sz="1400" b="1" dirty="0" err="1">
                          <a:latin typeface="Times New Roman"/>
                          <a:ea typeface="Calibri"/>
                          <a:cs typeface="Times New Roman"/>
                        </a:rPr>
                        <a:t>revenue</a:t>
                      </a:r>
                      <a:r>
                        <a:rPr lang="uk-UA" sz="1400" b="1" dirty="0">
                          <a:latin typeface="Times New Roman"/>
                          <a:ea typeface="Calibri"/>
                          <a:cs typeface="Times New Roman"/>
                        </a:rPr>
                        <a:t> </a:t>
                      </a:r>
                      <a:r>
                        <a:rPr lang="uk-UA" sz="1400" b="1" dirty="0" err="1">
                          <a:latin typeface="Times New Roman"/>
                          <a:ea typeface="Calibri"/>
                          <a:cs typeface="Times New Roman"/>
                        </a:rPr>
                        <a:t>streams</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За що споживачі готові платити? </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За що вони фактично платять? </a:t>
                      </a:r>
                      <a:endParaRPr lang="ru-RU" sz="1400" dirty="0">
                        <a:latin typeface="Times New Roman"/>
                        <a:ea typeface="Times New Roman"/>
                        <a:cs typeface="Times New Roman"/>
                      </a:endParaRPr>
                    </a:p>
                    <a:p>
                      <a:pPr algn="l" fontAlgn="auto">
                        <a:lnSpc>
                          <a:spcPts val="1800"/>
                        </a:lnSpc>
                        <a:spcAft>
                          <a:spcPts val="0"/>
                        </a:spcAft>
                      </a:pPr>
                      <a:r>
                        <a:rPr lang="uk-UA" sz="1400" dirty="0">
                          <a:latin typeface="Times New Roman"/>
                          <a:ea typeface="Calibri"/>
                          <a:cs typeface="Times New Roman"/>
                        </a:rPr>
                        <a:t>Який вклад кожного грошового потоку в загальний дохід? </a:t>
                      </a:r>
                      <a:endParaRPr lang="ru-RU" sz="1400" dirty="0">
                        <a:latin typeface="Times New Roman"/>
                        <a:ea typeface="Times New Roman"/>
                        <a:cs typeface="Times New Roman"/>
                      </a:endParaRPr>
                    </a:p>
                  </a:txBody>
                  <a:tcPr marL="11059" marR="11059"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r>
            </a:tbl>
          </a:graphicData>
        </a:graphic>
      </p:graphicFrame>
      <p:sp>
        <p:nvSpPr>
          <p:cNvPr id="6" name="Прямоугольник 5"/>
          <p:cNvSpPr/>
          <p:nvPr/>
        </p:nvSpPr>
        <p:spPr>
          <a:xfrm>
            <a:off x="5373806" y="6488668"/>
            <a:ext cx="4317657" cy="369332"/>
          </a:xfrm>
          <a:prstGeom prst="rect">
            <a:avLst/>
          </a:prstGeom>
        </p:spPr>
        <p:txBody>
          <a:bodyPr wrap="none">
            <a:spAutoFit/>
          </a:bodyPr>
          <a:lstStyle/>
          <a:p>
            <a:r>
              <a:rPr lang="uk-UA" dirty="0" smtClean="0">
                <a:latin typeface="Times New Roman" pitchFamily="18" charset="0"/>
                <a:cs typeface="Times New Roman" pitchFamily="18" charset="0"/>
              </a:rPr>
              <a:t>Рис. 1. «CANVA» (шаблон) бізнес-моделі </a:t>
            </a:r>
            <a:endParaRPr lang="ru-RU" dirty="0">
              <a:latin typeface="Times New Roman" pitchFamily="18" charset="0"/>
              <a:cs typeface="Times New Roman" pitchFamily="18" charset="0"/>
            </a:endParaRPr>
          </a:p>
        </p:txBody>
      </p:sp>
      <p:sp>
        <p:nvSpPr>
          <p:cNvPr id="11265" name="Rectangle 1"/>
          <p:cNvSpPr>
            <a:spLocks noChangeArrowheads="1"/>
          </p:cNvSpPr>
          <p:nvPr/>
        </p:nvSpPr>
        <p:spPr bwMode="auto">
          <a:xfrm>
            <a:off x="0" y="1672390"/>
            <a:ext cx="1973179"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Бізнес-модель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Canvas</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це чудовий інструмент, який дозволяє зробити опис бізнесу на одній сторінці та виявити слабкі місця або точки росту.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Інструментом візуалізації логіки побудови бізнес-моделі є так звана «канва» (шаблон) бізнес-моделі (рис. 1).</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356810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288758" y="135288"/>
            <a:ext cx="9105266" cy="520434"/>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spcBef>
                <a:spcPts val="0"/>
              </a:spcBef>
            </a:pPr>
            <a:r>
              <a:rPr lang="en-US" sz="2000" b="1" i="1" dirty="0" smtClean="0">
                <a:solidFill>
                  <a:schemeClr val="tx1"/>
                </a:solidFill>
                <a:latin typeface="Times New Roman" pitchFamily="18" charset="0"/>
                <a:cs typeface="Times New Roman" pitchFamily="18" charset="0"/>
              </a:rPr>
              <a:t>ПОБУДОВА БІЗНЕС-МОДЕЛІ CANVAS (BUSINESS MODEL CANVAS)</a:t>
            </a:r>
            <a:endParaRPr lang="ru-RU" sz="2000" dirty="0">
              <a:solidFill>
                <a:prstClr val="black"/>
              </a:solidFill>
              <a:latin typeface="Times New Roman" pitchFamily="18" charset="0"/>
              <a:ea typeface="+mn-ea"/>
              <a:cs typeface="Times New Roman" pitchFamily="18" charset="0"/>
            </a:endParaRPr>
          </a:p>
        </p:txBody>
      </p:sp>
      <p:pic>
        <p:nvPicPr>
          <p:cNvPr id="11" name="Рисунок 10" descr="business_model_canvas_poster_ua.jpg"/>
          <p:cNvPicPr>
            <a:picLocks noChangeAspect="1"/>
          </p:cNvPicPr>
          <p:nvPr/>
        </p:nvPicPr>
        <p:blipFill>
          <a:blip r:embed="rId2"/>
          <a:stretch>
            <a:fillRect/>
          </a:stretch>
        </p:blipFill>
        <p:spPr>
          <a:xfrm>
            <a:off x="288758" y="770021"/>
            <a:ext cx="11502189" cy="6044159"/>
          </a:xfrm>
          <a:prstGeom prst="rect">
            <a:avLst/>
          </a:prstGeom>
        </p:spPr>
      </p:pic>
    </p:spTree>
    <p:extLst>
      <p:ext uri="{BB962C8B-B14F-4D97-AF65-F5344CB8AC3E}">
        <p14:creationId xmlns:p14="http://schemas.microsoft.com/office/powerpoint/2010/main" val="2043334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15495" y="1208245"/>
            <a:ext cx="10363200" cy="19531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67895" y="1329086"/>
            <a:ext cx="10058400" cy="1631216"/>
          </a:xfrm>
          <a:prstGeom prst="rect">
            <a:avLst/>
          </a:prstGeom>
          <a:noFill/>
        </p:spPr>
        <p:txBody>
          <a:bodyPr wrap="square" rtlCol="0">
            <a:spAutoFit/>
          </a:bodyPr>
          <a:lstStyle/>
          <a:p>
            <a:pPr indent="457200" algn="just" fontAlgn="base"/>
            <a:r>
              <a:rPr lang="uk-UA" sz="2000" b="1" dirty="0" smtClean="0">
                <a:latin typeface="Times New Roman" pitchFamily="18" charset="0"/>
                <a:cs typeface="Times New Roman" pitchFamily="18" charset="0"/>
              </a:rPr>
              <a:t>Створення нового підприємства «з нуля» </a:t>
            </a:r>
            <a:r>
              <a:rPr lang="uk-UA" sz="2000" dirty="0" smtClean="0">
                <a:latin typeface="Times New Roman" pitchFamily="18" charset="0"/>
                <a:cs typeface="Times New Roman" pitchFamily="18" charset="0"/>
              </a:rPr>
              <a:t>відповідно до індивідуальних схильностей, уподобань майбутнього підприємця та особливості ідеї бізнесу. Більшість засновників власних фірм вже мають досвід практичної роботи в малих фірмах і вважають, що запорукою їхнього успіху є: по-перше, вміння робити абсолютно звичайні речі, а, по-друге, вміло використовувати налагоджені професійні зв'язки. </a:t>
            </a:r>
            <a:endParaRPr lang="ru-RU" dirty="0">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27934308"/>
              </p:ext>
            </p:extLst>
          </p:nvPr>
        </p:nvGraphicFramePr>
        <p:xfrm>
          <a:off x="315495" y="3784538"/>
          <a:ext cx="10464800" cy="2523744"/>
        </p:xfrm>
        <a:graphic>
          <a:graphicData uri="http://schemas.openxmlformats.org/drawingml/2006/table">
            <a:tbl>
              <a:tblPr/>
              <a:tblGrid>
                <a:gridCol w="5231883"/>
                <a:gridCol w="5232917"/>
              </a:tblGrid>
              <a:tr h="256321">
                <a:tc>
                  <a:txBody>
                    <a:bodyPr/>
                    <a:lstStyle/>
                    <a:p>
                      <a:pPr algn="ctr">
                        <a:lnSpc>
                          <a:spcPct val="115000"/>
                        </a:lnSpc>
                        <a:spcAft>
                          <a:spcPts val="0"/>
                        </a:spcAft>
                      </a:pPr>
                      <a:r>
                        <a:rPr lang="uk-UA" sz="1800" b="1" dirty="0">
                          <a:latin typeface="Times New Roman"/>
                          <a:ea typeface="Times New Roman"/>
                          <a:cs typeface="Times New Roman"/>
                        </a:rPr>
                        <a:t>Переваги створення нового підприємства</a:t>
                      </a:r>
                      <a:endParaRPr lang="ru-RU" sz="18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uk-UA" sz="1800" b="1" dirty="0">
                          <a:latin typeface="Times New Roman"/>
                          <a:ea typeface="Times New Roman"/>
                          <a:cs typeface="Times New Roman"/>
                        </a:rPr>
                        <a:t>Недоліки створення нового підприємства</a:t>
                      </a:r>
                      <a:endParaRPr lang="ru-RU" sz="18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12642">
                <a:tc>
                  <a:txBody>
                    <a:bodyPr/>
                    <a:lstStyle/>
                    <a:p>
                      <a:pPr>
                        <a:lnSpc>
                          <a:spcPct val="115000"/>
                        </a:lnSpc>
                        <a:spcAft>
                          <a:spcPts val="0"/>
                        </a:spcAft>
                      </a:pPr>
                      <a:r>
                        <a:rPr lang="uk-UA" sz="1800" dirty="0">
                          <a:latin typeface="Times New Roman"/>
                          <a:ea typeface="Times New Roman"/>
                          <a:cs typeface="Times New Roman"/>
                        </a:rPr>
                        <a:t>Можливість будувати бізнес відповідно до ідей і планів самого підприємця</a:t>
                      </a:r>
                      <a:endParaRPr lang="ru-RU" sz="18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800">
                          <a:latin typeface="Times New Roman"/>
                          <a:ea typeface="Times New Roman"/>
                          <a:cs typeface="Times New Roman"/>
                        </a:rPr>
                        <a:t>Ємність ринку може бути недостатньою для продукції нової фірми</a:t>
                      </a:r>
                      <a:endParaRPr lang="ru-RU" sz="18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12642">
                <a:tc>
                  <a:txBody>
                    <a:bodyPr/>
                    <a:lstStyle/>
                    <a:p>
                      <a:pPr>
                        <a:lnSpc>
                          <a:spcPct val="115000"/>
                        </a:lnSpc>
                        <a:spcAft>
                          <a:spcPts val="0"/>
                        </a:spcAft>
                      </a:pPr>
                      <a:r>
                        <a:rPr lang="uk-UA" sz="1800">
                          <a:latin typeface="Times New Roman"/>
                          <a:ea typeface="Times New Roman"/>
                          <a:cs typeface="Times New Roman"/>
                        </a:rPr>
                        <a:t>Відсутність ризику отримати фірму з поганою репутацією</a:t>
                      </a:r>
                      <a:endParaRPr lang="ru-RU" sz="18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uk-UA" sz="1800">
                          <a:latin typeface="Times New Roman"/>
                          <a:ea typeface="Times New Roman"/>
                          <a:cs typeface="Times New Roman"/>
                        </a:rPr>
                        <a:t>Відносно високі витрати на придбання нового обладнання</a:t>
                      </a:r>
                      <a:endParaRPr lang="ru-RU" sz="18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12642">
                <a:tc>
                  <a:txBody>
                    <a:bodyPr/>
                    <a:lstStyle/>
                    <a:p>
                      <a:pPr>
                        <a:lnSpc>
                          <a:spcPct val="115000"/>
                        </a:lnSpc>
                        <a:spcAft>
                          <a:spcPts val="0"/>
                        </a:spcAft>
                      </a:pPr>
                      <a:r>
                        <a:rPr lang="uk-UA" sz="1800">
                          <a:latin typeface="Times New Roman"/>
                          <a:ea typeface="Times New Roman"/>
                          <a:cs typeface="Times New Roman"/>
                        </a:rPr>
                        <a:t>Оригінальність ідеї бізнесу потребує створення нового підприємства</a:t>
                      </a:r>
                      <a:endParaRPr lang="ru-RU" sz="18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uk-UA" sz="1800">
                          <a:latin typeface="Times New Roman"/>
                          <a:ea typeface="Times New Roman"/>
                          <a:cs typeface="Times New Roman"/>
                        </a:rPr>
                        <a:t>Відсутність «ім’я» у момент виходу на ринок (споживачі рідко коли вирішуються відразу купувати товари нової невідомої фірми)</a:t>
                      </a:r>
                      <a:endParaRPr lang="ru-RU" sz="180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56321">
                <a:tc>
                  <a:txBody>
                    <a:bodyPr/>
                    <a:lstStyle/>
                    <a:p>
                      <a:pPr>
                        <a:lnSpc>
                          <a:spcPct val="115000"/>
                        </a:lnSpc>
                        <a:spcAft>
                          <a:spcPts val="0"/>
                        </a:spcAft>
                      </a:pPr>
                      <a:r>
                        <a:rPr lang="uk-UA" sz="1800" dirty="0">
                          <a:latin typeface="Times New Roman"/>
                          <a:ea typeface="Times New Roman"/>
                          <a:cs typeface="Times New Roman"/>
                        </a:rPr>
                        <a:t>Особливості розташування бізнесу</a:t>
                      </a:r>
                      <a:endParaRPr lang="ru-RU" sz="1800" dirty="0">
                        <a:latin typeface="Calibri"/>
                        <a:ea typeface="Times New Roman"/>
                        <a:cs typeface="Times New Roman"/>
                      </a:endParaRPr>
                    </a:p>
                  </a:txBody>
                  <a:tcPr marL="86596" marR="8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r>
            </a:tbl>
          </a:graphicData>
        </a:graphic>
      </p:graphicFrame>
      <p:sp>
        <p:nvSpPr>
          <p:cNvPr id="11" name="Стрелка вниз 10"/>
          <p:cNvSpPr/>
          <p:nvPr/>
        </p:nvSpPr>
        <p:spPr>
          <a:xfrm>
            <a:off x="4592053" y="3358655"/>
            <a:ext cx="1219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кутник 7">
            <a:extLst>
              <a:ext uri="{FF2B5EF4-FFF2-40B4-BE49-F238E27FC236}">
                <a16:creationId xmlns:a16="http://schemas.microsoft.com/office/drawing/2014/main" xmlns="" id="{7D7788A3-CAE1-4E15-A736-D75C6E7FF168}"/>
              </a:ext>
            </a:extLst>
          </p:cNvPr>
          <p:cNvSpPr/>
          <p:nvPr/>
        </p:nvSpPr>
        <p:spPr>
          <a:xfrm>
            <a:off x="315495" y="180786"/>
            <a:ext cx="4660438" cy="601576"/>
          </a:xfrm>
          <a:prstGeom prst="rect">
            <a:avLst/>
          </a:prstGeom>
          <a:solidFill>
            <a:schemeClr val="accent4">
              <a:lumMod val="20000"/>
              <a:lumOff val="80000"/>
            </a:schemeClr>
          </a:solidFill>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r>
              <a:rPr lang="uk-UA" sz="2000" b="1" dirty="0"/>
              <a:t>5.2. Способи входження в бізнес.</a:t>
            </a:r>
          </a:p>
        </p:txBody>
      </p:sp>
    </p:spTree>
    <p:extLst>
      <p:ext uri="{BB962C8B-B14F-4D97-AF65-F5344CB8AC3E}">
        <p14:creationId xmlns:p14="http://schemas.microsoft.com/office/powerpoint/2010/main" val="355642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4003</TotalTime>
  <Words>4573</Words>
  <Application>Microsoft Office PowerPoint</Application>
  <PresentationFormat>Широкоэкранный</PresentationFormat>
  <Paragraphs>327</Paragraphs>
  <Slides>38</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38</vt:i4>
      </vt:variant>
    </vt:vector>
  </HeadingPairs>
  <TitlesOfParts>
    <vt:vector size="49" baseType="lpstr">
      <vt:lpstr>Arial</vt:lpstr>
      <vt:lpstr>Arial Black</vt:lpstr>
      <vt:lpstr>Calibri</vt:lpstr>
      <vt:lpstr>Courier New</vt:lpstr>
      <vt:lpstr>Palatino Linotype</vt:lpstr>
      <vt:lpstr>Symbol</vt:lpstr>
      <vt:lpstr>Times New Roman</vt:lpstr>
      <vt:lpstr>Trebuchet MS</vt:lpstr>
      <vt:lpstr>Wingdings</vt:lpstr>
      <vt:lpstr>Wingdings 3</vt:lpstr>
      <vt:lpstr>Грань</vt:lpstr>
      <vt:lpstr>МІНІСТЕРСТВО ОСВІТИ І НАУКИ УКРАЇНИ  ДЕРЖАВНИЙ УНІВЕРСИТЕТ «ЖИТОМИРСЬКА ПОЛІТЕХНІКА»</vt:lpstr>
      <vt:lpstr>Презентация PowerPoint</vt:lpstr>
      <vt:lpstr>Презентация PowerPoint</vt:lpstr>
      <vt:lpstr>Презентация PowerPoint</vt:lpstr>
      <vt:lpstr>Презентация PowerPoint</vt:lpstr>
      <vt:lpstr>Презентация PowerPoint</vt:lpstr>
      <vt:lpstr>ПОБУДОВА БІЗНЕС-МОДЕЛІ CANVAS (BUSINESS MODEL CANVAS)</vt:lpstr>
      <vt:lpstr>ПОБУДОВА БІЗНЕС-МОДЕЛІ CANVAS (BUSINESS MODEL CANVAS)</vt:lpstr>
      <vt:lpstr>Презентация PowerPoint</vt:lpstr>
      <vt:lpstr>Презентация PowerPoint</vt:lpstr>
      <vt:lpstr>Презентация PowerPoint</vt:lpstr>
      <vt:lpstr>Презентация PowerPoint</vt:lpstr>
      <vt:lpstr>Переваги франчайзингу для франчайзі (ліцензіатів):</vt:lpstr>
      <vt:lpstr>Недоліки франчайзингу для франчайзі (ліцензіатів):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380937808686</cp:lastModifiedBy>
  <cp:revision>392</cp:revision>
  <dcterms:created xsi:type="dcterms:W3CDTF">2017-12-12T13:35:46Z</dcterms:created>
  <dcterms:modified xsi:type="dcterms:W3CDTF">2025-03-10T14:16:51Z</dcterms:modified>
</cp:coreProperties>
</file>