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3/10/2025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3/10/2025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og.depositphotos.com/ua/yak-rozvynuty-osobystyj-brend.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egent.edu/journal/emerging-leadership-journeys/types-of-followersh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blog.depositphotos.com/ua/5-skladovyh-etalonnogo-biznesu-porady-vid-projector.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log.depositphotos.com/ua/pysmovi-praktyky-dlya-samopiznannya-j-rozvytku-kreatyvnosti.html" TargetMode="External"/><Relationship Id="rId2" Type="http://schemas.openxmlformats.org/officeDocument/2006/relationships/hyperlink" Target="https://blog.depositphotos.com/ua/usvidomlenist-dlya-produktyvnosti.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dirty="0" smtClean="0">
                <a:solidFill>
                  <a:srgbClr val="FF0000"/>
                </a:solidFill>
                <a:latin typeface="Arial Black" panose="020B0A04020102020204" pitchFamily="34" charset="0"/>
              </a:rPr>
              <a:t>Стилі лідерства</a:t>
            </a:r>
            <a:endParaRPr lang="uk-UA"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5028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6519" y="44663"/>
            <a:ext cx="5486400" cy="3054939"/>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Група наукових співробітників з Мічиганського університету на чолі з </a:t>
            </a:r>
            <a:r>
              <a:rPr lang="uk-UA" b="1" dirty="0">
                <a:solidFill>
                  <a:srgbClr val="FFFF00"/>
                </a:solidFill>
                <a:latin typeface="Times New Roman" panose="02020603050405020304" pitchFamily="18" charset="0"/>
                <a:ea typeface="Times New Roman" panose="02020603050405020304" pitchFamily="18" charset="0"/>
              </a:rPr>
              <a:t>Р. </a:t>
            </a:r>
            <a:r>
              <a:rPr lang="uk-UA" b="1" dirty="0" err="1">
                <a:solidFill>
                  <a:srgbClr val="FFFF00"/>
                </a:solidFill>
                <a:latin typeface="Times New Roman" panose="02020603050405020304" pitchFamily="18" charset="0"/>
                <a:ea typeface="Times New Roman" panose="02020603050405020304" pitchFamily="18" charset="0"/>
              </a:rPr>
              <a:t>Лайкертом</a:t>
            </a:r>
            <a:r>
              <a:rPr lang="uk-UA" b="1" dirty="0">
                <a:solidFill>
                  <a:srgbClr val="FFFF00"/>
                </a:solidFill>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порівнюючи групи з високою і з низькою продуктивністю праці в різних організаціях, дійшла висновку що різницю в продуктивності може пояснити стиль лідерства. Виявилось, що стиль управління, зосереджений на людині, через характер ситуації часто не сприяв підвищенню продуктивності праці і не завжди був оптимальною поведінкою керівника</a:t>
            </a:r>
            <a:r>
              <a:rPr lang="uk-UA" dirty="0" smtClean="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p:txBody>
      </p:sp>
      <p:pic>
        <p:nvPicPr>
          <p:cNvPr id="5" name="Рисунок 4"/>
          <p:cNvPicPr/>
          <p:nvPr/>
        </p:nvPicPr>
        <p:blipFill rotWithShape="1">
          <a:blip r:embed="rId2"/>
          <a:srcRect l="33366" t="36324" r="32680" b="28658"/>
          <a:stretch/>
        </p:blipFill>
        <p:spPr bwMode="auto">
          <a:xfrm>
            <a:off x="3036093" y="3224468"/>
            <a:ext cx="5872678" cy="3538797"/>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5972432" y="1600730"/>
            <a:ext cx="6096000" cy="1498872"/>
          </a:xfrm>
          <a:prstGeom prst="rect">
            <a:avLst/>
          </a:prstGeom>
        </p:spPr>
        <p:txBody>
          <a:bodyPr>
            <a:spAutoFit/>
          </a:bodyPr>
          <a:lstStyle/>
          <a:p>
            <a:pPr indent="457200" algn="just" fontAlgn="base">
              <a:lnSpc>
                <a:spcPct val="120000"/>
              </a:lnSpc>
              <a:spcBef>
                <a:spcPts val="600"/>
              </a:spcBef>
              <a:spcAft>
                <a:spcPts val="0"/>
              </a:spcAft>
            </a:pPr>
            <a:r>
              <a:rPr lang="uk-UA" dirty="0" err="1">
                <a:latin typeface="Times New Roman" panose="02020603050405020304" pitchFamily="18" charset="0"/>
                <a:ea typeface="Times New Roman" panose="02020603050405020304" pitchFamily="18" charset="0"/>
              </a:rPr>
              <a:t>Лайкерт</a:t>
            </a:r>
            <a:r>
              <a:rPr lang="uk-UA" dirty="0">
                <a:latin typeface="Times New Roman" panose="02020603050405020304" pitchFamily="18" charset="0"/>
                <a:ea typeface="Times New Roman" panose="02020603050405020304" pitchFamily="18" charset="0"/>
              </a:rPr>
              <a:t> запропонував чотири базові системи стилю керівництва (Таблиця. 2).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Пізніше було встановлено, що кожен з вказаних стилів «в чистому вигляді» зустрічається </a:t>
            </a:r>
            <a:r>
              <a:rPr lang="uk-UA" dirty="0" err="1">
                <a:latin typeface="Times New Roman" panose="02020603050405020304" pitchFamily="18" charset="0"/>
                <a:ea typeface="Times New Roman" panose="02020603050405020304" pitchFamily="18" charset="0"/>
              </a:rPr>
              <a:t>рідко</a:t>
            </a:r>
            <a:r>
              <a:rPr lang="uk-UA"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3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66335" y="1451540"/>
            <a:ext cx="9358184" cy="3237809"/>
          </a:xfrm>
          <a:prstGeom prst="rect">
            <a:avLst/>
          </a:prstGeom>
        </p:spPr>
        <p:txBody>
          <a:bodyPr wrap="square">
            <a:spAutoFit/>
          </a:bodyPr>
          <a:lstStyle/>
          <a:p>
            <a:pPr indent="457200" algn="just" fontAlgn="base">
              <a:lnSpc>
                <a:spcPct val="120000"/>
              </a:lnSpc>
              <a:spcBef>
                <a:spcPts val="600"/>
              </a:spcBef>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Отже,</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20000"/>
              </a:lnSpc>
              <a:spcBef>
                <a:spcPts val="600"/>
              </a:spcBef>
              <a:spcAft>
                <a:spcPts val="0"/>
              </a:spcAft>
            </a:pP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Стиль лідерства</a:t>
            </a: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cs typeface="Times New Roman" panose="02020603050405020304" pitchFamily="18" charset="0"/>
              </a:rPr>
              <a:t>— це модель поведінки, яку лідери використовують у взаємодії зі своєю командою. Іншими словами, йдеться про способи впливу, які допомагають керувати іншими людьми й </a:t>
            </a:r>
            <a:r>
              <a:rPr lang="uk-UA" dirty="0">
                <a:latin typeface="Times New Roman" panose="02020603050405020304" pitchFamily="18" charset="0"/>
                <a:ea typeface="Times New Roman" panose="02020603050405020304" pitchFamily="18" charset="0"/>
                <a:cs typeface="Times New Roman" panose="02020603050405020304" pitchFamily="18" charset="0"/>
                <a:hlinkClick r:id="rId2"/>
              </a:rPr>
              <a:t>мотивувати їх</a:t>
            </a:r>
            <a:r>
              <a:rPr lang="uk-UA" dirty="0">
                <a:latin typeface="Times New Roman" panose="02020603050405020304" pitchFamily="18" charset="0"/>
                <a:ea typeface="Times New Roman" panose="02020603050405020304" pitchFamily="18" charset="0"/>
                <a:cs typeface="Times New Roman" panose="02020603050405020304" pitchFamily="18" charset="0"/>
              </a:rPr>
              <a:t>. Від стилю лідерства залежить, як лідери вибудовують свої відносини з підлеглими й чи сприяє це ефективній роботі та користі організації або спільноти загалом.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Стиль лідерства формується на основі особистих рис людини та її досвіду. Тобто зазвичай це цілком природний процес, у якому лідер залучає свої найсильніші якості для впливу на інших та досягнення спільних цілей.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59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5676" y="373995"/>
            <a:ext cx="6096000" cy="3160865"/>
          </a:xfrm>
          <a:prstGeom prst="rect">
            <a:avLst/>
          </a:prstGeom>
        </p:spPr>
        <p:txBody>
          <a:bodyPr>
            <a:spAutoFit/>
          </a:bodyPr>
          <a:lstStyle/>
          <a:p>
            <a:pPr indent="457200" algn="just">
              <a:lnSpc>
                <a:spcPct val="120000"/>
              </a:lnSpc>
              <a:spcBef>
                <a:spcPts val="600"/>
              </a:spcBef>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Лідерство має багато обличь та форматів. Лідером є людина, яка веде за собою команду задля досягнення спільної мети. Тільки вести можна по-різному. Це </a:t>
            </a:r>
            <a:r>
              <a:rPr lang="uk-UA" dirty="0" err="1">
                <a:latin typeface="Times New Roman" panose="02020603050405020304" pitchFamily="18" charset="0"/>
                <a:ea typeface="Calibri" panose="020F0502020204030204" pitchFamily="34" charset="0"/>
                <a:cs typeface="Times New Roman" panose="02020603050405020304" pitchFamily="18" charset="0"/>
              </a:rPr>
              <a:t>залежиь</a:t>
            </a:r>
            <a:r>
              <a:rPr lang="uk-UA" dirty="0">
                <a:latin typeface="Times New Roman" panose="02020603050405020304" pitchFamily="18" charset="0"/>
                <a:ea typeface="Calibri" panose="020F0502020204030204" pitchFamily="34" charset="0"/>
                <a:cs typeface="Times New Roman" panose="02020603050405020304" pitchFamily="18" charset="0"/>
              </a:rPr>
              <a:t>, в першу чергу, від цінностей лідера, його фокусу на короткотерміновий результат чи на довготривалу стратегію, важливість команди для нього.</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Bef>
                <a:spcPts val="600"/>
              </a:spcBef>
              <a:spcAft>
                <a:spcPts val="0"/>
              </a:spcAft>
            </a:pP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Автори книги «</a:t>
            </a:r>
            <a:r>
              <a:rPr lang="uk-UA"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Емоціне</a:t>
            </a: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лідерство» </a:t>
            </a:r>
            <a:r>
              <a:rPr lang="uk-UA"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Деніела</a:t>
            </a: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Гоулман</a:t>
            </a: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Річард </a:t>
            </a:r>
            <a:r>
              <a:rPr lang="uk-UA"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Бояцис</a:t>
            </a: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і Енні </a:t>
            </a:r>
            <a:r>
              <a:rPr lang="uk-UA"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МакКі</a:t>
            </a:r>
            <a:r>
              <a:rPr lang="uk-UA"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виділяють 6 типів лідерства</a:t>
            </a:r>
            <a:r>
              <a:rPr lang="uk-UA" b="1"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871783" y="3772479"/>
            <a:ext cx="6952736" cy="1089529"/>
          </a:xfrm>
          <a:prstGeom prst="rect">
            <a:avLst/>
          </a:prstGeom>
        </p:spPr>
        <p:txBody>
          <a:bodyPr wrap="square">
            <a:spAutoFit/>
          </a:bodyPr>
          <a:lstStyle/>
          <a:p>
            <a:pPr algn="just">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У книзі описані 6 різних підходів до лідерства – чотири з яких </a:t>
            </a:r>
            <a:r>
              <a:rPr lang="uk-UA" b="1" dirty="0">
                <a:latin typeface="Times New Roman" panose="02020603050405020304" pitchFamily="18" charset="0"/>
                <a:ea typeface="Times New Roman" panose="02020603050405020304" pitchFamily="18" charset="0"/>
                <a:cs typeface="Times New Roman" panose="02020603050405020304" pitchFamily="18" charset="0"/>
              </a:rPr>
              <a:t>резонансні</a:t>
            </a:r>
            <a:r>
              <a:rPr lang="uk-UA" dirty="0">
                <a:latin typeface="Times New Roman" panose="02020603050405020304" pitchFamily="18" charset="0"/>
                <a:ea typeface="Times New Roman" panose="02020603050405020304" pitchFamily="18" charset="0"/>
                <a:cs typeface="Times New Roman" panose="02020603050405020304" pitchFamily="18" charset="0"/>
              </a:rPr>
              <a:t> (ідеалістичний, навчаючий, товариський, демократичний) і два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дисонансні</a:t>
            </a:r>
            <a:r>
              <a:rPr lang="uk-UA" dirty="0">
                <a:latin typeface="Times New Roman" panose="02020603050405020304" pitchFamily="18" charset="0"/>
                <a:ea typeface="Times New Roman" panose="02020603050405020304" pitchFamily="18" charset="0"/>
                <a:cs typeface="Times New Roman" panose="02020603050405020304" pitchFamily="18" charset="0"/>
              </a:rPr>
              <a:t> (амбіційний і авторитарний).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395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1902" t="41402" r="34814" b="26134"/>
          <a:stretch/>
        </p:blipFill>
        <p:spPr bwMode="auto">
          <a:xfrm>
            <a:off x="565964" y="274139"/>
            <a:ext cx="5705475" cy="312991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27877" t="17838" r="31212" b="28501"/>
          <a:stretch/>
        </p:blipFill>
        <p:spPr bwMode="auto">
          <a:xfrm>
            <a:off x="5834964" y="2232403"/>
            <a:ext cx="6057900" cy="4469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82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1902" t="47584" r="35574" b="23091"/>
          <a:stretch/>
        </p:blipFill>
        <p:spPr bwMode="auto">
          <a:xfrm>
            <a:off x="6221019" y="1310342"/>
            <a:ext cx="5802630" cy="294322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442" t="29928" r="14044" b="6842"/>
          <a:stretch/>
        </p:blipFill>
        <p:spPr bwMode="auto">
          <a:xfrm>
            <a:off x="0" y="0"/>
            <a:ext cx="6010275" cy="3921125"/>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srcRect l="27767" t="39640" r="32215" b="24280"/>
          <a:stretch/>
        </p:blipFill>
        <p:spPr bwMode="auto">
          <a:xfrm>
            <a:off x="784953" y="3921125"/>
            <a:ext cx="5727700" cy="2905125"/>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7221729" y="641177"/>
            <a:ext cx="4556055"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ІДЕАЛІСТИЧНИЙ ЛІДЕР</a:t>
            </a:r>
            <a:endParaRPr lang="uk-UA" sz="2800" b="1" dirty="0">
              <a:solidFill>
                <a:srgbClr val="FFFF00"/>
              </a:solidFill>
            </a:endParaRPr>
          </a:p>
        </p:txBody>
      </p:sp>
    </p:spTree>
    <p:extLst>
      <p:ext uri="{BB962C8B-B14F-4D97-AF65-F5344CB8AC3E}">
        <p14:creationId xmlns:p14="http://schemas.microsoft.com/office/powerpoint/2010/main" val="201264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8211" t="14271" r="31435" b="17540"/>
          <a:stretch/>
        </p:blipFill>
        <p:spPr bwMode="auto">
          <a:xfrm>
            <a:off x="6778891" y="1726454"/>
            <a:ext cx="5098415" cy="484632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446" t="18630" r="14489" b="11986"/>
          <a:stretch/>
        </p:blipFill>
        <p:spPr bwMode="auto">
          <a:xfrm>
            <a:off x="134936" y="230117"/>
            <a:ext cx="6398895" cy="461962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7146228" y="230117"/>
            <a:ext cx="3880101"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НАВЧАЮЧИЙ ЛІДЕР</a:t>
            </a:r>
            <a:endParaRPr lang="uk-UA" sz="2800" b="1" dirty="0">
              <a:solidFill>
                <a:srgbClr val="FFFF00"/>
              </a:solidFill>
            </a:endParaRPr>
          </a:p>
        </p:txBody>
      </p:sp>
    </p:spTree>
    <p:extLst>
      <p:ext uri="{BB962C8B-B14F-4D97-AF65-F5344CB8AC3E}">
        <p14:creationId xmlns:p14="http://schemas.microsoft.com/office/powerpoint/2010/main" val="348076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8212" t="18630" r="30543" b="23683"/>
          <a:stretch/>
        </p:blipFill>
        <p:spPr bwMode="auto">
          <a:xfrm>
            <a:off x="257320" y="177226"/>
            <a:ext cx="5396860" cy="413471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442" t="30721" r="14378" b="19131"/>
          <a:stretch/>
        </p:blipFill>
        <p:spPr bwMode="auto">
          <a:xfrm>
            <a:off x="5483096" y="3342214"/>
            <a:ext cx="6530975" cy="340042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7045560" y="1236500"/>
            <a:ext cx="4188839"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ТОВАРИСЬКИЙ ЛІДЕР</a:t>
            </a:r>
            <a:endParaRPr lang="uk-UA" sz="2800" b="1" dirty="0">
              <a:solidFill>
                <a:srgbClr val="FFFF00"/>
              </a:solidFill>
            </a:endParaRPr>
          </a:p>
        </p:txBody>
      </p:sp>
    </p:spTree>
    <p:extLst>
      <p:ext uri="{BB962C8B-B14F-4D97-AF65-F5344CB8AC3E}">
        <p14:creationId xmlns:p14="http://schemas.microsoft.com/office/powerpoint/2010/main" val="204456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8321" t="15261" r="31435" b="34587"/>
          <a:stretch/>
        </p:blipFill>
        <p:spPr bwMode="auto">
          <a:xfrm>
            <a:off x="6359641" y="2677016"/>
            <a:ext cx="5362575" cy="375856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443" t="15261" r="14266" b="5648"/>
          <a:stretch/>
        </p:blipFill>
        <p:spPr bwMode="auto">
          <a:xfrm>
            <a:off x="233757" y="184787"/>
            <a:ext cx="5848262" cy="4655661"/>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6751946" y="1018682"/>
            <a:ext cx="4768741"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ДЕМОКРАТИЧНИЙ ЛІДЕР</a:t>
            </a:r>
            <a:endParaRPr lang="uk-UA" sz="2800" b="1" dirty="0">
              <a:solidFill>
                <a:srgbClr val="FFFF00"/>
              </a:solidFill>
            </a:endParaRPr>
          </a:p>
        </p:txBody>
      </p:sp>
    </p:spTree>
    <p:extLst>
      <p:ext uri="{BB962C8B-B14F-4D97-AF65-F5344CB8AC3E}">
        <p14:creationId xmlns:p14="http://schemas.microsoft.com/office/powerpoint/2010/main" val="11851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7877" t="18829" r="30191" b="21898"/>
          <a:stretch/>
        </p:blipFill>
        <p:spPr bwMode="auto">
          <a:xfrm>
            <a:off x="261476" y="176548"/>
            <a:ext cx="5513250" cy="4296598"/>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331" t="22198" r="14266" b="5848"/>
          <a:stretch/>
        </p:blipFill>
        <p:spPr bwMode="auto">
          <a:xfrm>
            <a:off x="5634140" y="1995487"/>
            <a:ext cx="6311265" cy="469582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6991069" y="824408"/>
            <a:ext cx="3895618"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АМБІЦІЙНИЙ ЛІДЕР</a:t>
            </a:r>
            <a:endParaRPr lang="uk-UA" sz="2800" b="1" dirty="0">
              <a:solidFill>
                <a:srgbClr val="FFFF00"/>
              </a:solidFill>
            </a:endParaRPr>
          </a:p>
        </p:txBody>
      </p:sp>
    </p:spTree>
    <p:extLst>
      <p:ext uri="{BB962C8B-B14F-4D97-AF65-F5344CB8AC3E}">
        <p14:creationId xmlns:p14="http://schemas.microsoft.com/office/powerpoint/2010/main" val="227335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8321" t="16054" r="31435" b="37760"/>
          <a:stretch/>
        </p:blipFill>
        <p:spPr bwMode="auto">
          <a:xfrm>
            <a:off x="6293708" y="2883243"/>
            <a:ext cx="5658510" cy="3524619"/>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1332" t="19225" r="14266" b="29831"/>
          <a:stretch/>
        </p:blipFill>
        <p:spPr bwMode="auto">
          <a:xfrm>
            <a:off x="199106" y="184410"/>
            <a:ext cx="6274435" cy="330517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6991069" y="1102496"/>
            <a:ext cx="4429289" cy="523220"/>
          </a:xfrm>
          <a:prstGeom prst="rect">
            <a:avLst/>
          </a:prstGeom>
        </p:spPr>
        <p:txBody>
          <a:bodyPr wrap="none">
            <a:spAutoFit/>
          </a:bodyPr>
          <a:lstStyle/>
          <a:p>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АВТОРИТАРНИЙ ЛІДЕР</a:t>
            </a:r>
            <a:endParaRPr lang="uk-UA" sz="2800" b="1" dirty="0">
              <a:solidFill>
                <a:srgbClr val="FFFF00"/>
              </a:solidFill>
            </a:endParaRPr>
          </a:p>
        </p:txBody>
      </p:sp>
    </p:spTree>
    <p:extLst>
      <p:ext uri="{BB962C8B-B14F-4D97-AF65-F5344CB8AC3E}">
        <p14:creationId xmlns:p14="http://schemas.microsoft.com/office/powerpoint/2010/main" val="104258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0833" y="898770"/>
            <a:ext cx="10725665" cy="4899803"/>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У 50-х роках ХХ століття з розвитком і інтенсифікацією виробництва з'являлося величезна кількість великих фірм, що вимагали великого числа керівників вищої і середньої ланки, здатних приймати грамотні раціональні рішення, і що не менш важливе, що уміють працювати з великими групами людей. В результаті з'являється фахівці, які безпосередньо займаються управлінською діяльністю. Практика показала, що на ефективність управління персоналом і якість роботи підприємства в цілому важливий вплив робить стиль лідерства в організації.</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Стиль лідерства – явище суто індивідуальне, оскільки воно визначається специфічними характеристиками конкретної особи і виражає особливості роботи з людьми, а також технологію ухвалення рішення саме цією особою. Регламентується стиль особистими якостями керівника. Проблема вибору стилю керівництва організацією є одній з основних при здійсненні управління.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Тема є достатньо розроблена в науковій вітчизняній так і в зарубіжній літературі. Було опрацьовану велику кількість наукової літератури, що дало змогу об’єктивно проаналізувати стилі лідерства – як головну категорію процесу управління успішним підприємством. Дослідження проблеми якісного управління здійснюватися в 2-х напрямках: теоретичному та практичному.</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667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61686" y="197090"/>
            <a:ext cx="5857103" cy="1384995"/>
          </a:xfrm>
          <a:prstGeom prst="rect">
            <a:avLst/>
          </a:prstGeom>
        </p:spPr>
        <p:txBody>
          <a:bodyPr wrap="square">
            <a:spAutoFit/>
          </a:bodyPr>
          <a:lstStyle/>
          <a:p>
            <a:pPr algn="ctr"/>
            <a:r>
              <a:rPr lang="uk-UA" sz="28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СТИЛЬ СЛУЖІННЯ АБО СЕРВАНТ-ЛІДЕРСТВО  </a:t>
            </a:r>
            <a:r>
              <a:rPr lang="uk-UA" sz="2800" b="1" dirty="0" smtClean="0">
                <a:solidFill>
                  <a:srgbClr val="FFFF00"/>
                </a:solidFill>
                <a:latin typeface="Times New Roman" panose="02020603050405020304" pitchFamily="18" charset="0"/>
                <a:cs typeface="Times New Roman" panose="02020603050405020304" pitchFamily="18" charset="0"/>
              </a:rPr>
              <a:t>(SERVANT LEADERSHIP STYLE)</a:t>
            </a:r>
            <a:endParaRPr lang="uk-UA" sz="2800" dirty="0">
              <a:solidFill>
                <a:srgbClr val="FFFF00"/>
              </a:solidFill>
            </a:endParaRPr>
          </a:p>
        </p:txBody>
      </p:sp>
      <p:sp>
        <p:nvSpPr>
          <p:cNvPr id="5" name="Прямоугольник 4"/>
          <p:cNvSpPr/>
          <p:nvPr/>
        </p:nvSpPr>
        <p:spPr>
          <a:xfrm>
            <a:off x="790833" y="2042358"/>
            <a:ext cx="10626810" cy="4133439"/>
          </a:xfrm>
          <a:prstGeom prst="rect">
            <a:avLst/>
          </a:prstGeom>
        </p:spPr>
        <p:txBody>
          <a:bodyPr wrap="square">
            <a:spAutoFit/>
          </a:bodyPr>
          <a:lstStyle/>
          <a:p>
            <a:pPr indent="457200" algn="just">
              <a:lnSpc>
                <a:spcPct val="110000"/>
              </a:lnSpc>
              <a:spcBef>
                <a:spcPts val="600"/>
              </a:spcBef>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Лідери-служителі</a:t>
            </a:r>
            <a:r>
              <a:rPr lang="uk-UA" dirty="0">
                <a:latin typeface="Times New Roman" panose="02020603050405020304" pitchFamily="18" charset="0"/>
                <a:ea typeface="Times New Roman" panose="02020603050405020304" pitchFamily="18" charset="0"/>
                <a:cs typeface="Times New Roman" panose="02020603050405020304" pitchFamily="18" charset="0"/>
              </a:rPr>
              <a:t> - це ті, хто ставить на перше місце потреби та інтереси своїх команд. Вірить, що задоволені співробітники працюють більш ефективно та досягають кращих результатів.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Ці лідери акцентують увагу на тому, щоб команда відчувала свою важливість і мала можливість розвиватися, як професіонали.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Лідери-служителі стимулюють та мотивують свою команду, володіють високими навичками комунікації. Цей стиль керівництва буде для вас відповідним, якщо ви прагнете створити атмосферу співпраці та взаємодії в команді, а також, якщо ви націлені на професійний розвиток своєї команди.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0000"/>
              </a:lnSpc>
              <a:spcBef>
                <a:spcPts val="600"/>
              </a:spcBef>
              <a:spcAft>
                <a:spcPts val="0"/>
              </a:spcAft>
            </a:pPr>
            <a:r>
              <a:rPr lang="uk-UA" b="1" i="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Плюси та виклики цього стилю</a:t>
            </a:r>
            <a:r>
              <a:rPr lang="uk-UA" b="1"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lnSpc>
                <a:spcPct val="110000"/>
              </a:lnSpc>
              <a:spcBef>
                <a:spcPts val="600"/>
              </a:spcBef>
              <a:spcAft>
                <a:spcPts val="0"/>
              </a:spcAft>
              <a:buSzPts val="1000"/>
              <a:buFont typeface="Symbol" panose="05050102010706020507" pitchFamily="18" charset="2"/>
              <a:buChar char=""/>
              <a:tabLst>
                <a:tab pos="457200" algn="l"/>
              </a:tabLs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Переваги</a:t>
            </a:r>
            <a:r>
              <a:rPr lang="uk-UA" b="1" dirty="0">
                <a:latin typeface="Times New Roman" panose="02020603050405020304" pitchFamily="18" charset="0"/>
                <a:ea typeface="Times New Roman" panose="02020603050405020304" pitchFamily="18" charset="0"/>
                <a:cs typeface="Times New Roman" panose="02020603050405020304" pitchFamily="18" charset="0"/>
              </a:rPr>
              <a:t>:</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лідери-служителі </a:t>
            </a:r>
            <a:r>
              <a:rPr lang="uk-UA" dirty="0">
                <a:latin typeface="Times New Roman" panose="02020603050405020304" pitchFamily="18" charset="0"/>
                <a:ea typeface="Times New Roman" panose="02020603050405020304" pitchFamily="18" charset="0"/>
                <a:cs typeface="Times New Roman" panose="02020603050405020304" pitchFamily="18" charset="0"/>
              </a:rPr>
              <a:t>здатні підвищити лояльність і продуктивність працівників, покращити їхній розвиток і процес прийняття рішень, зміцнити довіру та виховати майбутніх лідерів.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lnSpc>
                <a:spcPct val="110000"/>
              </a:lnSpc>
              <a:spcBef>
                <a:spcPts val="600"/>
              </a:spcBef>
              <a:spcAft>
                <a:spcPts val="0"/>
              </a:spcAft>
              <a:buSzPts val="1000"/>
              <a:buFont typeface="Symbol" panose="05050102010706020507" pitchFamily="18" charset="2"/>
              <a:buChar char=""/>
              <a:tabLst>
                <a:tab pos="457200" algn="l"/>
              </a:tabLst>
            </a:pP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Виклики</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cs typeface="Times New Roman" panose="02020603050405020304" pitchFamily="18" charset="0"/>
              </a:rPr>
              <a:t>лідери-служителі можуть вигоріти, оскільки часто ставлять потреби своєї команди вище за власні. Їм може бути важко бути авторитетними, коли це потрібно.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78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6779" y="807188"/>
            <a:ext cx="10429103" cy="5579989"/>
          </a:xfrm>
          <a:prstGeom prst="rect">
            <a:avLst/>
          </a:prstGeom>
        </p:spPr>
        <p:txBody>
          <a:bodyPr wrap="square">
            <a:spAutoFit/>
          </a:bodyPr>
          <a:lstStyle/>
          <a:p>
            <a:pPr indent="457200" algn="just" fontAlgn="base">
              <a:lnSpc>
                <a:spcPct val="110000"/>
              </a:lnSpc>
              <a:spcBef>
                <a:spcPts val="600"/>
              </a:spcBef>
              <a:spcAft>
                <a:spcPts val="0"/>
              </a:spcAft>
            </a:pPr>
            <a:r>
              <a:rPr lang="uk-UA"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1</a:t>
            </a:r>
            <a:r>
              <a:rPr lang="uk-UA"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Культурні особливості</a:t>
            </a:r>
            <a:endParaRPr lang="uk-UA" sz="1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Оскільки бізнес-сфера стає більш мультикультурною, важливо розуміти, як культура впливає на стиль лідерства, адже роль лідера може бути дуже різною залежно від країни. Культурні особливості багато в чому визначають робочий процес, способи комунікації та очікування колективу. Управління командою, члени якої знаходяться у різних регіонах, вимагає набагато ширшого набору навичок. Відповідно, для ефективного міжкультурного лідерства необхідно розуміти культурні цінності та норми.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Лідерський стиль західної культури</a:t>
            </a:r>
            <a:r>
              <a:rPr lang="uk-UA" dirty="0">
                <a:latin typeface="Times New Roman" panose="02020603050405020304" pitchFamily="18" charset="0"/>
                <a:ea typeface="Times New Roman" panose="02020603050405020304" pitchFamily="18" charset="0"/>
                <a:cs typeface="Times New Roman" panose="02020603050405020304" pitchFamily="18" charset="0"/>
              </a:rPr>
              <a:t> заохочує індивідуалізм та особисті досягнення. Західні лідери використовують конкуренцію як головний спосіб мотивації й винагороджують підлеглих за успіхи. На американському ринку найпоширенішими стилями лідерства є </a:t>
            </a:r>
            <a:r>
              <a:rPr lang="uk-UA" i="1" dirty="0">
                <a:latin typeface="Times New Roman" panose="02020603050405020304" pitchFamily="18" charset="0"/>
                <a:ea typeface="Times New Roman" panose="02020603050405020304" pitchFamily="18" charset="0"/>
                <a:cs typeface="Times New Roman" panose="02020603050405020304" pitchFamily="18" charset="0"/>
              </a:rPr>
              <a:t>демократичний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i="1" dirty="0">
                <a:latin typeface="Times New Roman" panose="02020603050405020304" pitchFamily="18" charset="0"/>
                <a:ea typeface="Times New Roman" panose="02020603050405020304" pitchFamily="18" charset="0"/>
                <a:cs typeface="Times New Roman" panose="02020603050405020304" pitchFamily="18" charset="0"/>
              </a:rPr>
              <a:t>трансформаційний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i="1" dirty="0">
                <a:latin typeface="Times New Roman" panose="02020603050405020304" pitchFamily="18" charset="0"/>
                <a:ea typeface="Times New Roman" panose="02020603050405020304" pitchFamily="18" charset="0"/>
                <a:cs typeface="Times New Roman" panose="02020603050405020304" pitchFamily="18" charset="0"/>
              </a:rPr>
              <a:t>авторитарний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і </a:t>
            </a:r>
            <a:r>
              <a:rPr lang="uk-UA" i="1" dirty="0">
                <a:latin typeface="Times New Roman" panose="02020603050405020304" pitchFamily="18" charset="0"/>
                <a:ea typeface="Times New Roman" panose="02020603050405020304" pitchFamily="18" charset="0"/>
                <a:cs typeface="Times New Roman" panose="02020603050405020304" pitchFamily="18" charset="0"/>
              </a:rPr>
              <a:t>стиль служіння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Лідерство у східній культурі</a:t>
            </a:r>
            <a:r>
              <a:rPr lang="uk-UA" dirty="0">
                <a:latin typeface="Times New Roman" panose="02020603050405020304" pitchFamily="18" charset="0"/>
                <a:ea typeface="Times New Roman" panose="02020603050405020304" pitchFamily="18" charset="0"/>
                <a:cs typeface="Times New Roman" panose="02020603050405020304" pitchFamily="18" charset="0"/>
              </a:rPr>
              <a:t> орієнтоване на колективну роботу і співпрацю. В азійській моделі організації праці цінується старанне виконання завдань і командний дух. Загалом значення колективу набагато вище, ніж окремої особистості. Тому для східних країн більш властиві </a:t>
            </a:r>
            <a:r>
              <a:rPr lang="uk-UA" i="1" dirty="0">
                <a:latin typeface="Times New Roman" panose="02020603050405020304" pitchFamily="18" charset="0"/>
                <a:ea typeface="Times New Roman" panose="02020603050405020304" pitchFamily="18" charset="0"/>
                <a:cs typeface="Times New Roman" panose="02020603050405020304" pitchFamily="18" charset="0"/>
              </a:rPr>
              <a:t>авторитарний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i="1" dirty="0">
                <a:latin typeface="Times New Roman" panose="02020603050405020304" pitchFamily="18" charset="0"/>
                <a:ea typeface="Times New Roman" panose="02020603050405020304" pitchFamily="18" charset="0"/>
                <a:cs typeface="Times New Roman" panose="02020603050405020304" pitchFamily="18" charset="0"/>
              </a:rPr>
              <a:t>бюрократичний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і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т</a:t>
            </a:r>
            <a:r>
              <a:rPr lang="uk-UA" i="1" dirty="0" err="1">
                <a:latin typeface="Times New Roman" panose="02020603050405020304" pitchFamily="18" charset="0"/>
                <a:ea typeface="Times New Roman" panose="02020603050405020304" pitchFamily="18" charset="0"/>
                <a:cs typeface="Times New Roman" panose="02020603050405020304" pitchFamily="18" charset="0"/>
              </a:rPr>
              <a:t>ранзакційний</a:t>
            </a:r>
            <a:r>
              <a:rPr lang="uk-UA" dirty="0">
                <a:latin typeface="Times New Roman" panose="02020603050405020304" pitchFamily="18" charset="0"/>
                <a:ea typeface="Times New Roman" panose="02020603050405020304" pitchFamily="18" charset="0"/>
                <a:cs typeface="Times New Roman" panose="02020603050405020304" pitchFamily="18" charset="0"/>
              </a:rPr>
              <a:t> стилі.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У східній традиції важлива повага до авторитету, тоді як у західному світі цінується демократичний підхід і рівність. І це далеко не всі відмінності. Лідер, який має справу з мультикультурним колективом, має розуміти їх, щоб адаптувати свій стиль комунікації для успішного управління командою.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010352" y="174246"/>
            <a:ext cx="6125459" cy="380297"/>
          </a:xfrm>
          <a:prstGeom prst="rect">
            <a:avLst/>
          </a:prstGeom>
        </p:spPr>
        <p:txBody>
          <a:bodyPr wrap="none">
            <a:spAutoFit/>
          </a:bodyPr>
          <a:lstStyle/>
          <a:p>
            <a:pPr algn="ctr" fontAlgn="base">
              <a:lnSpc>
                <a:spcPct val="110000"/>
              </a:lnSpc>
              <a:spcBef>
                <a:spcPts val="600"/>
              </a:spcBef>
              <a:spcAft>
                <a:spcPts val="0"/>
              </a:spcAft>
            </a:pPr>
            <a:r>
              <a:rPr lang="uk-UA" b="1"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ФАКТОРИ, ЯКІ ВПЛИВАЮТЬ НА СТИЛІ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71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3870" y="883507"/>
            <a:ext cx="10223158" cy="5859553"/>
          </a:xfrm>
          <a:prstGeom prst="rect">
            <a:avLst/>
          </a:prstGeom>
        </p:spPr>
        <p:txBody>
          <a:bodyPr wrap="square">
            <a:spAutoFit/>
          </a:bodyPr>
          <a:lstStyle/>
          <a:p>
            <a:pPr indent="457200" algn="just" fontAlgn="base">
              <a:lnSpc>
                <a:spcPct val="110000"/>
              </a:lnSpc>
              <a:spcAft>
                <a:spcPts val="0"/>
              </a:spcAft>
            </a:pPr>
            <a:r>
              <a:rPr lang="uk-UA"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Характеристики послідовників</a:t>
            </a:r>
          </a:p>
          <a:p>
            <a:pPr indent="457200" algn="just" fontAlgn="base">
              <a:lnSpc>
                <a:spcPct val="11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Особисті риси й цінності послідовників також мають сильний вплив на лідера. Більш того, існують послідовників теж є свої стилі. Професор Роберт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Келлі</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запропонував класифікацію</a:t>
            </a:r>
            <a:r>
              <a:rPr lang="uk-UA" dirty="0">
                <a:latin typeface="Times New Roman" panose="02020603050405020304" pitchFamily="18" charset="0"/>
                <a:ea typeface="Times New Roman" panose="02020603050405020304" pitchFamily="18" charset="0"/>
                <a:cs typeface="Times New Roman" panose="02020603050405020304" pitchFamily="18" charset="0"/>
              </a:rPr>
              <a:t> на основі їхньої поведінки та персональних характеристик. Головними критеріями у ній є здатність критично мислити й рівень активності. Залежно від того, як ці критерії виражені, виділяються п’ять стилів послідовників:</a:t>
            </a:r>
            <a:endParaRPr lang="uk-UA"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457200" algn="just" fontAlgn="base">
              <a:lnSpc>
                <a:spcPct val="110000"/>
              </a:lnSpc>
              <a:spcAft>
                <a:spcPts val="0"/>
              </a:spcAft>
              <a:buSzPts val="1000"/>
              <a:buFont typeface="Wingdings" panose="05000000000000000000" pitchFamily="2" charset="2"/>
              <a:buChar char=""/>
              <a:tabLst>
                <a:tab pos="457200" algn="l"/>
              </a:tabLst>
            </a:pPr>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пасивні послідовники (“вівці”)</a:t>
            </a:r>
            <a:r>
              <a:rPr lang="uk-UA" dirty="0">
                <a:latin typeface="Times New Roman" panose="02020603050405020304" pitchFamily="18" charset="0"/>
                <a:ea typeface="Calibri" panose="020F0502020204030204" pitchFamily="34" charset="0"/>
                <a:cs typeface="Times New Roman" panose="02020603050405020304" pitchFamily="18" charset="0"/>
              </a:rPr>
              <a:t> — працівники з низьким рівнем </a:t>
            </a:r>
            <a:r>
              <a:rPr lang="uk-UA" dirty="0" err="1">
                <a:latin typeface="Times New Roman" panose="02020603050405020304" pitchFamily="18" charset="0"/>
                <a:ea typeface="Calibri" panose="020F0502020204030204" pitchFamily="34" charset="0"/>
                <a:cs typeface="Times New Roman" panose="02020603050405020304" pitchFamily="18" charset="0"/>
              </a:rPr>
              <a:t>залученості</a:t>
            </a:r>
            <a:r>
              <a:rPr lang="uk-UA" dirty="0">
                <a:latin typeface="Times New Roman" panose="02020603050405020304" pitchFamily="18" charset="0"/>
                <a:ea typeface="Calibri" panose="020F0502020204030204" pitchFamily="34" charset="0"/>
                <a:cs typeface="Times New Roman" panose="02020603050405020304" pitchFamily="18" charset="0"/>
              </a:rPr>
              <a:t>, які чекають завдань від лідера.</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fontAlgn="base">
              <a:lnSpc>
                <a:spcPct val="110000"/>
              </a:lnSpc>
              <a:spcAft>
                <a:spcPts val="0"/>
              </a:spcAft>
              <a:buSzPts val="1000"/>
              <a:buFont typeface="Wingdings" panose="05000000000000000000" pitchFamily="2" charset="2"/>
              <a:buChar char=""/>
              <a:tabLst>
                <a:tab pos="457200" algn="l"/>
              </a:tabLst>
            </a:pPr>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конформісти</a:t>
            </a:r>
            <a:r>
              <a:rPr lang="uk-UA" dirty="0">
                <a:latin typeface="Times New Roman" panose="02020603050405020304" pitchFamily="18" charset="0"/>
                <a:ea typeface="Calibri" panose="020F0502020204030204" pitchFamily="34" charset="0"/>
                <a:cs typeface="Times New Roman" panose="02020603050405020304" pitchFamily="18" charset="0"/>
              </a:rPr>
              <a:t> активніші за представників попереднього стилю, але вони в усьому погоджуються з лідером і не застосовують критичне мислення.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fontAlgn="base">
              <a:lnSpc>
                <a:spcPct val="110000"/>
              </a:lnSpc>
              <a:spcAft>
                <a:spcPts val="0"/>
              </a:spcAft>
              <a:buSzPts val="1000"/>
              <a:buFont typeface="Wingdings" panose="05000000000000000000" pitchFamily="2" charset="2"/>
              <a:buChar char=""/>
              <a:tabLst>
                <a:tab pos="457200" algn="l"/>
              </a:tabLst>
            </a:pPr>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відчужені послідовники</a:t>
            </a:r>
            <a:r>
              <a:rPr lang="uk-UA" dirty="0">
                <a:latin typeface="Times New Roman" panose="02020603050405020304" pitchFamily="18" charset="0"/>
                <a:ea typeface="Calibri" panose="020F0502020204030204" pitchFamily="34" charset="0"/>
                <a:cs typeface="Times New Roman" panose="02020603050405020304" pitchFamily="18" charset="0"/>
              </a:rPr>
              <a:t>, навпаки, часто налаштовані скептично. Вони мають розвинене критичне мислення та власні ідеї, але воліють не проявляти ініціативи.</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fontAlgn="base">
              <a:lnSpc>
                <a:spcPct val="110000"/>
              </a:lnSpc>
              <a:spcAft>
                <a:spcPts val="0"/>
              </a:spcAft>
              <a:buSzPts val="1000"/>
              <a:buFont typeface="Wingdings" panose="05000000000000000000" pitchFamily="2" charset="2"/>
              <a:buChar char=""/>
              <a:tabLst>
                <a:tab pos="457200" algn="l"/>
              </a:tabLst>
            </a:pPr>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ефективні послідовники</a:t>
            </a:r>
            <a:r>
              <a:rPr lang="uk-UA" dirty="0">
                <a:latin typeface="Times New Roman" panose="02020603050405020304" pitchFamily="18" charset="0"/>
                <a:ea typeface="Calibri" panose="020F0502020204030204" pitchFamily="34" charset="0"/>
                <a:cs typeface="Times New Roman" panose="02020603050405020304" pitchFamily="18" charset="0"/>
              </a:rPr>
              <a:t> здатні самостійно думати й активно діяти. Це цілеспрямовані люди з високим рівнем </a:t>
            </a:r>
            <a:r>
              <a:rPr lang="uk-UA" dirty="0" err="1">
                <a:latin typeface="Times New Roman" panose="02020603050405020304" pitchFamily="18" charset="0"/>
                <a:ea typeface="Calibri" panose="020F0502020204030204" pitchFamily="34" charset="0"/>
                <a:cs typeface="Times New Roman" panose="02020603050405020304" pitchFamily="18" charset="0"/>
              </a:rPr>
              <a:t>залученості</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fontAlgn="base">
              <a:lnSpc>
                <a:spcPct val="110000"/>
              </a:lnSpc>
              <a:spcAft>
                <a:spcPts val="0"/>
              </a:spcAft>
              <a:buSzPts val="1000"/>
              <a:buFont typeface="Wingdings" panose="05000000000000000000" pitchFamily="2" charset="2"/>
              <a:buChar char=""/>
              <a:tabLst>
                <a:tab pos="457200" algn="l"/>
              </a:tabLst>
            </a:pPr>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прагматики</a:t>
            </a:r>
            <a:r>
              <a:rPr lang="uk-UA" dirty="0">
                <a:latin typeface="Times New Roman" panose="02020603050405020304" pitchFamily="18" charset="0"/>
                <a:ea typeface="Calibri" panose="020F0502020204030204" pitchFamily="34" charset="0"/>
                <a:cs typeface="Times New Roman" panose="02020603050405020304" pitchFamily="18" charset="0"/>
              </a:rPr>
              <a:t> можуть проявляти якості інших чотирьох стилів залежно від ситуації. Вони обирають найвигідніший і найменш ризикований для себе стиль поведінки.</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1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Теорія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Келлі</a:t>
            </a:r>
            <a:r>
              <a:rPr lang="uk-UA" dirty="0">
                <a:latin typeface="Times New Roman" panose="02020603050405020304" pitchFamily="18" charset="0"/>
                <a:ea typeface="Times New Roman" panose="02020603050405020304" pitchFamily="18" charset="0"/>
                <a:cs typeface="Times New Roman" panose="02020603050405020304" pitchFamily="18" charset="0"/>
              </a:rPr>
              <a:t> підкреслює важливість послідовників. На його думку, ефективними як лідерів, так і послідовників роблять одні й ті ж якості, зокрема здатність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самоорганізовуватися</a:t>
            </a:r>
            <a:r>
              <a:rPr lang="uk-UA" dirty="0">
                <a:latin typeface="Times New Roman" panose="02020603050405020304" pitchFamily="18" charset="0"/>
                <a:ea typeface="Times New Roman" panose="02020603050405020304" pitchFamily="18" charset="0"/>
                <a:cs typeface="Times New Roman" panose="02020603050405020304" pitchFamily="18" charset="0"/>
              </a:rPr>
              <a:t>, спиратися на власну компетентність, а також орієнтованість на результат.</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858849" y="264862"/>
            <a:ext cx="6125459" cy="380297"/>
          </a:xfrm>
          <a:prstGeom prst="rect">
            <a:avLst/>
          </a:prstGeom>
        </p:spPr>
        <p:txBody>
          <a:bodyPr wrap="none">
            <a:spAutoFit/>
          </a:bodyPr>
          <a:lstStyle/>
          <a:p>
            <a:pPr algn="ctr" fontAlgn="base">
              <a:lnSpc>
                <a:spcPct val="110000"/>
              </a:lnSpc>
              <a:spcBef>
                <a:spcPts val="600"/>
              </a:spcBef>
              <a:spcAft>
                <a:spcPts val="0"/>
              </a:spcAft>
            </a:pPr>
            <a:r>
              <a:rPr lang="uk-UA" b="1"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ФАКТОРИ, ЯКІ ВПЛИВАЮТЬ НА СТИЛІ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386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2768" y="1187048"/>
            <a:ext cx="9768330" cy="5127558"/>
          </a:xfrm>
          <a:prstGeom prst="rect">
            <a:avLst/>
          </a:prstGeom>
        </p:spPr>
        <p:txBody>
          <a:bodyPr wrap="square">
            <a:spAutoFit/>
          </a:bodyPr>
          <a:lstStyle/>
          <a:p>
            <a:pPr algn="just" fontAlgn="base">
              <a:lnSpc>
                <a:spcPct val="110000"/>
              </a:lnSpc>
              <a:spcBef>
                <a:spcPts val="600"/>
              </a:spcBef>
              <a:spcAft>
                <a:spcPts val="0"/>
              </a:spcAft>
            </a:pPr>
            <a:r>
              <a:rPr lang="uk-UA" b="1" dirty="0">
                <a:solidFill>
                  <a:srgbClr val="FFFF00"/>
                </a:solidFill>
                <a:latin typeface="Times New Roman" panose="02020603050405020304" pitchFamily="18" charset="0"/>
                <a:ea typeface="Times New Roman" panose="02020603050405020304" pitchFamily="18" charset="0"/>
              </a:rPr>
              <a:t>3. Ситуативні фактори</a:t>
            </a: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rPr>
              <a:t>Ми вже згадували, що лідерський стиль може сильно залежати від ситуації. Підходи, які добре працюють в одних умовах, можуть зовсім не підходити в інших. Щоб досягти високої ефективності, лідер має враховувати всі ситуативні фактори. До головних відносяться:</a:t>
            </a:r>
            <a:endParaRPr lang="uk-UA" sz="1600" dirty="0">
              <a:latin typeface="Times New Roman" panose="02020603050405020304" pitchFamily="18" charset="0"/>
              <a:ea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розмір і структура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стадія розвитку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культура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психологічна атмосфера у колективі;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моделі працевлаштування;</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сфера діяльності;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цілі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lnSpc>
                <a:spcPct val="110000"/>
              </a:lnSpc>
              <a:spcBef>
                <a:spcPts val="600"/>
              </a:spcBef>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взаємодія між лідером та послідовниками.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rPr>
              <a:t>Розуміючи ці фактори, лідер може адаптувати свій стиль, щоб задовольняти потреби команди й досягати поставлених завдань.</a:t>
            </a:r>
            <a:endParaRPr lang="uk-UA" sz="16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175109" y="487284"/>
            <a:ext cx="6125459" cy="380297"/>
          </a:xfrm>
          <a:prstGeom prst="rect">
            <a:avLst/>
          </a:prstGeom>
        </p:spPr>
        <p:txBody>
          <a:bodyPr wrap="none">
            <a:spAutoFit/>
          </a:bodyPr>
          <a:lstStyle/>
          <a:p>
            <a:pPr algn="ctr" fontAlgn="base">
              <a:lnSpc>
                <a:spcPct val="110000"/>
              </a:lnSpc>
              <a:spcBef>
                <a:spcPts val="600"/>
              </a:spcBef>
              <a:spcAft>
                <a:spcPts val="0"/>
              </a:spcAft>
            </a:pPr>
            <a:r>
              <a:rPr lang="uk-UA" b="1"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ФАКТОРИ, ЯКІ ВПЛИВАЮТЬ НА СТИЛІ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39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2064" y="1401360"/>
            <a:ext cx="10569146" cy="4284250"/>
          </a:xfrm>
          <a:prstGeom prst="rect">
            <a:avLst/>
          </a:prstGeom>
        </p:spPr>
        <p:txBody>
          <a:bodyPr wrap="square">
            <a:spAutoFit/>
          </a:bodyPr>
          <a:lstStyle/>
          <a:p>
            <a:pPr indent="457200" algn="just" fontAlgn="base">
              <a:lnSpc>
                <a:spcPct val="110000"/>
              </a:lnSpc>
              <a:spcBef>
                <a:spcPts val="600"/>
              </a:spcBef>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Стиль </a:t>
            </a:r>
            <a:r>
              <a:rPr lang="uk-UA" dirty="0">
                <a:latin typeface="Times New Roman" panose="02020603050405020304" pitchFamily="18" charset="0"/>
                <a:ea typeface="Times New Roman" panose="02020603050405020304" pitchFamily="18" charset="0"/>
                <a:cs typeface="Times New Roman" panose="02020603050405020304" pitchFamily="18" charset="0"/>
              </a:rPr>
              <a:t>лідерства переважно залежить від особистих рис і досвіду людини. Водночас ви можете розвивати якості, характерні для інших стилів, щоб зберігати гнучкість, необхідну в сучасних мінливих умовах ринку. Більш того, для цього існує окремий підхід під назвою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контекстуальне лідерство</a:t>
            </a:r>
            <a:r>
              <a:rPr lang="uk-UA" dirty="0">
                <a:latin typeface="Times New Roman" panose="02020603050405020304" pitchFamily="18" charset="0"/>
                <a:ea typeface="Times New Roman" panose="02020603050405020304" pitchFamily="18" charset="0"/>
                <a:cs typeface="Times New Roman" panose="02020603050405020304" pitchFamily="18" charset="0"/>
              </a:rPr>
              <a:t>, суть якого полягає у тому, що лідер постійно вдосконалює навички усвідомлення та прогнозування, потрібні для розуміння змін, які можуть впливати на його організацію як позитивно, так і негативно.</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Поради, які допомагають визначити й розвинути стиль лідерства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1. Зрозумійте власні лідерські риси</a:t>
            </a:r>
            <a:endParaRPr lang="uk-UA" sz="1400" dirty="0">
              <a:solidFill>
                <a:srgbClr val="00FFFF"/>
              </a:solidFill>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Кожен лідер має свої унікальні риси, сильні й слабкі сторони. Щоб зберігати ефективність, важливо чітко розуміти, хто ви, що можете і що не можете робити. Можливо, вам важливо контролювати всі процеси або, навпаки, ви хочете, щоб підлеглі були максимально автономними й справлялися зі своїми завданнями без вашої участі? А як щодо рішень: ви приймаєте їх одноосібно або враховуєте думки всіх членів команди? Спробуйте відповісти на ці питання чесно. Якщо ж вам важко оцінити себе, завжди можна дізнатися думку вищого керівника або підлеглих, наприклад, влаштувавши анонімне опитування.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341638" y="437857"/>
            <a:ext cx="5693546" cy="380297"/>
          </a:xfrm>
          <a:prstGeom prst="rect">
            <a:avLst/>
          </a:prstGeom>
        </p:spPr>
        <p:txBody>
          <a:bodyPr wrap="none">
            <a:spAutoFit/>
          </a:bodyPr>
          <a:lstStyle/>
          <a:p>
            <a:pPr algn="ctr" fontAlgn="base">
              <a:lnSpc>
                <a:spcPct val="110000"/>
              </a:lnSpc>
              <a:spcBef>
                <a:spcPts val="600"/>
              </a:spcBef>
              <a:spcAft>
                <a:spcPts val="0"/>
              </a:spcAft>
            </a:pPr>
            <a:r>
              <a:rPr lang="uk-UA" b="1" dirty="0" smtClean="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ЯК ВИБРАТИ ЕФЕКТИВНИЙ СТИЛЬ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09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0876" y="1423256"/>
            <a:ext cx="10495006" cy="4902881"/>
          </a:xfrm>
          <a:prstGeom prst="rect">
            <a:avLst/>
          </a:prstGeom>
        </p:spPr>
        <p:txBody>
          <a:bodyPr wrap="square">
            <a:spAutoFit/>
          </a:bodyPr>
          <a:lstStyle/>
          <a:p>
            <a:pPr indent="457200" algn="just" fontAlgn="base">
              <a:lnSpc>
                <a:spcPct val="110000"/>
              </a:lnSpc>
              <a:spcBef>
                <a:spcPts val="600"/>
              </a:spcBef>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2. Проаналізуйте характеристики членів команди</a:t>
            </a:r>
            <a:endParaRPr lang="uk-UA" sz="1400" dirty="0">
              <a:solidFill>
                <a:srgbClr val="00FFFF"/>
              </a:solidFill>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Ми згадували раніше, що характеристики послідовників сильно впливають на стиль лідерства. Різні комбінації ступеня критичного мислення й активності підлеглих вимагають дуже різних підходів. Одним потрібні чіткі настанови й контроль, іншим — свобода й довіра лідера. Знання сильних і слабких сторін членів команди, їхнього досвіду і навичок дає вам можливість визначити правильні підходи у комунікації. Усвідомивши, якої саме мотивації потребує кожен з підлеглих, ви зможете зрозуміти, чого вони від вас очікують як від лідера</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fontAlgn="base">
              <a:lnSpc>
                <a:spcPct val="110000"/>
              </a:lnSpc>
              <a:spcBef>
                <a:spcPts val="600"/>
              </a:spcBef>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3. Враховуйте специфіку бізнесу й можливі виклики</a:t>
            </a:r>
            <a:endParaRPr lang="uk-UA" sz="1400" dirty="0">
              <a:solidFill>
                <a:srgbClr val="00FFFF"/>
              </a:solidFill>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Стиль лідерства має бути адаптованим до специфіки й </a:t>
            </a:r>
            <a:r>
              <a:rPr lang="uk-UA" dirty="0">
                <a:latin typeface="Times New Roman" panose="02020603050405020304" pitchFamily="18" charset="0"/>
                <a:ea typeface="Times New Roman" panose="02020603050405020304" pitchFamily="18" charset="0"/>
                <a:cs typeface="Times New Roman" panose="02020603050405020304" pitchFamily="18" charset="0"/>
                <a:hlinkClick r:id="rId2"/>
              </a:rPr>
              <a:t>цілей бізнесу</a:t>
            </a:r>
            <a:r>
              <a:rPr lang="uk-UA" dirty="0">
                <a:latin typeface="Times New Roman" panose="02020603050405020304" pitchFamily="18" charset="0"/>
                <a:ea typeface="Times New Roman" panose="02020603050405020304" pitchFamily="18" charset="0"/>
                <a:cs typeface="Times New Roman" panose="02020603050405020304" pitchFamily="18" charset="0"/>
              </a:rPr>
              <a:t>. Очевидно, що для молодого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стартапу</a:t>
            </a:r>
            <a:r>
              <a:rPr lang="uk-UA" dirty="0">
                <a:latin typeface="Times New Roman" panose="02020603050405020304" pitchFamily="18" charset="0"/>
                <a:ea typeface="Times New Roman" panose="02020603050405020304" pitchFamily="18" charset="0"/>
                <a:cs typeface="Times New Roman" panose="02020603050405020304" pitchFamily="18" charset="0"/>
              </a:rPr>
              <a:t> не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підійде</a:t>
            </a:r>
            <a:r>
              <a:rPr lang="uk-UA" dirty="0">
                <a:latin typeface="Times New Roman" panose="02020603050405020304" pitchFamily="18" charset="0"/>
                <a:ea typeface="Times New Roman" panose="02020603050405020304" pitchFamily="18" charset="0"/>
                <a:cs typeface="Times New Roman" panose="02020603050405020304" pitchFamily="18" charset="0"/>
              </a:rPr>
              <a:t> бюрократичний стиль, водночас у корпоративному світі, де найбільше цінуються результати, навряд чи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приживеться</a:t>
            </a:r>
            <a:r>
              <a:rPr lang="uk-UA" dirty="0">
                <a:latin typeface="Times New Roman" panose="02020603050405020304" pitchFamily="18" charset="0"/>
                <a:ea typeface="Times New Roman" panose="02020603050405020304" pitchFamily="18" charset="0"/>
                <a:cs typeface="Times New Roman" panose="02020603050405020304" pitchFamily="18" charset="0"/>
              </a:rPr>
              <a:t> ліберальне лідерство. Також важливо враховувати загальну ситуацію на ринку. У часи кризи навичка приймати швидкі рішення й брати на себе всю відповідальність, властива авторитарному лідеру, може бути дуже доречною, тоді як у періоди стабільності можна більше покладатися на самоорганізацію та ініціативність підлеглих.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399303" y="520236"/>
            <a:ext cx="5693546" cy="380297"/>
          </a:xfrm>
          <a:prstGeom prst="rect">
            <a:avLst/>
          </a:prstGeom>
        </p:spPr>
        <p:txBody>
          <a:bodyPr wrap="none">
            <a:spAutoFit/>
          </a:bodyPr>
          <a:lstStyle/>
          <a:p>
            <a:pPr algn="ctr" fontAlgn="base">
              <a:lnSpc>
                <a:spcPct val="110000"/>
              </a:lnSpc>
              <a:spcBef>
                <a:spcPts val="600"/>
              </a:spcBef>
              <a:spcAft>
                <a:spcPts val="0"/>
              </a:spcAft>
            </a:pPr>
            <a:r>
              <a:rPr lang="uk-UA" b="1" dirty="0" smtClean="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ЯК ВИБРАТИ ЕФЕКТИВНИЙ СТИЛЬ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632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0962" y="1297089"/>
            <a:ext cx="10066638" cy="5241435"/>
          </a:xfrm>
          <a:prstGeom prst="rect">
            <a:avLst/>
          </a:prstGeom>
        </p:spPr>
        <p:txBody>
          <a:bodyPr wrap="square">
            <a:spAutoFit/>
          </a:bodyPr>
          <a:lstStyle/>
          <a:p>
            <a:pPr indent="457200" algn="just" fontAlgn="base">
              <a:lnSpc>
                <a:spcPct val="110000"/>
              </a:lnSpc>
              <a:spcBef>
                <a:spcPts val="600"/>
              </a:spcBef>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4. Експериментуйте з різними стилями</a:t>
            </a:r>
            <a:endParaRPr lang="uk-UA" sz="1400" b="1" dirty="0">
              <a:solidFill>
                <a:srgbClr val="00FFFF"/>
              </a:solidFill>
              <a:latin typeface="Calibri Light" panose="020F0302020204030204" pitchFamily="34" charset="0"/>
              <a:ea typeface="Times New Roman" panose="02020603050405020304" pitchFamily="18"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rPr>
              <a:t>Ця порада є логічним продовженням попередньої. Річ у тому, що майже жодного лідера не можна віднести до одного конкретного стилю. Приклад — Білл Гейтс, який залежно від ситуації може проявляти риси лідера </a:t>
            </a:r>
            <a:r>
              <a:rPr lang="uk-UA" dirty="0" err="1">
                <a:latin typeface="Times New Roman" panose="02020603050405020304" pitchFamily="18" charset="0"/>
                <a:ea typeface="Times New Roman" panose="02020603050405020304" pitchFamily="18" charset="0"/>
              </a:rPr>
              <a:t>транзакційного</a:t>
            </a:r>
            <a:r>
              <a:rPr lang="uk-UA" dirty="0">
                <a:latin typeface="Times New Roman" panose="02020603050405020304" pitchFamily="18" charset="0"/>
                <a:ea typeface="Times New Roman" panose="02020603050405020304" pitchFamily="18" charset="0"/>
              </a:rPr>
              <a:t>, трансформаційного і навіть авторитарного стилю. Це і є втілення вже згаданого контекстуального лідерства, яке базується на адаптивності до актуальних умов ринку. Надихайтеся прикладом найкращих і пробуйте застосовувати різні стилі лідерства у різних ситуаціях. Це чудовий спосіб розвинути додаткові навички й вийти на новий рівень ефективності</a:t>
            </a:r>
            <a:r>
              <a:rPr lang="uk-UA" dirty="0" smtClean="0">
                <a:latin typeface="Times New Roman" panose="02020603050405020304" pitchFamily="18" charset="0"/>
                <a:ea typeface="Times New Roman" panose="02020603050405020304" pitchFamily="18" charset="0"/>
              </a:rPr>
              <a:t>.</a:t>
            </a:r>
          </a:p>
          <a:p>
            <a:pPr indent="457200" algn="just" fontAlgn="base">
              <a:lnSpc>
                <a:spcPct val="110000"/>
              </a:lnSpc>
              <a:spcBef>
                <a:spcPts val="600"/>
              </a:spcBef>
              <a:spcAft>
                <a:spcPts val="0"/>
              </a:spcAft>
            </a:pPr>
            <a:endParaRPr lang="uk-UA" sz="1600" dirty="0">
              <a:latin typeface="Times New Roman" panose="02020603050405020304" pitchFamily="18" charset="0"/>
              <a:ea typeface="Times New Roman" panose="02020603050405020304" pitchFamily="18" charset="0"/>
            </a:endParaRPr>
          </a:p>
          <a:p>
            <a:pPr indent="457200" algn="just" fontAlgn="base">
              <a:lnSpc>
                <a:spcPct val="110000"/>
              </a:lnSpc>
              <a:spcBef>
                <a:spcPts val="600"/>
              </a:spcBef>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5. Розвивайте емоційний інтелект</a:t>
            </a:r>
            <a:endParaRPr lang="uk-UA" sz="1400" b="1" dirty="0">
              <a:solidFill>
                <a:srgbClr val="00FFFF"/>
              </a:solidFill>
              <a:latin typeface="Calibri Light" panose="020F0302020204030204" pitchFamily="34" charset="0"/>
              <a:ea typeface="Times New Roman" panose="02020603050405020304" pitchFamily="18" charset="0"/>
              <a:cs typeface="Times New Roman" panose="02020603050405020304" pitchFamily="18" charset="0"/>
            </a:endParaRPr>
          </a:p>
          <a:p>
            <a:pPr indent="457200" algn="just" fontAlgn="base">
              <a:lnSpc>
                <a:spcPct val="110000"/>
              </a:lnSpc>
              <a:spcBef>
                <a:spcPts val="600"/>
              </a:spcBef>
              <a:spcAft>
                <a:spcPts val="0"/>
              </a:spcAft>
            </a:pPr>
            <a:r>
              <a:rPr lang="uk-UA" dirty="0">
                <a:latin typeface="Times New Roman" panose="02020603050405020304" pitchFamily="18" charset="0"/>
                <a:ea typeface="Times New Roman" panose="02020603050405020304" pitchFamily="18" charset="0"/>
              </a:rPr>
              <a:t>Емоційний інтелект — це здатність усвідомлювати й управляти своїми думками, емоціями, поведінкою і мотивацією, а також вміння впливати на емоційний стан інших людей, помічати їхні потреби й допомагати розвиватися. Емоційний інтелект є показовим критерієм оцінювання ефективності стилю лідерства. Більш того, сьогодні популярною є думка, що IQ, технічні й комунікативні навички не мають значення, якщо лідеру бракує емоційного інтелекту. Найкращим способом розвивати його є практики </a:t>
            </a:r>
            <a:r>
              <a:rPr lang="uk-UA" u="sng" dirty="0">
                <a:solidFill>
                  <a:srgbClr val="0000FF"/>
                </a:solidFill>
                <a:latin typeface="Times New Roman" panose="02020603050405020304" pitchFamily="18" charset="0"/>
                <a:ea typeface="Times New Roman" panose="02020603050405020304" pitchFamily="18" charset="0"/>
                <a:hlinkClick r:id="rId2"/>
              </a:rPr>
              <a:t>усвідомленості</a:t>
            </a:r>
            <a:r>
              <a:rPr lang="uk-UA" dirty="0">
                <a:latin typeface="Times New Roman" panose="02020603050405020304" pitchFamily="18" charset="0"/>
                <a:ea typeface="Times New Roman" panose="02020603050405020304" pitchFamily="18" charset="0"/>
              </a:rPr>
              <a:t> й </a:t>
            </a:r>
            <a:r>
              <a:rPr lang="uk-UA" u="sng" dirty="0">
                <a:solidFill>
                  <a:srgbClr val="0000FF"/>
                </a:solidFill>
                <a:latin typeface="Times New Roman" panose="02020603050405020304" pitchFamily="18" charset="0"/>
                <a:ea typeface="Times New Roman" panose="02020603050405020304" pitchFamily="18" charset="0"/>
                <a:hlinkClick r:id="rId3"/>
              </a:rPr>
              <a:t>самопізнання</a:t>
            </a:r>
            <a:r>
              <a:rPr lang="uk-UA" dirty="0">
                <a:latin typeface="Times New Roman" panose="02020603050405020304" pitchFamily="18"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481681" y="462571"/>
            <a:ext cx="5693546" cy="380297"/>
          </a:xfrm>
          <a:prstGeom prst="rect">
            <a:avLst/>
          </a:prstGeom>
        </p:spPr>
        <p:txBody>
          <a:bodyPr wrap="none">
            <a:spAutoFit/>
          </a:bodyPr>
          <a:lstStyle/>
          <a:p>
            <a:pPr algn="ctr" fontAlgn="base">
              <a:lnSpc>
                <a:spcPct val="110000"/>
              </a:lnSpc>
              <a:spcBef>
                <a:spcPts val="600"/>
              </a:spcBef>
              <a:spcAft>
                <a:spcPts val="0"/>
              </a:spcAft>
            </a:pPr>
            <a:r>
              <a:rPr lang="uk-UA" b="1" dirty="0" smtClean="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ЯК ВИБРАТИ ЕФЕКТИВНИЙ СТИЛЬ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25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1447" y="942773"/>
            <a:ext cx="10338487" cy="5355312"/>
          </a:xfrm>
          <a:prstGeom prst="rect">
            <a:avLst/>
          </a:prstGeom>
        </p:spPr>
        <p:txBody>
          <a:bodyPr wrap="square">
            <a:spAutoFit/>
          </a:bodyPr>
          <a:lstStyle/>
          <a:p>
            <a:pPr indent="457200" algn="just" fontAlgn="base">
              <a:spcAft>
                <a:spcPts val="0"/>
              </a:spcAft>
            </a:pPr>
            <a:r>
              <a:rPr lang="uk-UA" b="1"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6. Використовуйте автентичний стиль</a:t>
            </a:r>
            <a:endParaRPr lang="uk-UA" sz="1400" b="1" dirty="0">
              <a:solidFill>
                <a:srgbClr val="00FFFF"/>
              </a:solidFill>
              <a:latin typeface="Calibri Light" panose="020F0302020204030204" pitchFamily="34" charset="0"/>
              <a:ea typeface="Times New Roman" panose="02020603050405020304" pitchFamily="18" charset="0"/>
              <a:cs typeface="Times New Roman" panose="02020603050405020304" pitchFamily="18" charset="0"/>
            </a:endParaRPr>
          </a:p>
          <a:p>
            <a:pPr indent="457200" algn="just" fontAlgn="base">
              <a:spcAft>
                <a:spcPts val="0"/>
              </a:spcAft>
            </a:pPr>
            <a:r>
              <a:rPr lang="uk-UA" dirty="0">
                <a:latin typeface="Times New Roman" panose="02020603050405020304" pitchFamily="18" charset="0"/>
                <a:ea typeface="Times New Roman" panose="02020603050405020304" pitchFamily="18" charset="0"/>
              </a:rPr>
              <a:t>Якщо вам важко визначитися з власним стилем лідерства, пам’ятайте, що іноді найкращий підхід — залишатися собою. Тим паче, що існує автентичний стиль, який передбачає, що дії лідера є логічним продовженням його особистості. До головних характеристик такого лідера відносяться:</a:t>
            </a:r>
            <a:endParaRPr lang="uk-UA" sz="1600" dirty="0">
              <a:latin typeface="Times New Roman" panose="02020603050405020304" pitchFamily="18" charset="0"/>
              <a:ea typeface="Times New Roman" panose="02020603050405020304" pitchFamily="18" charset="0"/>
            </a:endParaRPr>
          </a:p>
          <a:p>
            <a:pPr marL="342900" lvl="0" indent="457200" algn="just" fontAlgn="base">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чесність і сильні етичні якості;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прагнення до постійного самовдосконалення;</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орієнтація на місію й потреби організації;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spcAft>
                <a:spcPts val="0"/>
              </a:spcAft>
              <a:buSzPts val="1000"/>
              <a:buFont typeface="Wingdings" panose="05000000000000000000" pitchFamily="2" charset="2"/>
              <a:buChar char=""/>
              <a:tabLst>
                <a:tab pos="457200" algn="l"/>
              </a:tabLst>
            </a:pPr>
            <a:r>
              <a:rPr lang="uk-UA" dirty="0" err="1">
                <a:latin typeface="Times New Roman" panose="02020603050405020304" pitchFamily="18" charset="0"/>
                <a:ea typeface="Calibri" panose="020F0502020204030204" pitchFamily="34" charset="0"/>
                <a:cs typeface="Times New Roman" panose="02020603050405020304" pitchFamily="18" charset="0"/>
              </a:rPr>
              <a:t>сфокусованість</a:t>
            </a:r>
            <a:r>
              <a:rPr lang="uk-UA" dirty="0">
                <a:latin typeface="Times New Roman" panose="02020603050405020304" pitchFamily="18" charset="0"/>
                <a:ea typeface="Calibri" panose="020F0502020204030204" pitchFamily="34" charset="0"/>
                <a:cs typeface="Times New Roman" panose="02020603050405020304" pitchFamily="18" charset="0"/>
              </a:rPr>
              <a:t> на довгострокових результатах;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fontAlgn="base">
              <a:spcAft>
                <a:spcPts val="0"/>
              </a:spcAft>
              <a:buSzPts val="1000"/>
              <a:buFont typeface="Wingdings" panose="05000000000000000000" pitchFamily="2"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розвинені емоційний інтелект та емпатія.</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spcAft>
                <a:spcPts val="0"/>
              </a:spcAft>
            </a:pPr>
            <a:r>
              <a:rPr lang="uk-UA" dirty="0">
                <a:latin typeface="Times New Roman" panose="02020603050405020304" pitchFamily="18" charset="0"/>
                <a:ea typeface="Times New Roman" panose="02020603050405020304" pitchFamily="18" charset="0"/>
              </a:rPr>
              <a:t>Автентичне лідерство ідеально підходить для того, щоб завоювати лояльність співробітників і побудувати з ними міцні відносини, які в результаті приведуть до кращої продуктивності.</a:t>
            </a:r>
            <a:endParaRPr lang="uk-UA" sz="1600" dirty="0">
              <a:latin typeface="Times New Roman" panose="02020603050405020304" pitchFamily="18" charset="0"/>
              <a:ea typeface="Times New Roman" panose="02020603050405020304" pitchFamily="18" charset="0"/>
            </a:endParaRPr>
          </a:p>
          <a:p>
            <a:pPr indent="457200" algn="just" fontAlgn="base">
              <a:spcAft>
                <a:spcPts val="0"/>
              </a:spcAft>
            </a:pPr>
            <a:endParaRPr lang="uk-UA"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fontAlgn="base">
              <a:spcAft>
                <a:spcPts val="0"/>
              </a:spcAft>
            </a:pPr>
            <a:endParaRPr lang="uk-UA"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fontAlgn="base">
              <a:spcAft>
                <a:spcPts val="0"/>
              </a:spcAft>
            </a:pPr>
            <a:r>
              <a:rPr lang="uk-UA"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Отже</a:t>
            </a:r>
            <a:r>
              <a:rPr lang="uk-UA"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бути лідером непросто, і особливо у наш час, коли постійно виникають нові виклики. Аби давати їм раду, важливо розуміти власний стиль лідерства з усіма його сильними й слабкими сторонами, а також застосовувати підходи інших стилів, коли того вимагає ситуація. Орієнтованість на постійне зростання, краще розуміння себе, своїх підлеглих і бізнесу, а також вдосконалення навичок на кшталт емоційного інтелекту — стратегія, яка дозволить вам розвиватися як лідеру і вести свою команду до нових успіхів.</a:t>
            </a:r>
            <a:endParaRPr lang="uk-UA" b="1"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440492" y="454334"/>
            <a:ext cx="5693546" cy="380297"/>
          </a:xfrm>
          <a:prstGeom prst="rect">
            <a:avLst/>
          </a:prstGeom>
        </p:spPr>
        <p:txBody>
          <a:bodyPr wrap="none">
            <a:spAutoFit/>
          </a:bodyPr>
          <a:lstStyle/>
          <a:p>
            <a:pPr algn="ctr" fontAlgn="base">
              <a:lnSpc>
                <a:spcPct val="110000"/>
              </a:lnSpc>
              <a:spcBef>
                <a:spcPts val="600"/>
              </a:spcBef>
              <a:spcAft>
                <a:spcPts val="0"/>
              </a:spcAft>
            </a:pPr>
            <a:r>
              <a:rPr lang="uk-UA" b="1" dirty="0" smtClean="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ЯК ВИБРАТИ ЕФЕКТИВНИЙ СТИЛЬ ЛІДЕРСТВА</a:t>
            </a:r>
            <a:endParaRPr lang="uk-UA" sz="1400" dirty="0">
              <a:solidFill>
                <a:srgbClr val="FF66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22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8540" y="783190"/>
            <a:ext cx="10322011" cy="5487656"/>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На сучасному етапі існує необхідність подальшої теоретичної розробки даної проблеми, так як вчені в області менеджменту </a:t>
            </a:r>
            <a:r>
              <a:rPr lang="uk-UA" b="1" dirty="0">
                <a:latin typeface="Times New Roman" panose="02020603050405020304" pitchFamily="18" charset="0"/>
                <a:ea typeface="Times New Roman" panose="02020603050405020304" pitchFamily="18" charset="0"/>
              </a:rPr>
              <a:t>ще не визначили найбільш ефективний стиль керівництва</a:t>
            </a:r>
            <a:r>
              <a:rPr lang="uk-UA" dirty="0">
                <a:latin typeface="Times New Roman" panose="02020603050405020304" pitchFamily="18" charset="0"/>
                <a:ea typeface="Times New Roman" panose="02020603050405020304" pitchFamily="18" charset="0"/>
              </a:rPr>
              <a:t>. Всі розробки по виявленню ефективного стилю управління зазнали невдачі, з цього випливає не зупинятися на досягнутому, по-новому підійти до цієї проблеми і виявити нові моделі ефективного керівництва. Практичний аспект вивчення стилів керівництва полягає в ознайомленні і описі реальної діяльності керівника і спробі сформулювати по використанню ефективних стилів управління. Проблема співвідношення стилів керівництва з ефективністю управлінської діяльності в сучасній літературі розроблена не достатньо.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Стиль управління керівника своїми підлеглими визначає не лише взаємовідносини між керівництвом і підлеглими, але і можливість розкриття потенціалу фірми за рахунок грамотного і ефективного використання кадрового потенціалу. </a:t>
            </a:r>
            <a:r>
              <a:rPr lang="uk-UA" b="1" dirty="0">
                <a:latin typeface="Times New Roman" panose="02020603050405020304" pitchFamily="18" charset="0"/>
                <a:ea typeface="Times New Roman" panose="02020603050405020304" pitchFamily="18" charset="0"/>
              </a:rPr>
              <a:t>«Правильний» стиль керівництва не може бути визначений заздалегідь</a:t>
            </a:r>
            <a:r>
              <a:rPr lang="uk-UA" dirty="0">
                <a:latin typeface="Times New Roman" panose="02020603050405020304" pitchFamily="18" charset="0"/>
                <a:ea typeface="Times New Roman" panose="02020603050405020304" pitchFamily="18" charset="0"/>
              </a:rPr>
              <a:t>, оскільки життєві управлінські ситуації не стандартні, а якості особи менеджера і підлеглих мають властивість змінюватися адекватно змінам керованого середовища. Тому на сьогодні, є актуальним пошук не стільки оптимального стилю лідерства та управління колективом (організацією), стільки пошук оптимального набору методів, засобів та форм впливу на організаційні, корпоративні та господарсько-виробничі процеси на підприємстві.</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933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3870" y="908451"/>
            <a:ext cx="10050162" cy="4899803"/>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Будь-який відомий в історії лідер володіє навичками бачення. </a:t>
            </a:r>
            <a:r>
              <a:rPr lang="uk-UA" b="1" dirty="0">
                <a:latin typeface="Times New Roman" panose="02020603050405020304" pitchFamily="18" charset="0"/>
                <a:ea typeface="Times New Roman" panose="02020603050405020304" pitchFamily="18" charset="0"/>
              </a:rPr>
              <a:t>Бачення</a:t>
            </a:r>
            <a:r>
              <a:rPr lang="uk-UA" dirty="0">
                <a:latin typeface="Times New Roman" panose="02020603050405020304" pitchFamily="18" charset="0"/>
                <a:ea typeface="Times New Roman" panose="02020603050405020304" pitchFamily="18" charset="0"/>
              </a:rPr>
              <a:t> – вихід за рамки нашої системи.</a:t>
            </a:r>
          </a:p>
          <a:p>
            <a:pPr indent="457200" algn="just" fontAlgn="base">
              <a:lnSpc>
                <a:spcPct val="120000"/>
              </a:lnSpc>
              <a:spcBef>
                <a:spcPts val="600"/>
              </a:spcBef>
              <a:spcAft>
                <a:spcPts val="0"/>
              </a:spcAft>
            </a:pPr>
            <a:r>
              <a:rPr lang="uk-UA" b="1" dirty="0">
                <a:latin typeface="Times New Roman" panose="02020603050405020304" pitchFamily="18" charset="0"/>
                <a:ea typeface="Times New Roman" panose="02020603050405020304" pitchFamily="18" charset="0"/>
              </a:rPr>
              <a:t>Наприклад</a:t>
            </a:r>
            <a:r>
              <a:rPr lang="uk-UA" dirty="0">
                <a:latin typeface="Times New Roman" panose="02020603050405020304" pitchFamily="18" charset="0"/>
                <a:ea typeface="Times New Roman" panose="02020603050405020304" pitchFamily="18" charset="0"/>
              </a:rPr>
              <a:t>, </a:t>
            </a:r>
            <a:r>
              <a:rPr lang="uk-UA" b="1" dirty="0">
                <a:solidFill>
                  <a:srgbClr val="FFFF00"/>
                </a:solidFill>
                <a:latin typeface="Times New Roman" panose="02020603050405020304" pitchFamily="18" charset="0"/>
                <a:ea typeface="Times New Roman" panose="02020603050405020304" pitchFamily="18" charset="0"/>
              </a:rPr>
              <a:t>Уолт </a:t>
            </a:r>
            <a:r>
              <a:rPr lang="uk-UA" b="1" dirty="0" err="1">
                <a:solidFill>
                  <a:srgbClr val="FFFF00"/>
                </a:solidFill>
                <a:latin typeface="Times New Roman" panose="02020603050405020304" pitchFamily="18" charset="0"/>
                <a:ea typeface="Times New Roman" panose="02020603050405020304" pitchFamily="18" charset="0"/>
              </a:rPr>
              <a:t>Дісней</a:t>
            </a:r>
            <a:r>
              <a:rPr lang="uk-UA" dirty="0">
                <a:latin typeface="Times New Roman" panose="02020603050405020304" pitchFamily="18" charset="0"/>
                <a:ea typeface="Times New Roman" panose="02020603050405020304" pitchFamily="18" charset="0"/>
              </a:rPr>
              <a:t>, який створив індустрію розваг, задав тон розвитку мультиплікації і розважального бізнесу на десятки років вперед. </a:t>
            </a:r>
            <a:r>
              <a:rPr lang="uk-UA" b="1" dirty="0">
                <a:solidFill>
                  <a:srgbClr val="FFFF00"/>
                </a:solidFill>
                <a:latin typeface="Times New Roman" panose="02020603050405020304" pitchFamily="18" charset="0"/>
                <a:ea typeface="Times New Roman" panose="02020603050405020304" pitchFamily="18" charset="0"/>
              </a:rPr>
              <a:t>Генрі Форд</a:t>
            </a:r>
            <a:r>
              <a:rPr lang="uk-UA" dirty="0">
                <a:latin typeface="Times New Roman" panose="02020603050405020304" pitchFamily="18" charset="0"/>
                <a:ea typeface="Times New Roman" panose="02020603050405020304" pitchFamily="18" charset="0"/>
              </a:rPr>
              <a:t>, який дав новий імпульс машинобудуванню і впровадив ідею конвеєрного виробництва. Або </a:t>
            </a:r>
            <a:r>
              <a:rPr lang="uk-UA" b="1" dirty="0">
                <a:solidFill>
                  <a:srgbClr val="FFFF00"/>
                </a:solidFill>
                <a:latin typeface="Times New Roman" panose="02020603050405020304" pitchFamily="18" charset="0"/>
                <a:ea typeface="Times New Roman" panose="02020603050405020304" pitchFamily="18" charset="0"/>
              </a:rPr>
              <a:t>Ціолковський</a:t>
            </a:r>
            <a:r>
              <a:rPr lang="uk-UA" dirty="0">
                <a:latin typeface="Times New Roman" panose="02020603050405020304" pitchFamily="18" charset="0"/>
                <a:ea typeface="Times New Roman" panose="02020603050405020304" pitchFamily="18" charset="0"/>
              </a:rPr>
              <a:t>, основоположник теорії реактивного руху і міжпланетних подорожей, один з теоретиків авіації і повітроплавання, основоположник космонавтики. Лідер вміє формувати події, виходячи зі свого бачення, і одночасно є привабливий для інших людей, для яких ці події стають значущими.</a:t>
            </a:r>
          </a:p>
          <a:p>
            <a:pPr indent="457200" algn="just" fontAlgn="base">
              <a:lnSpc>
                <a:spcPct val="120000"/>
              </a:lnSpc>
              <a:spcBef>
                <a:spcPts val="600"/>
              </a:spcBef>
              <a:spcAft>
                <a:spcPts val="0"/>
              </a:spcAft>
            </a:pPr>
            <a:r>
              <a:rPr lang="uk-UA" b="1" dirty="0">
                <a:latin typeface="Times New Roman" panose="02020603050405020304" pitchFamily="18" charset="0"/>
                <a:ea typeface="Times New Roman" panose="02020603050405020304" pitchFamily="18" charset="0"/>
              </a:rPr>
              <a:t>Лідер повинен володіти необхідною інформацією</a:t>
            </a:r>
            <a:r>
              <a:rPr lang="uk-UA" dirty="0">
                <a:latin typeface="Times New Roman" panose="02020603050405020304" pitchFamily="18" charset="0"/>
                <a:ea typeface="Times New Roman" panose="02020603050405020304" pitchFamily="18" charset="0"/>
              </a:rPr>
              <a:t>, оскільки тільки людина, що володіє достатньою інформацією, може бути лідером у сучасному світі – світі інформаційних потоків і божевільних швидкостей. Але просто володіти інформацією недостатньо – </a:t>
            </a:r>
            <a:r>
              <a:rPr lang="uk-UA" b="1" dirty="0">
                <a:latin typeface="Times New Roman" panose="02020603050405020304" pitchFamily="18" charset="0"/>
                <a:ea typeface="Times New Roman" panose="02020603050405020304" pitchFamily="18" charset="0"/>
              </a:rPr>
              <a:t>важливо вміти фільтрувати інформаційні потоки, виділяти головне, відстежувати потрібні зв'язки, виділяти ключові елементи і розраховувати потрібні точки опори і впливу, а також вміти бачити межі різних систем і вміти виходити за їх межі.</a:t>
            </a:r>
            <a:r>
              <a:rPr lang="uk-UA" dirty="0">
                <a:latin typeface="Times New Roman" panose="02020603050405020304" pitchFamily="18" charset="0"/>
                <a:ea typeface="Times New Roman" panose="02020603050405020304" pitchFamily="18" charset="0"/>
              </a:rPr>
              <a:t> Тобто володіти навичками системного мислення. </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0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2593" y="206977"/>
            <a:ext cx="10626811" cy="6463308"/>
          </a:xfrm>
          <a:prstGeom prst="rect">
            <a:avLst/>
          </a:prstGeom>
        </p:spPr>
        <p:txBody>
          <a:bodyPr wrap="square">
            <a:spAutoFit/>
          </a:bodyPr>
          <a:lstStyle/>
          <a:p>
            <a:pPr indent="457200" algn="just" fontAlgn="base">
              <a:spcAft>
                <a:spcPts val="0"/>
              </a:spcAft>
            </a:pPr>
            <a:r>
              <a:rPr lang="uk-UA" dirty="0">
                <a:latin typeface="Times New Roman" panose="02020603050405020304" pitchFamily="18" charset="0"/>
                <a:ea typeface="Times New Roman" panose="02020603050405020304" pitchFamily="18" charset="0"/>
              </a:rPr>
              <a:t>У загальному вигляді </a:t>
            </a:r>
            <a:r>
              <a:rPr lang="uk-UA" b="1" dirty="0">
                <a:solidFill>
                  <a:srgbClr val="FFFF00"/>
                </a:solidFill>
                <a:latin typeface="Times New Roman" panose="02020603050405020304" pitchFamily="18" charset="0"/>
                <a:ea typeface="Times New Roman" panose="02020603050405020304" pitchFamily="18" charset="0"/>
              </a:rPr>
              <a:t>модель лідерства</a:t>
            </a:r>
            <a:r>
              <a:rPr lang="uk-UA" dirty="0">
                <a:solidFill>
                  <a:srgbClr val="FFFF00"/>
                </a:solidFill>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можна представити так: </a:t>
            </a:r>
          </a:p>
          <a:p>
            <a:pPr indent="457200" algn="just" fontAlgn="base">
              <a:spcAft>
                <a:spcPts val="0"/>
              </a:spcAft>
            </a:pPr>
            <a:r>
              <a:rPr lang="uk-UA" dirty="0">
                <a:latin typeface="Times New Roman" panose="02020603050405020304" pitchFamily="18" charset="0"/>
                <a:ea typeface="Times New Roman" panose="02020603050405020304" pitchFamily="18" charset="0"/>
              </a:rPr>
              <a:t>Лідер формує бачення, ставить цілі, завдання. Лідер повинен не тільки усвідомлювати це бачення для себе, але і вміти мотивувати людей на досягнення цілей, вміти пояснювати, чому це важливо, навіщо це потрібно і що це дасть у майбутньому.</a:t>
            </a:r>
          </a:p>
          <a:p>
            <a:pPr indent="457200" algn="just" fontAlgn="base">
              <a:spcAft>
                <a:spcPts val="0"/>
              </a:spcAft>
            </a:pPr>
            <a:r>
              <a:rPr lang="uk-UA" b="1" dirty="0">
                <a:latin typeface="Times New Roman" panose="02020603050405020304" pitchFamily="18" charset="0"/>
                <a:ea typeface="Times New Roman" panose="02020603050405020304" pitchFamily="18" charset="0"/>
              </a:rPr>
              <a:t>Ядро лідерства</a:t>
            </a:r>
            <a:r>
              <a:rPr lang="uk-UA" dirty="0">
                <a:latin typeface="Times New Roman" panose="02020603050405020304" pitchFamily="18" charset="0"/>
                <a:ea typeface="Times New Roman" panose="02020603050405020304" pitchFamily="18" charset="0"/>
              </a:rPr>
              <a:t>, в першу чергу, </a:t>
            </a:r>
            <a:r>
              <a:rPr lang="uk-UA" b="1" dirty="0">
                <a:latin typeface="Times New Roman" panose="02020603050405020304" pitchFamily="18" charset="0"/>
                <a:ea typeface="Times New Roman" panose="02020603050405020304" pitchFamily="18" charset="0"/>
              </a:rPr>
              <a:t>визначається лідером як людиною</a:t>
            </a:r>
            <a:r>
              <a:rPr lang="uk-UA" dirty="0">
                <a:latin typeface="Times New Roman" panose="02020603050405020304" pitchFamily="18" charset="0"/>
                <a:ea typeface="Times New Roman" panose="02020603050405020304" pitchFamily="18" charset="0"/>
              </a:rPr>
              <a:t>. Але щоб притягати до себе людей, лідер повинен володіти </a:t>
            </a:r>
            <a:r>
              <a:rPr lang="uk-UA" b="1" dirty="0">
                <a:latin typeface="Times New Roman" panose="02020603050405020304" pitchFamily="18" charset="0"/>
                <a:ea typeface="Times New Roman" panose="02020603050405020304" pitchFamily="18" charset="0"/>
              </a:rPr>
              <a:t>харизмою</a:t>
            </a:r>
            <a:r>
              <a:rPr lang="uk-UA" dirty="0">
                <a:latin typeface="Times New Roman" panose="02020603050405020304" pitchFamily="18" charset="0"/>
                <a:ea typeface="Times New Roman" panose="02020603050405020304" pitchFamily="18" charset="0"/>
              </a:rPr>
              <a:t>. Як було сказано вище, харизматичний лідер сам по собі є привабливий для інших. Такому лідерові хочуть наслідувати і слідувати за ним. </a:t>
            </a:r>
            <a:r>
              <a:rPr lang="uk-UA" dirty="0" err="1">
                <a:latin typeface="Times New Roman" panose="02020603050405020304" pitchFamily="18" charset="0"/>
                <a:ea typeface="Times New Roman" panose="02020603050405020304" pitchFamily="18" charset="0"/>
              </a:rPr>
              <a:t>Харизматичність</a:t>
            </a:r>
            <a:r>
              <a:rPr lang="uk-UA" dirty="0">
                <a:latin typeface="Times New Roman" panose="02020603050405020304" pitchFamily="18" charset="0"/>
                <a:ea typeface="Times New Roman" panose="02020603050405020304" pitchFamily="18" charset="0"/>
              </a:rPr>
              <a:t> є невід'ємною складовою справжнього лідера. Цього феномену в політиці приділяється величезне значення, де </a:t>
            </a:r>
            <a:r>
              <a:rPr lang="uk-UA" b="1" dirty="0" err="1">
                <a:latin typeface="Times New Roman" panose="02020603050405020304" pitchFamily="18" charset="0"/>
                <a:ea typeface="Times New Roman" panose="02020603050405020304" pitchFamily="18" charset="0"/>
              </a:rPr>
              <a:t>харизматичність</a:t>
            </a:r>
            <a:r>
              <a:rPr lang="uk-UA" b="1" dirty="0">
                <a:latin typeface="Times New Roman" panose="02020603050405020304" pitchFamily="18" charset="0"/>
                <a:ea typeface="Times New Roman" panose="02020603050405020304" pitchFamily="18" charset="0"/>
              </a:rPr>
              <a:t> формують за допомогою спеціальних політтехнологій</a:t>
            </a:r>
            <a:r>
              <a:rPr lang="uk-UA" dirty="0">
                <a:latin typeface="Times New Roman" panose="02020603050405020304" pitchFamily="18" charset="0"/>
                <a:ea typeface="Times New Roman" panose="02020603050405020304" pitchFamily="18" charset="0"/>
              </a:rPr>
              <a:t>. </a:t>
            </a:r>
          </a:p>
          <a:p>
            <a:pPr indent="457200" algn="just" fontAlgn="base">
              <a:spcAft>
                <a:spcPts val="0"/>
              </a:spcAft>
            </a:pPr>
            <a:r>
              <a:rPr lang="uk-UA" dirty="0">
                <a:latin typeface="Times New Roman" panose="02020603050405020304" pitchFamily="18" charset="0"/>
                <a:ea typeface="Times New Roman" panose="02020603050405020304" pitchFamily="18" charset="0"/>
              </a:rPr>
              <a:t>Нарешті, лідер повинен володіти певним набором якостей і умінь, які дозволяють йому розширювати своє поле впливу. На характеристиках і якостях справжнього лідера будуються цілі феноменологічні теорії. Виділяють величезну кількість рис, які необхідні лідеру. У різних  дослідженнях їх налічуються десятки, а то й сотні. Але варто зупинитися на найважливіших лідерських навичках.</a:t>
            </a:r>
          </a:p>
          <a:p>
            <a:pPr indent="457200" algn="just" fontAlgn="base">
              <a:spcAft>
                <a:spcPts val="0"/>
              </a:spcAft>
            </a:pPr>
            <a:r>
              <a:rPr lang="uk-UA" b="1" dirty="0">
                <a:latin typeface="Times New Roman" panose="02020603050405020304" pitchFamily="18" charset="0"/>
                <a:ea typeface="Times New Roman" panose="02020603050405020304" pitchFamily="18" charset="0"/>
              </a:rPr>
              <a:t>По-перше</a:t>
            </a:r>
            <a:r>
              <a:rPr lang="uk-UA" dirty="0">
                <a:latin typeface="Times New Roman" panose="02020603050405020304" pitchFamily="18" charset="0"/>
                <a:ea typeface="Times New Roman" panose="02020603050405020304" pitchFamily="18" charset="0"/>
              </a:rPr>
              <a:t>. Справжній лідер повинен </a:t>
            </a:r>
            <a:r>
              <a:rPr lang="uk-UA" b="1" dirty="0">
                <a:latin typeface="Times New Roman" panose="02020603050405020304" pitchFamily="18" charset="0"/>
                <a:ea typeface="Times New Roman" panose="02020603050405020304" pitchFamily="18" charset="0"/>
              </a:rPr>
              <a:t>вміти дивитися вперед</a:t>
            </a:r>
            <a:r>
              <a:rPr lang="uk-UA" dirty="0">
                <a:latin typeface="Times New Roman" panose="02020603050405020304" pitchFamily="18" charset="0"/>
                <a:ea typeface="Times New Roman" panose="02020603050405020304" pitchFamily="18" charset="0"/>
              </a:rPr>
              <a:t>. Він повинен вміти передбачати майбутнє і, виходячи зі свого бачення, спрямовувати свою команду вперед до мети. </a:t>
            </a:r>
          </a:p>
          <a:p>
            <a:pPr indent="457200" algn="just" fontAlgn="base">
              <a:spcAft>
                <a:spcPts val="0"/>
              </a:spcAft>
            </a:pPr>
            <a:r>
              <a:rPr lang="uk-UA" b="1" dirty="0">
                <a:latin typeface="Times New Roman" panose="02020603050405020304" pitchFamily="18" charset="0"/>
                <a:ea typeface="Times New Roman" panose="02020603050405020304" pitchFamily="18" charset="0"/>
              </a:rPr>
              <a:t>По-друге</a:t>
            </a:r>
            <a:r>
              <a:rPr lang="uk-UA" dirty="0">
                <a:latin typeface="Times New Roman" panose="02020603050405020304" pitchFamily="18" charset="0"/>
                <a:ea typeface="Times New Roman" panose="02020603050405020304" pitchFamily="18" charset="0"/>
              </a:rPr>
              <a:t>. Лідер повинен вміти </a:t>
            </a:r>
            <a:r>
              <a:rPr lang="uk-UA" b="1" dirty="0">
                <a:latin typeface="Times New Roman" panose="02020603050405020304" pitchFamily="18" charset="0"/>
                <a:ea typeface="Times New Roman" panose="02020603050405020304" pitchFamily="18" charset="0"/>
              </a:rPr>
              <a:t>стимулювати себе і свою команду</a:t>
            </a:r>
            <a:r>
              <a:rPr lang="uk-UA" dirty="0">
                <a:latin typeface="Times New Roman" panose="02020603050405020304" pitchFamily="18" charset="0"/>
                <a:ea typeface="Times New Roman" panose="02020603050405020304" pitchFamily="18" charset="0"/>
              </a:rPr>
              <a:t>. У будь-який, навіть самої безвихідній ситуації лідер вірить в те, що вихід існує. Лідер повинен вміти надихати і спонукати інших до дії. </a:t>
            </a:r>
          </a:p>
          <a:p>
            <a:pPr indent="457200" algn="just" fontAlgn="base">
              <a:spcAft>
                <a:spcPts val="0"/>
              </a:spcAft>
            </a:pPr>
            <a:r>
              <a:rPr lang="uk-UA" b="1" dirty="0">
                <a:latin typeface="Times New Roman" panose="02020603050405020304" pitchFamily="18" charset="0"/>
                <a:ea typeface="Times New Roman" panose="02020603050405020304" pitchFamily="18" charset="0"/>
              </a:rPr>
              <a:t>По-третє</a:t>
            </a:r>
            <a:r>
              <a:rPr lang="uk-UA"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Розпізнавання слабких сигналів (чутливість</a:t>
            </a:r>
            <a:r>
              <a:rPr lang="uk-UA" dirty="0">
                <a:latin typeface="Times New Roman" panose="02020603050405020304" pitchFamily="18" charset="0"/>
                <a:ea typeface="Times New Roman" panose="02020603050405020304" pitchFamily="18" charset="0"/>
              </a:rPr>
              <a:t>). Лідер повинен бути </a:t>
            </a:r>
            <a:r>
              <a:rPr lang="uk-UA" b="1" dirty="0">
                <a:latin typeface="Times New Roman" panose="02020603050405020304" pitchFamily="18" charset="0"/>
                <a:ea typeface="Times New Roman" panose="02020603050405020304" pitchFamily="18" charset="0"/>
              </a:rPr>
              <a:t>уважний до змін</a:t>
            </a:r>
            <a:r>
              <a:rPr lang="uk-UA" dirty="0">
                <a:latin typeface="Times New Roman" panose="02020603050405020304" pitchFamily="18" charset="0"/>
                <a:ea typeface="Times New Roman" panose="02020603050405020304" pitchFamily="18" charset="0"/>
              </a:rPr>
              <a:t>, що відбуваються у зовнішньому світі, в його команді. Уміння отримувати зворотний зв'язок і швидко реагувати, упереджувати – значить бути на півкроку попереду всіх. </a:t>
            </a:r>
          </a:p>
          <a:p>
            <a:pPr indent="457200" algn="just" fontAlgn="base">
              <a:spcAft>
                <a:spcPts val="0"/>
              </a:spcAft>
            </a:pPr>
            <a:r>
              <a:rPr lang="uk-UA" b="1" dirty="0">
                <a:latin typeface="Times New Roman" panose="02020603050405020304" pitchFamily="18" charset="0"/>
                <a:ea typeface="Times New Roman" panose="02020603050405020304" pitchFamily="18" charset="0"/>
              </a:rPr>
              <a:t>По-четверте</a:t>
            </a:r>
            <a:r>
              <a:rPr lang="uk-UA"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Гнучкість у поводженні</a:t>
            </a:r>
            <a:r>
              <a:rPr lang="uk-UA" dirty="0">
                <a:latin typeface="Times New Roman" panose="02020603050405020304" pitchFamily="18" charset="0"/>
                <a:ea typeface="Times New Roman" panose="02020603050405020304" pitchFamily="18" charset="0"/>
              </a:rPr>
              <a:t>. Лідер повинен вміти реагувати не тільки швидко, але і володіти різними стратегіями поведінки. </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96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6162" y="232443"/>
            <a:ext cx="10470292" cy="6460230"/>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Вивчення та дослідження проблеми стилізації лідерства напевно таке ж давнє, як і вивчення самого лідерства як соціально-психологічного феномену.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Можливо, саме раннє дослідження ефективності стилів лідерства було проведене </a:t>
            </a:r>
            <a:r>
              <a:rPr lang="uk-UA" b="1" dirty="0" err="1">
                <a:latin typeface="Times New Roman" panose="02020603050405020304" pitchFamily="18" charset="0"/>
                <a:ea typeface="Times New Roman" panose="02020603050405020304" pitchFamily="18" charset="0"/>
              </a:rPr>
              <a:t>Куртом</a:t>
            </a:r>
            <a:r>
              <a:rPr lang="uk-UA" b="1" dirty="0">
                <a:latin typeface="Times New Roman" panose="02020603050405020304" pitchFamily="18" charset="0"/>
                <a:ea typeface="Times New Roman" panose="02020603050405020304" pitchFamily="18" charset="0"/>
              </a:rPr>
              <a:t> Левіном і його колегами</a:t>
            </a:r>
            <a:r>
              <a:rPr lang="uk-UA" dirty="0">
                <a:latin typeface="Times New Roman" panose="02020603050405020304" pitchFamily="18" charset="0"/>
                <a:ea typeface="Times New Roman" panose="02020603050405020304" pitchFamily="18" charset="0"/>
              </a:rPr>
              <a:t>.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За класифікацією </a:t>
            </a:r>
            <a:r>
              <a:rPr lang="uk-UA" b="1" dirty="0" err="1">
                <a:solidFill>
                  <a:srgbClr val="FF0000"/>
                </a:solidFill>
                <a:latin typeface="Times New Roman" panose="02020603050405020304" pitchFamily="18" charset="0"/>
                <a:ea typeface="Times New Roman" panose="02020603050405020304" pitchFamily="18" charset="0"/>
              </a:rPr>
              <a:t>Курта</a:t>
            </a:r>
            <a:r>
              <a:rPr lang="uk-UA" b="1" dirty="0">
                <a:solidFill>
                  <a:srgbClr val="FF0000"/>
                </a:solidFill>
                <a:latin typeface="Times New Roman" panose="02020603050405020304" pitchFamily="18" charset="0"/>
                <a:ea typeface="Times New Roman" panose="02020603050405020304" pitchFamily="18" charset="0"/>
              </a:rPr>
              <a:t> Левін</a:t>
            </a:r>
            <a:r>
              <a:rPr lang="uk-UA" dirty="0">
                <a:latin typeface="Times New Roman" panose="02020603050405020304" pitchFamily="18" charset="0"/>
                <a:ea typeface="Times New Roman" panose="02020603050405020304" pitchFamily="18" charset="0"/>
              </a:rPr>
              <a:t>а стиль є одновимірним і може бути авторитарним, демократичним або ліберальним.</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У своєму знаменитому дослідженні Левін виявив, що </a:t>
            </a:r>
            <a:r>
              <a:rPr lang="uk-UA" b="1" dirty="0">
                <a:latin typeface="Times New Roman" panose="02020603050405020304" pitchFamily="18" charset="0"/>
                <a:ea typeface="Times New Roman" panose="02020603050405020304" pitchFamily="18" charset="0"/>
              </a:rPr>
              <a:t>авторитарне керівництво домагається виконання більшого об'єму роботи, чим демократичне</a:t>
            </a:r>
            <a:r>
              <a:rPr lang="uk-UA" dirty="0">
                <a:latin typeface="Times New Roman" panose="02020603050405020304" pitchFamily="18" charset="0"/>
                <a:ea typeface="Times New Roman" panose="02020603050405020304" pitchFamily="18" charset="0"/>
              </a:rPr>
              <a:t>. Проте на іншій чаші терезів були низька мотивація, менша оригінальність, менша дружелюбність в групах, відсутність групового мислення, велика агресивність, що проявляється як до керівника, так і до інших членів групи, велика пригнічувана тривога і одночасно залежна і покірна поведінка.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В порівнянні з </a:t>
            </a:r>
            <a:r>
              <a:rPr lang="uk-UA" b="1" dirty="0">
                <a:latin typeface="Times New Roman" panose="02020603050405020304" pitchFamily="18" charset="0"/>
                <a:ea typeface="Times New Roman" panose="02020603050405020304" pitchFamily="18" charset="0"/>
              </a:rPr>
              <a:t>демократичним керівництвом</a:t>
            </a:r>
            <a:r>
              <a:rPr lang="uk-UA" dirty="0">
                <a:latin typeface="Times New Roman" panose="02020603050405020304" pitchFamily="18" charset="0"/>
                <a:ea typeface="Times New Roman" panose="02020603050405020304" pitchFamily="18" charset="0"/>
              </a:rPr>
              <a:t>, при </a:t>
            </a:r>
            <a:r>
              <a:rPr lang="uk-UA" b="1" dirty="0">
                <a:latin typeface="Times New Roman" panose="02020603050405020304" pitchFamily="18" charset="0"/>
                <a:ea typeface="Times New Roman" panose="02020603050405020304" pitchFamily="18" charset="0"/>
              </a:rPr>
              <a:t>ліберальному</a:t>
            </a:r>
            <a:r>
              <a:rPr lang="uk-UA" dirty="0">
                <a:latin typeface="Times New Roman" panose="02020603050405020304" pitchFamily="18" charset="0"/>
                <a:ea typeface="Times New Roman" panose="02020603050405020304" pitchFamily="18" charset="0"/>
              </a:rPr>
              <a:t> об'єм роботи зменшується, якість роботи знижується, з'являється більше гри, і за результатами опитування, перевага надається демократичному керівникові.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Пізніші дослідження не повністю підтвердили висновки про те, що автократичне керівництво забезпечувало більш високу продуктивність, але нижчу міру задоволеності, чим демократичне. Проте, дослідження Левіна дало основу для пошуків іншими вченими стилю поведінки, який може привести до високої продуктивності праці і високої міри задоволеності.</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4973" y="709132"/>
            <a:ext cx="10330249" cy="5641544"/>
          </a:xfrm>
          <a:prstGeom prst="rect">
            <a:avLst/>
          </a:prstGeom>
        </p:spPr>
        <p:txBody>
          <a:bodyPr wrap="square">
            <a:spAutoFit/>
          </a:bodyPr>
          <a:lstStyle/>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Значний вклад у вивчення стилізації лідерства зробив </a:t>
            </a:r>
            <a:r>
              <a:rPr lang="uk-UA" b="1" dirty="0">
                <a:solidFill>
                  <a:srgbClr val="FF0000"/>
                </a:solidFill>
                <a:latin typeface="Times New Roman" panose="02020603050405020304" pitchFamily="18" charset="0"/>
                <a:ea typeface="Times New Roman" panose="02020603050405020304" pitchFamily="18" charset="0"/>
              </a:rPr>
              <a:t>Дуглас Мак </a:t>
            </a:r>
            <a:r>
              <a:rPr lang="uk-UA" b="1" dirty="0" err="1">
                <a:solidFill>
                  <a:srgbClr val="FF0000"/>
                </a:solidFill>
                <a:latin typeface="Times New Roman" panose="02020603050405020304" pitchFamily="18" charset="0"/>
                <a:ea typeface="Times New Roman" panose="02020603050405020304" pitchFamily="18" charset="0"/>
              </a:rPr>
              <a:t>Грегор</a:t>
            </a:r>
            <a:r>
              <a:rPr lang="uk-UA" dirty="0">
                <a:latin typeface="Times New Roman" panose="02020603050405020304" pitchFamily="18" charset="0"/>
                <a:ea typeface="Times New Roman" panose="02020603050405020304" pitchFamily="18" charset="0"/>
              </a:rPr>
              <a:t>, розробивши </a:t>
            </a:r>
            <a:r>
              <a:rPr lang="uk-UA" b="1" dirty="0">
                <a:latin typeface="Times New Roman" panose="02020603050405020304" pitchFamily="18" charset="0"/>
                <a:ea typeface="Times New Roman" panose="02020603050405020304" pitchFamily="18" charset="0"/>
              </a:rPr>
              <a:t>теорію лідерства, виділяючи керівників двох типів «X», «Y»</a:t>
            </a:r>
            <a:r>
              <a:rPr lang="uk-UA" dirty="0">
                <a:latin typeface="Times New Roman" panose="02020603050405020304" pitchFamily="18" charset="0"/>
                <a:ea typeface="Times New Roman" panose="02020603050405020304" pitchFamily="18" charset="0"/>
              </a:rPr>
              <a:t>. </a:t>
            </a:r>
          </a:p>
          <a:p>
            <a:pPr indent="457200" algn="just" fontAlgn="base">
              <a:lnSpc>
                <a:spcPct val="120000"/>
              </a:lnSpc>
              <a:spcBef>
                <a:spcPts val="600"/>
              </a:spcBef>
              <a:spcAft>
                <a:spcPts val="0"/>
              </a:spcAft>
            </a:pPr>
            <a:r>
              <a:rPr lang="uk-UA" b="1" dirty="0">
                <a:solidFill>
                  <a:srgbClr val="FFFF00"/>
                </a:solidFill>
                <a:latin typeface="Times New Roman" panose="02020603050405020304" pitchFamily="18" charset="0"/>
                <a:ea typeface="Times New Roman" panose="02020603050405020304" pitchFamily="18" charset="0"/>
              </a:rPr>
              <a:t>Згідно теорії «Х», люди не люблять працювати і при першій-ліпшій можливості уникають роботи.</a:t>
            </a:r>
            <a:r>
              <a:rPr lang="uk-UA" dirty="0">
                <a:solidFill>
                  <a:srgbClr val="FFFF00"/>
                </a:solidFill>
                <a:latin typeface="Times New Roman" panose="02020603050405020304" pitchFamily="18" charset="0"/>
                <a:ea typeface="Times New Roman" panose="02020603050405020304" pitchFamily="18" charset="0"/>
              </a:rPr>
              <a:t>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У людей немає честолюбства, і вони намагаються позбавитися від відповідальності, вважаючи за краще, щоб ними керували. Найбільше люди хочуть захищеності. Щоб змусити людей працювати, необхідно використати примус, контроль і загрозу покарання. </a:t>
            </a:r>
          </a:p>
          <a:p>
            <a:pPr indent="457200" algn="just" fontAlgn="base">
              <a:lnSpc>
                <a:spcPct val="120000"/>
              </a:lnSpc>
              <a:spcBef>
                <a:spcPts val="600"/>
              </a:spcBef>
              <a:spcAft>
                <a:spcPts val="0"/>
              </a:spcAft>
            </a:pPr>
            <a:r>
              <a:rPr lang="uk-UA" dirty="0">
                <a:latin typeface="Times New Roman" panose="02020603050405020304" pitchFamily="18" charset="0"/>
                <a:ea typeface="Times New Roman" panose="02020603050405020304" pitchFamily="18" charset="0"/>
              </a:rPr>
              <a:t>Лідер такого типу, маючи достатню владу, нав'язує свою волю виконавцям, одноосібно приймає і відміняє рішення, не дає можливості проявити ініціативу підлеглим, категоричний, часто різкий з людьми. Завжди наказує, розпоряджається, наставляє, але ніколи не просить. Основний зміст його управлінської діяльності складається з наказів і команд. Усе нове сприймається таким керівником з обережністю, або взагалі не сприймається, в управлінській роботі він практично користується одними і тими ж методами. Вся влада зосереджується в руках такого керівника – автократа. Навіть розміщення співробітників в процесі проведення наради орієнтоване на постійний контроль їх </a:t>
            </a:r>
            <a:r>
              <a:rPr lang="uk-UA" dirty="0" smtClean="0">
                <a:latin typeface="Times New Roman" panose="02020603050405020304" pitchFamily="18" charset="0"/>
                <a:ea typeface="Times New Roman" panose="02020603050405020304" pitchFamily="18" charset="0"/>
              </a:rPr>
              <a:t>діяльності. </a:t>
            </a:r>
            <a:r>
              <a:rPr lang="uk-UA" dirty="0">
                <a:latin typeface="Times New Roman" panose="02020603050405020304" pitchFamily="18" charset="0"/>
                <a:ea typeface="Times New Roman" panose="02020603050405020304" pitchFamily="18" charset="0"/>
              </a:rPr>
              <a:t>Це створює напружену обстановку, підлеглі в цьому випадку свідомо або інтуїтивно прагнуть уникати тісного контакту з таким керівником. </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35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2594" y="240600"/>
            <a:ext cx="10577384" cy="6378926"/>
          </a:xfrm>
          <a:prstGeom prst="rect">
            <a:avLst/>
          </a:prstGeom>
        </p:spPr>
        <p:txBody>
          <a:bodyPr wrap="square">
            <a:spAutoFit/>
          </a:bodyPr>
          <a:lstStyle/>
          <a:p>
            <a:pPr indent="457200" algn="just" fontAlgn="base">
              <a:lnSpc>
                <a:spcPct val="120000"/>
              </a:lnSpc>
              <a:spcAft>
                <a:spcPts val="0"/>
              </a:spcAft>
            </a:pPr>
            <a:r>
              <a:rPr lang="uk-UA" b="1" dirty="0">
                <a:latin typeface="Times New Roman" panose="02020603050405020304" pitchFamily="18" charset="0"/>
                <a:ea typeface="Times New Roman" panose="02020603050405020304" pitchFamily="18" charset="0"/>
              </a:rPr>
              <a:t>Керівник стає автократом</a:t>
            </a:r>
            <a:r>
              <a:rPr lang="uk-UA" dirty="0">
                <a:latin typeface="Times New Roman" panose="02020603050405020304" pitchFamily="18" charset="0"/>
                <a:ea typeface="Times New Roman" panose="02020603050405020304" pitchFamily="18" charset="0"/>
              </a:rPr>
              <a:t> тоді, коли він за своїми діловими якостями стоїть нижче підлеглих, якими керує, або якщо його підлеглі мають занадто низьку загальну і професійну культуру. Такий стиль керівництва не стимулює ініціативу підлеглих, що робить неможливим підвищення ефективності роботи організації. Цей керівник нав'язує неухильне дотримання великої кількості правил, які жорстко регламентують поведінку співробітника.</a:t>
            </a:r>
          </a:p>
          <a:p>
            <a:pPr indent="457200" algn="just" fontAlgn="base">
              <a:lnSpc>
                <a:spcPct val="120000"/>
              </a:lnSpc>
              <a:spcAft>
                <a:spcPts val="0"/>
              </a:spcAft>
            </a:pPr>
            <a:r>
              <a:rPr lang="uk-UA" b="1" dirty="0">
                <a:latin typeface="Times New Roman" panose="02020603050405020304" pitchFamily="18" charset="0"/>
                <a:ea typeface="Times New Roman" panose="02020603050405020304" pitchFamily="18" charset="0"/>
              </a:rPr>
              <a:t>Представлення демократичного керівника Мак </a:t>
            </a:r>
            <a:r>
              <a:rPr lang="uk-UA" b="1" dirty="0" err="1">
                <a:latin typeface="Times New Roman" panose="02020603050405020304" pitchFamily="18" charset="0"/>
                <a:ea typeface="Times New Roman" panose="02020603050405020304" pitchFamily="18" charset="0"/>
              </a:rPr>
              <a:t>Грегор</a:t>
            </a:r>
            <a:r>
              <a:rPr lang="uk-UA" b="1" dirty="0">
                <a:latin typeface="Times New Roman" panose="02020603050405020304" pitchFamily="18" charset="0"/>
                <a:ea typeface="Times New Roman" panose="02020603050405020304" pitchFamily="18" charset="0"/>
              </a:rPr>
              <a:t> назвав </a:t>
            </a:r>
            <a:r>
              <a:rPr lang="uk-UA" b="1" dirty="0">
                <a:solidFill>
                  <a:srgbClr val="FFFF00"/>
                </a:solidFill>
                <a:latin typeface="Times New Roman" panose="02020603050405020304" pitchFamily="18" charset="0"/>
                <a:ea typeface="Times New Roman" panose="02020603050405020304" pitchFamily="18" charset="0"/>
              </a:rPr>
              <a:t>теорією керівника «Y», її зміст зводиться до того, що праця – процес природний</a:t>
            </a:r>
            <a:r>
              <a:rPr lang="uk-UA" dirty="0">
                <a:solidFill>
                  <a:srgbClr val="FFFF00"/>
                </a:solidFill>
                <a:latin typeface="Times New Roman" panose="02020603050405020304" pitchFamily="18" charset="0"/>
                <a:ea typeface="Times New Roman" panose="02020603050405020304" pitchFamily="18" charset="0"/>
              </a:rPr>
              <a:t>. </a:t>
            </a:r>
          </a:p>
          <a:p>
            <a:pPr indent="457200" algn="just" fontAlgn="base">
              <a:lnSpc>
                <a:spcPct val="120000"/>
              </a:lnSpc>
              <a:spcAft>
                <a:spcPts val="0"/>
              </a:spcAft>
            </a:pPr>
            <a:r>
              <a:rPr lang="uk-UA" dirty="0">
                <a:latin typeface="Times New Roman" panose="02020603050405020304" pitchFamily="18" charset="0"/>
                <a:ea typeface="Times New Roman" panose="02020603050405020304" pitchFamily="18" charset="0"/>
              </a:rPr>
              <a:t>Якщо умови сприятливі, люди не лише переймуть на себе відповідальність, вони </a:t>
            </a:r>
            <a:r>
              <a:rPr lang="uk-UA" dirty="0" err="1">
                <a:latin typeface="Times New Roman" panose="02020603050405020304" pitchFamily="18" charset="0"/>
                <a:ea typeface="Times New Roman" panose="02020603050405020304" pitchFamily="18" charset="0"/>
              </a:rPr>
              <a:t>прагнутимуть</a:t>
            </a:r>
            <a:r>
              <a:rPr lang="uk-UA" dirty="0">
                <a:latin typeface="Times New Roman" panose="02020603050405020304" pitchFamily="18" charset="0"/>
                <a:ea typeface="Times New Roman" panose="02020603050405020304" pitchFamily="18" charset="0"/>
              </a:rPr>
              <a:t> до неї. Якщо люди залучені до організаційних цілей, вони використовуватимуть самоврядування і самоконтроль. Залучення є функцією винагороди, пов'язаної з досягненням мети. Здатність до творчого рішення проблем зустрічається часто, а інтелектуальний потенціал середньої людини використовується лише частково. </a:t>
            </a:r>
          </a:p>
          <a:p>
            <a:pPr indent="457200" algn="just" fontAlgn="base">
              <a:lnSpc>
                <a:spcPct val="120000"/>
              </a:lnSpc>
              <a:spcAft>
                <a:spcPts val="0"/>
              </a:spcAft>
            </a:pPr>
            <a:r>
              <a:rPr lang="uk-UA" dirty="0">
                <a:latin typeface="Times New Roman" panose="02020603050405020304" pitchFamily="18" charset="0"/>
                <a:ea typeface="Times New Roman" panose="02020603050405020304" pitchFamily="18" charset="0"/>
              </a:rPr>
              <a:t>Керівник, що використовує переважно демократичний стиль, прагне вирішувати питання колегіально, інформувати підлеглих про стан справ, правильно реагувати на критику. У спілкуванні з підлеглими ввічливий і доброзичливий, знаходиться в постійному контакті, частину управлінських функцій делегує іншим фахівцям, довіряє підлеглим. Вимогливий, але справедливий. У підготовці до реалізації управлінських рішень беруть участь члени колективу. Демократ при проведенні ділових нарад розміщується, як правило, в середині груп. Це створює невимушену обстановку при обговоренні проблем розвитку </a:t>
            </a:r>
            <a:r>
              <a:rPr lang="uk-UA" dirty="0" smtClean="0">
                <a:latin typeface="Times New Roman" panose="02020603050405020304" pitchFamily="18" charset="0"/>
                <a:ea typeface="Times New Roman" panose="02020603050405020304" pitchFamily="18" charset="0"/>
              </a:rPr>
              <a:t>організації. </a:t>
            </a:r>
            <a:endParaRPr lang="uk-U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558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9071" y="1774594"/>
            <a:ext cx="4629664" cy="3083921"/>
          </a:xfrm>
          <a:prstGeom prst="rect">
            <a:avLst/>
          </a:prstGeom>
        </p:spPr>
        <p:txBody>
          <a:bodyPr wrap="square">
            <a:spAutoFit/>
          </a:bodyPr>
          <a:lstStyle/>
          <a:p>
            <a:pPr indent="457200" algn="just" fontAlgn="base">
              <a:lnSpc>
                <a:spcPct val="120000"/>
              </a:lnSpc>
              <a:spcBef>
                <a:spcPts val="600"/>
              </a:spcBef>
              <a:spcAft>
                <a:spcPts val="0"/>
              </a:spcAft>
            </a:pPr>
            <a:r>
              <a:rPr lang="uk-UA" b="1" dirty="0">
                <a:latin typeface="Times New Roman" panose="02020603050405020304" pitchFamily="18" charset="0"/>
                <a:ea typeface="Times New Roman" panose="02020603050405020304" pitchFamily="18" charset="0"/>
              </a:rPr>
              <a:t>Керівник з ліберальним стилем керівництва</a:t>
            </a:r>
            <a:r>
              <a:rPr lang="uk-UA" dirty="0">
                <a:latin typeface="Times New Roman" panose="02020603050405020304" pitchFamily="18" charset="0"/>
                <a:ea typeface="Times New Roman" panose="02020603050405020304" pitchFamily="18" charset="0"/>
              </a:rPr>
              <a:t> практично не втручається в діяльність колективу, а працівникам надана повна самостійність, можливість індивідуальної і колективної творчості. Такий керівник з підлеглими зазвичай ввічливий, готовий відмінити прийняте ним раніше рішення, особливо якщо це загрожує його популярності (Таблиця 1).</a:t>
            </a:r>
            <a:endParaRPr lang="uk-UA" dirty="0">
              <a:effectLst/>
              <a:latin typeface="Times New Roman" panose="02020603050405020304" pitchFamily="18" charset="0"/>
              <a:ea typeface="Times New Roman" panose="02020603050405020304" pitchFamily="18" charset="0"/>
            </a:endParaRPr>
          </a:p>
        </p:txBody>
      </p:sp>
      <p:pic>
        <p:nvPicPr>
          <p:cNvPr id="5" name="Рисунок 4"/>
          <p:cNvPicPr/>
          <p:nvPr/>
        </p:nvPicPr>
        <p:blipFill rotWithShape="1">
          <a:blip r:embed="rId2"/>
          <a:srcRect l="33366" t="21167" r="31798" b="24477"/>
          <a:stretch/>
        </p:blipFill>
        <p:spPr bwMode="auto">
          <a:xfrm>
            <a:off x="5691059" y="1177788"/>
            <a:ext cx="5505450" cy="4831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991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TM04033919[[fn=Контур]]</Template>
  <TotalTime>33</TotalTime>
  <Words>2763</Words>
  <Application>Microsoft Office PowerPoint</Application>
  <PresentationFormat>Широкоэкранный</PresentationFormat>
  <Paragraphs>110</Paragraphs>
  <Slides>27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27</vt:i4>
      </vt:variant>
    </vt:vector>
  </HeadingPairs>
  <TitlesOfParts>
    <vt:vector size="37" baseType="lpstr">
      <vt:lpstr>Arial</vt:lpstr>
      <vt:lpstr>Arial Black</vt:lpstr>
      <vt:lpstr>Calibri</vt:lpstr>
      <vt:lpstr>Calibri Light</vt:lpstr>
      <vt:lpstr>Symbol</vt:lpstr>
      <vt:lpstr>Times New Roman</vt:lpstr>
      <vt:lpstr>Trebuchet MS</vt:lpstr>
      <vt:lpstr>Tw Cen MT</vt:lpstr>
      <vt:lpstr>Wingdings</vt:lpstr>
      <vt:lpstr>Контур</vt:lpstr>
      <vt:lpstr>Стилі лідерства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Стилі лідерства </dc:title>
  <dc:creator>Царук Ірина Михайлівна</dc:creator>
  <cp:lastModifiedBy>Царук Ірина Михайлівна</cp:lastModifiedBy>
  <cp:revision>32</cp:revision>
  <dcterms:created xsi:type="dcterms:W3CDTF">2025-03-10T13:35:25Z</dcterms:created>
  <dcterms:modified xsi:type="dcterms:W3CDTF">2025-03-10T14:08:53Z</dcterms:modified>
</cp:coreProperties>
</file>