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6" y="-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Сучасні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школи</a:t>
            </a:r>
            <a:r>
              <a:rPr lang="ru-RU" b="1" dirty="0">
                <a:latin typeface="Times New Roman"/>
                <a:ea typeface="Times New Roman"/>
              </a:rPr>
              <a:t> і напрямки в </a:t>
            </a:r>
            <a:r>
              <a:rPr lang="ru-RU" b="1" dirty="0" err="1">
                <a:latin typeface="Times New Roman"/>
                <a:ea typeface="Times New Roman"/>
              </a:rPr>
              <a:t>теорії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41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Функціоналізм</a:t>
            </a:r>
            <a:r>
              <a:rPr lang="ru-RU" kern="0" dirty="0">
                <a:ea typeface="Times New Roman"/>
              </a:rPr>
              <a:t> та </a:t>
            </a:r>
            <a:r>
              <a:rPr lang="ru-RU" kern="0" dirty="0" err="1">
                <a:ea typeface="Times New Roman"/>
              </a:rPr>
              <a:t>неофункціоналізм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Співпраця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навколо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технічних</a:t>
            </a:r>
            <a:r>
              <a:rPr lang="ru-RU" dirty="0">
                <a:latin typeface="Times New Roman"/>
                <a:ea typeface="Times New Roman"/>
              </a:rPr>
              <a:t> потреб (транспорт, </a:t>
            </a:r>
            <a:r>
              <a:rPr lang="ru-RU" dirty="0" err="1">
                <a:latin typeface="Times New Roman"/>
                <a:ea typeface="Times New Roman"/>
              </a:rPr>
              <a:t>енергетика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Теорія</a:t>
            </a:r>
            <a:r>
              <a:rPr lang="ru-RU" dirty="0">
                <a:latin typeface="Times New Roman"/>
                <a:ea typeface="Times New Roman"/>
              </a:rPr>
              <a:t> «</a:t>
            </a:r>
            <a:r>
              <a:rPr lang="ru-RU" dirty="0" err="1">
                <a:latin typeface="Times New Roman"/>
                <a:ea typeface="Times New Roman"/>
              </a:rPr>
              <a:t>ефекту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переливання</a:t>
            </a:r>
            <a:r>
              <a:rPr lang="ru-RU" dirty="0">
                <a:latin typeface="Times New Roman"/>
                <a:ea typeface="Times New Roman"/>
              </a:rPr>
              <a:t>» (</a:t>
            </a:r>
            <a:r>
              <a:rPr lang="ru-RU" dirty="0" err="1">
                <a:latin typeface="Times New Roman"/>
                <a:ea typeface="Times New Roman"/>
              </a:rPr>
              <a:t>spillover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effect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Європейське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об'єднання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вугілля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сталі</a:t>
            </a:r>
            <a:r>
              <a:rPr lang="ru-RU" dirty="0">
                <a:latin typeface="Times New Roman"/>
                <a:ea typeface="Times New Roman"/>
              </a:rPr>
              <a:t> (1951).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61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Times New Roman"/>
                <a:ea typeface="Times New Roman"/>
              </a:rPr>
              <a:t>Конструктивізм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Ідеї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норми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визначають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Взаємний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агентів</a:t>
            </a:r>
            <a:r>
              <a:rPr lang="ru-RU" dirty="0">
                <a:latin typeface="Times New Roman"/>
                <a:ea typeface="Times New Roman"/>
              </a:rPr>
              <a:t> (держав) і структур.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Еволюція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норми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гуманітарного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втручання</a:t>
            </a:r>
            <a:r>
              <a:rPr lang="ru-RU" dirty="0">
                <a:latin typeface="Times New Roman"/>
                <a:ea typeface="Times New Roman"/>
              </a:rPr>
              <a:t> (R2P).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87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Феміністичні</a:t>
            </a:r>
            <a:r>
              <a:rPr lang="ru-RU" b="1" dirty="0">
                <a:latin typeface="Times New Roman"/>
                <a:ea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</a:rPr>
              <a:t>постколоніальні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</a:rPr>
              <a:t>теорії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Фемінізм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гендерних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аспектів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Постколоніалізм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> Критика </a:t>
            </a:r>
            <a:r>
              <a:rPr lang="ru-RU" dirty="0" err="1">
                <a:latin typeface="Times New Roman"/>
                <a:ea typeface="Times New Roman"/>
              </a:rPr>
              <a:t>євроцентризму</a:t>
            </a:r>
            <a:r>
              <a:rPr lang="ru-RU" dirty="0">
                <a:latin typeface="Times New Roman"/>
                <a:ea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</a:rPr>
              <a:t>теорії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Приклади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Резолюція</a:t>
            </a:r>
            <a:r>
              <a:rPr lang="ru-RU" dirty="0">
                <a:latin typeface="Times New Roman"/>
                <a:ea typeface="Times New Roman"/>
              </a:rPr>
              <a:t> ООН 1325 (</a:t>
            </a:r>
            <a:r>
              <a:rPr lang="ru-RU" dirty="0" err="1">
                <a:latin typeface="Times New Roman"/>
                <a:ea typeface="Times New Roman"/>
              </a:rPr>
              <a:t>жінки</a:t>
            </a:r>
            <a:r>
              <a:rPr lang="ru-RU" dirty="0">
                <a:latin typeface="Times New Roman"/>
                <a:ea typeface="Times New Roman"/>
              </a:rPr>
              <a:t>, мир та </a:t>
            </a:r>
            <a:r>
              <a:rPr lang="ru-RU" dirty="0" err="1">
                <a:latin typeface="Times New Roman"/>
                <a:ea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</a:rPr>
              <a:t>); </a:t>
            </a: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колоніалізму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міжнародне</a:t>
            </a:r>
            <a:r>
              <a:rPr lang="ru-RU" dirty="0">
                <a:latin typeface="Times New Roman"/>
                <a:ea typeface="Times New Roman"/>
              </a:rPr>
              <a:t> право.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28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>
                <a:ea typeface="Times New Roman"/>
              </a:rPr>
              <a:t>3. </a:t>
            </a:r>
            <a:r>
              <a:rPr lang="ru-RU" kern="0" dirty="0" err="1">
                <a:ea typeface="Times New Roman"/>
              </a:rPr>
              <a:t>Український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внесок</a:t>
            </a:r>
            <a:r>
              <a:rPr lang="ru-RU" kern="0" dirty="0">
                <a:ea typeface="Times New Roman"/>
              </a:rPr>
              <a:t> у </a:t>
            </a:r>
            <a:r>
              <a:rPr lang="ru-RU" kern="0" dirty="0" err="1">
                <a:ea typeface="Times New Roman"/>
              </a:rPr>
              <a:t>теорію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міжнародних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Українська</a:t>
            </a:r>
            <a:r>
              <a:rPr lang="ru-RU" b="1" dirty="0">
                <a:latin typeface="Times New Roman"/>
                <a:ea typeface="Times New Roman"/>
              </a:rPr>
              <a:t> школа </a:t>
            </a:r>
            <a:r>
              <a:rPr lang="ru-RU" b="1" dirty="0" err="1">
                <a:latin typeface="Times New Roman"/>
                <a:ea typeface="Times New Roman"/>
              </a:rPr>
              <a:t>міжнародних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відносин</a:t>
            </a:r>
            <a:endParaRPr lang="ru-RU" b="1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Витоки</a:t>
            </a:r>
            <a:r>
              <a:rPr lang="ru-RU" dirty="0">
                <a:latin typeface="Times New Roman"/>
                <a:ea typeface="Times New Roman"/>
              </a:rPr>
              <a:t>: Драгоманов, </a:t>
            </a:r>
            <a:r>
              <a:rPr lang="ru-RU" dirty="0" err="1">
                <a:latin typeface="Times New Roman"/>
                <a:ea typeface="Times New Roman"/>
              </a:rPr>
              <a:t>Грушевський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Липинський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Інститути</a:t>
            </a:r>
            <a:r>
              <a:rPr lang="ru-RU" dirty="0">
                <a:latin typeface="Times New Roman"/>
                <a:ea typeface="Times New Roman"/>
              </a:rPr>
              <a:t>: КНУ </a:t>
            </a:r>
            <a:r>
              <a:rPr lang="ru-RU" dirty="0" err="1">
                <a:latin typeface="Times New Roman"/>
                <a:ea typeface="Times New Roman"/>
              </a:rPr>
              <a:t>ім</a:t>
            </a:r>
            <a:r>
              <a:rPr lang="ru-RU" dirty="0">
                <a:latin typeface="Times New Roman"/>
                <a:ea typeface="Times New Roman"/>
              </a:rPr>
              <a:t>. Т. </a:t>
            </a:r>
            <a:r>
              <a:rPr lang="ru-RU" dirty="0" err="1">
                <a:latin typeface="Times New Roman"/>
                <a:ea typeface="Times New Roman"/>
              </a:rPr>
              <a:t>Шевченка</a:t>
            </a:r>
            <a:r>
              <a:rPr lang="ru-RU" dirty="0">
                <a:latin typeface="Times New Roman"/>
                <a:ea typeface="Times New Roman"/>
              </a:rPr>
              <a:t>, НАН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ru-RU" dirty="0">
                <a:latin typeface="Times New Roman"/>
                <a:ea typeface="Times New Roman"/>
              </a:rPr>
              <a:t>, Дипломатична </a:t>
            </a:r>
            <a:r>
              <a:rPr lang="ru-RU" dirty="0" err="1">
                <a:latin typeface="Times New Roman"/>
                <a:ea typeface="Times New Roman"/>
              </a:rPr>
              <a:t>академія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Дослідження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</a:rPr>
              <a:t>геополітика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безпека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міжнародне</a:t>
            </a:r>
            <a:r>
              <a:rPr lang="ru-RU" dirty="0">
                <a:latin typeface="Times New Roman"/>
                <a:ea typeface="Times New Roman"/>
              </a:rPr>
              <a:t> право.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259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447239"/>
              </p:ext>
            </p:extLst>
          </p:nvPr>
        </p:nvGraphicFramePr>
        <p:xfrm>
          <a:off x="323528" y="2708920"/>
          <a:ext cx="8229600" cy="2595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19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Науковець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Напрям досліджень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19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В. Дергачов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Геополітика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19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Г. Перепелиця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Конфліктологія, національна безпека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19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В. Горбулін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Гібридні війни, міжнародна безпека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19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О. Задорожній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 err="1">
                          <a:effectLst/>
                        </a:rPr>
                        <a:t>Міжнародне</a:t>
                      </a:r>
                      <a:r>
                        <a:rPr lang="ru-RU" sz="1200" kern="100" dirty="0">
                          <a:effectLst/>
                        </a:rPr>
                        <a:t> право, </a:t>
                      </a:r>
                      <a:r>
                        <a:rPr lang="ru-RU" sz="1200" kern="100" dirty="0" err="1">
                          <a:effectLst/>
                        </a:rPr>
                        <a:t>агресія</a:t>
                      </a:r>
                      <a:r>
                        <a:rPr lang="ru-RU" sz="1200" kern="100" dirty="0">
                          <a:effectLst/>
                        </a:rPr>
                        <a:t> РФ </a:t>
                      </a:r>
                      <a:r>
                        <a:rPr lang="ru-RU" sz="1200" kern="100" dirty="0" err="1">
                          <a:effectLst/>
                        </a:rPr>
                        <a:t>проти</a:t>
                      </a:r>
                      <a:r>
                        <a:rPr lang="ru-RU" sz="1200" kern="100" dirty="0">
                          <a:effectLst/>
                        </a:rPr>
                        <a:t> </a:t>
                      </a:r>
                      <a:r>
                        <a:rPr lang="ru-RU" sz="1200" kern="100" dirty="0" err="1">
                          <a:effectLst/>
                        </a:rPr>
                        <a:t>України</a:t>
                      </a:r>
                      <a:endParaRPr lang="ru-RU" sz="12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854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kern="0" dirty="0" err="1">
                <a:ea typeface="Times New Roman"/>
              </a:rPr>
              <a:t>Сучасні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виклики</a:t>
            </a:r>
            <a:r>
              <a:rPr lang="ru-RU" kern="0" dirty="0">
                <a:ea typeface="Times New Roman"/>
              </a:rPr>
              <a:t> та </a:t>
            </a:r>
            <a:r>
              <a:rPr lang="ru-RU" kern="0" dirty="0" err="1">
                <a:ea typeface="Times New Roman"/>
              </a:rPr>
              <a:t>перспективи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Включення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українських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досліджень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світовий</a:t>
            </a:r>
            <a:r>
              <a:rPr lang="ru-RU" dirty="0">
                <a:latin typeface="Times New Roman"/>
                <a:ea typeface="Times New Roman"/>
              </a:rPr>
              <a:t> дискурс.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Розвиток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методологічної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бази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війни</a:t>
            </a:r>
            <a:r>
              <a:rPr lang="ru-RU" dirty="0">
                <a:latin typeface="Times New Roman"/>
                <a:ea typeface="Times New Roman"/>
              </a:rPr>
              <a:t> РФ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теорію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504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З</a:t>
            </a:r>
            <a:r>
              <a:rPr lang="ru-RU" b="1" dirty="0" err="1"/>
              <a:t>апитан</a:t>
            </a:r>
            <a:r>
              <a:rPr lang="uk-UA" b="1" dirty="0"/>
              <a:t>ня</a:t>
            </a:r>
            <a:r>
              <a:rPr lang="ru-RU" b="1" dirty="0"/>
              <a:t> для </a:t>
            </a:r>
            <a:r>
              <a:rPr lang="ru-RU" b="1" dirty="0" err="1"/>
              <a:t>перевірки</a:t>
            </a:r>
            <a:r>
              <a:rPr lang="ru-RU" b="1" dirty="0"/>
              <a:t> </a:t>
            </a:r>
            <a:r>
              <a:rPr lang="ru-RU" b="1" dirty="0" err="1"/>
              <a:t>рівня</a:t>
            </a:r>
            <a:r>
              <a:rPr lang="ru-RU" b="1" dirty="0"/>
              <a:t> </a:t>
            </a:r>
            <a:r>
              <a:rPr lang="ru-RU" b="1" dirty="0" err="1"/>
              <a:t>засвоєння</a:t>
            </a:r>
            <a:r>
              <a:rPr lang="ru-RU" b="1" dirty="0"/>
              <a:t> </a:t>
            </a:r>
            <a:r>
              <a:rPr lang="ru-RU" b="1" dirty="0" err="1"/>
              <a:t>знань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 smtClean="0"/>
              <a:t>Які</a:t>
            </a:r>
            <a:r>
              <a:rPr lang="ru-RU" sz="1600" b="1" dirty="0" smtClean="0"/>
              <a:t> </a:t>
            </a:r>
            <a:r>
              <a:rPr lang="ru-RU" sz="1600" b="1" dirty="0" err="1"/>
              <a:t>основні</a:t>
            </a:r>
            <a:r>
              <a:rPr lang="ru-RU" sz="1600" b="1" dirty="0"/>
              <a:t> </a:t>
            </a:r>
            <a:r>
              <a:rPr lang="ru-RU" sz="1600" b="1" dirty="0" err="1"/>
              <a:t>положення</a:t>
            </a:r>
            <a:r>
              <a:rPr lang="ru-RU" sz="1600" b="1" dirty="0"/>
              <a:t> </a:t>
            </a:r>
            <a:r>
              <a:rPr lang="ru-RU" sz="1600" b="1" dirty="0" err="1"/>
              <a:t>неореалізму</a:t>
            </a:r>
            <a:r>
              <a:rPr lang="ru-RU" sz="1600" b="1" dirty="0"/>
              <a:t> та як вони </a:t>
            </a:r>
            <a:r>
              <a:rPr lang="ru-RU" sz="1600" b="1" dirty="0" err="1"/>
              <a:t>відрізняються</a:t>
            </a:r>
            <a:r>
              <a:rPr lang="ru-RU" sz="1600" b="1" dirty="0"/>
              <a:t>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класичного</a:t>
            </a:r>
            <a:r>
              <a:rPr lang="ru-RU" sz="1600" b="1" dirty="0"/>
              <a:t> </a:t>
            </a:r>
            <a:r>
              <a:rPr lang="ru-RU" sz="1600" b="1" dirty="0" err="1"/>
              <a:t>реалізму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ключові</a:t>
            </a:r>
            <a:r>
              <a:rPr lang="ru-RU" sz="1600" b="1" dirty="0"/>
              <a:t> </a:t>
            </a:r>
            <a:r>
              <a:rPr lang="ru-RU" sz="1600" b="1" dirty="0" err="1"/>
              <a:t>ідеї</a:t>
            </a:r>
            <a:r>
              <a:rPr lang="ru-RU" sz="1600" b="1" dirty="0"/>
              <a:t> </a:t>
            </a:r>
            <a:r>
              <a:rPr lang="ru-RU" sz="1600" b="1" dirty="0" err="1"/>
              <a:t>неолібералізму</a:t>
            </a:r>
            <a:r>
              <a:rPr lang="ru-RU" sz="1600" b="1" dirty="0"/>
              <a:t> та як вони </a:t>
            </a:r>
            <a:r>
              <a:rPr lang="ru-RU" sz="1600" b="1" dirty="0" err="1"/>
              <a:t>впливають</a:t>
            </a:r>
            <a:r>
              <a:rPr lang="ru-RU" sz="1600" b="1" dirty="0"/>
              <a:t> на </a:t>
            </a:r>
            <a:r>
              <a:rPr lang="ru-RU" sz="1600" b="1" dirty="0" err="1"/>
              <a:t>розуміння</a:t>
            </a:r>
            <a:r>
              <a:rPr lang="ru-RU" sz="1600" b="1" dirty="0"/>
              <a:t> </a:t>
            </a:r>
            <a:r>
              <a:rPr lang="ru-RU" sz="1600" b="1" dirty="0" err="1"/>
              <a:t>міжнародної</a:t>
            </a:r>
            <a:r>
              <a:rPr lang="ru-RU" sz="1600" b="1" dirty="0"/>
              <a:t> </a:t>
            </a:r>
            <a:r>
              <a:rPr lang="ru-RU" sz="1600" b="1" dirty="0" err="1"/>
              <a:t>співпраці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основні</a:t>
            </a:r>
            <a:r>
              <a:rPr lang="ru-RU" sz="1600" b="1" dirty="0"/>
              <a:t> точки </a:t>
            </a:r>
            <a:r>
              <a:rPr lang="ru-RU" sz="1600" b="1" dirty="0" err="1"/>
              <a:t>протистояння</a:t>
            </a:r>
            <a:r>
              <a:rPr lang="ru-RU" sz="1600" b="1" dirty="0"/>
              <a:t> </a:t>
            </a:r>
            <a:r>
              <a:rPr lang="ru-RU" sz="1600" b="1" dirty="0" err="1"/>
              <a:t>між</a:t>
            </a:r>
            <a:r>
              <a:rPr lang="ru-RU" sz="1600" b="1" dirty="0"/>
              <a:t> </a:t>
            </a:r>
            <a:r>
              <a:rPr lang="ru-RU" sz="1600" b="1" dirty="0" err="1"/>
              <a:t>неореалізмом</a:t>
            </a:r>
            <a:r>
              <a:rPr lang="ru-RU" sz="1600" b="1" dirty="0"/>
              <a:t> та </a:t>
            </a:r>
            <a:r>
              <a:rPr lang="ru-RU" sz="1600" b="1" dirty="0" err="1"/>
              <a:t>неолібералізмом</a:t>
            </a:r>
            <a:r>
              <a:rPr lang="ru-RU" sz="1600" b="1" dirty="0"/>
              <a:t> у дебатах про </a:t>
            </a:r>
            <a:r>
              <a:rPr lang="ru-RU" sz="1600" b="1" dirty="0" err="1"/>
              <a:t>міжнародну</a:t>
            </a:r>
            <a:r>
              <a:rPr lang="ru-RU" sz="1600" b="1" dirty="0"/>
              <a:t> систему?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/>
              <a:t>Як </a:t>
            </a:r>
            <a:r>
              <a:rPr lang="ru-RU" sz="1600" b="1" dirty="0" err="1"/>
              <a:t>біхевіоризм</a:t>
            </a:r>
            <a:r>
              <a:rPr lang="ru-RU" sz="1600" b="1" dirty="0"/>
              <a:t> </a:t>
            </a:r>
            <a:r>
              <a:rPr lang="ru-RU" sz="1600" b="1" dirty="0" err="1"/>
              <a:t>вплинув</a:t>
            </a:r>
            <a:r>
              <a:rPr lang="ru-RU" sz="1600" b="1" dirty="0"/>
              <a:t> на </a:t>
            </a:r>
            <a:r>
              <a:rPr lang="ru-RU" sz="1600" b="1" dirty="0" err="1"/>
              <a:t>методологію</a:t>
            </a:r>
            <a:r>
              <a:rPr lang="ru-RU" sz="1600" b="1" dirty="0"/>
              <a:t> </a:t>
            </a:r>
            <a:r>
              <a:rPr lang="ru-RU" sz="1600" b="1" dirty="0" err="1"/>
              <a:t>дослідження</a:t>
            </a:r>
            <a:r>
              <a:rPr lang="ru-RU" sz="1600" b="1" dirty="0"/>
              <a:t>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</a:t>
            </a:r>
            <a:r>
              <a:rPr lang="ru-RU" sz="1600" b="1" dirty="0"/>
              <a:t>? </a:t>
            </a:r>
            <a:r>
              <a:rPr lang="ru-RU" sz="1600" b="1" dirty="0" err="1"/>
              <a:t>Наведіть</a:t>
            </a:r>
            <a:r>
              <a:rPr lang="ru-RU" sz="1600" b="1" dirty="0"/>
              <a:t> приклад </a:t>
            </a:r>
            <a:r>
              <a:rPr lang="ru-RU" sz="1600" b="1" dirty="0" err="1"/>
              <a:t>біхевіористського</a:t>
            </a:r>
            <a:r>
              <a:rPr lang="ru-RU" sz="1600" b="1" dirty="0"/>
              <a:t> </a:t>
            </a:r>
            <a:r>
              <a:rPr lang="ru-RU" sz="1600" b="1" dirty="0" err="1"/>
              <a:t>аналізу</a:t>
            </a:r>
            <a:r>
              <a:rPr lang="ru-RU" sz="1600" b="1" dirty="0"/>
              <a:t>.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/>
              <a:t>У </a:t>
            </a:r>
            <a:r>
              <a:rPr lang="ru-RU" sz="1600" b="1" dirty="0" err="1"/>
              <a:t>чому</a:t>
            </a:r>
            <a:r>
              <a:rPr lang="ru-RU" sz="1600" b="1" dirty="0"/>
              <a:t> </a:t>
            </a:r>
            <a:r>
              <a:rPr lang="ru-RU" sz="1600" b="1" dirty="0" err="1"/>
              <a:t>полягає</a:t>
            </a:r>
            <a:r>
              <a:rPr lang="ru-RU" sz="1600" b="1" dirty="0"/>
              <a:t> суть </a:t>
            </a:r>
            <a:r>
              <a:rPr lang="ru-RU" sz="1600" b="1" dirty="0" err="1"/>
              <a:t>критичної</a:t>
            </a:r>
            <a:r>
              <a:rPr lang="ru-RU" sz="1600" b="1" dirty="0"/>
              <a:t> </a:t>
            </a:r>
            <a:r>
              <a:rPr lang="ru-RU" sz="1600" b="1" dirty="0" err="1"/>
              <a:t>теорії</a:t>
            </a:r>
            <a:r>
              <a:rPr lang="ru-RU" sz="1600" b="1" dirty="0"/>
              <a:t>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</a:t>
            </a:r>
            <a:r>
              <a:rPr lang="ru-RU" sz="1600" b="1" dirty="0"/>
              <a:t> та </a:t>
            </a: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її</a:t>
            </a:r>
            <a:r>
              <a:rPr lang="ru-RU" sz="1600" b="1" dirty="0"/>
              <a:t> </a:t>
            </a:r>
            <a:r>
              <a:rPr lang="ru-RU" sz="1600" b="1" dirty="0" err="1"/>
              <a:t>основні</a:t>
            </a:r>
            <a:r>
              <a:rPr lang="ru-RU" sz="1600" b="1" dirty="0"/>
              <a:t> </a:t>
            </a:r>
            <a:r>
              <a:rPr lang="ru-RU" sz="1600" b="1" dirty="0" err="1"/>
              <a:t>завдання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/>
              <a:t>Як </a:t>
            </a:r>
            <a:r>
              <a:rPr lang="ru-RU" sz="1600" b="1" dirty="0" err="1"/>
              <a:t>соціологія</a:t>
            </a:r>
            <a:r>
              <a:rPr lang="ru-RU" sz="1600" b="1" dirty="0"/>
              <a:t>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</a:t>
            </a:r>
            <a:r>
              <a:rPr lang="ru-RU" sz="1600" b="1" dirty="0"/>
              <a:t> </a:t>
            </a:r>
            <a:r>
              <a:rPr lang="ru-RU" sz="1600" b="1" dirty="0" err="1"/>
              <a:t>розглядає</a:t>
            </a:r>
            <a:r>
              <a:rPr lang="ru-RU" sz="1600" b="1" dirty="0"/>
              <a:t> роль норм та </a:t>
            </a:r>
            <a:r>
              <a:rPr lang="ru-RU" sz="1600" b="1" dirty="0" err="1"/>
              <a:t>ідентичностей</a:t>
            </a:r>
            <a:r>
              <a:rPr lang="ru-RU" sz="1600" b="1" dirty="0"/>
              <a:t> у </a:t>
            </a:r>
            <a:r>
              <a:rPr lang="ru-RU" sz="1600" b="1" dirty="0" err="1"/>
              <a:t>формуванні</a:t>
            </a:r>
            <a:r>
              <a:rPr lang="ru-RU" sz="1600" b="1" dirty="0"/>
              <a:t> </a:t>
            </a:r>
            <a:r>
              <a:rPr lang="ru-RU" sz="1600" b="1" dirty="0" err="1"/>
              <a:t>міжнародної</a:t>
            </a:r>
            <a:r>
              <a:rPr lang="ru-RU" sz="1600" b="1" dirty="0"/>
              <a:t> </a:t>
            </a:r>
            <a:r>
              <a:rPr lang="ru-RU" sz="1600" b="1" dirty="0" err="1"/>
              <a:t>політики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основні</a:t>
            </a:r>
            <a:r>
              <a:rPr lang="ru-RU" sz="1600" b="1" dirty="0"/>
              <a:t> </a:t>
            </a:r>
            <a:r>
              <a:rPr lang="ru-RU" sz="1600" b="1" dirty="0" err="1"/>
              <a:t>принципи</a:t>
            </a:r>
            <a:r>
              <a:rPr lang="ru-RU" sz="1600" b="1" dirty="0"/>
              <a:t> </a:t>
            </a:r>
            <a:r>
              <a:rPr lang="ru-RU" sz="1600" b="1" dirty="0" err="1"/>
              <a:t>функціоналізму</a:t>
            </a:r>
            <a:r>
              <a:rPr lang="ru-RU" sz="1600" b="1" dirty="0"/>
              <a:t> та як вони </a:t>
            </a:r>
            <a:r>
              <a:rPr lang="ru-RU" sz="1600" b="1" dirty="0" err="1"/>
              <a:t>застосовуються</a:t>
            </a:r>
            <a:r>
              <a:rPr lang="ru-RU" sz="1600" b="1" dirty="0"/>
              <a:t> до </a:t>
            </a:r>
            <a:r>
              <a:rPr lang="ru-RU" sz="1600" b="1" dirty="0" err="1"/>
              <a:t>аналізу</a:t>
            </a:r>
            <a:r>
              <a:rPr lang="ru-RU" sz="1600" b="1" dirty="0"/>
              <a:t> </a:t>
            </a:r>
            <a:r>
              <a:rPr lang="ru-RU" sz="1600" b="1" dirty="0" err="1"/>
              <a:t>міжнародної</a:t>
            </a:r>
            <a:r>
              <a:rPr lang="ru-RU" sz="1600" b="1" dirty="0"/>
              <a:t> </a:t>
            </a:r>
            <a:r>
              <a:rPr lang="ru-RU" sz="1600" b="1" dirty="0" err="1"/>
              <a:t>інтеграції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/>
              <a:t>Як </a:t>
            </a:r>
            <a:r>
              <a:rPr lang="ru-RU" sz="1600" b="1" dirty="0" err="1"/>
              <a:t>конструктивізм</a:t>
            </a:r>
            <a:r>
              <a:rPr lang="ru-RU" sz="1600" b="1" dirty="0"/>
              <a:t> </a:t>
            </a:r>
            <a:r>
              <a:rPr lang="ru-RU" sz="1600" b="1" dirty="0" err="1"/>
              <a:t>пояснює</a:t>
            </a:r>
            <a:r>
              <a:rPr lang="ru-RU" sz="1600" b="1" dirty="0"/>
              <a:t> роль </a:t>
            </a:r>
            <a:r>
              <a:rPr lang="ru-RU" sz="1600" b="1" dirty="0" err="1"/>
              <a:t>ідей</a:t>
            </a:r>
            <a:r>
              <a:rPr lang="ru-RU" sz="1600" b="1" dirty="0"/>
              <a:t> та норм у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відносинах</a:t>
            </a:r>
            <a:r>
              <a:rPr lang="ru-RU" sz="1600" b="1" dirty="0"/>
              <a:t>? </a:t>
            </a:r>
            <a:r>
              <a:rPr lang="ru-RU" sz="1600" b="1" dirty="0" err="1"/>
              <a:t>Наведіть</a:t>
            </a:r>
            <a:r>
              <a:rPr lang="ru-RU" sz="1600" b="1" dirty="0"/>
              <a:t> приклад </a:t>
            </a:r>
            <a:r>
              <a:rPr lang="ru-RU" sz="1600" b="1" dirty="0" err="1"/>
              <a:t>конструктивістського</a:t>
            </a:r>
            <a:r>
              <a:rPr lang="ru-RU" sz="1600" b="1" dirty="0"/>
              <a:t> </a:t>
            </a:r>
            <a:r>
              <a:rPr lang="ru-RU" sz="1600" b="1" dirty="0" err="1"/>
              <a:t>аналізу</a:t>
            </a:r>
            <a:r>
              <a:rPr lang="ru-RU" sz="1600" b="1" dirty="0"/>
              <a:t>.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/>
              <a:t>Який</a:t>
            </a:r>
            <a:r>
              <a:rPr lang="ru-RU" sz="1600" b="1" dirty="0"/>
              <a:t> </a:t>
            </a:r>
            <a:r>
              <a:rPr lang="ru-RU" sz="1600" b="1" dirty="0" err="1"/>
              <a:t>внесок</a:t>
            </a:r>
            <a:r>
              <a:rPr lang="ru-RU" sz="1600" b="1" dirty="0"/>
              <a:t> </a:t>
            </a:r>
            <a:r>
              <a:rPr lang="ru-RU" sz="1600" b="1" dirty="0" err="1"/>
              <a:t>українських</a:t>
            </a:r>
            <a:r>
              <a:rPr lang="ru-RU" sz="1600" b="1" dirty="0"/>
              <a:t> </a:t>
            </a:r>
            <a:r>
              <a:rPr lang="ru-RU" sz="1600" b="1" dirty="0" err="1"/>
              <a:t>науковців</a:t>
            </a:r>
            <a:r>
              <a:rPr lang="ru-RU" sz="1600" b="1" dirty="0"/>
              <a:t> у </a:t>
            </a:r>
            <a:r>
              <a:rPr lang="ru-RU" sz="1600" b="1" dirty="0" err="1"/>
              <a:t>розвиток</a:t>
            </a:r>
            <a:r>
              <a:rPr lang="ru-RU" sz="1600" b="1" dirty="0"/>
              <a:t> </a:t>
            </a:r>
            <a:r>
              <a:rPr lang="ru-RU" sz="1600" b="1" dirty="0" err="1"/>
              <a:t>теорії</a:t>
            </a:r>
            <a:r>
              <a:rPr lang="ru-RU" sz="1600" b="1" dirty="0"/>
              <a:t>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</a:t>
            </a:r>
            <a:r>
              <a:rPr lang="ru-RU" sz="1600" b="1" dirty="0"/>
              <a:t>, </a:t>
            </a:r>
            <a:r>
              <a:rPr lang="ru-RU" sz="1600" b="1" dirty="0" err="1"/>
              <a:t>зокрема</a:t>
            </a:r>
            <a:r>
              <a:rPr lang="ru-RU" sz="1600" b="1" dirty="0"/>
              <a:t> в </a:t>
            </a:r>
            <a:r>
              <a:rPr lang="ru-RU" sz="1600" b="1" dirty="0" err="1"/>
              <a:t>аналіз</a:t>
            </a:r>
            <a:r>
              <a:rPr lang="ru-RU" sz="1600" b="1" dirty="0"/>
              <a:t> </a:t>
            </a:r>
            <a:r>
              <a:rPr lang="ru-RU" sz="1600" b="1" dirty="0" err="1"/>
              <a:t>гібридних</a:t>
            </a:r>
            <a:r>
              <a:rPr lang="ru-RU" sz="1600" b="1" dirty="0"/>
              <a:t> </a:t>
            </a:r>
            <a:r>
              <a:rPr lang="ru-RU" sz="1600" b="1" dirty="0" err="1"/>
              <a:t>війн</a:t>
            </a:r>
            <a:r>
              <a:rPr lang="ru-RU" sz="1600" b="1" dirty="0"/>
              <a:t> та </a:t>
            </a:r>
            <a:r>
              <a:rPr lang="ru-RU" sz="1600" b="1" dirty="0" err="1"/>
              <a:t>інформаційної</a:t>
            </a:r>
            <a:r>
              <a:rPr lang="ru-RU" sz="1600" b="1" dirty="0"/>
              <a:t> </a:t>
            </a:r>
            <a:r>
              <a:rPr lang="ru-RU" sz="1600" b="1" dirty="0" err="1"/>
              <a:t>безпеки</a:t>
            </a:r>
            <a:r>
              <a:rPr lang="ru-RU" sz="1600" b="1" dirty="0"/>
              <a:t>?</a:t>
            </a:r>
            <a:endParaRPr lang="ru-RU" sz="16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сучасні</a:t>
            </a:r>
            <a:r>
              <a:rPr lang="ru-RU" sz="1600" b="1" dirty="0"/>
              <a:t> </a:t>
            </a:r>
            <a:r>
              <a:rPr lang="ru-RU" sz="1600" b="1" dirty="0" err="1"/>
              <a:t>виклики</a:t>
            </a:r>
            <a:r>
              <a:rPr lang="ru-RU" sz="1600" b="1" dirty="0"/>
              <a:t> та </a:t>
            </a:r>
            <a:r>
              <a:rPr lang="ru-RU" sz="1600" b="1" dirty="0" err="1"/>
              <a:t>перспективи</a:t>
            </a:r>
            <a:r>
              <a:rPr lang="ru-RU" sz="1600" b="1" dirty="0"/>
              <a:t> </a:t>
            </a:r>
            <a:r>
              <a:rPr lang="ru-RU" sz="1600" b="1" dirty="0" err="1"/>
              <a:t>розвитку</a:t>
            </a:r>
            <a:r>
              <a:rPr lang="ru-RU" sz="1600" b="1" dirty="0"/>
              <a:t> </a:t>
            </a:r>
            <a:r>
              <a:rPr lang="ru-RU" sz="1600" b="1" dirty="0" err="1"/>
              <a:t>української</a:t>
            </a:r>
            <a:r>
              <a:rPr lang="ru-RU" sz="1600" b="1" dirty="0"/>
              <a:t> </a:t>
            </a:r>
            <a:r>
              <a:rPr lang="ru-RU" sz="1600" b="1" dirty="0" err="1"/>
              <a:t>школи</a:t>
            </a:r>
            <a:r>
              <a:rPr lang="ru-RU" sz="1600" b="1" dirty="0"/>
              <a:t> </a:t>
            </a:r>
            <a:r>
              <a:rPr lang="ru-RU" sz="1600" b="1" dirty="0" err="1"/>
              <a:t>теорії</a:t>
            </a:r>
            <a:r>
              <a:rPr lang="ru-RU" sz="1600" b="1" dirty="0"/>
              <a:t> </a:t>
            </a:r>
            <a:r>
              <a:rPr lang="ru-RU" sz="1600" b="1" dirty="0" err="1"/>
              <a:t>міжнародних</a:t>
            </a:r>
            <a:r>
              <a:rPr lang="ru-RU" sz="1600" b="1" dirty="0"/>
              <a:t> </a:t>
            </a:r>
            <a:r>
              <a:rPr lang="ru-RU" sz="1600" b="1" dirty="0" err="1"/>
              <a:t>відносин</a:t>
            </a:r>
            <a:r>
              <a:rPr lang="ru-RU" sz="1600" b="1" dirty="0" smtClean="0"/>
              <a:t>?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066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kern="0" dirty="0">
                <a:ea typeface="Times New Roman"/>
              </a:rPr>
              <a:t>План </a:t>
            </a:r>
            <a:r>
              <a:rPr lang="ru-RU" kern="0" dirty="0" err="1">
                <a:ea typeface="Times New Roman"/>
              </a:rPr>
              <a:t>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«</a:t>
            </a:r>
            <a:r>
              <a:rPr lang="ru-RU" dirty="0" err="1">
                <a:latin typeface="Times New Roman"/>
                <a:ea typeface="Times New Roman"/>
              </a:rPr>
              <a:t>Великі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дебати</a:t>
            </a:r>
            <a:r>
              <a:rPr lang="ru-RU" dirty="0">
                <a:latin typeface="Times New Roman"/>
                <a:ea typeface="Times New Roman"/>
              </a:rPr>
              <a:t>» в </a:t>
            </a:r>
            <a:r>
              <a:rPr lang="ru-RU" dirty="0" err="1">
                <a:latin typeface="Times New Roman"/>
                <a:ea typeface="Times New Roman"/>
              </a:rPr>
              <a:t>теорії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</a:rPr>
              <a:t>неореалізм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неолібералізм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Сучасні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теорії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біхевіоризм</a:t>
            </a:r>
            <a:r>
              <a:rPr lang="ru-RU" dirty="0">
                <a:latin typeface="Times New Roman"/>
                <a:ea typeface="Times New Roman"/>
              </a:rPr>
              <a:t>, критицизм, </a:t>
            </a:r>
            <a:r>
              <a:rPr lang="ru-RU" dirty="0" err="1">
                <a:latin typeface="Times New Roman"/>
                <a:ea typeface="Times New Roman"/>
              </a:rPr>
              <a:t>соціологія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функціоналізм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тощо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Теорія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</a:rPr>
              <a:t>доробок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українських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науковців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41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Calibri Light"/>
                <a:ea typeface="Times New Roman"/>
                <a:cs typeface="Times New Roman"/>
              </a:rPr>
              <a:t>1. "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Великі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дебати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" в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теорії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міжнародних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Calibri Light"/>
                <a:ea typeface="Times New Roman"/>
                <a:cs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Історичний</a:t>
            </a:r>
            <a:r>
              <a:rPr lang="ru-RU" b="1" dirty="0">
                <a:latin typeface="Times New Roman"/>
                <a:ea typeface="Times New Roman"/>
              </a:rPr>
              <a:t> контекст "великих </a:t>
            </a:r>
            <a:r>
              <a:rPr lang="ru-RU" b="1" dirty="0" err="1">
                <a:latin typeface="Times New Roman"/>
                <a:ea typeface="Times New Roman"/>
              </a:rPr>
              <a:t>дебатів</a:t>
            </a:r>
            <a:r>
              <a:rPr lang="ru-RU" b="1" dirty="0">
                <a:latin typeface="Times New Roman"/>
                <a:ea typeface="Times New Roman"/>
              </a:rPr>
              <a:t>"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Криза </a:t>
            </a:r>
            <a:r>
              <a:rPr lang="ru-RU" dirty="0" err="1">
                <a:latin typeface="Times New Roman"/>
                <a:ea typeface="Times New Roman"/>
              </a:rPr>
              <a:t>класичних</a:t>
            </a:r>
            <a:r>
              <a:rPr lang="ru-RU" dirty="0">
                <a:latin typeface="Times New Roman"/>
                <a:ea typeface="Times New Roman"/>
              </a:rPr>
              <a:t> парадигм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 у 1970-х </a:t>
            </a:r>
            <a:r>
              <a:rPr lang="ru-RU" dirty="0" err="1">
                <a:latin typeface="Times New Roman"/>
                <a:ea typeface="Times New Roman"/>
              </a:rPr>
              <a:t>рр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Виникнення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неореалізму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відповідь</a:t>
            </a:r>
            <a:r>
              <a:rPr lang="ru-RU" dirty="0">
                <a:latin typeface="Times New Roman"/>
                <a:ea typeface="Times New Roman"/>
              </a:rPr>
              <a:t> на критику </a:t>
            </a:r>
            <a:r>
              <a:rPr lang="ru-RU" dirty="0" err="1">
                <a:latin typeface="Times New Roman"/>
                <a:ea typeface="Times New Roman"/>
              </a:rPr>
              <a:t>класичного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реалізму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Неолібералізм</a:t>
            </a:r>
            <a:r>
              <a:rPr lang="ru-RU" dirty="0">
                <a:latin typeface="Times New Roman"/>
                <a:ea typeface="Times New Roman"/>
              </a:rPr>
              <a:t> як </a:t>
            </a:r>
            <a:r>
              <a:rPr lang="ru-RU" dirty="0" err="1">
                <a:latin typeface="Times New Roman"/>
                <a:ea typeface="Times New Roman"/>
              </a:rPr>
              <a:t>адаптація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ліберальної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традиції</a:t>
            </a:r>
            <a:r>
              <a:rPr lang="ru-RU" dirty="0">
                <a:latin typeface="Times New Roman"/>
                <a:ea typeface="Times New Roman"/>
              </a:rPr>
              <a:t> до </a:t>
            </a:r>
            <a:r>
              <a:rPr lang="ru-RU" dirty="0" err="1">
                <a:latin typeface="Times New Roman"/>
                <a:ea typeface="Times New Roman"/>
              </a:rPr>
              <a:t>нових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викликів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06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Неореалізм</a:t>
            </a:r>
            <a:r>
              <a:rPr lang="ru-RU" kern="0" dirty="0">
                <a:ea typeface="Times New Roman"/>
              </a:rPr>
              <a:t> (</a:t>
            </a:r>
            <a:r>
              <a:rPr lang="ru-RU" kern="0" dirty="0" err="1">
                <a:ea typeface="Times New Roman"/>
              </a:rPr>
              <a:t>структурний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реалізм</a:t>
            </a:r>
            <a:r>
              <a:rPr lang="ru-RU" kern="0" dirty="0">
                <a:ea typeface="Times New Roman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Автор:</a:t>
            </a:r>
            <a:r>
              <a:rPr lang="ru-RU" dirty="0">
                <a:latin typeface="Times New Roman"/>
                <a:ea typeface="Times New Roman"/>
              </a:rPr>
              <a:t> Кеннет </a:t>
            </a:r>
            <a:r>
              <a:rPr lang="ru-RU" dirty="0" err="1">
                <a:latin typeface="Times New Roman"/>
                <a:ea typeface="Times New Roman"/>
              </a:rPr>
              <a:t>Волц</a:t>
            </a:r>
            <a:r>
              <a:rPr lang="ru-RU" dirty="0">
                <a:latin typeface="Times New Roman"/>
                <a:ea typeface="Times New Roman"/>
              </a:rPr>
              <a:t> («</a:t>
            </a:r>
            <a:r>
              <a:rPr lang="ru-RU" dirty="0" err="1">
                <a:latin typeface="Times New Roman"/>
                <a:ea typeface="Times New Roman"/>
              </a:rPr>
              <a:t>Теорія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політики</a:t>
            </a:r>
            <a:r>
              <a:rPr lang="ru-RU" dirty="0">
                <a:latin typeface="Times New Roman"/>
                <a:ea typeface="Times New Roman"/>
              </a:rPr>
              <a:t>», 1979).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>
                <a:latin typeface="Times New Roman"/>
                <a:ea typeface="Times New Roman"/>
              </a:rPr>
              <a:t>Ключові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положення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Анархічна</a:t>
            </a:r>
            <a:r>
              <a:rPr lang="ru-RU" dirty="0">
                <a:latin typeface="Times New Roman"/>
                <a:ea typeface="Times New Roman"/>
              </a:rPr>
              <a:t> структура </a:t>
            </a:r>
            <a:r>
              <a:rPr lang="ru-RU" dirty="0" err="1">
                <a:latin typeface="Times New Roman"/>
                <a:ea typeface="Times New Roman"/>
              </a:rPr>
              <a:t>міжнародної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</a:rPr>
              <a:t> як </a:t>
            </a:r>
            <a:r>
              <a:rPr lang="ru-RU" dirty="0" err="1">
                <a:latin typeface="Times New Roman"/>
                <a:ea typeface="Times New Roman"/>
              </a:rPr>
              <a:t>головні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актори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Розподіл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матеріальних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можливостей</a:t>
            </a:r>
            <a:r>
              <a:rPr lang="ru-RU" dirty="0">
                <a:latin typeface="Times New Roman"/>
                <a:ea typeface="Times New Roman"/>
              </a:rPr>
              <a:t> як </a:t>
            </a:r>
            <a:r>
              <a:rPr lang="ru-RU" dirty="0" err="1">
                <a:latin typeface="Times New Roman"/>
                <a:ea typeface="Times New Roman"/>
              </a:rPr>
              <a:t>головний</a:t>
            </a:r>
            <a:r>
              <a:rPr lang="ru-RU" dirty="0">
                <a:latin typeface="Times New Roman"/>
                <a:ea typeface="Times New Roman"/>
              </a:rPr>
              <a:t> фактор.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Принцип </a:t>
            </a:r>
            <a:r>
              <a:rPr lang="ru-RU" dirty="0" err="1">
                <a:latin typeface="Times New Roman"/>
                <a:ea typeface="Times New Roman"/>
              </a:rPr>
              <a:t>самодопомоги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балансування</a:t>
            </a:r>
            <a:r>
              <a:rPr lang="ru-RU" dirty="0">
                <a:latin typeface="Times New Roman"/>
                <a:ea typeface="Times New Roman"/>
              </a:rPr>
              <a:t> сил.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Анексія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Криму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росією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як </a:t>
            </a:r>
            <a:r>
              <a:rPr lang="ru-RU" dirty="0" err="1">
                <a:latin typeface="Times New Roman"/>
                <a:ea typeface="Times New Roman"/>
              </a:rPr>
              <a:t>реакція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розширення</a:t>
            </a:r>
            <a:r>
              <a:rPr lang="ru-RU" dirty="0">
                <a:latin typeface="Times New Roman"/>
                <a:ea typeface="Times New Roman"/>
              </a:rPr>
              <a:t> НАТО.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04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Неолібералізм</a:t>
            </a:r>
            <a:r>
              <a:rPr lang="ru-RU" b="1" dirty="0">
                <a:latin typeface="Times New Roman"/>
                <a:ea typeface="Times New Roman"/>
              </a:rPr>
              <a:t> (</a:t>
            </a:r>
            <a:r>
              <a:rPr lang="ru-RU" b="1" dirty="0" err="1">
                <a:latin typeface="Times New Roman"/>
                <a:ea typeface="Times New Roman"/>
              </a:rPr>
              <a:t>ліберальний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інституціоналізм</a:t>
            </a:r>
            <a:r>
              <a:rPr lang="ru-RU" b="1" dirty="0" smtClean="0">
                <a:latin typeface="Times New Roman"/>
                <a:ea typeface="Times New Roman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/>
                <a:ea typeface="Times New Roman"/>
              </a:rPr>
              <a:t>Автор:</a:t>
            </a:r>
            <a:r>
              <a:rPr lang="ru-RU" dirty="0">
                <a:latin typeface="Times New Roman"/>
                <a:ea typeface="Times New Roman"/>
              </a:rPr>
              <a:t> Роберт </a:t>
            </a:r>
            <a:r>
              <a:rPr lang="ru-RU" dirty="0" err="1">
                <a:latin typeface="Times New Roman"/>
                <a:ea typeface="Times New Roman"/>
              </a:rPr>
              <a:t>Кеохейн</a:t>
            </a:r>
            <a:r>
              <a:rPr lang="ru-RU" dirty="0">
                <a:latin typeface="Times New Roman"/>
                <a:ea typeface="Times New Roman"/>
              </a:rPr>
              <a:t> («</a:t>
            </a:r>
            <a:r>
              <a:rPr lang="ru-RU" dirty="0" err="1">
                <a:latin typeface="Times New Roman"/>
                <a:ea typeface="Times New Roman"/>
              </a:rPr>
              <a:t>Після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гегемонії</a:t>
            </a:r>
            <a:r>
              <a:rPr lang="ru-RU" dirty="0">
                <a:latin typeface="Times New Roman"/>
                <a:ea typeface="Times New Roman"/>
              </a:rPr>
              <a:t>», 1984).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>
                <a:latin typeface="Times New Roman"/>
                <a:ea typeface="Times New Roman"/>
              </a:rPr>
              <a:t>Ключові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положення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Можливість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співпраці</a:t>
            </a:r>
            <a:r>
              <a:rPr lang="ru-RU" dirty="0">
                <a:latin typeface="Times New Roman"/>
                <a:ea typeface="Times New Roman"/>
              </a:rPr>
              <a:t> попри </a:t>
            </a:r>
            <a:r>
              <a:rPr lang="ru-RU" dirty="0" err="1">
                <a:latin typeface="Times New Roman"/>
                <a:ea typeface="Times New Roman"/>
              </a:rPr>
              <a:t>анархію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Комплексна </a:t>
            </a:r>
            <a:r>
              <a:rPr lang="ru-RU" dirty="0" err="1">
                <a:latin typeface="Times New Roman"/>
                <a:ea typeface="Times New Roman"/>
              </a:rPr>
              <a:t>взаємозалежність</a:t>
            </a:r>
            <a:r>
              <a:rPr lang="ru-RU" dirty="0">
                <a:latin typeface="Times New Roman"/>
                <a:ea typeface="Times New Roman"/>
              </a:rPr>
              <a:t> держав.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Важливість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інституцій</a:t>
            </a:r>
            <a:r>
              <a:rPr lang="ru-RU" dirty="0">
                <a:latin typeface="Times New Roman"/>
                <a:ea typeface="Times New Roman"/>
              </a:rPr>
              <a:t> (ООН, ВТО, ЄС).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Абсолютні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вигоди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важливіші</a:t>
            </a:r>
            <a:r>
              <a:rPr lang="ru-RU" dirty="0">
                <a:latin typeface="Times New Roman"/>
                <a:ea typeface="Times New Roman"/>
              </a:rPr>
              <a:t> за </a:t>
            </a:r>
            <a:r>
              <a:rPr lang="ru-RU" dirty="0" err="1">
                <a:latin typeface="Times New Roman"/>
                <a:ea typeface="Times New Roman"/>
              </a:rPr>
              <a:t>відносні</a:t>
            </a:r>
            <a:r>
              <a:rPr lang="ru-RU" dirty="0">
                <a:latin typeface="Times New Roman"/>
                <a:ea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ЄС як модель </a:t>
            </a:r>
            <a:r>
              <a:rPr lang="ru-RU" dirty="0" err="1">
                <a:latin typeface="Times New Roman"/>
                <a:ea typeface="Times New Roman"/>
              </a:rPr>
              <a:t>успішної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інституційної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співпраці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86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Порівняння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неореалізму</a:t>
            </a:r>
            <a:r>
              <a:rPr lang="ru-RU" b="1" dirty="0">
                <a:latin typeface="Times New Roman"/>
                <a:ea typeface="Times New Roman"/>
              </a:rPr>
              <a:t> та </a:t>
            </a:r>
            <a:r>
              <a:rPr lang="ru-RU" b="1" dirty="0" err="1" smtClean="0">
                <a:latin typeface="Times New Roman"/>
                <a:ea typeface="Times New Roman"/>
              </a:rPr>
              <a:t>неолібералізму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747147"/>
              </p:ext>
            </p:extLst>
          </p:nvPr>
        </p:nvGraphicFramePr>
        <p:xfrm>
          <a:off x="395536" y="1844824"/>
          <a:ext cx="8229600" cy="403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06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Критерій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Неореалізм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Неолібералізм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06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Природа міжнародної системи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Анархія, конфлікт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Анархія, але можлива співпраця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06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Головні актори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Держави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Держави та недержавні актори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06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Головна мета держав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Безпека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Економічний розвиток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806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Роль інституцій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Обмежена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 err="1">
                          <a:effectLst/>
                        </a:rPr>
                        <a:t>Значна</a:t>
                      </a:r>
                      <a:endParaRPr lang="ru-RU" sz="12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31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>
                <a:ea typeface="Times New Roman"/>
              </a:rPr>
              <a:t>2. </a:t>
            </a:r>
            <a:r>
              <a:rPr lang="ru-RU" kern="0" dirty="0" err="1">
                <a:ea typeface="Times New Roman"/>
              </a:rPr>
              <a:t>Сучасні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теорії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міжнародних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Біхевіоризм</a:t>
            </a:r>
            <a:endParaRPr lang="ru-RU" b="1" dirty="0">
              <a:latin typeface="Times New Roman"/>
              <a:ea typeface="Times New Roman"/>
            </a:endParaRP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Емпіричний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поведінки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акторів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Використання</a:t>
            </a:r>
            <a:r>
              <a:rPr lang="ru-RU" dirty="0">
                <a:latin typeface="Times New Roman"/>
                <a:ea typeface="Times New Roman"/>
              </a:rPr>
              <a:t> статистики та </a:t>
            </a:r>
            <a:r>
              <a:rPr lang="ru-RU" dirty="0" err="1">
                <a:latin typeface="Times New Roman"/>
                <a:ea typeface="Times New Roman"/>
              </a:rPr>
              <a:t>математичних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методів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Проект «</a:t>
            </a:r>
            <a:r>
              <a:rPr lang="ru-RU" dirty="0" err="1">
                <a:latin typeface="Times New Roman"/>
                <a:ea typeface="Times New Roman"/>
              </a:rPr>
              <a:t>Correlates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of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War</a:t>
            </a:r>
            <a:r>
              <a:rPr lang="ru-RU" dirty="0">
                <a:latin typeface="Times New Roman"/>
                <a:ea typeface="Times New Roman"/>
              </a:rPr>
              <a:t>» –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конфліктів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основі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даних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12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kern="0" dirty="0">
                <a:ea typeface="Times New Roman"/>
              </a:rPr>
              <a:t>Критична </a:t>
            </a:r>
            <a:r>
              <a:rPr lang="ru-RU" kern="0" dirty="0" err="1">
                <a:ea typeface="Times New Roman"/>
              </a:rPr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Франкфуртської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школи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Викриття</a:t>
            </a:r>
            <a:r>
              <a:rPr lang="ru-RU" dirty="0">
                <a:latin typeface="Times New Roman"/>
                <a:ea typeface="Times New Roman"/>
              </a:rPr>
              <a:t> структур </a:t>
            </a:r>
            <a:r>
              <a:rPr lang="ru-RU" dirty="0" err="1">
                <a:latin typeface="Times New Roman"/>
                <a:ea typeface="Times New Roman"/>
              </a:rPr>
              <a:t>домінування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відносинах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глобальної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економічної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 (Роберт Кокс).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0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/>
                <a:ea typeface="Times New Roman"/>
              </a:rPr>
              <a:t>Соціологія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діють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згідно</a:t>
            </a:r>
            <a:r>
              <a:rPr lang="ru-RU" dirty="0">
                <a:latin typeface="Times New Roman"/>
                <a:ea typeface="Times New Roman"/>
              </a:rPr>
              <a:t> з </a:t>
            </a:r>
            <a:r>
              <a:rPr lang="ru-RU" dirty="0" err="1">
                <a:latin typeface="Times New Roman"/>
                <a:ea typeface="Times New Roman"/>
              </a:rPr>
              <a:t>соціальними</a:t>
            </a:r>
            <a:r>
              <a:rPr lang="ru-RU" dirty="0">
                <a:latin typeface="Times New Roman"/>
                <a:ea typeface="Times New Roman"/>
              </a:rPr>
              <a:t> нормами та </a:t>
            </a:r>
            <a:r>
              <a:rPr lang="ru-RU" dirty="0" err="1">
                <a:latin typeface="Times New Roman"/>
                <a:ea typeface="Times New Roman"/>
              </a:rPr>
              <a:t>ідентичностями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Формування</a:t>
            </a:r>
            <a:r>
              <a:rPr lang="ru-RU" dirty="0">
                <a:latin typeface="Times New Roman"/>
                <a:ea typeface="Times New Roman"/>
              </a:rPr>
              <a:t> «</a:t>
            </a:r>
            <a:r>
              <a:rPr lang="ru-RU" dirty="0" err="1">
                <a:latin typeface="Times New Roman"/>
                <a:ea typeface="Times New Roman"/>
              </a:rPr>
              <a:t>європейської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ідентичності</a:t>
            </a:r>
            <a:r>
              <a:rPr lang="ru-RU" dirty="0">
                <a:latin typeface="Times New Roman"/>
                <a:ea typeface="Times New Roman"/>
              </a:rPr>
              <a:t>» в ЄС.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Соціалізація</a:t>
            </a:r>
            <a:r>
              <a:rPr lang="ru-RU" dirty="0">
                <a:latin typeface="Times New Roman"/>
                <a:ea typeface="Times New Roman"/>
              </a:rPr>
              <a:t> через </a:t>
            </a:r>
            <a:r>
              <a:rPr lang="ru-RU" dirty="0" err="1">
                <a:latin typeface="Times New Roman"/>
                <a:ea typeface="Times New Roman"/>
              </a:rPr>
              <a:t>спільні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європейські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інституції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5317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Экран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Сучасні школи і напрямки в теорії міжнародних відносин </vt:lpstr>
      <vt:lpstr>План лекції</vt:lpstr>
      <vt:lpstr>1. "Великі дебати" в теорії міжнародних відносин</vt:lpstr>
      <vt:lpstr>Неореалізм (структурний реалізм)</vt:lpstr>
      <vt:lpstr>Неолібералізм (ліберальний інституціоналізм)</vt:lpstr>
      <vt:lpstr>Порівняння неореалізму та неолібералізму</vt:lpstr>
      <vt:lpstr>2. Сучасні теорії міжнародних відносин</vt:lpstr>
      <vt:lpstr>Критична теорія</vt:lpstr>
      <vt:lpstr>Соціологія міжнародних відносин</vt:lpstr>
      <vt:lpstr>Функціоналізм та неофункціоналізм</vt:lpstr>
      <vt:lpstr>Конструктивізм</vt:lpstr>
      <vt:lpstr>Феміністичні та постколоніальні теорії</vt:lpstr>
      <vt:lpstr>3. Український внесок у теорію міжнародних відносин</vt:lpstr>
      <vt:lpstr>Презентация PowerPoint</vt:lpstr>
      <vt:lpstr>Сучасні виклики та перспективи</vt:lpstr>
      <vt:lpstr>Запитання для перевірки рівня засвоєння знань: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школи і напрямки в теорії міжнародних відносин </dc:title>
  <dc:creator>Пользователь</dc:creator>
  <cp:lastModifiedBy>Пользователь</cp:lastModifiedBy>
  <cp:revision>1</cp:revision>
  <dcterms:created xsi:type="dcterms:W3CDTF">2025-03-07T20:53:32Z</dcterms:created>
  <dcterms:modified xsi:type="dcterms:W3CDTF">2025-03-07T21:01:04Z</dcterms:modified>
</cp:coreProperties>
</file>