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7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660"/>
  </p:normalViewPr>
  <p:slideViewPr>
    <p:cSldViewPr snapToGrid="0">
      <p:cViewPr varScale="1">
        <p:scale>
          <a:sx n="80" d="100"/>
          <a:sy n="80" d="100"/>
        </p:scale>
        <p:origin x="7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462DD9-FC11-49F5-B6E7-BC9BA9B5C16B}" type="datetimeFigureOut">
              <a:rPr lang="uk-UA" smtClean="0"/>
              <a:t>22.02.2025</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5475AB-4BB0-40F6-BC55-7E61CE232539}" type="slidenum">
              <a:rPr lang="uk-UA" smtClean="0"/>
              <a:t>‹№›</a:t>
            </a:fld>
            <a:endParaRPr lang="uk-UA"/>
          </a:p>
        </p:txBody>
      </p:sp>
    </p:spTree>
    <p:extLst>
      <p:ext uri="{BB962C8B-B14F-4D97-AF65-F5344CB8AC3E}">
        <p14:creationId xmlns:p14="http://schemas.microsoft.com/office/powerpoint/2010/main" val="1933782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965475AB-4BB0-40F6-BC55-7E61CE232539}" type="slidenum">
              <a:rPr lang="uk-UA" smtClean="0"/>
              <a:t>14</a:t>
            </a:fld>
            <a:endParaRPr lang="uk-UA"/>
          </a:p>
        </p:txBody>
      </p:sp>
    </p:spTree>
    <p:extLst>
      <p:ext uri="{BB962C8B-B14F-4D97-AF65-F5344CB8AC3E}">
        <p14:creationId xmlns:p14="http://schemas.microsoft.com/office/powerpoint/2010/main" val="4178687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D20DAA47-34D1-447B-8983-34805AB4216A}" type="datetimeFigureOut">
              <a:rPr lang="uk-UA" smtClean="0"/>
              <a:t>22.02.2025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82A2333-898A-4817-BEE9-45E19E9E10ED}" type="slidenum">
              <a:rPr lang="uk-UA" smtClean="0"/>
              <a:t>‹№›</a:t>
            </a:fld>
            <a:endParaRPr lang="uk-UA"/>
          </a:p>
        </p:txBody>
      </p:sp>
    </p:spTree>
    <p:extLst>
      <p:ext uri="{BB962C8B-B14F-4D97-AF65-F5344CB8AC3E}">
        <p14:creationId xmlns:p14="http://schemas.microsoft.com/office/powerpoint/2010/main" val="1497618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20DAA47-34D1-447B-8983-34805AB4216A}" type="datetimeFigureOut">
              <a:rPr lang="uk-UA" smtClean="0"/>
              <a:t>22.02.2025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82A2333-898A-4817-BEE9-45E19E9E10ED}" type="slidenum">
              <a:rPr lang="uk-UA" smtClean="0"/>
              <a:t>‹№›</a:t>
            </a:fld>
            <a:endParaRPr lang="uk-UA"/>
          </a:p>
        </p:txBody>
      </p:sp>
    </p:spTree>
    <p:extLst>
      <p:ext uri="{BB962C8B-B14F-4D97-AF65-F5344CB8AC3E}">
        <p14:creationId xmlns:p14="http://schemas.microsoft.com/office/powerpoint/2010/main" val="2087162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20DAA47-34D1-447B-8983-34805AB4216A}" type="datetimeFigureOut">
              <a:rPr lang="uk-UA" smtClean="0"/>
              <a:t>22.02.2025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82A2333-898A-4817-BEE9-45E19E9E10ED}" type="slidenum">
              <a:rPr lang="uk-UA" smtClean="0"/>
              <a:t>‹№›</a:t>
            </a:fld>
            <a:endParaRPr lang="uk-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26221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20DAA47-34D1-447B-8983-34805AB4216A}" type="datetimeFigureOut">
              <a:rPr lang="uk-UA" smtClean="0"/>
              <a:t>22.02.2025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82A2333-898A-4817-BEE9-45E19E9E10ED}" type="slidenum">
              <a:rPr lang="uk-UA" smtClean="0"/>
              <a:t>‹№›</a:t>
            </a:fld>
            <a:endParaRPr lang="uk-UA"/>
          </a:p>
        </p:txBody>
      </p:sp>
    </p:spTree>
    <p:extLst>
      <p:ext uri="{BB962C8B-B14F-4D97-AF65-F5344CB8AC3E}">
        <p14:creationId xmlns:p14="http://schemas.microsoft.com/office/powerpoint/2010/main" val="927129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20DAA47-34D1-447B-8983-34805AB4216A}" type="datetimeFigureOut">
              <a:rPr lang="uk-UA" smtClean="0"/>
              <a:t>22.02.2025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82A2333-898A-4817-BEE9-45E19E9E10ED}"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9526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20DAA47-34D1-447B-8983-34805AB4216A}" type="datetimeFigureOut">
              <a:rPr lang="uk-UA" smtClean="0"/>
              <a:t>22.02.2025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82A2333-898A-4817-BEE9-45E19E9E10ED}" type="slidenum">
              <a:rPr lang="uk-UA" smtClean="0"/>
              <a:t>‹№›</a:t>
            </a:fld>
            <a:endParaRPr lang="uk-UA"/>
          </a:p>
        </p:txBody>
      </p:sp>
    </p:spTree>
    <p:extLst>
      <p:ext uri="{BB962C8B-B14F-4D97-AF65-F5344CB8AC3E}">
        <p14:creationId xmlns:p14="http://schemas.microsoft.com/office/powerpoint/2010/main" val="2209365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20DAA47-34D1-447B-8983-34805AB4216A}" type="datetimeFigureOut">
              <a:rPr lang="uk-UA" smtClean="0"/>
              <a:t>22.02.2025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82A2333-898A-4817-BEE9-45E19E9E10ED}" type="slidenum">
              <a:rPr lang="uk-UA" smtClean="0"/>
              <a:t>‹№›</a:t>
            </a:fld>
            <a:endParaRPr lang="uk-UA"/>
          </a:p>
        </p:txBody>
      </p:sp>
    </p:spTree>
    <p:extLst>
      <p:ext uri="{BB962C8B-B14F-4D97-AF65-F5344CB8AC3E}">
        <p14:creationId xmlns:p14="http://schemas.microsoft.com/office/powerpoint/2010/main" val="253094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20DAA47-34D1-447B-8983-34805AB4216A}" type="datetimeFigureOut">
              <a:rPr lang="uk-UA" smtClean="0"/>
              <a:t>22.02.2025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82A2333-898A-4817-BEE9-45E19E9E10ED}" type="slidenum">
              <a:rPr lang="uk-UA" smtClean="0"/>
              <a:t>‹№›</a:t>
            </a:fld>
            <a:endParaRPr lang="uk-UA"/>
          </a:p>
        </p:txBody>
      </p:sp>
    </p:spTree>
    <p:extLst>
      <p:ext uri="{BB962C8B-B14F-4D97-AF65-F5344CB8AC3E}">
        <p14:creationId xmlns:p14="http://schemas.microsoft.com/office/powerpoint/2010/main" val="3983737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D20DAA47-34D1-447B-8983-34805AB4216A}" type="datetimeFigureOut">
              <a:rPr lang="uk-UA" smtClean="0"/>
              <a:t>22.02.2025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82A2333-898A-4817-BEE9-45E19E9E10ED}" type="slidenum">
              <a:rPr lang="uk-UA" smtClean="0"/>
              <a:t>‹№›</a:t>
            </a:fld>
            <a:endParaRPr lang="uk-UA"/>
          </a:p>
        </p:txBody>
      </p:sp>
    </p:spTree>
    <p:extLst>
      <p:ext uri="{BB962C8B-B14F-4D97-AF65-F5344CB8AC3E}">
        <p14:creationId xmlns:p14="http://schemas.microsoft.com/office/powerpoint/2010/main" val="3053382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20DAA47-34D1-447B-8983-34805AB4216A}" type="datetimeFigureOut">
              <a:rPr lang="uk-UA" smtClean="0"/>
              <a:t>22.02.2025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82A2333-898A-4817-BEE9-45E19E9E10ED}" type="slidenum">
              <a:rPr lang="uk-UA" smtClean="0"/>
              <a:t>‹№›</a:t>
            </a:fld>
            <a:endParaRPr lang="uk-UA"/>
          </a:p>
        </p:txBody>
      </p:sp>
    </p:spTree>
    <p:extLst>
      <p:ext uri="{BB962C8B-B14F-4D97-AF65-F5344CB8AC3E}">
        <p14:creationId xmlns:p14="http://schemas.microsoft.com/office/powerpoint/2010/main" val="2440589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D20DAA47-34D1-447B-8983-34805AB4216A}" type="datetimeFigureOut">
              <a:rPr lang="uk-UA" smtClean="0"/>
              <a:t>22.02.2025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82A2333-898A-4817-BEE9-45E19E9E10ED}" type="slidenum">
              <a:rPr lang="uk-UA" smtClean="0"/>
              <a:t>‹№›</a:t>
            </a:fld>
            <a:endParaRPr lang="uk-UA"/>
          </a:p>
        </p:txBody>
      </p:sp>
    </p:spTree>
    <p:extLst>
      <p:ext uri="{BB962C8B-B14F-4D97-AF65-F5344CB8AC3E}">
        <p14:creationId xmlns:p14="http://schemas.microsoft.com/office/powerpoint/2010/main" val="4722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D20DAA47-34D1-447B-8983-34805AB4216A}" type="datetimeFigureOut">
              <a:rPr lang="uk-UA" smtClean="0"/>
              <a:t>22.02.2025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82A2333-898A-4817-BEE9-45E19E9E10ED}" type="slidenum">
              <a:rPr lang="uk-UA" smtClean="0"/>
              <a:t>‹№›</a:t>
            </a:fld>
            <a:endParaRPr lang="uk-UA"/>
          </a:p>
        </p:txBody>
      </p:sp>
    </p:spTree>
    <p:extLst>
      <p:ext uri="{BB962C8B-B14F-4D97-AF65-F5344CB8AC3E}">
        <p14:creationId xmlns:p14="http://schemas.microsoft.com/office/powerpoint/2010/main" val="243739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D20DAA47-34D1-447B-8983-34805AB4216A}" type="datetimeFigureOut">
              <a:rPr lang="uk-UA" smtClean="0"/>
              <a:t>22.02.2025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B82A2333-898A-4817-BEE9-45E19E9E10ED}" type="slidenum">
              <a:rPr lang="uk-UA" smtClean="0"/>
              <a:t>‹№›</a:t>
            </a:fld>
            <a:endParaRPr lang="uk-UA"/>
          </a:p>
        </p:txBody>
      </p:sp>
    </p:spTree>
    <p:extLst>
      <p:ext uri="{BB962C8B-B14F-4D97-AF65-F5344CB8AC3E}">
        <p14:creationId xmlns:p14="http://schemas.microsoft.com/office/powerpoint/2010/main" val="352796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DAA47-34D1-447B-8983-34805AB4216A}" type="datetimeFigureOut">
              <a:rPr lang="uk-UA" smtClean="0"/>
              <a:t>22.02.2025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B82A2333-898A-4817-BEE9-45E19E9E10ED}" type="slidenum">
              <a:rPr lang="uk-UA" smtClean="0"/>
              <a:t>‹№›</a:t>
            </a:fld>
            <a:endParaRPr lang="uk-UA"/>
          </a:p>
        </p:txBody>
      </p:sp>
    </p:spTree>
    <p:extLst>
      <p:ext uri="{BB962C8B-B14F-4D97-AF65-F5344CB8AC3E}">
        <p14:creationId xmlns:p14="http://schemas.microsoft.com/office/powerpoint/2010/main" val="1670800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D20DAA47-34D1-447B-8983-34805AB4216A}" type="datetimeFigureOut">
              <a:rPr lang="uk-UA" smtClean="0"/>
              <a:t>22.02.2025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82A2333-898A-4817-BEE9-45E19E9E10ED}" type="slidenum">
              <a:rPr lang="uk-UA" smtClean="0"/>
              <a:t>‹№›</a:t>
            </a:fld>
            <a:endParaRPr lang="uk-UA"/>
          </a:p>
        </p:txBody>
      </p:sp>
    </p:spTree>
    <p:extLst>
      <p:ext uri="{BB962C8B-B14F-4D97-AF65-F5344CB8AC3E}">
        <p14:creationId xmlns:p14="http://schemas.microsoft.com/office/powerpoint/2010/main" val="207596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D20DAA47-34D1-447B-8983-34805AB4216A}" type="datetimeFigureOut">
              <a:rPr lang="uk-UA" smtClean="0"/>
              <a:t>22.02.2025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82A2333-898A-4817-BEE9-45E19E9E10ED}" type="slidenum">
              <a:rPr lang="uk-UA" smtClean="0"/>
              <a:t>‹№›</a:t>
            </a:fld>
            <a:endParaRPr lang="uk-UA"/>
          </a:p>
        </p:txBody>
      </p:sp>
    </p:spTree>
    <p:extLst>
      <p:ext uri="{BB962C8B-B14F-4D97-AF65-F5344CB8AC3E}">
        <p14:creationId xmlns:p14="http://schemas.microsoft.com/office/powerpoint/2010/main" val="4273638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0DAA47-34D1-447B-8983-34805AB4216A}" type="datetimeFigureOut">
              <a:rPr lang="uk-UA" smtClean="0"/>
              <a:t>22.02.2025</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82A2333-898A-4817-BEE9-45E19E9E10ED}" type="slidenum">
              <a:rPr lang="uk-UA" smtClean="0"/>
              <a:t>‹№›</a:t>
            </a:fld>
            <a:endParaRPr lang="uk-UA"/>
          </a:p>
        </p:txBody>
      </p:sp>
    </p:spTree>
    <p:extLst>
      <p:ext uri="{BB962C8B-B14F-4D97-AF65-F5344CB8AC3E}">
        <p14:creationId xmlns:p14="http://schemas.microsoft.com/office/powerpoint/2010/main" val="900096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qdpro.com.ua/uk/goodinfo"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zakon.rada.gov.ua/laws/show/2697%D0%B0-20#n13" TargetMode="External"/><Relationship Id="rId2" Type="http://schemas.openxmlformats.org/officeDocument/2006/relationships/hyperlink" Target="https://zakon.rada.gov.ua/laws/show/2697%D0%B0-20#n11" TargetMode="External"/><Relationship Id="rId1" Type="http://schemas.openxmlformats.org/officeDocument/2006/relationships/slideLayout" Target="../slideLayouts/slideLayout2.xml"/><Relationship Id="rId4" Type="http://schemas.openxmlformats.org/officeDocument/2006/relationships/hyperlink" Target="https://zakon.rada.gov.ua/laws/show/2697%D0%B0-20#n14"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zakon.rada.gov.ua/laws/show/2697%D0%B0-20#n18"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zakon.rada.gov.ua/laws/show/4495-17/conv#n7752" TargetMode="External"/><Relationship Id="rId2" Type="http://schemas.openxmlformats.org/officeDocument/2006/relationships/hyperlink" Target="https://zakon.rada.gov.ua/laws/show/4495-17/conv#n7757"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zakon.rada.gov.ua/laws/show/4495-17/conv#n7745" TargetMode="External"/><Relationship Id="rId2" Type="http://schemas.openxmlformats.org/officeDocument/2006/relationships/hyperlink" Target="https://zakon.rada.gov.ua/laws/show/4495-17/conv#n7739"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zakon.rada.gov.ua/laws/show/2697%D0%B1-20#n1000" TargetMode="External"/><Relationship Id="rId2" Type="http://schemas.openxmlformats.org/officeDocument/2006/relationships/hyperlink" Target="https://zakon.rada.gov.ua/laws/show/2697%D0%B1-20#n819" TargetMode="External"/><Relationship Id="rId1" Type="http://schemas.openxmlformats.org/officeDocument/2006/relationships/slideLayout" Target="../slideLayouts/slideLayout2.xml"/><Relationship Id="rId6" Type="http://schemas.openxmlformats.org/officeDocument/2006/relationships/hyperlink" Target="https://zakon.rada.gov.ua/laws/show/4495-17/conv#n7775" TargetMode="External"/><Relationship Id="rId5" Type="http://schemas.openxmlformats.org/officeDocument/2006/relationships/hyperlink" Target="https://zakon.rada.gov.ua/laws/show/4495-17/conv#n7774" TargetMode="External"/><Relationship Id="rId4" Type="http://schemas.openxmlformats.org/officeDocument/2006/relationships/hyperlink" Target="https://zakon.rada.gov.ua/laws/show/2697%D0%B1-20#n1083"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zakon.rada.gov.ua/laws/show/4495-17/conv#n7745" TargetMode="External"/><Relationship Id="rId2" Type="http://schemas.openxmlformats.org/officeDocument/2006/relationships/hyperlink" Target="https://zakon.rada.gov.ua/laws/show/2697%D0%B0-20#n7"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zakon.rada.gov.ua/laws/show/4495-17/conv#n3047"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zakon.rada.gov.ua/laws/show/331-14" TargetMode="External"/><Relationship Id="rId2" Type="http://schemas.openxmlformats.org/officeDocument/2006/relationships/hyperlink" Target="https://zakon.rada.gov.ua/laws/show/330-14" TargetMode="External"/><Relationship Id="rId1" Type="http://schemas.openxmlformats.org/officeDocument/2006/relationships/slideLayout" Target="../slideLayouts/slideLayout2.xml"/><Relationship Id="rId5" Type="http://schemas.openxmlformats.org/officeDocument/2006/relationships/hyperlink" Target="https://zakon.rada.gov.ua/laws/show/959-12" TargetMode="External"/><Relationship Id="rId4" Type="http://schemas.openxmlformats.org/officeDocument/2006/relationships/hyperlink" Target="https://zakon.rada.gov.ua/laws/show/332-14"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zakon.rada.gov.ua/laws/show/4495-17/conv#n778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zakon.rada.gov.ua/laws/show/1029-2015-%D0%BF#n10"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zakon.rada.gov.ua/laws/show/2697-20"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zakon.rada.gov.ua/laws/show/2697%D0%B0-20#n2" TargetMode="External"/><Relationship Id="rId2" Type="http://schemas.openxmlformats.org/officeDocument/2006/relationships/hyperlink" Target="https://qdpro.com.ua/uk/uktzed" TargetMode="External"/><Relationship Id="rId1" Type="http://schemas.openxmlformats.org/officeDocument/2006/relationships/slideLayout" Target="../slideLayouts/slideLayout2.xml"/><Relationship Id="rId6" Type="http://schemas.openxmlformats.org/officeDocument/2006/relationships/hyperlink" Target="https://friedman.com.ua/ua/info/customs-clearance/classification-of-goods/osnovnye-pravila-interpretacii-garmonizirovannoj-sistemy-378/" TargetMode="External"/><Relationship Id="rId5" Type="http://schemas.openxmlformats.org/officeDocument/2006/relationships/hyperlink" Target="https://zakon.rada.gov.ua/laws/show/4495-17#Text" TargetMode="External"/><Relationship Id="rId4" Type="http://schemas.openxmlformats.org/officeDocument/2006/relationships/hyperlink" Target="https://zakon.rada.gov.ua/laws/show/2697%D0%B1-20#Tex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FF775AA1-30BF-4A97-A18B-BFFB6826EF39}"/>
              </a:ext>
            </a:extLst>
          </p:cNvPr>
          <p:cNvSpPr>
            <a:spLocks noGrp="1"/>
          </p:cNvSpPr>
          <p:nvPr>
            <p:ph type="subTitle" idx="1"/>
          </p:nvPr>
        </p:nvSpPr>
        <p:spPr>
          <a:xfrm>
            <a:off x="609600" y="276225"/>
            <a:ext cx="9829799" cy="6124575"/>
          </a:xfrm>
        </p:spPr>
        <p:txBody>
          <a:bodyPr>
            <a:normAutofit fontScale="92500" lnSpcReduction="10000"/>
          </a:bodyPr>
          <a:lstStyle/>
          <a:p>
            <a:pPr algn="ctr">
              <a:lnSpc>
                <a:spcPct val="160000"/>
              </a:lnSpc>
              <a:spcBef>
                <a:spcPts val="0"/>
              </a:spcBef>
            </a:pPr>
            <a:r>
              <a:rPr lang="uk-UA" sz="2800" b="1" dirty="0">
                <a:solidFill>
                  <a:srgbClr val="00B050"/>
                </a:solidFill>
                <a:effectLst>
                  <a:outerShdw blurRad="50800" dist="38100" dir="2700000" algn="tl">
                    <a:srgbClr val="000000">
                      <a:alpha val="40000"/>
                    </a:srgbClr>
                  </a:outerShdw>
                </a:effectLst>
                <a:latin typeface="Times New Roman" panose="02020603050405020304" pitchFamily="18" charset="0"/>
                <a:cs typeface="Times New Roman" panose="02020603050405020304" pitchFamily="18" charset="0"/>
              </a:rPr>
              <a:t>Тема 4. Українська класифікація товарів ЗЕД</a:t>
            </a:r>
            <a:endParaRPr lang="uk-UA" sz="2800" dirty="0">
              <a:solidFill>
                <a:srgbClr val="00B050"/>
              </a:solidFill>
              <a:latin typeface="Times New Roman" panose="02020603050405020304" pitchFamily="18" charset="0"/>
              <a:cs typeface="Times New Roman" panose="02020603050405020304" pitchFamily="18" charset="0"/>
            </a:endParaRPr>
          </a:p>
          <a:p>
            <a:pPr indent="360000" algn="just">
              <a:lnSpc>
                <a:spcPct val="160000"/>
              </a:lnSpc>
              <a:spcBef>
                <a:spcPts val="0"/>
              </a:spcBef>
            </a:pPr>
            <a:r>
              <a:rPr lang="uk-UA" sz="2800" dirty="0">
                <a:solidFill>
                  <a:schemeClr val="tx1"/>
                </a:solidFill>
                <a:latin typeface="Times New Roman" panose="02020603050405020304" pitchFamily="18" charset="0"/>
                <a:cs typeface="Times New Roman" panose="02020603050405020304" pitchFamily="18" charset="0"/>
              </a:rPr>
              <a:t>4.1. Поняття товарної номенклатури, класифікації і кодування товарів. Необхідність та значення кодування товарів зовнішньоекономічної діяльності.</a:t>
            </a:r>
          </a:p>
          <a:p>
            <a:pPr indent="360000" algn="just">
              <a:lnSpc>
                <a:spcPct val="150000"/>
              </a:lnSpc>
              <a:spcBef>
                <a:spcPts val="0"/>
              </a:spcBef>
            </a:pPr>
            <a:r>
              <a:rPr lang="uk-UA" sz="2800" dirty="0">
                <a:solidFill>
                  <a:schemeClr val="tx1"/>
                </a:solidFill>
                <a:latin typeface="Times New Roman" panose="02020603050405020304" pitchFamily="18" charset="0"/>
                <a:cs typeface="Times New Roman" panose="02020603050405020304" pitchFamily="18" charset="0"/>
              </a:rPr>
              <a:t>4.2. Гармонізована система опису та кодування товарів.</a:t>
            </a:r>
          </a:p>
          <a:p>
            <a:pPr indent="360000" algn="just">
              <a:lnSpc>
                <a:spcPct val="150000"/>
              </a:lnSpc>
              <a:spcBef>
                <a:spcPts val="0"/>
              </a:spcBef>
            </a:pPr>
            <a:r>
              <a:rPr lang="uk-UA" sz="2800" dirty="0">
                <a:solidFill>
                  <a:schemeClr val="tx1"/>
                </a:solidFill>
                <a:latin typeface="Times New Roman" panose="02020603050405020304" pitchFamily="18" charset="0"/>
                <a:cs typeface="Times New Roman" panose="02020603050405020304" pitchFamily="18" charset="0"/>
              </a:rPr>
              <a:t>4.3. Українська класифікація товарів ЗЕД: сутність та принципи кодування.</a:t>
            </a:r>
          </a:p>
          <a:p>
            <a:pPr indent="360000" algn="just">
              <a:lnSpc>
                <a:spcPct val="150000"/>
              </a:lnSpc>
              <a:spcBef>
                <a:spcPts val="0"/>
              </a:spcBef>
            </a:pPr>
            <a:r>
              <a:rPr lang="uk-UA" sz="2800" dirty="0">
                <a:solidFill>
                  <a:schemeClr val="tx1"/>
                </a:solidFill>
                <a:latin typeface="Times New Roman" panose="02020603050405020304" pitchFamily="18" charset="0"/>
                <a:cs typeface="Times New Roman" panose="02020603050405020304" pitchFamily="18" charset="0"/>
              </a:rPr>
              <a:t>4.4. Правила інтерпретації УКТ ЗЕД та особливості її використання в процесі розрахунку митних платежів.</a:t>
            </a:r>
          </a:p>
          <a:p>
            <a:pPr indent="360000" algn="just">
              <a:lnSpc>
                <a:spcPct val="150000"/>
              </a:lnSpc>
              <a:spcBef>
                <a:spcPts val="0"/>
              </a:spcBef>
            </a:pPr>
            <a:r>
              <a:rPr lang="uk-UA" sz="2800" dirty="0">
                <a:solidFill>
                  <a:schemeClr val="tx1"/>
                </a:solidFill>
                <a:latin typeface="Times New Roman" panose="02020603050405020304" pitchFamily="18" charset="0"/>
                <a:cs typeface="Times New Roman" panose="02020603050405020304" pitchFamily="18" charset="0"/>
              </a:rPr>
              <a:t>4.5. Визначення країни походження товару.</a:t>
            </a:r>
          </a:p>
          <a:p>
            <a:endParaRPr lang="uk-UA" dirty="0"/>
          </a:p>
        </p:txBody>
      </p:sp>
    </p:spTree>
    <p:extLst>
      <p:ext uri="{BB962C8B-B14F-4D97-AF65-F5344CB8AC3E}">
        <p14:creationId xmlns:p14="http://schemas.microsoft.com/office/powerpoint/2010/main" val="2486215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5709F34-A460-482A-BD20-30DCE8FF578E}"/>
              </a:ext>
            </a:extLst>
          </p:cNvPr>
          <p:cNvSpPr>
            <a:spLocks noGrp="1"/>
          </p:cNvSpPr>
          <p:nvPr>
            <p:ph idx="1"/>
          </p:nvPr>
        </p:nvSpPr>
        <p:spPr>
          <a:xfrm>
            <a:off x="686859" y="942974"/>
            <a:ext cx="8596668" cy="4972051"/>
          </a:xfrm>
        </p:spPr>
        <p:txBody>
          <a:bodyPr>
            <a:normAutofit/>
          </a:bodyPr>
          <a:lstStyle/>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Указом Президента </a:t>
            </a:r>
            <a:r>
              <a:rPr lang="ru-RU" sz="2000" dirty="0" err="1">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від 17.05.2002 № 466/2002 «Про </a:t>
            </a:r>
            <a:r>
              <a:rPr lang="ru-RU" sz="2000" dirty="0" err="1">
                <a:latin typeface="Times New Roman" panose="02020603050405020304" pitchFamily="18" charset="0"/>
                <a:cs typeface="Times New Roman" panose="02020603050405020304" pitchFamily="18" charset="0"/>
              </a:rPr>
              <a:t>приєднання</a:t>
            </a:r>
            <a:r>
              <a:rPr lang="ru-RU" sz="2000" dirty="0">
                <a:latin typeface="Times New Roman" panose="02020603050405020304" pitchFamily="18" charset="0"/>
                <a:cs typeface="Times New Roman" panose="02020603050405020304" pitchFamily="18" charset="0"/>
              </a:rPr>
              <a:t> до </a:t>
            </a:r>
            <a:r>
              <a:rPr lang="ru-RU" sz="2000" dirty="0" err="1">
                <a:latin typeface="Times New Roman" panose="02020603050405020304" pitchFamily="18" charset="0"/>
                <a:cs typeface="Times New Roman" panose="02020603050405020304" pitchFamily="18" charset="0"/>
              </a:rPr>
              <a:t>Міжнародної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конвенції</a:t>
            </a:r>
            <a:r>
              <a:rPr lang="ru-RU" sz="2000" dirty="0">
                <a:latin typeface="Times New Roman" panose="02020603050405020304" pitchFamily="18" charset="0"/>
                <a:cs typeface="Times New Roman" panose="02020603050405020304" pitchFamily="18" charset="0"/>
              </a:rPr>
              <a:t> про </a:t>
            </a:r>
            <a:r>
              <a:rPr lang="ru-RU" sz="2000" dirty="0" err="1">
                <a:latin typeface="Times New Roman" panose="02020603050405020304" pitchFamily="18" charset="0"/>
                <a:cs typeface="Times New Roman" panose="02020603050405020304" pitchFamily="18" charset="0"/>
              </a:rPr>
              <a:t>Гармонізовану</a:t>
            </a:r>
            <a:r>
              <a:rPr lang="ru-RU" sz="2000" dirty="0">
                <a:latin typeface="Times New Roman" panose="02020603050405020304" pitchFamily="18" charset="0"/>
                <a:cs typeface="Times New Roman" panose="02020603050405020304" pitchFamily="18" charset="0"/>
              </a:rPr>
              <a:t> систему </a:t>
            </a:r>
            <a:r>
              <a:rPr lang="ru-RU" sz="2000" dirty="0" err="1">
                <a:latin typeface="Times New Roman" panose="02020603050405020304" pitchFamily="18" charset="0"/>
                <a:cs typeface="Times New Roman" panose="02020603050405020304" pitchFamily="18" charset="0"/>
              </a:rPr>
              <a:t>опису</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кодування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Україна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приєдналася</a:t>
            </a:r>
            <a:r>
              <a:rPr lang="ru-RU" sz="2000" dirty="0">
                <a:latin typeface="Times New Roman" panose="02020603050405020304" pitchFamily="18" charset="0"/>
                <a:cs typeface="Times New Roman" panose="02020603050405020304" pitchFamily="18" charset="0"/>
              </a:rPr>
              <a:t> до </a:t>
            </a:r>
            <a:r>
              <a:rPr lang="ru-RU" sz="2000" dirty="0" err="1">
                <a:latin typeface="Times New Roman" panose="02020603050405020304" pitchFamily="18" charset="0"/>
                <a:cs typeface="Times New Roman" panose="02020603050405020304" pitchFamily="18" charset="0"/>
              </a:rPr>
              <a:t>Конвенції</a:t>
            </a:r>
            <a:r>
              <a:rPr lang="ru-RU" sz="2000" dirty="0">
                <a:latin typeface="Times New Roman" panose="02020603050405020304" pitchFamily="18" charset="0"/>
                <a:cs typeface="Times New Roman" panose="02020603050405020304" pitchFamily="18" charset="0"/>
              </a:rPr>
              <a:t> про </a:t>
            </a:r>
            <a:r>
              <a:rPr lang="ru-RU" sz="2000" dirty="0" err="1">
                <a:latin typeface="Times New Roman" panose="02020603050405020304" pitchFamily="18" charset="0"/>
                <a:cs typeface="Times New Roman" panose="02020603050405020304" pitchFamily="18" charset="0"/>
              </a:rPr>
              <a:t>Гармонізовану</a:t>
            </a:r>
            <a:r>
              <a:rPr lang="ru-RU" sz="2000" dirty="0">
                <a:latin typeface="Times New Roman" panose="02020603050405020304" pitchFamily="18" charset="0"/>
                <a:cs typeface="Times New Roman" panose="02020603050405020304" pitchFamily="18" charset="0"/>
              </a:rPr>
              <a:t> систему </a:t>
            </a:r>
            <a:r>
              <a:rPr lang="ru-RU" sz="2000" dirty="0" err="1">
                <a:latin typeface="Times New Roman" panose="02020603050405020304" pitchFamily="18" charset="0"/>
                <a:cs typeface="Times New Roman" panose="02020603050405020304" pitchFamily="18" charset="0"/>
              </a:rPr>
              <a:t>опису</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кодування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товарів</a:t>
            </a:r>
            <a:r>
              <a:rPr lang="ru-RU" sz="2000" dirty="0">
                <a:latin typeface="Times New Roman" panose="02020603050405020304" pitchFamily="18" charset="0"/>
                <a:cs typeface="Times New Roman" panose="02020603050405020304" pitchFamily="18" charset="0"/>
              </a:rPr>
              <a:t>. </a:t>
            </a:r>
          </a:p>
          <a:p>
            <a:pPr marL="0" indent="360000" algn="just">
              <a:lnSpc>
                <a:spcPct val="110000"/>
              </a:lnSpc>
              <a:spcBef>
                <a:spcPts val="0"/>
              </a:spcBef>
            </a:pPr>
            <a:r>
              <a:rPr lang="ru-RU" sz="2000" i="1" dirty="0" err="1">
                <a:latin typeface="Times New Roman" panose="02020603050405020304" pitchFamily="18" charset="0"/>
                <a:cs typeface="Times New Roman" panose="02020603050405020304" pitchFamily="18" charset="0"/>
              </a:rPr>
              <a:t>Використання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Гармонізованої</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системи</a:t>
            </a:r>
            <a:r>
              <a:rPr lang="ru-RU" sz="2000" i="1" dirty="0">
                <a:latin typeface="Times New Roman" panose="02020603050405020304" pitchFamily="18" charset="0"/>
                <a:cs typeface="Times New Roman" panose="02020603050405020304" pitchFamily="18" charset="0"/>
              </a:rPr>
              <a:t> дало </a:t>
            </a:r>
            <a:r>
              <a:rPr lang="ru-RU" sz="2000" i="1" dirty="0" err="1">
                <a:latin typeface="Times New Roman" panose="02020603050405020304" pitchFamily="18" charset="0"/>
                <a:cs typeface="Times New Roman" panose="02020603050405020304" pitchFamily="18" charset="0"/>
              </a:rPr>
              <a:t>змогу</a:t>
            </a:r>
            <a:r>
              <a:rPr lang="ru-RU" sz="2000" i="1" dirty="0">
                <a:latin typeface="Times New Roman" panose="02020603050405020304" pitchFamily="18" charset="0"/>
                <a:cs typeface="Times New Roman" panose="02020603050405020304" pitchFamily="18" charset="0"/>
              </a:rPr>
              <a:t>: </a:t>
            </a:r>
            <a:endParaRPr lang="uk-UA" sz="2000" i="1"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спростити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складання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комерційних</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митних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документів</a:t>
            </a:r>
            <a:r>
              <a:rPr lang="ru-RU" sz="2000" dirty="0">
                <a:latin typeface="Times New Roman" panose="02020603050405020304" pitchFamily="18" charset="0"/>
                <a:cs typeface="Times New Roman" panose="02020603050405020304" pitchFamily="18" charset="0"/>
              </a:rPr>
              <a:t>; </a:t>
            </a:r>
            <a:endParaRPr lang="uk-UA" sz="2000"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полегшити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їх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комп'ютерну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обробку</a:t>
            </a:r>
            <a:r>
              <a:rPr lang="ru-RU" sz="2000" dirty="0">
                <a:latin typeface="Times New Roman" panose="02020603050405020304" pitchFamily="18" charset="0"/>
                <a:cs typeface="Times New Roman" panose="02020603050405020304" pitchFamily="18" charset="0"/>
              </a:rPr>
              <a:t>; </a:t>
            </a:r>
            <a:endParaRPr lang="uk-UA" sz="2000"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зменшити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витрати</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діловодство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класифікацію</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облік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зовнішньоторговельних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вантажів</a:t>
            </a:r>
            <a:r>
              <a:rPr lang="ru-RU" sz="2000" dirty="0">
                <a:latin typeface="Times New Roman" panose="02020603050405020304" pitchFamily="18" charset="0"/>
                <a:cs typeface="Times New Roman" panose="02020603050405020304" pitchFamily="18" charset="0"/>
              </a:rPr>
              <a:t> за </a:t>
            </a:r>
            <a:r>
              <a:rPr lang="ru-RU" sz="2000" dirty="0" err="1">
                <a:latin typeface="Times New Roman" panose="02020603050405020304" pitchFamily="18" charset="0"/>
                <a:cs typeface="Times New Roman" panose="02020603050405020304" pitchFamily="18" charset="0"/>
              </a:rPr>
              <a:t>майже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всіма</a:t>
            </a:r>
            <a:r>
              <a:rPr lang="ru-RU" sz="2000" dirty="0">
                <a:latin typeface="Times New Roman" panose="02020603050405020304" pitchFamily="18" charset="0"/>
                <a:cs typeface="Times New Roman" panose="02020603050405020304" pitchFamily="18" charset="0"/>
              </a:rPr>
              <a:t> параметрами (</a:t>
            </a:r>
            <a:r>
              <a:rPr lang="ru-RU" sz="2000" dirty="0" err="1">
                <a:latin typeface="Times New Roman" panose="02020603050405020304" pitchFamily="18" charset="0"/>
                <a:cs typeface="Times New Roman" panose="02020603050405020304" pitchFamily="18" charset="0"/>
              </a:rPr>
              <a:t>обсяг</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вартість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країна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призначення</a:t>
            </a:r>
            <a:r>
              <a:rPr lang="ru-RU" sz="2000" dirty="0">
                <a:latin typeface="Times New Roman" panose="02020603050405020304" pitchFamily="18" charset="0"/>
                <a:cs typeface="Times New Roman" panose="02020603050405020304" pitchFamily="18" charset="0"/>
              </a:rPr>
              <a:t> і под.); </a:t>
            </a:r>
            <a:endParaRPr lang="uk-UA" sz="2000"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спростити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збирання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облік</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зіставлення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щодо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зовнішньої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торгівлі</a:t>
            </a:r>
            <a:r>
              <a:rPr lang="ru-RU" sz="2000" dirty="0">
                <a:latin typeface="Times New Roman" panose="02020603050405020304" pitchFamily="18" charset="0"/>
                <a:cs typeface="Times New Roman" panose="02020603050405020304" pitchFamily="18" charset="0"/>
              </a:rPr>
              <a:t>, провести економічний </a:t>
            </a:r>
            <a:r>
              <a:rPr lang="ru-RU" sz="2000" dirty="0" err="1">
                <a:latin typeface="Times New Roman" panose="02020603050405020304" pitchFamily="18" charset="0"/>
                <a:cs typeface="Times New Roman" panose="02020603050405020304" pitchFamily="18" charset="0"/>
              </a:rPr>
              <a:t>аналіз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оскільки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інформація</a:t>
            </a:r>
            <a:r>
              <a:rPr lang="ru-RU" sz="2000" dirty="0">
                <a:latin typeface="Times New Roman" panose="02020603050405020304" pitchFamily="18" charset="0"/>
                <a:cs typeface="Times New Roman" panose="02020603050405020304" pitchFamily="18" charset="0"/>
              </a:rPr>
              <a:t>, що </a:t>
            </a:r>
            <a:r>
              <a:rPr lang="ru-RU" sz="2000" dirty="0" err="1">
                <a:latin typeface="Times New Roman" panose="02020603050405020304" pitchFamily="18" charset="0"/>
                <a:cs typeface="Times New Roman" panose="02020603050405020304" pitchFamily="18" charset="0"/>
              </a:rPr>
              <a:t>знаходиться</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різних</a:t>
            </a:r>
            <a:r>
              <a:rPr lang="ru-RU" sz="2000" dirty="0">
                <a:latin typeface="Times New Roman" panose="02020603050405020304" pitchFamily="18" charset="0"/>
                <a:cs typeface="Times New Roman" panose="02020603050405020304" pitchFamily="18" charset="0"/>
              </a:rPr>
              <a:t> документах на </a:t>
            </a:r>
            <a:r>
              <a:rPr lang="ru-RU" sz="2000" dirty="0" err="1">
                <a:latin typeface="Times New Roman" panose="02020603050405020304" pitchFamily="18" charset="0"/>
                <a:cs typeface="Times New Roman" panose="02020603050405020304" pitchFamily="18" charset="0"/>
              </a:rPr>
              <a:t>основі</a:t>
            </a:r>
            <a:r>
              <a:rPr lang="ru-RU" sz="2000" dirty="0">
                <a:latin typeface="Times New Roman" panose="02020603050405020304" pitchFamily="18" charset="0"/>
                <a:cs typeface="Times New Roman" panose="02020603050405020304" pitchFamily="18" charset="0"/>
              </a:rPr>
              <a:t> ГС, стала </a:t>
            </a:r>
            <a:r>
              <a:rPr lang="ru-RU" sz="2000" dirty="0" err="1">
                <a:latin typeface="Times New Roman" panose="02020603050405020304" pitchFamily="18" charset="0"/>
                <a:cs typeface="Times New Roman" panose="02020603050405020304" pitchFamily="18" charset="0"/>
              </a:rPr>
              <a:t>більш</a:t>
            </a:r>
            <a:r>
              <a:rPr lang="ru-RU" sz="2000" dirty="0">
                <a:latin typeface="Times New Roman" panose="02020603050405020304" pitchFamily="18" charset="0"/>
                <a:cs typeface="Times New Roman" panose="02020603050405020304" pitchFamily="18" charset="0"/>
              </a:rPr>
              <a:t> доступною і </a:t>
            </a:r>
            <a:r>
              <a:rPr lang="ru-RU" sz="2000" dirty="0" err="1">
                <a:latin typeface="Times New Roman" panose="02020603050405020304" pitchFamily="18" charset="0"/>
                <a:cs typeface="Times New Roman" panose="02020603050405020304" pitchFamily="18" charset="0"/>
              </a:rPr>
              <a:t>зрозумілішою</a:t>
            </a:r>
            <a:r>
              <a:rPr lang="ru-RU" sz="2000" dirty="0">
                <a:latin typeface="Times New Roman" panose="02020603050405020304" pitchFamily="18" charset="0"/>
                <a:cs typeface="Times New Roman" panose="02020603050405020304" pitchFamily="18" charset="0"/>
              </a:rPr>
              <a:t>; </a:t>
            </a:r>
            <a:endParaRPr lang="uk-UA" sz="2000"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спростити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тарифних</a:t>
            </a:r>
            <a:r>
              <a:rPr lang="ru-RU" sz="2000" dirty="0">
                <a:latin typeface="Times New Roman" panose="02020603050405020304" pitchFamily="18" charset="0"/>
                <a:cs typeface="Times New Roman" panose="02020603050405020304" pitchFamily="18" charset="0"/>
              </a:rPr>
              <a:t> поступок у СОТ. </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7607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F44E311-9C54-4A21-8A29-D92DF09275C4}"/>
              </a:ext>
            </a:extLst>
          </p:cNvPr>
          <p:cNvSpPr>
            <a:spLocks noGrp="1"/>
          </p:cNvSpPr>
          <p:nvPr>
            <p:ph idx="1"/>
          </p:nvPr>
        </p:nvSpPr>
        <p:spPr>
          <a:xfrm>
            <a:off x="677334" y="485775"/>
            <a:ext cx="8596668" cy="5555587"/>
          </a:xfrm>
        </p:spPr>
        <p:txBody>
          <a:bodyPr/>
          <a:lstStyle/>
          <a:p>
            <a:pPr marL="0" indent="360000" algn="just">
              <a:lnSpc>
                <a:spcPct val="110000"/>
              </a:lnSpc>
              <a:spcBef>
                <a:spcPts val="0"/>
              </a:spcBef>
            </a:pPr>
            <a:r>
              <a:rPr lang="uk-UA" dirty="0">
                <a:latin typeface="Times New Roman" panose="02020603050405020304" pitchFamily="18" charset="0"/>
                <a:cs typeface="Times New Roman" panose="02020603050405020304" pitchFamily="18" charset="0"/>
              </a:rPr>
              <a:t>Основними елементами номенклатури Гармонізованої системи є система класифікації та система кодування. Система класифікації має шість ступенів: розділи (21), групи (99), підгрупи (33), товарні позиції (1241), </a:t>
            </a:r>
            <a:r>
              <a:rPr lang="uk-UA" dirty="0" err="1">
                <a:latin typeface="Times New Roman" panose="02020603050405020304" pitchFamily="18" charset="0"/>
                <a:cs typeface="Times New Roman" panose="02020603050405020304" pitchFamily="18" charset="0"/>
              </a:rPr>
              <a:t>підпозиції</a:t>
            </a:r>
            <a:r>
              <a:rPr lang="uk-UA" dirty="0">
                <a:latin typeface="Times New Roman" panose="02020603050405020304" pitchFamily="18" charset="0"/>
                <a:cs typeface="Times New Roman" panose="02020603050405020304" pitchFamily="18" charset="0"/>
              </a:rPr>
              <a:t> (3553), субпозиції (5019). </a:t>
            </a:r>
          </a:p>
          <a:p>
            <a:pPr marL="0" indent="360000" algn="just">
              <a:lnSpc>
                <a:spcPct val="110000"/>
              </a:lnSpc>
              <a:spcBef>
                <a:spcPts val="0"/>
              </a:spcBef>
            </a:pPr>
            <a:r>
              <a:rPr lang="uk-UA" dirty="0">
                <a:latin typeface="Times New Roman" panose="02020603050405020304" pitchFamily="18" charset="0"/>
                <a:cs typeface="Times New Roman" panose="02020603050405020304" pitchFamily="18" charset="0"/>
              </a:rPr>
              <a:t>Для позначення розділів і підгруп у ГС використовують римські цифри, для позначення груп, товарних позицій та субпозицій – арабські. Поділ товарів на розділи здійснюється відповідно до галузей промисловості за певними ознаками, наведеними у таблиці. Цифровий номер розділу не зазначається у товарному коді. Кожен розділ містить примітку, яка має юридичну силу щодо класифікації товарів.</a:t>
            </a:r>
          </a:p>
        </p:txBody>
      </p:sp>
      <p:pic>
        <p:nvPicPr>
          <p:cNvPr id="4" name="Рисунок 3">
            <a:extLst>
              <a:ext uri="{FF2B5EF4-FFF2-40B4-BE49-F238E27FC236}">
                <a16:creationId xmlns:a16="http://schemas.microsoft.com/office/drawing/2014/main" id="{6F83E02F-BAB0-4028-B848-BEC21CC55E75}"/>
              </a:ext>
            </a:extLst>
          </p:cNvPr>
          <p:cNvPicPr>
            <a:picLocks noChangeAspect="1"/>
          </p:cNvPicPr>
          <p:nvPr/>
        </p:nvPicPr>
        <p:blipFill>
          <a:blip r:embed="rId2"/>
          <a:stretch>
            <a:fillRect/>
          </a:stretch>
        </p:blipFill>
        <p:spPr>
          <a:xfrm>
            <a:off x="456473" y="3429000"/>
            <a:ext cx="10421804" cy="2791215"/>
          </a:xfrm>
          <a:prstGeom prst="rect">
            <a:avLst/>
          </a:prstGeom>
        </p:spPr>
      </p:pic>
    </p:spTree>
    <p:extLst>
      <p:ext uri="{BB962C8B-B14F-4D97-AF65-F5344CB8AC3E}">
        <p14:creationId xmlns:p14="http://schemas.microsoft.com/office/powerpoint/2010/main" val="2056960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1649384-DD50-4E8A-8C13-B0D7FA3D8A3A}"/>
              </a:ext>
            </a:extLst>
          </p:cNvPr>
          <p:cNvSpPr>
            <a:spLocks noGrp="1"/>
          </p:cNvSpPr>
          <p:nvPr>
            <p:ph idx="1"/>
          </p:nvPr>
        </p:nvSpPr>
        <p:spPr>
          <a:xfrm>
            <a:off x="677334" y="447675"/>
            <a:ext cx="8596668" cy="5593687"/>
          </a:xfrm>
        </p:spPr>
        <p:txBody>
          <a:bodyPr>
            <a:normAutofit fontScale="92500" lnSpcReduction="10000"/>
          </a:bodyPr>
          <a:lstStyle/>
          <a:p>
            <a:pPr marL="0" indent="360000" algn="just">
              <a:lnSpc>
                <a:spcPct val="120000"/>
              </a:lnSpc>
              <a:spcBef>
                <a:spcPts val="0"/>
              </a:spcBef>
            </a:pPr>
            <a:r>
              <a:rPr lang="ru-RU" i="1" dirty="0" err="1">
                <a:latin typeface="Times New Roman" panose="02020603050405020304" pitchFamily="18" charset="0"/>
                <a:cs typeface="Times New Roman" panose="02020603050405020304" pitchFamily="18" charset="0"/>
              </a:rPr>
              <a:t>Узагальнені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групи</a:t>
            </a:r>
            <a:r>
              <a:rPr lang="ru-RU" i="1" dirty="0">
                <a:latin typeface="Times New Roman" panose="02020603050405020304" pitchFamily="18" charset="0"/>
                <a:cs typeface="Times New Roman" panose="02020603050405020304" pitchFamily="18" charset="0"/>
              </a:rPr>
              <a:t> можна </a:t>
            </a:r>
            <a:r>
              <a:rPr lang="ru-RU" i="1" dirty="0" err="1">
                <a:latin typeface="Times New Roman" panose="02020603050405020304" pitchFamily="18" charset="0"/>
                <a:cs typeface="Times New Roman" panose="02020603050405020304" pitchFamily="18" charset="0"/>
              </a:rPr>
              <a:t>деталізувати</a:t>
            </a:r>
            <a:r>
              <a:rPr lang="ru-RU" i="1" dirty="0">
                <a:latin typeface="Times New Roman" panose="02020603050405020304" pitchFamily="18" charset="0"/>
                <a:cs typeface="Times New Roman" panose="02020603050405020304" pitchFamily="18" charset="0"/>
              </a:rPr>
              <a:t> таким чином: </a:t>
            </a:r>
            <a:endParaRPr lang="uk-UA" i="1" dirty="0">
              <a:latin typeface="Times New Roman" panose="02020603050405020304" pitchFamily="18" charset="0"/>
              <a:cs typeface="Times New Roman" panose="02020603050405020304" pitchFamily="18" charset="0"/>
            </a:endParaRPr>
          </a:p>
          <a:p>
            <a:pPr marL="0" indent="360000" algn="just">
              <a:lnSpc>
                <a:spcPct val="120000"/>
              </a:lnSpc>
              <a:spcBef>
                <a:spcPts val="0"/>
              </a:spcBef>
              <a:buNone/>
            </a:pPr>
            <a:r>
              <a:rPr lang="ru-RU" dirty="0">
                <a:latin typeface="Times New Roman" panose="02020603050405020304" pitchFamily="18" charset="0"/>
                <a:cs typeface="Times New Roman" panose="02020603050405020304" pitchFamily="18" charset="0"/>
              </a:rPr>
              <a:t>- • За </a:t>
            </a:r>
            <a:r>
              <a:rPr lang="ru-RU" dirty="0" err="1">
                <a:latin typeface="Times New Roman" panose="02020603050405020304" pitchFamily="18" charset="0"/>
                <a:cs typeface="Times New Roman" panose="02020603050405020304" pitchFamily="18" charset="0"/>
              </a:rPr>
              <a:t>призначенням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продовольчі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напої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промислова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сировина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пальне</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мастильні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матеріали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машини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обладнання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включаючи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інструменти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транспортні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засоби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виробничого</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особистого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споживання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промислові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широкого </a:t>
            </a:r>
            <a:r>
              <a:rPr lang="ru-RU" dirty="0" err="1">
                <a:latin typeface="Times New Roman" panose="02020603050405020304" pitchFamily="18" charset="0"/>
                <a:cs typeface="Times New Roman" panose="02020603050405020304" pitchFamily="18" charset="0"/>
              </a:rPr>
              <a:t>попиту</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360000" algn="just">
              <a:lnSpc>
                <a:spcPct val="120000"/>
              </a:lnSpc>
              <a:spcBef>
                <a:spcPts val="0"/>
              </a:spcBef>
              <a:buNone/>
            </a:pPr>
            <a:r>
              <a:rPr lang="ru-RU" dirty="0">
                <a:latin typeface="Times New Roman" panose="02020603050405020304" pitchFamily="18" charset="0"/>
                <a:cs typeface="Times New Roman" panose="02020603050405020304" pitchFamily="18" charset="0"/>
              </a:rPr>
              <a:t>- • За </a:t>
            </a:r>
            <a:r>
              <a:rPr lang="ru-RU" dirty="0" err="1">
                <a:latin typeface="Times New Roman" panose="02020603050405020304" pitchFamily="18" charset="0"/>
                <a:cs typeface="Times New Roman" panose="02020603050405020304" pitchFamily="18" charset="0"/>
              </a:rPr>
              <a:t>ступенем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обробки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сировинні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виробничого</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невиробничого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напівфабрикати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виробничого</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невиробничого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готові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вироби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виробничого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користування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споживання</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360000" algn="just">
              <a:lnSpc>
                <a:spcPct val="120000"/>
              </a:lnSpc>
              <a:spcBef>
                <a:spcPts val="0"/>
              </a:spcBef>
            </a:pPr>
            <a:r>
              <a:rPr lang="ru-RU" i="1" dirty="0">
                <a:latin typeface="Times New Roman" panose="02020603050405020304" pitchFamily="18" charset="0"/>
                <a:cs typeface="Times New Roman" panose="02020603050405020304" pitchFamily="18" charset="0"/>
              </a:rPr>
              <a:t>Для </a:t>
            </a:r>
            <a:r>
              <a:rPr lang="ru-RU" i="1" dirty="0" err="1">
                <a:latin typeface="Times New Roman" panose="02020603050405020304" pitchFamily="18" charset="0"/>
                <a:cs typeface="Times New Roman" panose="02020603050405020304" pitchFamily="18" charset="0"/>
              </a:rPr>
              <a:t>формування</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груп</a:t>
            </a:r>
            <a:r>
              <a:rPr lang="ru-RU" i="1" dirty="0">
                <a:latin typeface="Times New Roman" panose="02020603050405020304" pitchFamily="18" charset="0"/>
                <a:cs typeface="Times New Roman" panose="02020603050405020304" pitchFamily="18" charset="0"/>
              </a:rPr>
              <a:t> у </a:t>
            </a:r>
            <a:r>
              <a:rPr lang="ru-RU" i="1" dirty="0" err="1">
                <a:latin typeface="Times New Roman" panose="02020603050405020304" pitchFamily="18" charset="0"/>
                <a:cs typeface="Times New Roman" panose="02020603050405020304" pitchFamily="18" charset="0"/>
              </a:rPr>
              <a:t>Номенклатурі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Гармонізованої</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системи</a:t>
            </a:r>
            <a:r>
              <a:rPr lang="ru-RU" i="1" dirty="0">
                <a:latin typeface="Times New Roman" panose="02020603050405020304" pitchFamily="18" charset="0"/>
                <a:cs typeface="Times New Roman" panose="02020603050405020304" pitchFamily="18" charset="0"/>
              </a:rPr>
              <a:t> (НГС) </a:t>
            </a:r>
            <a:r>
              <a:rPr lang="ru-RU" i="1" dirty="0" err="1">
                <a:latin typeface="Times New Roman" panose="02020603050405020304" pitchFamily="18" charset="0"/>
                <a:cs typeface="Times New Roman" panose="02020603050405020304" pitchFamily="18" charset="0"/>
              </a:rPr>
              <a:t>використовується</a:t>
            </a:r>
            <a:r>
              <a:rPr lang="ru-RU" i="1" dirty="0">
                <a:latin typeface="Times New Roman" panose="02020603050405020304" pitchFamily="18" charset="0"/>
                <a:cs typeface="Times New Roman" panose="02020603050405020304" pitchFamily="18" charset="0"/>
              </a:rPr>
              <a:t> принцип </a:t>
            </a:r>
            <a:r>
              <a:rPr lang="ru-RU" i="1" dirty="0" err="1">
                <a:latin typeface="Times New Roman" panose="02020603050405020304" pitchFamily="18" charset="0"/>
                <a:cs typeface="Times New Roman" panose="02020603050405020304" pitchFamily="18" charset="0"/>
              </a:rPr>
              <a:t>послідовності</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опрацювання</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товарів</a:t>
            </a:r>
            <a:r>
              <a:rPr lang="ru-RU" i="1" dirty="0">
                <a:latin typeface="Times New Roman" panose="02020603050405020304" pitchFamily="18" charset="0"/>
                <a:cs typeface="Times New Roman" panose="02020603050405020304" pitchFamily="18" charset="0"/>
              </a:rPr>
              <a:t> — від </a:t>
            </a:r>
            <a:r>
              <a:rPr lang="ru-RU" i="1" dirty="0" err="1">
                <a:latin typeface="Times New Roman" panose="02020603050405020304" pitchFamily="18" charset="0"/>
                <a:cs typeface="Times New Roman" panose="02020603050405020304" pitchFamily="18" charset="0"/>
              </a:rPr>
              <a:t>сировини</a:t>
            </a:r>
            <a:r>
              <a:rPr lang="ru-RU" i="1" dirty="0">
                <a:latin typeface="Times New Roman" panose="02020603050405020304" pitchFamily="18" charset="0"/>
                <a:cs typeface="Times New Roman" panose="02020603050405020304" pitchFamily="18" charset="0"/>
              </a:rPr>
              <a:t> до </a:t>
            </a:r>
            <a:r>
              <a:rPr lang="ru-RU" i="1" dirty="0" err="1">
                <a:latin typeface="Times New Roman" panose="02020603050405020304" pitchFamily="18" charset="0"/>
                <a:cs typeface="Times New Roman" panose="02020603050405020304" pitchFamily="18" charset="0"/>
              </a:rPr>
              <a:t>одержання</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напівфабрикатів</a:t>
            </a:r>
            <a:r>
              <a:rPr lang="ru-RU" i="1" dirty="0">
                <a:latin typeface="Times New Roman" panose="02020603050405020304" pitchFamily="18" charset="0"/>
                <a:cs typeface="Times New Roman" panose="02020603050405020304" pitchFamily="18" charset="0"/>
              </a:rPr>
              <a:t> і </a:t>
            </a:r>
            <a:r>
              <a:rPr lang="ru-RU" i="1" dirty="0" err="1">
                <a:latin typeface="Times New Roman" panose="02020603050405020304" pitchFamily="18" charset="0"/>
                <a:cs typeface="Times New Roman" panose="02020603050405020304" pitchFamily="18" charset="0"/>
              </a:rPr>
              <a:t>готових</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виробів</a:t>
            </a:r>
            <a:r>
              <a:rPr lang="ru-RU" i="1" dirty="0">
                <a:latin typeface="Times New Roman" panose="02020603050405020304" pitchFamily="18" charset="0"/>
                <a:cs typeface="Times New Roman" panose="02020603050405020304" pitchFamily="18" charset="0"/>
              </a:rPr>
              <a:t>: </a:t>
            </a:r>
            <a:endParaRPr lang="uk-UA" i="1" dirty="0">
              <a:latin typeface="Times New Roman" panose="02020603050405020304" pitchFamily="18" charset="0"/>
              <a:cs typeface="Times New Roman" panose="02020603050405020304" pitchFamily="18" charset="0"/>
            </a:endParaRPr>
          </a:p>
          <a:p>
            <a:pPr marL="0" indent="360000" algn="just">
              <a:lnSpc>
                <a:spcPct val="120000"/>
              </a:lnSpc>
              <a:spcBef>
                <a:spcPts val="0"/>
              </a:spcBef>
              <a:buNone/>
            </a:pP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Сировинні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продукція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добувної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промисловості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сільського</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лісового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господарства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вартість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значною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мірою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залежить</a:t>
            </a:r>
            <a:r>
              <a:rPr lang="ru-RU" dirty="0">
                <a:latin typeface="Times New Roman" panose="02020603050405020304" pitchFamily="18" charset="0"/>
                <a:cs typeface="Times New Roman" panose="02020603050405020304" pitchFamily="18" charset="0"/>
              </a:rPr>
              <a:t> від </a:t>
            </a:r>
            <a:r>
              <a:rPr lang="ru-RU" dirty="0" err="1">
                <a:latin typeface="Times New Roman" panose="02020603050405020304" pitchFamily="18" charset="0"/>
                <a:cs typeface="Times New Roman" panose="02020603050405020304" pitchFamily="18" charset="0"/>
              </a:rPr>
              <a:t>обробки</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360000" algn="just">
              <a:lnSpc>
                <a:spcPct val="120000"/>
              </a:lnSpc>
              <a:spcBef>
                <a:spcPts val="0"/>
              </a:spcBef>
              <a:buNone/>
            </a:pPr>
            <a:r>
              <a:rPr lang="ru-RU" dirty="0">
                <a:latin typeface="Times New Roman" panose="02020603050405020304" pitchFamily="18" charset="0"/>
                <a:cs typeface="Times New Roman" panose="02020603050405020304" pitchFamily="18" charset="0"/>
              </a:rPr>
              <a:t>- • До </a:t>
            </a:r>
            <a:r>
              <a:rPr lang="ru-RU" dirty="0" err="1">
                <a:latin typeface="Times New Roman" panose="02020603050405020304" pitchFamily="18" charset="0"/>
                <a:cs typeface="Times New Roman" panose="02020603050405020304" pitchFamily="18" charset="0"/>
              </a:rPr>
              <a:t>напівфабрикатів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належить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продукція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незавершеного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виробничого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процесу</a:t>
            </a:r>
            <a:r>
              <a:rPr lang="ru-RU" dirty="0">
                <a:latin typeface="Times New Roman" panose="02020603050405020304" pitchFamily="18" charset="0"/>
                <a:cs typeface="Times New Roman" panose="02020603050405020304" pitchFamily="18" charset="0"/>
              </a:rPr>
              <a:t>, яка </a:t>
            </a:r>
            <a:r>
              <a:rPr lang="ru-RU" dirty="0" err="1">
                <a:latin typeface="Times New Roman" panose="02020603050405020304" pitchFamily="18" charset="0"/>
                <a:cs typeface="Times New Roman" panose="02020603050405020304" pitchFamily="18" charset="0"/>
              </a:rPr>
              <a:t>потребує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подальшої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обробки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розрахована</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включення</a:t>
            </a:r>
            <a:r>
              <a:rPr lang="ru-RU" dirty="0">
                <a:latin typeface="Times New Roman" panose="02020603050405020304" pitchFamily="18" charset="0"/>
                <a:cs typeface="Times New Roman" panose="02020603050405020304" pitchFamily="18" charset="0"/>
              </a:rPr>
              <a:t> до складу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перед тим як стати </a:t>
            </a:r>
            <a:r>
              <a:rPr lang="ru-RU" dirty="0" err="1">
                <a:latin typeface="Times New Roman" panose="02020603050405020304" pitchFamily="18" charset="0"/>
                <a:cs typeface="Times New Roman" panose="02020603050405020304" pitchFamily="18" charset="0"/>
              </a:rPr>
              <a:t>засобом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виробництва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предметом </a:t>
            </a:r>
            <a:r>
              <a:rPr lang="ru-RU" dirty="0" err="1">
                <a:latin typeface="Times New Roman" panose="02020603050405020304" pitchFamily="18" charset="0"/>
                <a:cs typeface="Times New Roman" panose="02020603050405020304" pitchFamily="18" charset="0"/>
              </a:rPr>
              <a:t>споживання</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360000" algn="just">
              <a:lnSpc>
                <a:spcPct val="120000"/>
              </a:lnSpc>
              <a:spcBef>
                <a:spcPts val="0"/>
              </a:spcBef>
              <a:buNone/>
            </a:pP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Готові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промислові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вироби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розраховані</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споживання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використання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промисловості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сільському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господарстві</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транспорті</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домашньому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господарстві</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промислові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короткострокового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строком</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більше</a:t>
            </a:r>
            <a:r>
              <a:rPr lang="ru-RU" dirty="0">
                <a:latin typeface="Times New Roman" panose="02020603050405020304" pitchFamily="18" charset="0"/>
                <a:cs typeface="Times New Roman" panose="02020603050405020304" pitchFamily="18" charset="0"/>
              </a:rPr>
              <a:t> одного року). </a:t>
            </a:r>
            <a:endParaRPr lang="uk-UA" dirty="0">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3520005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68B521C-2828-40DE-968E-66B966117D32}"/>
              </a:ext>
            </a:extLst>
          </p:cNvPr>
          <p:cNvSpPr>
            <a:spLocks noGrp="1"/>
          </p:cNvSpPr>
          <p:nvPr>
            <p:ph idx="1"/>
          </p:nvPr>
        </p:nvSpPr>
        <p:spPr>
          <a:xfrm>
            <a:off x="677334" y="428625"/>
            <a:ext cx="8596668" cy="5612737"/>
          </a:xfrm>
        </p:spPr>
        <p:txBody>
          <a:bodyPr>
            <a:normAutofit/>
          </a:bodyPr>
          <a:lstStyle/>
          <a:p>
            <a:pPr marL="0" indent="360000" algn="just">
              <a:lnSpc>
                <a:spcPct val="110000"/>
              </a:lnSpc>
              <a:spcBef>
                <a:spcPts val="0"/>
              </a:spcBef>
            </a:pPr>
            <a:r>
              <a:rPr lang="ru-RU" sz="2400" dirty="0">
                <a:latin typeface="Times New Roman" panose="02020603050405020304" pitchFamily="18" charset="0"/>
                <a:cs typeface="Times New Roman" panose="02020603050405020304" pitchFamily="18" charset="0"/>
              </a:rPr>
              <a:t>Для </a:t>
            </a:r>
            <a:r>
              <a:rPr lang="ru-RU" sz="2400" dirty="0" err="1">
                <a:latin typeface="Times New Roman" panose="02020603050405020304" pitchFamily="18" charset="0"/>
                <a:cs typeface="Times New Roman" panose="02020603050405020304" pitchFamily="18" charset="0"/>
              </a:rPr>
              <a:t>забезпечення</a:t>
            </a:r>
            <a:r>
              <a:rPr lang="ru-RU" sz="2400" dirty="0">
                <a:latin typeface="Times New Roman" panose="02020603050405020304" pitchFamily="18" charset="0"/>
                <a:cs typeface="Times New Roman" panose="02020603050405020304" pitchFamily="18" charset="0"/>
              </a:rPr>
              <a:t> практичного </a:t>
            </a:r>
            <a:r>
              <a:rPr lang="ru-RU" sz="2400" dirty="0" err="1">
                <a:latin typeface="Times New Roman" panose="02020603050405020304" pitchFamily="18" charset="0"/>
                <a:cs typeface="Times New Roman" panose="02020603050405020304" pitchFamily="18" charset="0"/>
              </a:rPr>
              <a:t>використання</a:t>
            </a:r>
            <a:r>
              <a:rPr lang="ru-RU" sz="2400" dirty="0">
                <a:latin typeface="Times New Roman" panose="02020603050405020304" pitchFamily="18" charset="0"/>
                <a:cs typeface="Times New Roman" panose="02020603050405020304" pitchFamily="18" charset="0"/>
              </a:rPr>
              <a:t> ГС для </a:t>
            </a:r>
            <a:r>
              <a:rPr lang="ru-RU" sz="2400" dirty="0" err="1">
                <a:latin typeface="Times New Roman" panose="02020603050405020304" pitchFamily="18" charset="0"/>
                <a:cs typeface="Times New Roman" panose="02020603050405020304" pitchFamily="18" charset="0"/>
              </a:rPr>
              <a:t>більшості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країн</a:t>
            </a:r>
            <a:r>
              <a:rPr lang="ru-RU" sz="2400" dirty="0">
                <a:latin typeface="Times New Roman" panose="02020603050405020304" pitchFamily="18" charset="0"/>
                <a:cs typeface="Times New Roman" panose="02020603050405020304" pitchFamily="18" charset="0"/>
              </a:rPr>
              <a:t> 14 червня 1983 р. у </a:t>
            </a:r>
            <a:r>
              <a:rPr lang="ru-RU" sz="2400" dirty="0" err="1">
                <a:latin typeface="Times New Roman" panose="02020603050405020304" pitchFamily="18" charset="0"/>
                <a:cs typeface="Times New Roman" panose="02020603050405020304" pitchFamily="18" charset="0"/>
              </a:rPr>
              <a:t>Брюсселі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було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підписано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Міжнародну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Конвенцію</a:t>
            </a:r>
            <a:r>
              <a:rPr lang="ru-RU" sz="2400" dirty="0">
                <a:latin typeface="Times New Roman" panose="02020603050405020304" pitchFamily="18" charset="0"/>
                <a:cs typeface="Times New Roman" panose="02020603050405020304" pitchFamily="18" charset="0"/>
              </a:rPr>
              <a:t> про ГС. У </a:t>
            </a:r>
            <a:r>
              <a:rPr lang="ru-RU" sz="2400" dirty="0" err="1">
                <a:latin typeface="Times New Roman" panose="02020603050405020304" pitchFamily="18" charset="0"/>
                <a:cs typeface="Times New Roman" panose="02020603050405020304" pitchFamily="18" charset="0"/>
              </a:rPr>
              <a:t>Конвенції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було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розглянуто</a:t>
            </a:r>
            <a:r>
              <a:rPr lang="ru-RU" sz="2400" dirty="0">
                <a:latin typeface="Times New Roman" panose="02020603050405020304" pitchFamily="18" charset="0"/>
                <a:cs typeface="Times New Roman" panose="02020603050405020304" pitchFamily="18" charset="0"/>
              </a:rPr>
              <a:t> мету </a:t>
            </a:r>
            <a:r>
              <a:rPr lang="ru-RU" sz="2400" dirty="0" err="1">
                <a:latin typeface="Times New Roman" panose="02020603050405020304" pitchFamily="18" charset="0"/>
                <a:cs typeface="Times New Roman" panose="02020603050405020304" pitchFamily="18" charset="0"/>
              </a:rPr>
              <a:t>створення</a:t>
            </a:r>
            <a:r>
              <a:rPr lang="ru-RU" sz="2400" dirty="0">
                <a:latin typeface="Times New Roman" panose="02020603050405020304" pitchFamily="18" charset="0"/>
                <a:cs typeface="Times New Roman" panose="02020603050405020304" pitchFamily="18" charset="0"/>
              </a:rPr>
              <a:t> ГС, сферу </a:t>
            </a:r>
            <a:r>
              <a:rPr lang="ru-RU" sz="2400" dirty="0" err="1">
                <a:latin typeface="Times New Roman" panose="02020603050405020304" pitchFamily="18" charset="0"/>
                <a:cs typeface="Times New Roman" panose="02020603050405020304" pitchFamily="18" charset="0"/>
              </a:rPr>
              <a:t>її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застосування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відпрацьовано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правовий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механізм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використання</a:t>
            </a:r>
            <a:r>
              <a:rPr lang="ru-RU" sz="2400" dirty="0">
                <a:latin typeface="Times New Roman" panose="02020603050405020304" pitchFamily="18" charset="0"/>
                <a:cs typeface="Times New Roman" panose="02020603050405020304" pitchFamily="18" charset="0"/>
              </a:rPr>
              <a:t> ГС </a:t>
            </a:r>
            <a:r>
              <a:rPr lang="ru-RU" sz="2400" dirty="0" err="1">
                <a:latin typeface="Times New Roman" panose="02020603050405020304" pitchFamily="18" charset="0"/>
                <a:cs typeface="Times New Roman" panose="02020603050405020304" pitchFamily="18" charset="0"/>
              </a:rPr>
              <a:t>країнами</a:t>
            </a:r>
            <a:r>
              <a:rPr lang="ru-RU" sz="2400" dirty="0">
                <a:latin typeface="Times New Roman" panose="02020603050405020304" pitchFamily="18" charset="0"/>
                <a:cs typeface="Times New Roman" panose="02020603050405020304" pitchFamily="18" charset="0"/>
              </a:rPr>
              <a:t>—</a:t>
            </a:r>
            <a:r>
              <a:rPr lang="ru-RU" sz="2400" dirty="0" err="1">
                <a:latin typeface="Times New Roman" panose="02020603050405020304" pitchFamily="18" charset="0"/>
                <a:cs typeface="Times New Roman" panose="02020603050405020304" pitchFamily="18" charset="0"/>
              </a:rPr>
              <a:t>учасницями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Конвенції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їх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зобов'язання</a:t>
            </a:r>
            <a:r>
              <a:rPr lang="ru-RU" sz="2400" dirty="0">
                <a:latin typeface="Times New Roman" panose="02020603050405020304" pitchFamily="18" charset="0"/>
                <a:cs typeface="Times New Roman" panose="02020603050405020304" pitchFamily="18" charset="0"/>
              </a:rPr>
              <a:t>, порядок </a:t>
            </a:r>
            <a:r>
              <a:rPr lang="ru-RU" sz="2400" dirty="0" err="1">
                <a:latin typeface="Times New Roman" panose="02020603050405020304" pitchFamily="18" charset="0"/>
                <a:cs typeface="Times New Roman" panose="02020603050405020304" pitchFamily="18" charset="0"/>
              </a:rPr>
              <a:t>роботи</a:t>
            </a:r>
            <a:r>
              <a:rPr lang="ru-RU" sz="2400" dirty="0">
                <a:latin typeface="Times New Roman" panose="02020603050405020304" pitchFamily="18" charset="0"/>
                <a:cs typeface="Times New Roman" panose="02020603050405020304" pitchFamily="18" charset="0"/>
              </a:rPr>
              <a:t> з </a:t>
            </a:r>
            <a:r>
              <a:rPr lang="ru-RU" sz="2400" dirty="0" err="1">
                <a:latin typeface="Times New Roman" panose="02020603050405020304" pitchFamily="18" charset="0"/>
                <a:cs typeface="Times New Roman" panose="02020603050405020304" pitchFamily="18" charset="0"/>
              </a:rPr>
              <a:t>подальшого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вдосконалення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системи</a:t>
            </a:r>
            <a:r>
              <a:rPr lang="ru-RU" sz="2400" dirty="0">
                <a:latin typeface="Times New Roman" panose="02020603050405020304" pitchFamily="18" charset="0"/>
                <a:cs typeface="Times New Roman" panose="02020603050405020304" pitchFamily="18" charset="0"/>
              </a:rPr>
              <a:t>. </a:t>
            </a:r>
            <a:endParaRPr lang="uk-UA" sz="2400"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400" dirty="0" err="1">
                <a:latin typeface="Times New Roman" panose="02020603050405020304" pitchFamily="18" charset="0"/>
                <a:cs typeface="Times New Roman" panose="02020603050405020304" pitchFamily="18" charset="0"/>
              </a:rPr>
              <a:t>Згідно</a:t>
            </a:r>
            <a:r>
              <a:rPr lang="ru-RU" sz="2400" dirty="0">
                <a:latin typeface="Times New Roman" panose="02020603050405020304" pitchFamily="18" charset="0"/>
                <a:cs typeface="Times New Roman" panose="02020603050405020304" pitchFamily="18" charset="0"/>
              </a:rPr>
              <a:t> з текстом </a:t>
            </a:r>
            <a:r>
              <a:rPr lang="ru-RU" sz="2400" dirty="0" err="1">
                <a:latin typeface="Times New Roman" panose="02020603050405020304" pitchFamily="18" charset="0"/>
                <a:cs typeface="Times New Roman" panose="02020603050405020304" pitchFamily="18" charset="0"/>
              </a:rPr>
              <a:t>Конвенції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Гармонізована</a:t>
            </a:r>
            <a:r>
              <a:rPr lang="ru-RU" sz="2400" dirty="0">
                <a:latin typeface="Times New Roman" panose="02020603050405020304" pitchFamily="18" charset="0"/>
                <a:cs typeface="Times New Roman" panose="02020603050405020304" pitchFamily="18" charset="0"/>
              </a:rPr>
              <a:t> система є </a:t>
            </a:r>
            <a:r>
              <a:rPr lang="ru-RU" sz="2400" dirty="0" err="1">
                <a:latin typeface="Times New Roman" panose="02020603050405020304" pitchFamily="18" charset="0"/>
                <a:cs typeface="Times New Roman" panose="02020603050405020304" pitchFamily="18" charset="0"/>
              </a:rPr>
              <a:t>додатком</a:t>
            </a:r>
            <a:r>
              <a:rPr lang="ru-RU" sz="2400" dirty="0">
                <a:latin typeface="Times New Roman" panose="02020603050405020304" pitchFamily="18" charset="0"/>
                <a:cs typeface="Times New Roman" panose="02020603050405020304" pitchFamily="18" charset="0"/>
              </a:rPr>
              <a:t> до </a:t>
            </a:r>
            <a:r>
              <a:rPr lang="ru-RU" sz="2400" dirty="0" err="1">
                <a:latin typeface="Times New Roman" panose="02020603050405020304" pitchFamily="18" charset="0"/>
                <a:cs typeface="Times New Roman" panose="02020603050405020304" pitchFamily="18" charset="0"/>
              </a:rPr>
              <a:t>неї</a:t>
            </a:r>
            <a:r>
              <a:rPr lang="ru-RU" sz="2400" dirty="0">
                <a:latin typeface="Times New Roman" panose="02020603050405020304" pitchFamily="18" charset="0"/>
                <a:cs typeface="Times New Roman" panose="02020603050405020304" pitchFamily="18" charset="0"/>
              </a:rPr>
              <a:t> і становить </a:t>
            </a:r>
            <a:r>
              <a:rPr lang="ru-RU" sz="2400" dirty="0" err="1">
                <a:latin typeface="Times New Roman" panose="02020603050405020304" pitchFamily="18" charset="0"/>
                <a:cs typeface="Times New Roman" panose="02020603050405020304" pitchFamily="18" charset="0"/>
              </a:rPr>
              <a:t>її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невід'ємну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частину</a:t>
            </a:r>
            <a:r>
              <a:rPr lang="ru-RU" sz="2400" dirty="0">
                <a:latin typeface="Times New Roman" panose="02020603050405020304" pitchFamily="18" charset="0"/>
                <a:cs typeface="Times New Roman" panose="02020603050405020304" pitchFamily="18" charset="0"/>
              </a:rPr>
              <a:t> (ст. 1, 2). При </a:t>
            </a:r>
            <a:r>
              <a:rPr lang="ru-RU" sz="2400" dirty="0" err="1">
                <a:latin typeface="Times New Roman" panose="02020603050405020304" pitchFamily="18" charset="0"/>
                <a:cs typeface="Times New Roman" panose="02020603050405020304" pitchFamily="18" charset="0"/>
              </a:rPr>
              <a:t>цьому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під</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Гармонізованою</a:t>
            </a:r>
            <a:r>
              <a:rPr lang="ru-RU" sz="2400" dirty="0">
                <a:latin typeface="Times New Roman" panose="02020603050405020304" pitchFamily="18" charset="0"/>
                <a:cs typeface="Times New Roman" panose="02020603050405020304" pitchFamily="18" charset="0"/>
              </a:rPr>
              <a:t> системою </a:t>
            </a:r>
            <a:r>
              <a:rPr lang="ru-RU" sz="2400" dirty="0" err="1">
                <a:latin typeface="Times New Roman" panose="02020603050405020304" pitchFamily="18" charset="0"/>
                <a:cs typeface="Times New Roman" panose="02020603050405020304" pitchFamily="18" charset="0"/>
              </a:rPr>
              <a:t>розуміється</a:t>
            </a:r>
            <a:r>
              <a:rPr lang="ru-RU" sz="2400" dirty="0">
                <a:latin typeface="Times New Roman" panose="02020603050405020304" pitchFamily="18" charset="0"/>
                <a:cs typeface="Times New Roman" panose="02020603050405020304" pitchFamily="18" charset="0"/>
              </a:rPr>
              <a:t> Номенклатура </a:t>
            </a:r>
            <a:r>
              <a:rPr lang="ru-RU" sz="2400" dirty="0" err="1">
                <a:latin typeface="Times New Roman" panose="02020603050405020304" pitchFamily="18" charset="0"/>
                <a:cs typeface="Times New Roman" panose="02020603050405020304" pitchFamily="18" charset="0"/>
              </a:rPr>
              <a:t>Гармонізованої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системи</a:t>
            </a:r>
            <a:r>
              <a:rPr lang="ru-RU" sz="2400" dirty="0">
                <a:latin typeface="Times New Roman" panose="02020603050405020304" pitchFamily="18" charset="0"/>
                <a:cs typeface="Times New Roman" panose="02020603050405020304" pitchFamily="18" charset="0"/>
              </a:rPr>
              <a:t>, яка </a:t>
            </a:r>
            <a:r>
              <a:rPr lang="ru-RU" sz="2400" dirty="0" err="1">
                <a:latin typeface="Times New Roman" panose="02020603050405020304" pitchFamily="18" charset="0"/>
                <a:cs typeface="Times New Roman" panose="02020603050405020304" pitchFamily="18" charset="0"/>
              </a:rPr>
              <a:t>включає</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товарні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позиції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субпозиції</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цифрові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коди</a:t>
            </a:r>
            <a:r>
              <a:rPr lang="ru-RU" sz="2400" dirty="0">
                <a:latin typeface="Times New Roman" panose="02020603050405020304" pitchFamily="18" charset="0"/>
                <a:cs typeface="Times New Roman" panose="02020603050405020304" pitchFamily="18" charset="0"/>
              </a:rPr>
              <a:t>, що </a:t>
            </a:r>
            <a:r>
              <a:rPr lang="ru-RU" sz="2400" dirty="0" err="1">
                <a:latin typeface="Times New Roman" panose="02020603050405020304" pitchFamily="18" charset="0"/>
                <a:cs typeface="Times New Roman" panose="02020603050405020304" pitchFamily="18" charset="0"/>
              </a:rPr>
              <a:t>стосуються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їх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примітки</a:t>
            </a:r>
            <a:r>
              <a:rPr lang="ru-RU" sz="2400" dirty="0">
                <a:latin typeface="Times New Roman" panose="02020603050405020304" pitchFamily="18" charset="0"/>
                <a:cs typeface="Times New Roman" panose="02020603050405020304" pitchFamily="18" charset="0"/>
              </a:rPr>
              <a:t> до </a:t>
            </a:r>
            <a:r>
              <a:rPr lang="ru-RU" sz="2400" dirty="0" err="1">
                <a:latin typeface="Times New Roman" panose="02020603050405020304" pitchFamily="18" charset="0"/>
                <a:cs typeface="Times New Roman" panose="02020603050405020304" pitchFamily="18" charset="0"/>
              </a:rPr>
              <a:t>розділів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груп</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субпозицій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основні</a:t>
            </a:r>
            <a:r>
              <a:rPr lang="ru-RU" sz="2400" dirty="0">
                <a:latin typeface="Times New Roman" panose="02020603050405020304" pitchFamily="18" charset="0"/>
                <a:cs typeface="Times New Roman" panose="02020603050405020304" pitchFamily="18" charset="0"/>
              </a:rPr>
              <a:t> правила </a:t>
            </a:r>
            <a:r>
              <a:rPr lang="ru-RU" sz="2400" dirty="0" err="1">
                <a:latin typeface="Times New Roman" panose="02020603050405020304" pitchFamily="18" charset="0"/>
                <a:cs typeface="Times New Roman" panose="02020603050405020304" pitchFamily="18" charset="0"/>
              </a:rPr>
              <a:t>інтерпретації</a:t>
            </a:r>
            <a:r>
              <a:rPr lang="ru-RU" sz="2400" dirty="0">
                <a:latin typeface="Times New Roman" panose="02020603050405020304" pitchFamily="18" charset="0"/>
                <a:cs typeface="Times New Roman" panose="02020603050405020304" pitchFamily="18" charset="0"/>
              </a:rPr>
              <a:t> ГС.</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1564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116CAB-19A6-46DE-B451-B18DBC27E896}"/>
              </a:ext>
            </a:extLst>
          </p:cNvPr>
          <p:cNvSpPr>
            <a:spLocks noGrp="1"/>
          </p:cNvSpPr>
          <p:nvPr>
            <p:ph type="title"/>
          </p:nvPr>
        </p:nvSpPr>
        <p:spPr>
          <a:xfrm>
            <a:off x="133350" y="219075"/>
            <a:ext cx="11172825" cy="400050"/>
          </a:xfrm>
        </p:spPr>
        <p:txBody>
          <a:bodyPr>
            <a:noAutofit/>
          </a:bodyPr>
          <a:lstStyle/>
          <a:p>
            <a:pPr algn="ctr"/>
            <a:r>
              <a:rPr lang="uk-UA" sz="2400" b="1" dirty="0">
                <a:solidFill>
                  <a:schemeClr val="tx1"/>
                </a:solidFill>
                <a:latin typeface="Times New Roman" panose="02020603050405020304" pitchFamily="18" charset="0"/>
                <a:cs typeface="Times New Roman" panose="02020603050405020304" pitchFamily="18" charset="0"/>
              </a:rPr>
              <a:t>4.3. Українська класифікація товарів ЗЕД: сутність та принципи кодування.</a:t>
            </a:r>
            <a:endParaRPr lang="uk-UA" sz="2400" dirty="0">
              <a:solidFill>
                <a:schemeClr val="tx1"/>
              </a:solidFill>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7104217E-FA2F-4E67-ABE5-9F6ACFEDB8BA}"/>
              </a:ext>
            </a:extLst>
          </p:cNvPr>
          <p:cNvSpPr>
            <a:spLocks noGrp="1"/>
          </p:cNvSpPr>
          <p:nvPr>
            <p:ph idx="1"/>
          </p:nvPr>
        </p:nvSpPr>
        <p:spPr>
          <a:xfrm>
            <a:off x="409575" y="838200"/>
            <a:ext cx="9458325" cy="5848350"/>
          </a:xfrm>
        </p:spPr>
        <p:txBody>
          <a:bodyPr>
            <a:normAutofit fontScale="77500" lnSpcReduction="20000"/>
          </a:bodyPr>
          <a:lstStyle/>
          <a:p>
            <a:pPr marL="0" indent="360000" algn="just">
              <a:lnSpc>
                <a:spcPct val="130000"/>
              </a:lnSpc>
              <a:spcBef>
                <a:spcPts val="0"/>
              </a:spcBef>
            </a:pPr>
            <a:r>
              <a:rPr lang="uk-UA" sz="2500" dirty="0">
                <a:solidFill>
                  <a:schemeClr val="tx1"/>
                </a:solidFill>
                <a:latin typeface="Times New Roman" panose="02020603050405020304" pitchFamily="18" charset="0"/>
                <a:cs typeface="Times New Roman" panose="02020603050405020304" pitchFamily="18" charset="0"/>
              </a:rPr>
              <a:t>У нашій державі для класифікації товарів, що переміщуються через митний кордон використовується Українська класифікація товарів зовнішньоекономічної діяльності (УКТЗЕД), яка складається на основі Гармонізованої системи опису та кодування товарів і затверджується законом про Митний тариф України. Порядок ведення Української класифікації товарів зовнішньоекономічної діяльності затверджений Постановою Кабінету Міністрів України.</a:t>
            </a:r>
          </a:p>
          <a:p>
            <a:pPr marL="0" indent="360000" algn="just">
              <a:lnSpc>
                <a:spcPct val="130000"/>
              </a:lnSpc>
              <a:spcBef>
                <a:spcPts val="0"/>
              </a:spcBef>
            </a:pPr>
            <a:r>
              <a:rPr lang="ru-RU" sz="2500" dirty="0" err="1">
                <a:solidFill>
                  <a:schemeClr val="tx1"/>
                </a:solidFill>
                <a:latin typeface="Times New Roman" panose="02020603050405020304" pitchFamily="18" charset="0"/>
                <a:cs typeface="Times New Roman" panose="02020603050405020304" pitchFamily="18" charset="0"/>
              </a:rPr>
              <a:t>Операції</a:t>
            </a:r>
            <a:r>
              <a:rPr lang="ru-RU" sz="2500" dirty="0">
                <a:solidFill>
                  <a:schemeClr val="tx1"/>
                </a:solidFill>
                <a:latin typeface="Times New Roman" panose="02020603050405020304" pitchFamily="18" charset="0"/>
                <a:cs typeface="Times New Roman" panose="02020603050405020304" pitchFamily="18" charset="0"/>
              </a:rPr>
              <a:t> з </a:t>
            </a:r>
            <a:r>
              <a:rPr lang="ru-RU" sz="2500" dirty="0" err="1">
                <a:solidFill>
                  <a:schemeClr val="tx1"/>
                </a:solidFill>
                <a:latin typeface="Times New Roman" panose="02020603050405020304" pitchFamily="18" charset="0"/>
                <a:cs typeface="Times New Roman" panose="02020603050405020304" pitchFamily="18" charset="0"/>
              </a:rPr>
              <a:t>оформленням</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митної</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документації</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нерозривно</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пов’язані</a:t>
            </a:r>
            <a:r>
              <a:rPr lang="ru-RU" sz="2500" dirty="0">
                <a:solidFill>
                  <a:schemeClr val="tx1"/>
                </a:solidFill>
                <a:latin typeface="Times New Roman" panose="02020603050405020304" pitchFamily="18" charset="0"/>
                <a:cs typeface="Times New Roman" panose="02020603050405020304" pitchFamily="18" charset="0"/>
              </a:rPr>
              <a:t> з таким </a:t>
            </a:r>
            <a:r>
              <a:rPr lang="ru-RU" sz="2500" dirty="0" err="1">
                <a:solidFill>
                  <a:schemeClr val="tx1"/>
                </a:solidFill>
                <a:latin typeface="Times New Roman" panose="02020603050405020304" pitchFamily="18" charset="0"/>
                <a:cs typeface="Times New Roman" panose="02020603050405020304" pitchFamily="18" charset="0"/>
              </a:rPr>
              <a:t>поняттям</a:t>
            </a:r>
            <a:r>
              <a:rPr lang="ru-RU" sz="2500" dirty="0">
                <a:solidFill>
                  <a:schemeClr val="tx1"/>
                </a:solidFill>
                <a:latin typeface="Times New Roman" panose="02020603050405020304" pitchFamily="18" charset="0"/>
                <a:cs typeface="Times New Roman" panose="02020603050405020304" pitchFamily="18" charset="0"/>
              </a:rPr>
              <a:t> як УКТЗЕД. </a:t>
            </a:r>
            <a:r>
              <a:rPr lang="ru-RU" sz="2500" dirty="0" err="1">
                <a:solidFill>
                  <a:schemeClr val="tx1"/>
                </a:solidFill>
                <a:latin typeface="Times New Roman" panose="02020603050405020304" pitchFamily="18" charset="0"/>
                <a:cs typeface="Times New Roman" panose="02020603050405020304" pitchFamily="18" charset="0"/>
              </a:rPr>
              <a:t>Це</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чітка</a:t>
            </a:r>
            <a:r>
              <a:rPr lang="ru-RU" sz="2500" dirty="0">
                <a:solidFill>
                  <a:schemeClr val="tx1"/>
                </a:solidFill>
                <a:latin typeface="Times New Roman" panose="02020603050405020304" pitchFamily="18" charset="0"/>
                <a:cs typeface="Times New Roman" panose="02020603050405020304" pitchFamily="18" charset="0"/>
              </a:rPr>
              <a:t> і </a:t>
            </a:r>
            <a:r>
              <a:rPr lang="ru-RU" sz="2500" dirty="0" err="1">
                <a:solidFill>
                  <a:schemeClr val="tx1"/>
                </a:solidFill>
                <a:latin typeface="Times New Roman" panose="02020603050405020304" pitchFamily="18" charset="0"/>
                <a:cs typeface="Times New Roman" panose="02020603050405020304" pitchFamily="18" charset="0"/>
              </a:rPr>
              <a:t>впорядкована</a:t>
            </a:r>
            <a:r>
              <a:rPr lang="ru-RU" sz="2500" dirty="0">
                <a:solidFill>
                  <a:schemeClr val="tx1"/>
                </a:solidFill>
                <a:latin typeface="Times New Roman" panose="02020603050405020304" pitchFamily="18" charset="0"/>
                <a:cs typeface="Times New Roman" panose="02020603050405020304" pitchFamily="18" charset="0"/>
              </a:rPr>
              <a:t> система </a:t>
            </a:r>
            <a:r>
              <a:rPr lang="ru-RU" sz="2500" dirty="0" err="1">
                <a:solidFill>
                  <a:schemeClr val="tx1"/>
                </a:solidFill>
                <a:latin typeface="Times New Roman" panose="02020603050405020304" pitchFamily="18" charset="0"/>
                <a:cs typeface="Times New Roman" panose="02020603050405020304" pitchFamily="18" charset="0"/>
              </a:rPr>
              <a:t>опису</a:t>
            </a:r>
            <a:r>
              <a:rPr lang="ru-RU" sz="2500" dirty="0">
                <a:solidFill>
                  <a:schemeClr val="tx1"/>
                </a:solidFill>
                <a:latin typeface="Times New Roman" panose="02020603050405020304" pitchFamily="18" charset="0"/>
                <a:cs typeface="Times New Roman" panose="02020603050405020304" pitchFamily="18" charset="0"/>
              </a:rPr>
              <a:t> і </a:t>
            </a:r>
            <a:r>
              <a:rPr lang="ru-RU" sz="2500" dirty="0" err="1">
                <a:solidFill>
                  <a:schemeClr val="tx1"/>
                </a:solidFill>
                <a:latin typeface="Times New Roman" panose="02020603050405020304" pitchFamily="18" charset="0"/>
                <a:cs typeface="Times New Roman" panose="02020603050405020304" pitchFamily="18" charset="0"/>
              </a:rPr>
              <a:t>кодування</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товарів</a:t>
            </a:r>
            <a:r>
              <a:rPr lang="ru-RU" sz="2500" dirty="0">
                <a:solidFill>
                  <a:schemeClr val="tx1"/>
                </a:solidFill>
                <a:latin typeface="Times New Roman" panose="02020603050405020304" pitchFamily="18" charset="0"/>
                <a:cs typeface="Times New Roman" panose="02020603050405020304" pitchFamily="18" charset="0"/>
              </a:rPr>
              <a:t>, в </a:t>
            </a:r>
            <a:r>
              <a:rPr lang="ru-RU" sz="2500" dirty="0" err="1">
                <a:solidFill>
                  <a:schemeClr val="tx1"/>
                </a:solidFill>
                <a:latin typeface="Times New Roman" panose="02020603050405020304" pitchFamily="18" charset="0"/>
                <a:cs typeface="Times New Roman" panose="02020603050405020304" pitchFamily="18" charset="0"/>
              </a:rPr>
              <a:t>якій</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передбачені</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наступні</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критерії</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назва</a:t>
            </a:r>
            <a:r>
              <a:rPr lang="ru-RU" sz="2500" dirty="0">
                <a:solidFill>
                  <a:schemeClr val="tx1"/>
                </a:solidFill>
                <a:latin typeface="Times New Roman" panose="02020603050405020304" pitchFamily="18" charset="0"/>
                <a:cs typeface="Times New Roman" panose="02020603050405020304" pitchFamily="18" charset="0"/>
              </a:rPr>
              <a:t>, номер (код), параметр </a:t>
            </a:r>
            <a:r>
              <a:rPr lang="ru-RU" sz="2500" dirty="0" err="1">
                <a:solidFill>
                  <a:schemeClr val="tx1"/>
                </a:solidFill>
                <a:latin typeface="Times New Roman" panose="02020603050405020304" pitchFamily="18" charset="0"/>
                <a:cs typeface="Times New Roman" panose="02020603050405020304" pitchFamily="18" charset="0"/>
              </a:rPr>
              <a:t>виміру</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одиниця</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рахунку</a:t>
            </a:r>
            <a:r>
              <a:rPr lang="ru-RU" sz="2500" dirty="0">
                <a:solidFill>
                  <a:schemeClr val="tx1"/>
                </a:solidFill>
                <a:latin typeface="Times New Roman" panose="02020603050405020304" pitchFamily="18" charset="0"/>
                <a:cs typeface="Times New Roman" panose="02020603050405020304" pitchFamily="18" charset="0"/>
              </a:rPr>
              <a:t>.</a:t>
            </a:r>
            <a:endParaRPr lang="uk-UA" sz="2500" dirty="0">
              <a:solidFill>
                <a:schemeClr val="tx1"/>
              </a:solidFill>
              <a:latin typeface="Times New Roman" panose="02020603050405020304" pitchFamily="18" charset="0"/>
              <a:cs typeface="Times New Roman" panose="02020603050405020304" pitchFamily="18" charset="0"/>
            </a:endParaRPr>
          </a:p>
          <a:p>
            <a:pPr marL="0" indent="360000" algn="just">
              <a:lnSpc>
                <a:spcPct val="130000"/>
              </a:lnSpc>
              <a:spcBef>
                <a:spcPts val="0"/>
              </a:spcBef>
            </a:pPr>
            <a:r>
              <a:rPr lang="ru-RU" sz="2500" dirty="0">
                <a:solidFill>
                  <a:schemeClr val="tx1"/>
                </a:solidFill>
                <a:latin typeface="Times New Roman" panose="02020603050405020304" pitchFamily="18" charset="0"/>
                <a:cs typeface="Times New Roman" panose="02020603050405020304" pitchFamily="18" charset="0"/>
              </a:rPr>
              <a:t>Дана система </a:t>
            </a:r>
            <a:r>
              <a:rPr lang="ru-RU" sz="2500" dirty="0" err="1">
                <a:solidFill>
                  <a:schemeClr val="tx1"/>
                </a:solidFill>
                <a:latin typeface="Times New Roman" panose="02020603050405020304" pitchFamily="18" charset="0"/>
                <a:cs typeface="Times New Roman" panose="02020603050405020304" pitchFamily="18" charset="0"/>
              </a:rPr>
              <a:t>містить</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дані</a:t>
            </a:r>
            <a:r>
              <a:rPr lang="ru-RU" sz="2500" dirty="0">
                <a:solidFill>
                  <a:schemeClr val="tx1"/>
                </a:solidFill>
                <a:latin typeface="Times New Roman" panose="02020603050405020304" pitchFamily="18" charset="0"/>
                <a:cs typeface="Times New Roman" panose="02020603050405020304" pitchFamily="18" charset="0"/>
              </a:rPr>
              <a:t> з </a:t>
            </a:r>
            <a:r>
              <a:rPr lang="ru-RU" sz="2500" dirty="0" err="1">
                <a:solidFill>
                  <a:schemeClr val="tx1"/>
                </a:solidFill>
                <a:latin typeface="Times New Roman" panose="02020603050405020304" pitchFamily="18" charset="0"/>
                <a:cs typeface="Times New Roman" panose="02020603050405020304" pitchFamily="18" charset="0"/>
              </a:rPr>
              <a:t>класифікацією</a:t>
            </a:r>
            <a:r>
              <a:rPr lang="ru-RU" sz="2500" dirty="0">
                <a:solidFill>
                  <a:schemeClr val="tx1"/>
                </a:solidFill>
                <a:latin typeface="Times New Roman" panose="02020603050405020304" pitchFamily="18" charset="0"/>
                <a:cs typeface="Times New Roman" panose="02020603050405020304" pitchFamily="18" charset="0"/>
              </a:rPr>
              <a:t> за </a:t>
            </a:r>
            <a:r>
              <a:rPr lang="ru-RU" sz="2500" dirty="0" err="1">
                <a:solidFill>
                  <a:schemeClr val="tx1"/>
                </a:solidFill>
                <a:latin typeface="Times New Roman" panose="02020603050405020304" pitchFamily="18" charset="0"/>
                <a:cs typeface="Times New Roman" panose="02020603050405020304" pitchFamily="18" charset="0"/>
              </a:rPr>
              <a:t>групами</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розділами</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найменуваннями</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товарними</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позиціями</a:t>
            </a:r>
            <a:r>
              <a:rPr lang="ru-RU" sz="2500" dirty="0">
                <a:solidFill>
                  <a:schemeClr val="tx1"/>
                </a:solidFill>
                <a:latin typeface="Times New Roman" panose="02020603050405020304" pitchFamily="18" charset="0"/>
                <a:cs typeface="Times New Roman" panose="02020603050405020304" pitchFamily="18" charset="0"/>
              </a:rPr>
              <a:t> і т.д. У </a:t>
            </a:r>
            <a:r>
              <a:rPr lang="ru-RU" sz="2500" dirty="0" err="1">
                <a:solidFill>
                  <a:schemeClr val="tx1"/>
                </a:solidFill>
                <a:latin typeface="Times New Roman" panose="02020603050405020304" pitchFamily="18" charset="0"/>
                <a:cs typeface="Times New Roman" panose="02020603050405020304" pitchFamily="18" charset="0"/>
              </a:rPr>
              <a:t>ній</a:t>
            </a:r>
            <a:r>
              <a:rPr lang="ru-RU" sz="2500" dirty="0">
                <a:solidFill>
                  <a:schemeClr val="tx1"/>
                </a:solidFill>
                <a:latin typeface="Times New Roman" panose="02020603050405020304" pitchFamily="18" charset="0"/>
                <a:cs typeface="Times New Roman" panose="02020603050405020304" pitchFamily="18" charset="0"/>
              </a:rPr>
              <a:t> можна детально </a:t>
            </a:r>
            <a:r>
              <a:rPr lang="ru-RU" sz="2500" dirty="0" err="1">
                <a:solidFill>
                  <a:schemeClr val="tx1"/>
                </a:solidFill>
                <a:latin typeface="Times New Roman" panose="02020603050405020304" pitchFamily="18" charset="0"/>
                <a:cs typeface="Times New Roman" panose="02020603050405020304" pitchFamily="18" charset="0"/>
              </a:rPr>
              <a:t>ознайомитися</a:t>
            </a:r>
            <a:r>
              <a:rPr lang="ru-RU" sz="2500" dirty="0">
                <a:solidFill>
                  <a:schemeClr val="tx1"/>
                </a:solidFill>
                <a:latin typeface="Times New Roman" panose="02020603050405020304" pitchFamily="18" charset="0"/>
                <a:cs typeface="Times New Roman" panose="02020603050405020304" pitchFamily="18" charset="0"/>
              </a:rPr>
              <a:t> з </a:t>
            </a:r>
            <a:r>
              <a:rPr lang="ru-RU" sz="2500" dirty="0" err="1">
                <a:solidFill>
                  <a:schemeClr val="tx1"/>
                </a:solidFill>
                <a:latin typeface="Times New Roman" panose="02020603050405020304" pitchFamily="18" charset="0"/>
                <a:cs typeface="Times New Roman" panose="02020603050405020304" pitchFamily="18" charset="0"/>
              </a:rPr>
              <a:t>переліком</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товарів</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відповідними</a:t>
            </a:r>
            <a:r>
              <a:rPr lang="ru-RU" sz="2500" dirty="0">
                <a:solidFill>
                  <a:schemeClr val="tx1"/>
                </a:solidFill>
                <a:latin typeface="Times New Roman" panose="02020603050405020304" pitchFamily="18" charset="0"/>
                <a:cs typeface="Times New Roman" panose="02020603050405020304" pitchFamily="18" charset="0"/>
              </a:rPr>
              <a:t> кодами, а також </a:t>
            </a:r>
            <a:r>
              <a:rPr lang="ru-RU" sz="2500" dirty="0" err="1">
                <a:solidFill>
                  <a:schemeClr val="tx1"/>
                </a:solidFill>
                <a:latin typeface="Times New Roman" panose="02020603050405020304" pitchFamily="18" charset="0"/>
                <a:cs typeface="Times New Roman" panose="02020603050405020304" pitchFamily="18" charset="0"/>
              </a:rPr>
              <a:t>вивчити</a:t>
            </a:r>
            <a:r>
              <a:rPr lang="ru-RU" sz="2500" dirty="0">
                <a:solidFill>
                  <a:schemeClr val="tx1"/>
                </a:solidFill>
                <a:latin typeface="Times New Roman" panose="02020603050405020304" pitchFamily="18" charset="0"/>
                <a:cs typeface="Times New Roman" panose="02020603050405020304" pitchFamily="18" charset="0"/>
              </a:rPr>
              <a:t> правила і </a:t>
            </a:r>
            <a:r>
              <a:rPr lang="ru-RU" sz="2500" dirty="0" err="1">
                <a:solidFill>
                  <a:schemeClr val="tx1"/>
                </a:solidFill>
                <a:latin typeface="Times New Roman" panose="02020603050405020304" pitchFamily="18" charset="0"/>
                <a:cs typeface="Times New Roman" panose="02020603050405020304" pitchFamily="18" charset="0"/>
              </a:rPr>
              <a:t>пояснення</a:t>
            </a:r>
            <a:r>
              <a:rPr lang="ru-RU" sz="2500" dirty="0">
                <a:solidFill>
                  <a:schemeClr val="tx1"/>
                </a:solidFill>
                <a:latin typeface="Times New Roman" panose="02020603050405020304" pitchFamily="18" charset="0"/>
                <a:cs typeface="Times New Roman" panose="02020603050405020304" pitchFamily="18" charset="0"/>
              </a:rPr>
              <a:t> по </a:t>
            </a:r>
            <a:r>
              <a:rPr lang="ru-RU" sz="2500" dirty="0" err="1">
                <a:solidFill>
                  <a:schemeClr val="tx1"/>
                </a:solidFill>
                <a:latin typeface="Times New Roman" panose="02020603050405020304" pitchFamily="18" charset="0"/>
                <a:cs typeface="Times New Roman" panose="02020603050405020304" pitchFamily="18" charset="0"/>
              </a:rPr>
              <a:t>класифікації</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певних</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груп</a:t>
            </a:r>
            <a:r>
              <a:rPr lang="ru-RU" sz="2500" dirty="0">
                <a:solidFill>
                  <a:schemeClr val="tx1"/>
                </a:solidFill>
                <a:latin typeface="Times New Roman" panose="02020603050405020304" pitchFamily="18" charset="0"/>
                <a:cs typeface="Times New Roman" panose="02020603050405020304" pitchFamily="18" charset="0"/>
              </a:rPr>
              <a:t>. Вся </a:t>
            </a:r>
            <a:r>
              <a:rPr lang="ru-RU" sz="2500" dirty="0" err="1">
                <a:solidFill>
                  <a:schemeClr val="tx1"/>
                </a:solidFill>
                <a:latin typeface="Times New Roman" panose="02020603050405020304" pitchFamily="18" charset="0"/>
                <a:cs typeface="Times New Roman" panose="02020603050405020304" pitchFamily="18" charset="0"/>
              </a:rPr>
              <a:t>інформація</a:t>
            </a:r>
            <a:r>
              <a:rPr lang="ru-RU" sz="2500" dirty="0">
                <a:solidFill>
                  <a:schemeClr val="tx1"/>
                </a:solidFill>
                <a:latin typeface="Times New Roman" panose="02020603050405020304" pitchFamily="18" charset="0"/>
                <a:cs typeface="Times New Roman" panose="02020603050405020304" pitchFamily="18" charset="0"/>
              </a:rPr>
              <a:t> грамотно і </a:t>
            </a:r>
            <a:r>
              <a:rPr lang="ru-RU" sz="2500" dirty="0" err="1">
                <a:solidFill>
                  <a:schemeClr val="tx1"/>
                </a:solidFill>
                <a:latin typeface="Times New Roman" panose="02020603050405020304" pitchFamily="18" charset="0"/>
                <a:cs typeface="Times New Roman" panose="02020603050405020304" pitchFamily="18" charset="0"/>
              </a:rPr>
              <a:t>зрозуміло</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структурована</a:t>
            </a:r>
            <a:r>
              <a:rPr lang="ru-RU" sz="2500" dirty="0">
                <a:solidFill>
                  <a:schemeClr val="tx1"/>
                </a:solidFill>
                <a:latin typeface="Times New Roman" panose="02020603050405020304" pitchFamily="18" charset="0"/>
                <a:cs typeface="Times New Roman" panose="02020603050405020304" pitchFamily="18" charset="0"/>
              </a:rPr>
              <a:t> таким чином, </a:t>
            </a:r>
            <a:r>
              <a:rPr lang="ru-RU" sz="2500" dirty="0" err="1">
                <a:solidFill>
                  <a:schemeClr val="tx1"/>
                </a:solidFill>
                <a:latin typeface="Times New Roman" panose="02020603050405020304" pitchFamily="18" charset="0"/>
                <a:cs typeface="Times New Roman" panose="02020603050405020304" pitchFamily="18" charset="0"/>
              </a:rPr>
              <a:t>щоб</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кожен</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міг</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знайти</a:t>
            </a:r>
            <a:r>
              <a:rPr lang="ru-RU" sz="2500" dirty="0">
                <a:solidFill>
                  <a:schemeClr val="tx1"/>
                </a:solidFill>
                <a:latin typeface="Times New Roman" panose="02020603050405020304" pitchFamily="18" charset="0"/>
                <a:cs typeface="Times New Roman" panose="02020603050405020304" pitchFamily="18" charset="0"/>
              </a:rPr>
              <a:t> номер товару, що ввозиться.</a:t>
            </a:r>
            <a:endParaRPr lang="uk-UA" sz="2500" dirty="0">
              <a:solidFill>
                <a:schemeClr val="tx1"/>
              </a:solidFill>
              <a:latin typeface="Times New Roman" panose="02020603050405020304" pitchFamily="18" charset="0"/>
              <a:cs typeface="Times New Roman" panose="02020603050405020304" pitchFamily="18" charset="0"/>
            </a:endParaRPr>
          </a:p>
          <a:p>
            <a:pPr marL="0" indent="360000" algn="just">
              <a:lnSpc>
                <a:spcPct val="130000"/>
              </a:lnSpc>
              <a:spcBef>
                <a:spcPts val="0"/>
              </a:spcBef>
            </a:pPr>
            <a:r>
              <a:rPr lang="ru-RU" sz="2500" dirty="0">
                <a:solidFill>
                  <a:schemeClr val="tx1"/>
                </a:solidFill>
                <a:latin typeface="Times New Roman" panose="02020603050405020304" pitchFamily="18" charset="0"/>
                <a:cs typeface="Times New Roman" panose="02020603050405020304" pitchFamily="18" charset="0"/>
              </a:rPr>
              <a:t>Код УКТЗЕД – </a:t>
            </a:r>
            <a:r>
              <a:rPr lang="ru-RU" sz="2500" dirty="0" err="1">
                <a:solidFill>
                  <a:schemeClr val="tx1"/>
                </a:solidFill>
                <a:latin typeface="Times New Roman" panose="02020603050405020304" pitchFamily="18" charset="0"/>
                <a:cs typeface="Times New Roman" panose="02020603050405020304" pitchFamily="18" charset="0"/>
              </a:rPr>
              <a:t>це</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абревіатура</a:t>
            </a:r>
            <a:r>
              <a:rPr lang="ru-RU" sz="2500" dirty="0">
                <a:solidFill>
                  <a:schemeClr val="tx1"/>
                </a:solidFill>
                <a:latin typeface="Times New Roman" panose="02020603050405020304" pitchFamily="18" charset="0"/>
                <a:cs typeface="Times New Roman" panose="02020603050405020304" pitchFamily="18" charset="0"/>
              </a:rPr>
              <a:t> від </a:t>
            </a:r>
            <a:r>
              <a:rPr lang="ru-RU" sz="2500" dirty="0" err="1">
                <a:solidFill>
                  <a:schemeClr val="tx1"/>
                </a:solidFill>
                <a:latin typeface="Times New Roman" panose="02020603050405020304" pitchFamily="18" charset="0"/>
                <a:cs typeface="Times New Roman" panose="02020603050405020304" pitchFamily="18" charset="0"/>
              </a:rPr>
              <a:t>Української</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класифікації</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товарів</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зовнішньоекономічної</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діяльності</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Це</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зведення</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інформації</a:t>
            </a:r>
            <a:r>
              <a:rPr lang="ru-RU" sz="2500" dirty="0">
                <a:solidFill>
                  <a:schemeClr val="tx1"/>
                </a:solidFill>
                <a:latin typeface="Times New Roman" panose="02020603050405020304" pitchFamily="18" charset="0"/>
                <a:cs typeface="Times New Roman" panose="02020603050405020304" pitchFamily="18" charset="0"/>
              </a:rPr>
              <a:t> яке </a:t>
            </a:r>
            <a:r>
              <a:rPr lang="ru-RU" sz="2500" dirty="0" err="1">
                <a:solidFill>
                  <a:schemeClr val="tx1"/>
                </a:solidFill>
                <a:latin typeface="Times New Roman" panose="02020603050405020304" pitchFamily="18" charset="0"/>
                <a:cs typeface="Times New Roman" panose="02020603050405020304" pitchFamily="18" charset="0"/>
              </a:rPr>
              <a:t>розроблено</a:t>
            </a:r>
            <a:r>
              <a:rPr lang="ru-RU" sz="2500" dirty="0">
                <a:solidFill>
                  <a:schemeClr val="tx1"/>
                </a:solidFill>
                <a:latin typeface="Times New Roman" panose="02020603050405020304" pitchFamily="18" charset="0"/>
                <a:cs typeface="Times New Roman" panose="02020603050405020304" pitchFamily="18" charset="0"/>
              </a:rPr>
              <a:t> на </a:t>
            </a:r>
            <a:r>
              <a:rPr lang="ru-RU" sz="2500" dirty="0" err="1">
                <a:solidFill>
                  <a:schemeClr val="tx1"/>
                </a:solidFill>
                <a:latin typeface="Times New Roman" panose="02020603050405020304" pitchFamily="18" charset="0"/>
                <a:cs typeface="Times New Roman" panose="02020603050405020304" pitchFamily="18" charset="0"/>
              </a:rPr>
              <a:t>основі</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двох</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основних</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документів</a:t>
            </a:r>
            <a:r>
              <a:rPr lang="ru-RU" sz="2500" dirty="0">
                <a:solidFill>
                  <a:schemeClr val="tx1"/>
                </a:solidFill>
                <a:latin typeface="Times New Roman" panose="02020603050405020304" pitchFamily="18" charset="0"/>
                <a:cs typeface="Times New Roman" panose="02020603050405020304" pitchFamily="18" charset="0"/>
              </a:rPr>
              <a:t> з </a:t>
            </a:r>
            <a:r>
              <a:rPr lang="ru-RU" sz="2500" dirty="0" err="1">
                <a:solidFill>
                  <a:schemeClr val="tx1"/>
                </a:solidFill>
                <a:latin typeface="Times New Roman" panose="02020603050405020304" pitchFamily="18" charset="0"/>
                <a:cs typeface="Times New Roman" panose="02020603050405020304" pitchFamily="18" charset="0"/>
              </a:rPr>
              <a:t>кодування</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вантажів</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якими</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користуються</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країни</a:t>
            </a:r>
            <a:r>
              <a:rPr lang="ru-RU" sz="2500" dirty="0">
                <a:solidFill>
                  <a:schemeClr val="tx1"/>
                </a:solidFill>
                <a:latin typeface="Times New Roman" panose="02020603050405020304" pitchFamily="18" charset="0"/>
                <a:cs typeface="Times New Roman" panose="02020603050405020304" pitchFamily="18" charset="0"/>
              </a:rPr>
              <a:t> </a:t>
            </a:r>
            <a:r>
              <a:rPr lang="ru-RU" sz="2500" dirty="0" err="1">
                <a:solidFill>
                  <a:schemeClr val="tx1"/>
                </a:solidFill>
                <a:latin typeface="Times New Roman" panose="02020603050405020304" pitchFamily="18" charset="0"/>
                <a:cs typeface="Times New Roman" panose="02020603050405020304" pitchFamily="18" charset="0"/>
              </a:rPr>
              <a:t>Європейського</a:t>
            </a:r>
            <a:r>
              <a:rPr lang="ru-RU" sz="2500" dirty="0">
                <a:solidFill>
                  <a:schemeClr val="tx1"/>
                </a:solidFill>
                <a:latin typeface="Times New Roman" panose="02020603050405020304" pitchFamily="18" charset="0"/>
                <a:cs typeface="Times New Roman" panose="02020603050405020304" pitchFamily="18" charset="0"/>
              </a:rPr>
              <a:t> Союзу.</a:t>
            </a:r>
            <a:endParaRPr lang="uk-UA" sz="2500" dirty="0">
              <a:solidFill>
                <a:schemeClr val="tx1"/>
              </a:solidFill>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2919231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FF3CB44-D322-436A-848E-7108A30F0040}"/>
              </a:ext>
            </a:extLst>
          </p:cNvPr>
          <p:cNvSpPr>
            <a:spLocks noGrp="1"/>
          </p:cNvSpPr>
          <p:nvPr>
            <p:ph idx="1"/>
          </p:nvPr>
        </p:nvSpPr>
        <p:spPr>
          <a:xfrm>
            <a:off x="677334" y="390525"/>
            <a:ext cx="9095316" cy="5650837"/>
          </a:xfrm>
        </p:spPr>
        <p:txBody>
          <a:bodyPr>
            <a:normAutofit lnSpcReduction="10000"/>
          </a:bodyPr>
          <a:lstStyle/>
          <a:p>
            <a:pPr marL="0" indent="360000" algn="just">
              <a:lnSpc>
                <a:spcPct val="120000"/>
              </a:lnSpc>
              <a:spcBef>
                <a:spcPts val="0"/>
              </a:spcBef>
            </a:pPr>
            <a:r>
              <a:rPr lang="ru-RU" b="1" dirty="0">
                <a:latin typeface="Times New Roman" panose="02020603050405020304" pitchFamily="18" charset="0"/>
                <a:cs typeface="Times New Roman" panose="02020603050405020304" pitchFamily="18" charset="0"/>
              </a:rPr>
              <a:t>ДЛЯ ЧОГО ПОТРІБЕН КОД УКТ ЗЕД?</a:t>
            </a:r>
            <a:endParaRPr lang="uk-UA" dirty="0">
              <a:latin typeface="Times New Roman" panose="02020603050405020304" pitchFamily="18" charset="0"/>
              <a:cs typeface="Times New Roman" panose="02020603050405020304" pitchFamily="18" charset="0"/>
            </a:endParaRPr>
          </a:p>
          <a:p>
            <a:pPr marL="0" indent="360000" algn="just">
              <a:lnSpc>
                <a:spcPct val="120000"/>
              </a:lnSpc>
              <a:spcBef>
                <a:spcPts val="0"/>
              </a:spcBef>
            </a:pPr>
            <a:r>
              <a:rPr lang="ru-RU" dirty="0">
                <a:latin typeface="Times New Roman" panose="02020603050405020304" pitchFamily="18" charset="0"/>
                <a:cs typeface="Times New Roman" panose="02020603050405020304" pitchFamily="18" charset="0"/>
              </a:rPr>
              <a:t>Суть </a:t>
            </a:r>
            <a:r>
              <a:rPr lang="ru-RU" dirty="0" err="1">
                <a:latin typeface="Times New Roman" panose="02020603050405020304" pitchFamily="18" charset="0"/>
                <a:cs typeface="Times New Roman" panose="02020603050405020304" pitchFamily="18" charset="0"/>
              </a:rPr>
              <a:t>класифікації</a:t>
            </a:r>
            <a:r>
              <a:rPr lang="ru-RU" dirty="0">
                <a:latin typeface="Times New Roman" panose="02020603050405020304" pitchFamily="18" charset="0"/>
                <a:cs typeface="Times New Roman" panose="02020603050405020304" pitchFamily="18" charset="0"/>
              </a:rPr>
              <a:t> за номерами </a:t>
            </a:r>
            <a:r>
              <a:rPr lang="ru-RU" dirty="0" err="1">
                <a:latin typeface="Times New Roman" panose="02020603050405020304" pitchFamily="18" charset="0"/>
                <a:cs typeface="Times New Roman" panose="02020603050405020304" pitchFamily="18" charset="0"/>
              </a:rPr>
              <a:t>полягає</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наступному</a:t>
            </a:r>
            <a:r>
              <a:rPr lang="ru-RU" dirty="0">
                <a:latin typeface="Times New Roman" panose="02020603050405020304" pitchFamily="18" charset="0"/>
                <a:cs typeface="Times New Roman" panose="02020603050405020304" pitchFamily="18" charset="0"/>
              </a:rPr>
              <a:t>. Кожному продукту (товару), що </a:t>
            </a:r>
            <a:r>
              <a:rPr lang="ru-RU" dirty="0" err="1">
                <a:latin typeface="Times New Roman" panose="02020603050405020304" pitchFamily="18" charset="0"/>
                <a:cs typeface="Times New Roman" panose="02020603050405020304" pitchFamily="18" charset="0"/>
              </a:rPr>
              <a:t>імпортується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Україну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присвоюється</a:t>
            </a:r>
            <a:r>
              <a:rPr lang="ru-RU" dirty="0">
                <a:latin typeface="Times New Roman" panose="02020603050405020304" pitchFamily="18" charset="0"/>
                <a:cs typeface="Times New Roman" panose="02020603050405020304" pitchFamily="18" charset="0"/>
              </a:rPr>
              <a:t> 10-ти </a:t>
            </a:r>
            <a:r>
              <a:rPr lang="ru-RU" dirty="0" err="1">
                <a:latin typeface="Times New Roman" panose="02020603050405020304" pitchFamily="18" charset="0"/>
                <a:cs typeface="Times New Roman" panose="02020603050405020304" pitchFamily="18" charset="0"/>
              </a:rPr>
              <a:t>значний</a:t>
            </a:r>
            <a:r>
              <a:rPr lang="ru-RU" dirty="0">
                <a:latin typeface="Times New Roman" panose="02020603050405020304" pitchFamily="18" charset="0"/>
                <a:cs typeface="Times New Roman" panose="02020603050405020304" pitchFamily="18" charset="0"/>
              </a:rPr>
              <a:t> номер.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необхідно</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ідентифікації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вантажу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застосовуваної</a:t>
            </a:r>
            <a:r>
              <a:rPr lang="ru-RU" dirty="0">
                <a:latin typeface="Times New Roman" panose="02020603050405020304" pitchFamily="18" charset="0"/>
                <a:cs typeface="Times New Roman" panose="02020603050405020304" pitchFamily="18" charset="0"/>
              </a:rPr>
              <a:t> ставки </a:t>
            </a:r>
            <a:r>
              <a:rPr lang="ru-RU" dirty="0" err="1">
                <a:latin typeface="Times New Roman" panose="02020603050405020304" pitchFamily="18" charset="0"/>
                <a:cs typeface="Times New Roman" panose="02020603050405020304" pitchFamily="18" charset="0"/>
              </a:rPr>
              <a:t>мита</a:t>
            </a:r>
            <a:r>
              <a:rPr lang="ru-RU" dirty="0">
                <a:latin typeface="Times New Roman" panose="02020603050405020304" pitchFamily="18" charset="0"/>
                <a:cs typeface="Times New Roman" panose="02020603050405020304" pitchFamily="18" charset="0"/>
              </a:rPr>
              <a:t> і заходи контролю. Так, для кожного коду товару </a:t>
            </a:r>
            <a:r>
              <a:rPr lang="ru-RU" dirty="0" err="1">
                <a:latin typeface="Times New Roman" panose="02020603050405020304" pitchFamily="18" charset="0"/>
                <a:cs typeface="Times New Roman" panose="02020603050405020304" pitchFamily="18" charset="0"/>
              </a:rPr>
              <a:t>існує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певна</a:t>
            </a:r>
            <a:r>
              <a:rPr lang="ru-RU" dirty="0">
                <a:latin typeface="Times New Roman" panose="02020603050405020304" pitchFamily="18" charset="0"/>
                <a:cs typeface="Times New Roman" panose="02020603050405020304" pitchFamily="18" charset="0"/>
              </a:rPr>
              <a:t> ставка </a:t>
            </a:r>
            <a:r>
              <a:rPr lang="ru-RU" dirty="0" err="1">
                <a:latin typeface="Times New Roman" panose="02020603050405020304" pitchFamily="18" charset="0"/>
                <a:cs typeface="Times New Roman" panose="02020603050405020304" pitchFamily="18" charset="0"/>
              </a:rPr>
              <a:t>мита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навіть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вона і </a:t>
            </a:r>
            <a:r>
              <a:rPr lang="ru-RU" dirty="0" err="1">
                <a:latin typeface="Times New Roman" panose="02020603050405020304" pitchFamily="18" charset="0"/>
                <a:cs typeface="Times New Roman" panose="02020603050405020304" pitchFamily="18" charset="0"/>
              </a:rPr>
              <a:t>дорівнює</a:t>
            </a:r>
            <a:r>
              <a:rPr lang="ru-RU" dirty="0">
                <a:latin typeface="Times New Roman" panose="02020603050405020304" pitchFamily="18" charset="0"/>
                <a:cs typeface="Times New Roman" panose="02020603050405020304" pitchFamily="18" charset="0"/>
              </a:rPr>
              <a:t> 0. Також </a:t>
            </a:r>
            <a:r>
              <a:rPr lang="ru-RU" dirty="0" err="1">
                <a:latin typeface="Times New Roman" panose="02020603050405020304" pitchFamily="18" charset="0"/>
                <a:cs typeface="Times New Roman" panose="02020603050405020304" pitchFamily="18" charset="0"/>
              </a:rPr>
              <a:t>привласнення</a:t>
            </a:r>
            <a:r>
              <a:rPr lang="ru-RU" dirty="0">
                <a:latin typeface="Times New Roman" panose="02020603050405020304" pitchFamily="18" charset="0"/>
                <a:cs typeface="Times New Roman" panose="02020603050405020304" pitchFamily="18" charset="0"/>
              </a:rPr>
              <a:t> конкретного номера </a:t>
            </a:r>
            <a:r>
              <a:rPr lang="ru-RU" dirty="0" err="1">
                <a:latin typeface="Times New Roman" panose="02020603050405020304" pitchFamily="18" charset="0"/>
                <a:cs typeface="Times New Roman" panose="02020603050405020304" pitchFamily="18" charset="0"/>
              </a:rPr>
              <a:t>полегшує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ведення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митної</a:t>
            </a:r>
            <a:r>
              <a:rPr lang="ru-RU" dirty="0">
                <a:latin typeface="Times New Roman" panose="02020603050405020304" pitchFamily="18" charset="0"/>
                <a:cs typeface="Times New Roman" panose="02020603050405020304" pitchFamily="18" charset="0"/>
              </a:rPr>
              <a:t> статистики.</a:t>
            </a:r>
            <a:endParaRPr lang="uk-UA" dirty="0">
              <a:latin typeface="Times New Roman" panose="02020603050405020304" pitchFamily="18" charset="0"/>
              <a:cs typeface="Times New Roman" panose="02020603050405020304" pitchFamily="18" charset="0"/>
            </a:endParaRPr>
          </a:p>
          <a:p>
            <a:pPr marL="0" indent="360000" algn="just">
              <a:lnSpc>
                <a:spcPct val="120000"/>
              </a:lnSpc>
              <a:spcBef>
                <a:spcPts val="0"/>
              </a:spcBef>
            </a:pPr>
            <a:r>
              <a:rPr lang="ru-RU" dirty="0">
                <a:latin typeface="Times New Roman" panose="02020603050405020304" pitchFamily="18" charset="0"/>
                <a:cs typeface="Times New Roman" panose="02020603050405020304" pitchFamily="18" charset="0"/>
              </a:rPr>
              <a:t>Код товару </a:t>
            </a:r>
            <a:r>
              <a:rPr lang="ru-RU" dirty="0" err="1">
                <a:latin typeface="Times New Roman" panose="02020603050405020304" pitchFamily="18" charset="0"/>
                <a:cs typeface="Times New Roman" panose="02020603050405020304" pitchFamily="18" charset="0"/>
              </a:rPr>
              <a:t>згідно</a:t>
            </a:r>
            <a:r>
              <a:rPr lang="ru-RU" dirty="0">
                <a:latin typeface="Times New Roman" panose="02020603050405020304" pitchFamily="18" charset="0"/>
                <a:cs typeface="Times New Roman" panose="02020603050405020304" pitchFamily="18" charset="0"/>
              </a:rPr>
              <a:t> з УКТЗЕД </a:t>
            </a:r>
            <a:r>
              <a:rPr lang="ru-RU" dirty="0" err="1">
                <a:latin typeface="Times New Roman" panose="02020603050405020304" pitchFamily="18" charset="0"/>
                <a:cs typeface="Times New Roman" panose="02020603050405020304" pitchFamily="18" charset="0"/>
              </a:rPr>
              <a:t>безпосередньо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впливає</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застосування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певного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вантажу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тарифних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тарифних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заходів</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першому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випадку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йде</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контрольований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імпорт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обкладається</a:t>
            </a:r>
            <a:r>
              <a:rPr lang="ru-RU" dirty="0">
                <a:latin typeface="Times New Roman" panose="02020603050405020304" pitchFamily="18" charset="0"/>
                <a:cs typeface="Times New Roman" panose="02020603050405020304" pitchFamily="18" charset="0"/>
              </a:rPr>
              <a:t> сумами </a:t>
            </a:r>
            <a:r>
              <a:rPr lang="ru-RU" dirty="0" err="1">
                <a:latin typeface="Times New Roman" panose="02020603050405020304" pitchFamily="18" charset="0"/>
                <a:cs typeface="Times New Roman" panose="02020603050405020304" pitchFamily="18" charset="0"/>
              </a:rPr>
              <a:t>обов’язкових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платежів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Більш</a:t>
            </a:r>
            <a:r>
              <a:rPr lang="ru-RU" dirty="0">
                <a:latin typeface="Times New Roman" panose="02020603050405020304" pitchFamily="18" charset="0"/>
                <a:cs typeface="Times New Roman" panose="02020603050405020304" pitchFamily="18" charset="0"/>
              </a:rPr>
              <a:t> того, від </a:t>
            </a:r>
            <a:r>
              <a:rPr lang="ru-RU" dirty="0" err="1">
                <a:latin typeface="Times New Roman" panose="02020603050405020304" pitchFamily="18" charset="0"/>
                <a:cs typeface="Times New Roman" panose="02020603050405020304" pitchFamily="18" charset="0"/>
              </a:rPr>
              <a:t>класифікації</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цією</a:t>
            </a:r>
            <a:r>
              <a:rPr lang="ru-RU" dirty="0">
                <a:latin typeface="Times New Roman" panose="02020603050405020304" pitchFamily="18" charset="0"/>
                <a:cs typeface="Times New Roman" panose="02020603050405020304" pitchFamily="18" charset="0"/>
              </a:rPr>
              <a:t> системою </a:t>
            </a:r>
            <a:r>
              <a:rPr lang="ru-RU" dirty="0" err="1">
                <a:latin typeface="Times New Roman" panose="02020603050405020304" pitchFamily="18" charset="0"/>
                <a:cs typeface="Times New Roman" panose="02020603050405020304" pitchFamily="18" charset="0"/>
              </a:rPr>
              <a:t>залежить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розмір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разі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ввезення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підакцизних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власнику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доведеться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додатково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сплатити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акцизний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податок</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розмір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вплинути</a:t>
            </a:r>
            <a:r>
              <a:rPr lang="ru-RU" dirty="0">
                <a:latin typeface="Times New Roman" panose="02020603050405020304" pitchFamily="18" charset="0"/>
                <a:cs typeface="Times New Roman" panose="02020603050405020304" pitchFamily="18" charset="0"/>
              </a:rPr>
              <a:t> код ТН ЗЕД.</a:t>
            </a:r>
            <a:endParaRPr lang="uk-UA" dirty="0">
              <a:latin typeface="Times New Roman" panose="02020603050405020304" pitchFamily="18" charset="0"/>
              <a:cs typeface="Times New Roman" panose="02020603050405020304" pitchFamily="18" charset="0"/>
            </a:endParaRPr>
          </a:p>
          <a:p>
            <a:pPr marL="0" indent="360000" algn="just">
              <a:lnSpc>
                <a:spcPct val="120000"/>
              </a:lnSpc>
              <a:spcBef>
                <a:spcPts val="0"/>
              </a:spcBef>
            </a:pPr>
            <a:r>
              <a:rPr lang="ru-RU" dirty="0">
                <a:latin typeface="Times New Roman" panose="02020603050405020304" pitchFamily="18" charset="0"/>
                <a:cs typeface="Times New Roman" panose="02020603050405020304" pitchFamily="18" charset="0"/>
              </a:rPr>
              <a:t>У </a:t>
            </a:r>
            <a:r>
              <a:rPr lang="ru-RU" dirty="0" err="1">
                <a:latin typeface="Times New Roman" panose="02020603050405020304" pitchFamily="18" charset="0"/>
                <a:cs typeface="Times New Roman" panose="02020603050405020304" pitchFamily="18" charset="0"/>
              </a:rPr>
              <a:t>разі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вживання</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тарифних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заходів</a:t>
            </a:r>
            <a:r>
              <a:rPr lang="ru-RU" dirty="0">
                <a:latin typeface="Times New Roman" panose="02020603050405020304" pitchFamily="18" charset="0"/>
                <a:cs typeface="Times New Roman" panose="02020603050405020304" pitchFamily="18" charset="0"/>
              </a:rPr>
              <a:t>, як правило, </a:t>
            </a:r>
            <a:r>
              <a:rPr lang="ru-RU" dirty="0" err="1">
                <a:latin typeface="Times New Roman" panose="02020603050405020304" pitchFamily="18" charset="0"/>
                <a:cs typeface="Times New Roman" panose="02020603050405020304" pitchFamily="18" charset="0"/>
              </a:rPr>
              <a:t>частково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повністю </a:t>
            </a:r>
            <a:r>
              <a:rPr lang="ru-RU" dirty="0" err="1">
                <a:latin typeface="Times New Roman" panose="02020603050405020304" pitchFamily="18" charset="0"/>
                <a:cs typeface="Times New Roman" panose="02020603050405020304" pitchFamily="18" charset="0"/>
              </a:rPr>
              <a:t>виключається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ввезення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вантажу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пов’язано</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необхідністю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проходження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додаткової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форми</a:t>
            </a:r>
            <a:r>
              <a:rPr lang="ru-RU" dirty="0">
                <a:latin typeface="Times New Roman" panose="02020603050405020304" pitchFamily="18" charset="0"/>
                <a:cs typeface="Times New Roman" panose="02020603050405020304" pitchFamily="18" charset="0"/>
              </a:rPr>
              <a:t> контролю (</a:t>
            </a:r>
            <a:r>
              <a:rPr lang="ru-RU" dirty="0" err="1">
                <a:latin typeface="Times New Roman" panose="02020603050405020304" pitchFamily="18" charset="0"/>
                <a:cs typeface="Times New Roman" panose="02020603050405020304" pitchFamily="18" charset="0"/>
              </a:rPr>
              <a:t>фітосанітарного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екологічного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виникнути</a:t>
            </a:r>
            <a:r>
              <a:rPr lang="ru-RU" dirty="0">
                <a:latin typeface="Times New Roman" panose="02020603050405020304" pitchFamily="18" charset="0"/>
                <a:cs typeface="Times New Roman" panose="02020603050405020304" pitchFamily="18" charset="0"/>
              </a:rPr>
              <a:t> потреба в </a:t>
            </a:r>
            <a:r>
              <a:rPr lang="ru-RU" dirty="0" err="1">
                <a:latin typeface="Times New Roman" panose="02020603050405020304" pitchFamily="18" charset="0"/>
                <a:cs typeface="Times New Roman" panose="02020603050405020304" pitchFamily="18" charset="0"/>
              </a:rPr>
              <a:t>сертифікації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продукції</a:t>
            </a:r>
            <a:r>
              <a:rPr lang="ru-RU" dirty="0">
                <a:latin typeface="Times New Roman" panose="02020603050405020304" pitchFamily="18" charset="0"/>
                <a:cs typeface="Times New Roman" panose="02020603050405020304" pitchFamily="18" charset="0"/>
              </a:rPr>
              <a:t>, що </a:t>
            </a:r>
            <a:r>
              <a:rPr lang="ru-RU" dirty="0" err="1">
                <a:latin typeface="Times New Roman" panose="02020603050405020304" pitchFamily="18" charset="0"/>
                <a:cs typeface="Times New Roman" panose="02020603050405020304" pitchFamily="18" charset="0"/>
              </a:rPr>
              <a:t>імпортується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технічним</a:t>
            </a:r>
            <a:r>
              <a:rPr lang="ru-RU" dirty="0">
                <a:latin typeface="Times New Roman" panose="02020603050405020304" pitchFamily="18" charset="0"/>
                <a:cs typeface="Times New Roman" panose="02020603050405020304" pitchFamily="18" charset="0"/>
              </a:rPr>
              <a:t> регламентам, </a:t>
            </a:r>
            <a:r>
              <a:rPr lang="ru-RU" dirty="0" err="1">
                <a:latin typeface="Times New Roman" panose="02020603050405020304" pitchFamily="18" charset="0"/>
                <a:cs typeface="Times New Roman" panose="02020603050405020304" pitchFamily="18" charset="0"/>
              </a:rPr>
              <a:t>наявності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дозволів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ліцензій</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іншої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документації</a:t>
            </a:r>
            <a:r>
              <a:rPr lang="ru-RU" dirty="0">
                <a:latin typeface="Times New Roman" panose="02020603050405020304" pitchFamily="18" charset="0"/>
                <a:cs typeface="Times New Roman" panose="02020603050405020304" pitchFamily="18" charset="0"/>
              </a:rPr>
              <a:t>. Таким чином, </a:t>
            </a:r>
            <a:r>
              <a:rPr lang="ru-RU" dirty="0" err="1">
                <a:latin typeface="Times New Roman" panose="02020603050405020304" pitchFamily="18" charset="0"/>
                <a:cs typeface="Times New Roman" panose="02020603050405020304" pitchFamily="18" charset="0"/>
              </a:rPr>
              <a:t>правильне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митного</a:t>
            </a:r>
            <a:r>
              <a:rPr lang="ru-RU" dirty="0">
                <a:latin typeface="Times New Roman" panose="02020603050405020304" pitchFamily="18" charset="0"/>
                <a:cs typeface="Times New Roman" panose="02020603050405020304" pitchFamily="18" charset="0"/>
              </a:rPr>
              <a:t> коду </a:t>
            </a:r>
            <a:r>
              <a:rPr lang="ru-RU" dirty="0" err="1">
                <a:latin typeface="Times New Roman" panose="02020603050405020304" pitchFamily="18" charset="0"/>
                <a:cs typeface="Times New Roman" panose="02020603050405020304" pitchFamily="18" charset="0"/>
              </a:rPr>
              <a:t>здатне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істотно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вплинути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перелік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дозвільних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1026626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CA89DD98-B5CD-4C9E-8C22-656732BD14CE}"/>
              </a:ext>
            </a:extLst>
          </p:cNvPr>
          <p:cNvSpPr>
            <a:spLocks noGrp="1"/>
          </p:cNvSpPr>
          <p:nvPr>
            <p:ph idx="1"/>
          </p:nvPr>
        </p:nvSpPr>
        <p:spPr>
          <a:xfrm>
            <a:off x="677334" y="638175"/>
            <a:ext cx="8596668" cy="5403187"/>
          </a:xfrm>
        </p:spPr>
        <p:txBody>
          <a:bodyPr/>
          <a:lstStyle/>
          <a:p>
            <a:r>
              <a:rPr lang="ru-RU" b="1" dirty="0">
                <a:latin typeface="Times New Roman" panose="02020603050405020304" pitchFamily="18" charset="0"/>
                <a:cs typeface="Times New Roman" panose="02020603050405020304" pitchFamily="18" charset="0"/>
              </a:rPr>
              <a:t>КОД УКТЗЕД: РОЗШИФРОВКА</a:t>
            </a:r>
          </a:p>
          <a:p>
            <a:endParaRPr lang="uk-UA" dirty="0"/>
          </a:p>
        </p:txBody>
      </p:sp>
      <p:pic>
        <p:nvPicPr>
          <p:cNvPr id="4" name="Рисунок 3">
            <a:extLst>
              <a:ext uri="{FF2B5EF4-FFF2-40B4-BE49-F238E27FC236}">
                <a16:creationId xmlns:a16="http://schemas.microsoft.com/office/drawing/2014/main" id="{C3F3E02F-76CB-47FD-A77F-7528CE6AF2FE}"/>
              </a:ext>
            </a:extLst>
          </p:cNvPr>
          <p:cNvPicPr>
            <a:picLocks noChangeAspect="1"/>
          </p:cNvPicPr>
          <p:nvPr/>
        </p:nvPicPr>
        <p:blipFill>
          <a:blip r:embed="rId2"/>
          <a:stretch>
            <a:fillRect/>
          </a:stretch>
        </p:blipFill>
        <p:spPr>
          <a:xfrm>
            <a:off x="4829084" y="1271975"/>
            <a:ext cx="6073785" cy="4591050"/>
          </a:xfrm>
          <a:prstGeom prst="rect">
            <a:avLst/>
          </a:prstGeom>
        </p:spPr>
      </p:pic>
      <p:sp>
        <p:nvSpPr>
          <p:cNvPr id="5" name="Прямокутник 4">
            <a:extLst>
              <a:ext uri="{FF2B5EF4-FFF2-40B4-BE49-F238E27FC236}">
                <a16:creationId xmlns:a16="http://schemas.microsoft.com/office/drawing/2014/main" id="{3E02BAE2-9344-454A-96C0-DDCB038E54BC}"/>
              </a:ext>
            </a:extLst>
          </p:cNvPr>
          <p:cNvSpPr/>
          <p:nvPr/>
        </p:nvSpPr>
        <p:spPr>
          <a:xfrm>
            <a:off x="361950" y="2413338"/>
            <a:ext cx="6096000" cy="2308324"/>
          </a:xfrm>
          <a:prstGeom prst="rect">
            <a:avLst/>
          </a:prstGeom>
        </p:spPr>
        <p:txBody>
          <a:bodyPr>
            <a:spAutoFit/>
          </a:bodyPr>
          <a:lstStyle/>
          <a:p>
            <a:pPr algn="just"/>
            <a:r>
              <a:rPr lang="uk-UA" dirty="0">
                <a:latin typeface="Times New Roman" panose="02020603050405020304" pitchFamily="18" charset="0"/>
                <a:cs typeface="Times New Roman" panose="02020603050405020304" pitchFamily="18" charset="0"/>
              </a:rPr>
              <a:t>Структура </a:t>
            </a:r>
            <a:r>
              <a:rPr lang="uk-UA" dirty="0" err="1">
                <a:latin typeface="Times New Roman" panose="02020603050405020304" pitchFamily="18" charset="0"/>
                <a:cs typeface="Times New Roman" panose="02020603050405020304" pitchFamily="18" charset="0"/>
              </a:rPr>
              <a:t>десятизнакового</a:t>
            </a:r>
            <a:r>
              <a:rPr lang="uk-UA" dirty="0">
                <a:latin typeface="Times New Roman" panose="02020603050405020304" pitchFamily="18" charset="0"/>
                <a:cs typeface="Times New Roman" panose="02020603050405020304" pitchFamily="18" charset="0"/>
              </a:rPr>
              <a:t> цифрового</a:t>
            </a:r>
          </a:p>
          <a:p>
            <a:pPr algn="just"/>
            <a:r>
              <a:rPr lang="uk-UA" dirty="0">
                <a:latin typeface="Times New Roman" panose="02020603050405020304" pitchFamily="18" charset="0"/>
                <a:cs typeface="Times New Roman" panose="02020603050405020304" pitchFamily="18" charset="0"/>
              </a:rPr>
              <a:t>кодового позначення товарів в УКТЗЕД включає:</a:t>
            </a:r>
          </a:p>
          <a:p>
            <a:pPr marL="285750" indent="-285750" algn="just">
              <a:buFontTx/>
              <a:buChar char="-"/>
            </a:pPr>
            <a:r>
              <a:rPr lang="uk-UA" dirty="0">
                <a:latin typeface="Times New Roman" panose="02020603050405020304" pitchFamily="18" charset="0"/>
                <a:cs typeface="Times New Roman" panose="02020603050405020304" pitchFamily="18" charset="0"/>
              </a:rPr>
              <a:t>код групи (перші два знаки),</a:t>
            </a:r>
          </a:p>
          <a:p>
            <a:pPr marL="285750" indent="-285750" algn="just">
              <a:buFontTx/>
              <a:buChar char="-"/>
            </a:pPr>
            <a:r>
              <a:rPr lang="uk-UA" dirty="0">
                <a:latin typeface="Times New Roman" panose="02020603050405020304" pitchFamily="18" charset="0"/>
                <a:cs typeface="Times New Roman" panose="02020603050405020304" pitchFamily="18" charset="0"/>
              </a:rPr>
              <a:t>товарної позиції (перші чотири знаки), </a:t>
            </a:r>
          </a:p>
          <a:p>
            <a:pPr marL="285750" indent="-285750" algn="just">
              <a:buFontTx/>
              <a:buChar char="-"/>
            </a:pPr>
            <a:r>
              <a:rPr lang="uk-UA" dirty="0">
                <a:latin typeface="Times New Roman" panose="02020603050405020304" pitchFamily="18" charset="0"/>
                <a:cs typeface="Times New Roman" panose="02020603050405020304" pitchFamily="18" charset="0"/>
              </a:rPr>
              <a:t>товарної </a:t>
            </a:r>
            <a:r>
              <a:rPr lang="uk-UA" dirty="0" err="1">
                <a:latin typeface="Times New Roman" panose="02020603050405020304" pitchFamily="18" charset="0"/>
                <a:cs typeface="Times New Roman" panose="02020603050405020304" pitchFamily="18" charset="0"/>
              </a:rPr>
              <a:t>підпозиції</a:t>
            </a:r>
            <a:r>
              <a:rPr lang="uk-UA" dirty="0">
                <a:latin typeface="Times New Roman" panose="02020603050405020304" pitchFamily="18" charset="0"/>
                <a:cs typeface="Times New Roman" panose="02020603050405020304" pitchFamily="18" charset="0"/>
              </a:rPr>
              <a:t> (перші шість знаків),</a:t>
            </a:r>
          </a:p>
          <a:p>
            <a:pPr marL="285750" indent="-285750" algn="just">
              <a:buFontTx/>
              <a:buChar char="-"/>
            </a:pPr>
            <a:r>
              <a:rPr lang="uk-UA" dirty="0">
                <a:latin typeface="Times New Roman" panose="02020603050405020304" pitchFamily="18" charset="0"/>
                <a:cs typeface="Times New Roman" panose="02020603050405020304" pitchFamily="18" charset="0"/>
              </a:rPr>
              <a:t>товарної категорії (перші вісім знаків), </a:t>
            </a:r>
          </a:p>
          <a:p>
            <a:pPr marL="285750" indent="-285750" algn="just">
              <a:buFontTx/>
              <a:buChar char="-"/>
            </a:pPr>
            <a:r>
              <a:rPr lang="uk-UA" dirty="0">
                <a:latin typeface="Times New Roman" panose="02020603050405020304" pitchFamily="18" charset="0"/>
                <a:cs typeface="Times New Roman" panose="02020603050405020304" pitchFamily="18" charset="0"/>
              </a:rPr>
              <a:t>товарної підкатегорії (десять знаків).</a:t>
            </a:r>
          </a:p>
          <a:p>
            <a:pPr marL="285750" indent="-285750" algn="just">
              <a:buFontTx/>
              <a:buChar char="-"/>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0205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A59089D-B071-43B0-B4F6-98C8728BC048}"/>
              </a:ext>
            </a:extLst>
          </p:cNvPr>
          <p:cNvSpPr>
            <a:spLocks noGrp="1"/>
          </p:cNvSpPr>
          <p:nvPr>
            <p:ph idx="1"/>
          </p:nvPr>
        </p:nvSpPr>
        <p:spPr>
          <a:xfrm>
            <a:off x="228601" y="342901"/>
            <a:ext cx="9858374" cy="6219824"/>
          </a:xfrm>
        </p:spPr>
        <p:txBody>
          <a:bodyPr>
            <a:normAutofit lnSpcReduction="10000"/>
          </a:bodyPr>
          <a:lstStyle/>
          <a:p>
            <a:pPr algn="just">
              <a:lnSpc>
                <a:spcPct val="120000"/>
              </a:lnSpc>
              <a:spcBef>
                <a:spcPts val="0"/>
              </a:spcBef>
            </a:pPr>
            <a:r>
              <a:rPr lang="ru-RU" b="1" dirty="0">
                <a:latin typeface="Times New Roman" panose="02020603050405020304" pitchFamily="18" charset="0"/>
                <a:cs typeface="Times New Roman" panose="02020603050405020304" pitchFamily="18" charset="0"/>
              </a:rPr>
              <a:t>ЯК ВИЗНАЧИТИ КОД ТН ЗЕД ТОВАРУ?</a:t>
            </a:r>
            <a:endParaRPr lang="uk-UA" dirty="0">
              <a:latin typeface="Times New Roman" panose="02020603050405020304" pitchFamily="18" charset="0"/>
              <a:cs typeface="Times New Roman" panose="02020603050405020304" pitchFamily="18" charset="0"/>
            </a:endParaRPr>
          </a:p>
          <a:p>
            <a:pPr algn="just">
              <a:lnSpc>
                <a:spcPct val="120000"/>
              </a:lnSpc>
              <a:spcBef>
                <a:spcPts val="0"/>
              </a:spcBef>
            </a:pPr>
            <a:r>
              <a:rPr lang="ru-RU" dirty="0" err="1">
                <a:latin typeface="Times New Roman" panose="02020603050405020304" pitchFamily="18" charset="0"/>
                <a:cs typeface="Times New Roman" panose="02020603050405020304" pitchFamily="18" charset="0"/>
              </a:rPr>
              <a:t>Дізнатися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митний</a:t>
            </a:r>
            <a:r>
              <a:rPr lang="ru-RU" dirty="0">
                <a:latin typeface="Times New Roman" panose="02020603050405020304" pitchFamily="18" charset="0"/>
                <a:cs typeface="Times New Roman" panose="02020603050405020304" pitchFamily="18" charset="0"/>
              </a:rPr>
              <a:t> код не складно. Для </a:t>
            </a:r>
            <a:r>
              <a:rPr lang="ru-RU" dirty="0" err="1">
                <a:latin typeface="Times New Roman" panose="02020603050405020304" pitchFamily="18" charset="0"/>
                <a:cs typeface="Times New Roman" panose="02020603050405020304" pitchFamily="18" charset="0"/>
              </a:rPr>
              <a:t>цього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достатньо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скористатися</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онлайн </a:t>
            </a:r>
            <a:r>
              <a:rPr lang="ru-RU" b="1" dirty="0" err="1">
                <a:latin typeface="Times New Roman" panose="02020603050405020304" pitchFamily="18" charset="0"/>
                <a:cs typeface="Times New Roman" panose="02020603050405020304" pitchFamily="18" charset="0"/>
              </a:rPr>
              <a:t>довідником</a:t>
            </a:r>
            <a:r>
              <a:rPr lang="ru-RU"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hlinkClick r:id="rId2"/>
              </a:rPr>
              <a:t>https://qdpro.com.ua/uk/goodinfo</a:t>
            </a:r>
            <a:r>
              <a:rPr lang="uk-UA"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 де </a:t>
            </a:r>
            <a:r>
              <a:rPr lang="ru-RU" dirty="0" err="1">
                <a:latin typeface="Times New Roman" panose="02020603050405020304" pitchFamily="18" charset="0"/>
                <a:cs typeface="Times New Roman" panose="02020603050405020304" pitchFamily="18" charset="0"/>
              </a:rPr>
              <a:t>розміщена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товарна</a:t>
            </a:r>
            <a:r>
              <a:rPr lang="ru-RU" dirty="0">
                <a:latin typeface="Times New Roman" panose="02020603050405020304" pitchFamily="18" charset="0"/>
                <a:cs typeface="Times New Roman" panose="02020603050405020304" pitchFamily="18" charset="0"/>
              </a:rPr>
              <a:t> номенклатура ЗЕД.</a:t>
            </a:r>
            <a:endParaRPr lang="uk-UA" dirty="0">
              <a:latin typeface="Times New Roman" panose="02020603050405020304" pitchFamily="18" charset="0"/>
              <a:cs typeface="Times New Roman" panose="02020603050405020304" pitchFamily="18" charset="0"/>
            </a:endParaRPr>
          </a:p>
          <a:p>
            <a:pPr algn="just">
              <a:lnSpc>
                <a:spcPct val="120000"/>
              </a:lnSpc>
              <a:spcBef>
                <a:spcPts val="0"/>
              </a:spcBef>
            </a:pPr>
            <a:r>
              <a:rPr lang="ru-RU" dirty="0">
                <a:latin typeface="Times New Roman" panose="02020603050405020304" pitchFamily="18" charset="0"/>
                <a:cs typeface="Times New Roman" panose="02020603050405020304" pitchFamily="18" charset="0"/>
              </a:rPr>
              <a:t>Доступна і </a:t>
            </a:r>
            <a:r>
              <a:rPr lang="ru-RU" dirty="0" err="1">
                <a:latin typeface="Times New Roman" panose="02020603050405020304" pitchFamily="18" charset="0"/>
                <a:cs typeface="Times New Roman" panose="02020603050405020304" pitchFamily="18" charset="0"/>
              </a:rPr>
              <a:t>структурована</a:t>
            </a:r>
            <a:r>
              <a:rPr lang="ru-RU" dirty="0">
                <a:latin typeface="Times New Roman" panose="02020603050405020304" pitchFamily="18" charset="0"/>
                <a:cs typeface="Times New Roman" panose="02020603050405020304" pitchFamily="18" charset="0"/>
              </a:rPr>
              <a:t> система </a:t>
            </a:r>
            <a:r>
              <a:rPr lang="ru-RU" dirty="0" err="1">
                <a:latin typeface="Times New Roman" panose="02020603050405020304" pitchFamily="18" charset="0"/>
                <a:cs typeface="Times New Roman" panose="02020603050405020304" pitchFamily="18" charset="0"/>
              </a:rPr>
              <a:t>класифікації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передбачає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легке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орієнтування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Важливо</a:t>
            </a:r>
            <a:r>
              <a:rPr lang="ru-RU" dirty="0">
                <a:latin typeface="Times New Roman" panose="02020603050405020304" pitchFamily="18" charset="0"/>
                <a:cs typeface="Times New Roman" panose="02020603050405020304" pitchFamily="18" charset="0"/>
              </a:rPr>
              <a:t>, у Вас </a:t>
            </a:r>
            <a:r>
              <a:rPr lang="ru-RU" dirty="0" err="1">
                <a:latin typeface="Times New Roman" panose="02020603050405020304" pitchFamily="18" charset="0"/>
                <a:cs typeface="Times New Roman" panose="02020603050405020304" pitchFamily="18" charset="0"/>
              </a:rPr>
              <a:t>повинні</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глибокі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знання</a:t>
            </a:r>
            <a:r>
              <a:rPr lang="ru-RU" dirty="0">
                <a:latin typeface="Times New Roman" panose="02020603050405020304" pitchFamily="18" charset="0"/>
                <a:cs typeface="Times New Roman" panose="02020603050405020304" pitchFamily="18" charset="0"/>
              </a:rPr>
              <a:t> про природу товару. </a:t>
            </a:r>
            <a:r>
              <a:rPr lang="ru-RU" dirty="0" err="1">
                <a:latin typeface="Times New Roman" panose="02020603050405020304" pitchFamily="18" charset="0"/>
                <a:cs typeface="Times New Roman" panose="02020603050405020304" pitchFamily="18" charset="0"/>
              </a:rPr>
              <a:t>Оскільки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доведеться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вибирати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розділи</a:t>
            </a:r>
            <a:r>
              <a:rPr lang="ru-RU" dirty="0">
                <a:latin typeface="Times New Roman" panose="02020603050405020304" pitchFamily="18" charset="0"/>
                <a:cs typeface="Times New Roman" panose="02020603050405020304" pitchFamily="18" charset="0"/>
              </a:rPr>
              <a:t>, де </a:t>
            </a:r>
            <a:r>
              <a:rPr lang="ru-RU" dirty="0" err="1">
                <a:latin typeface="Times New Roman" panose="02020603050405020304" pitchFamily="18" charset="0"/>
                <a:cs typeface="Times New Roman" panose="02020603050405020304" pitchFamily="18" charset="0"/>
              </a:rPr>
              <a:t>містяться</a:t>
            </a:r>
            <a:r>
              <a:rPr lang="ru-RU" dirty="0">
                <a:latin typeface="Times New Roman" panose="02020603050405020304" pitchFamily="18" charset="0"/>
                <a:cs typeface="Times New Roman" panose="02020603050405020304" pitchFamily="18" charset="0"/>
              </a:rPr>
              <a:t> характеристики </a:t>
            </a:r>
            <a:r>
              <a:rPr lang="ru-RU" dirty="0" err="1">
                <a:latin typeface="Times New Roman" panose="02020603050405020304" pitchFamily="18" charset="0"/>
                <a:cs typeface="Times New Roman" panose="02020603050405020304" pitchFamily="18" charset="0"/>
              </a:rPr>
              <a:t>певних</a:t>
            </a:r>
            <a:r>
              <a:rPr lang="ru-RU" dirty="0">
                <a:latin typeface="Times New Roman" panose="02020603050405020304" pitchFamily="18" charset="0"/>
                <a:cs typeface="Times New Roman" panose="02020603050405020304" pitchFamily="18" charset="0"/>
              </a:rPr>
              <a:t> речей.</a:t>
            </a:r>
            <a:endParaRPr lang="uk-UA" dirty="0">
              <a:latin typeface="Times New Roman" panose="02020603050405020304" pitchFamily="18" charset="0"/>
              <a:cs typeface="Times New Roman" panose="02020603050405020304" pitchFamily="18" charset="0"/>
            </a:endParaRPr>
          </a:p>
          <a:p>
            <a:pPr algn="just">
              <a:lnSpc>
                <a:spcPct val="120000"/>
              </a:lnSpc>
              <a:spcBef>
                <a:spcPts val="0"/>
              </a:spcBef>
            </a:pPr>
            <a:r>
              <a:rPr lang="ru-RU" i="1" dirty="0" err="1">
                <a:latin typeface="Times New Roman" panose="02020603050405020304" pitchFamily="18" charset="0"/>
                <a:cs typeface="Times New Roman" panose="02020603050405020304" pitchFamily="18" charset="0"/>
              </a:rPr>
              <a:t>Пошук</a:t>
            </a:r>
            <a:r>
              <a:rPr lang="ru-RU" i="1" dirty="0">
                <a:latin typeface="Times New Roman" panose="02020603050405020304" pitchFamily="18" charset="0"/>
                <a:cs typeface="Times New Roman" panose="02020603050405020304" pitchFamily="18" charset="0"/>
              </a:rPr>
              <a:t> коду ТН ЗЕД по </a:t>
            </a:r>
            <a:r>
              <a:rPr lang="ru-RU" i="1" dirty="0" err="1">
                <a:latin typeface="Times New Roman" panose="02020603050405020304" pitchFamily="18" charset="0"/>
                <a:cs typeface="Times New Roman" panose="02020603050405020304" pitchFamily="18" charset="0"/>
              </a:rPr>
              <a:t>найменуванню</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передбачає</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такий</a:t>
            </a:r>
            <a:r>
              <a:rPr lang="ru-RU" i="1" dirty="0">
                <a:latin typeface="Times New Roman" panose="02020603050405020304" pitchFamily="18" charset="0"/>
                <a:cs typeface="Times New Roman" panose="02020603050405020304" pitchFamily="18" charset="0"/>
              </a:rPr>
              <a:t> алгоритм </a:t>
            </a:r>
            <a:r>
              <a:rPr lang="ru-RU" i="1" dirty="0" err="1">
                <a:latin typeface="Times New Roman" panose="02020603050405020304" pitchFamily="18" charset="0"/>
                <a:cs typeface="Times New Roman" panose="02020603050405020304" pitchFamily="18" charset="0"/>
              </a:rPr>
              <a:t>дій</a:t>
            </a:r>
            <a:r>
              <a:rPr lang="ru-RU" i="1" dirty="0">
                <a:latin typeface="Times New Roman" panose="02020603050405020304" pitchFamily="18" charset="0"/>
                <a:cs typeface="Times New Roman" panose="02020603050405020304" pitchFamily="18" charset="0"/>
              </a:rPr>
              <a:t>:</a:t>
            </a:r>
            <a:endParaRPr lang="uk-UA" i="1" dirty="0">
              <a:latin typeface="Times New Roman" panose="02020603050405020304" pitchFamily="18" charset="0"/>
              <a:cs typeface="Times New Roman" panose="02020603050405020304" pitchFamily="18" charset="0"/>
            </a:endParaRPr>
          </a:p>
          <a:p>
            <a:pPr marL="0" lvl="0" indent="0" algn="just">
              <a:lnSpc>
                <a:spcPct val="120000"/>
              </a:lnSpc>
              <a:spcBef>
                <a:spcPts val="0"/>
              </a:spcBef>
              <a:buNone/>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Вибрати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розділ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який</a:t>
            </a:r>
            <a:r>
              <a:rPr lang="ru-RU" dirty="0">
                <a:latin typeface="Times New Roman" panose="02020603050405020304" pitchFamily="18" charset="0"/>
                <a:cs typeface="Times New Roman" panose="02020603050405020304" pitchFamily="18" charset="0"/>
              </a:rPr>
              <a:t> максимально </a:t>
            </a:r>
            <a:r>
              <a:rPr lang="ru-RU" dirty="0" err="1">
                <a:latin typeface="Times New Roman" panose="02020603050405020304" pitchFamily="18" charset="0"/>
                <a:cs typeface="Times New Roman" panose="02020603050405020304" pitchFamily="18" charset="0"/>
              </a:rPr>
              <a:t>відповідає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природі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ввезеного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вантажу</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pPr marL="0" lvl="0" indent="0" algn="just">
              <a:lnSpc>
                <a:spcPct val="120000"/>
              </a:lnSpc>
              <a:spcBef>
                <a:spcPts val="0"/>
              </a:spcBef>
              <a:buNone/>
            </a:pP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розділі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вибрати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підрозділ</a:t>
            </a:r>
            <a:r>
              <a:rPr lang="ru-RU" dirty="0">
                <a:latin typeface="Times New Roman" panose="02020603050405020304" pitchFamily="18" charset="0"/>
                <a:cs typeface="Times New Roman" panose="02020603050405020304" pitchFamily="18" charset="0"/>
              </a:rPr>
              <a:t>, що </a:t>
            </a:r>
            <a:r>
              <a:rPr lang="ru-RU" dirty="0" err="1">
                <a:latin typeface="Times New Roman" panose="02020603050405020304" pitchFamily="18" charset="0"/>
                <a:cs typeface="Times New Roman" panose="02020603050405020304" pitchFamily="18" charset="0"/>
              </a:rPr>
              <a:t>конкретизує</a:t>
            </a:r>
            <a:r>
              <a:rPr lang="ru-RU" dirty="0">
                <a:latin typeface="Times New Roman" panose="02020603050405020304" pitchFamily="18" charset="0"/>
                <a:cs typeface="Times New Roman" panose="02020603050405020304" pitchFamily="18" charset="0"/>
              </a:rPr>
              <a:t> характер </a:t>
            </a:r>
            <a:r>
              <a:rPr lang="ru-RU" dirty="0" err="1">
                <a:latin typeface="Times New Roman" panose="02020603050405020304" pitchFamily="18" charset="0"/>
                <a:cs typeface="Times New Roman" panose="02020603050405020304" pitchFamily="18" charset="0"/>
              </a:rPr>
              <a:t>продукції</a:t>
            </a:r>
            <a:r>
              <a:rPr lang="ru-RU" dirty="0">
                <a:latin typeface="Times New Roman" panose="02020603050405020304" pitchFamily="18" charset="0"/>
                <a:cs typeface="Times New Roman" panose="02020603050405020304" pitchFamily="18" charset="0"/>
              </a:rPr>
              <a:t>, що </a:t>
            </a:r>
            <a:r>
              <a:rPr lang="ru-RU" dirty="0" err="1">
                <a:latin typeface="Times New Roman" panose="02020603050405020304" pitchFamily="18" charset="0"/>
                <a:cs typeface="Times New Roman" panose="02020603050405020304" pitchFamily="18" charset="0"/>
              </a:rPr>
              <a:t>імпортується</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pPr marL="0" lvl="0" indent="0" algn="just">
              <a:lnSpc>
                <a:spcPct val="120000"/>
              </a:lnSpc>
              <a:spcBef>
                <a:spcPts val="0"/>
              </a:spcBef>
              <a:buNone/>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Підрозділ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розбитий</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групи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серед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знайти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найбільш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підходящу</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pPr lvl="0" algn="just">
              <a:lnSpc>
                <a:spcPct val="120000"/>
              </a:lnSpc>
              <a:spcBef>
                <a:spcPts val="0"/>
              </a:spcBef>
            </a:pPr>
            <a:r>
              <a:rPr lang="ru-RU" dirty="0" err="1">
                <a:latin typeface="Times New Roman" panose="02020603050405020304" pitchFamily="18" charset="0"/>
                <a:cs typeface="Times New Roman" panose="02020603050405020304" pitchFamily="18" charset="0"/>
              </a:rPr>
              <a:t>Групи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містять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підгрупи</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самі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конкретні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відомості</a:t>
            </a:r>
            <a:r>
              <a:rPr lang="ru-RU" dirty="0">
                <a:latin typeface="Times New Roman" panose="02020603050405020304" pitchFamily="18" charset="0"/>
                <a:cs typeface="Times New Roman" panose="02020603050405020304" pitchFamily="18" charset="0"/>
              </a:rPr>
              <a:t> про товар, </a:t>
            </a:r>
            <a:r>
              <a:rPr lang="ru-RU" dirty="0" err="1">
                <a:latin typeface="Times New Roman" panose="02020603050405020304" pitchFamily="18" charset="0"/>
                <a:cs typeface="Times New Roman" panose="02020603050405020304" pitchFamily="18" charset="0"/>
              </a:rPr>
              <a:t>серед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найменування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Вашого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вантажу</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pPr algn="just">
              <a:lnSpc>
                <a:spcPct val="120000"/>
              </a:lnSpc>
              <a:spcBef>
                <a:spcPts val="0"/>
              </a:spcBef>
            </a:pPr>
            <a:r>
              <a:rPr lang="ru-RU" dirty="0">
                <a:latin typeface="Times New Roman" panose="02020603050405020304" pitchFamily="18" charset="0"/>
                <a:cs typeface="Times New Roman" panose="02020603050405020304" pitchFamily="18" charset="0"/>
              </a:rPr>
              <a:t>Що </a:t>
            </a:r>
            <a:r>
              <a:rPr lang="ru-RU" dirty="0" err="1">
                <a:latin typeface="Times New Roman" panose="02020603050405020304" pitchFamily="18" charset="0"/>
                <a:cs typeface="Times New Roman" panose="02020603050405020304" pitchFamily="18" charset="0"/>
              </a:rPr>
              <a:t>стосується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розміру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випливає</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встановленого</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установах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банків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філіями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Україна</a:t>
            </a:r>
            <a:r>
              <a:rPr lang="ru-RU" dirty="0">
                <a:latin typeface="Times New Roman" panose="02020603050405020304" pitchFamily="18" charset="0"/>
                <a:cs typeface="Times New Roman" panose="02020603050405020304" pitchFamily="18" charset="0"/>
              </a:rPr>
              <a:t>), тут </a:t>
            </a:r>
            <a:r>
              <a:rPr lang="ru-RU" dirty="0" err="1">
                <a:latin typeface="Times New Roman" panose="02020603050405020304" pitchFamily="18" charset="0"/>
                <a:cs typeface="Times New Roman" panose="02020603050405020304" pitchFamily="18" charset="0"/>
              </a:rPr>
              <a:t>краще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довіритися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професіоналу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Досвідчений</a:t>
            </a:r>
            <a:r>
              <a:rPr lang="ru-RU" dirty="0">
                <a:latin typeface="Times New Roman" panose="02020603050405020304" pitchFamily="18" charset="0"/>
                <a:cs typeface="Times New Roman" panose="02020603050405020304" pitchFamily="18" charset="0"/>
              </a:rPr>
              <a:t> брокер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швидко</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безпомилково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визначити</a:t>
            </a:r>
            <a:r>
              <a:rPr lang="ru-RU" dirty="0">
                <a:latin typeface="Times New Roman" panose="02020603050405020304" pitchFamily="18" charset="0"/>
                <a:cs typeface="Times New Roman" panose="02020603050405020304" pitchFamily="18" charset="0"/>
              </a:rPr>
              <a:t> ставку </a:t>
            </a:r>
            <a:r>
              <a:rPr lang="ru-RU" dirty="0" err="1">
                <a:latin typeface="Times New Roman" panose="02020603050405020304" pitchFamily="18" charset="0"/>
                <a:cs typeface="Times New Roman" panose="02020603050405020304" pitchFamily="18" charset="0"/>
              </a:rPr>
              <a:t>обов’язкових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платежів</a:t>
            </a:r>
            <a:r>
              <a:rPr lang="ru-RU" dirty="0">
                <a:latin typeface="Times New Roman" panose="02020603050405020304" pitchFamily="18" charset="0"/>
                <a:cs typeface="Times New Roman" panose="02020603050405020304" pitchFamily="18" charset="0"/>
              </a:rPr>
              <a:t>, на що Ви </a:t>
            </a:r>
            <a:r>
              <a:rPr lang="ru-RU" dirty="0" err="1">
                <a:latin typeface="Times New Roman" panose="02020603050405020304" pitchFamily="18" charset="0"/>
                <a:cs typeface="Times New Roman" panose="02020603050405020304" pitchFamily="18" charset="0"/>
              </a:rPr>
              <a:t>витратите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набагато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більше</a:t>
            </a:r>
            <a:r>
              <a:rPr lang="ru-RU" dirty="0">
                <a:latin typeface="Times New Roman" panose="02020603050405020304" pitchFamily="18" charset="0"/>
                <a:cs typeface="Times New Roman" panose="02020603050405020304" pitchFamily="18" charset="0"/>
              </a:rPr>
              <a:t> часу. До того ж без </a:t>
            </a:r>
            <a:r>
              <a:rPr lang="ru-RU" dirty="0" err="1">
                <a:latin typeface="Times New Roman" panose="02020603050405020304" pitchFamily="18" charset="0"/>
                <a:cs typeface="Times New Roman" panose="02020603050405020304" pitchFamily="18" charset="0"/>
              </a:rPr>
              <a:t>певних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навичок</a:t>
            </a:r>
            <a:r>
              <a:rPr lang="ru-RU" dirty="0">
                <a:latin typeface="Times New Roman" panose="02020603050405020304" pitchFamily="18" charset="0"/>
                <a:cs typeface="Times New Roman" panose="02020603050405020304" pitchFamily="18" charset="0"/>
              </a:rPr>
              <a:t> можна </a:t>
            </a:r>
            <a:r>
              <a:rPr lang="ru-RU" dirty="0" err="1">
                <a:latin typeface="Times New Roman" panose="02020603050405020304" pitchFamily="18" charset="0"/>
                <a:cs typeface="Times New Roman" panose="02020603050405020304" pitchFamily="18" charset="0"/>
              </a:rPr>
              <a:t>припуститися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помилки</a:t>
            </a:r>
            <a:r>
              <a:rPr lang="ru-RU" dirty="0">
                <a:latin typeface="Times New Roman" panose="02020603050405020304" pitchFamily="18" charset="0"/>
                <a:cs typeface="Times New Roman" panose="02020603050405020304" pitchFamily="18" charset="0"/>
              </a:rPr>
              <a:t>, що стане </a:t>
            </a:r>
            <a:r>
              <a:rPr lang="ru-RU" dirty="0" err="1">
                <a:latin typeface="Times New Roman" panose="02020603050405020304" pitchFamily="18" charset="0"/>
                <a:cs typeface="Times New Roman" panose="02020603050405020304" pitchFamily="18" charset="0"/>
              </a:rPr>
              <a:t>неприємним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наслідком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самостійних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прорахунків</a:t>
            </a:r>
            <a:r>
              <a:rPr lang="ru-RU" dirty="0">
                <a:latin typeface="Times New Roman" panose="02020603050405020304" pitchFamily="18" charset="0"/>
                <a:cs typeface="Times New Roman" panose="02020603050405020304" pitchFamily="18" charset="0"/>
              </a:rPr>
              <a:t>.</a:t>
            </a:r>
          </a:p>
          <a:p>
            <a:pPr algn="just">
              <a:lnSpc>
                <a:spcPct val="120000"/>
              </a:lnSpc>
              <a:spcBef>
                <a:spcPts val="0"/>
              </a:spcBef>
            </a:pPr>
            <a:r>
              <a:rPr lang="ru-RU" b="1" dirty="0" err="1">
                <a:latin typeface="Times New Roman" panose="02020603050405020304" pitchFamily="18" charset="0"/>
                <a:cs typeface="Times New Roman" panose="02020603050405020304" pitchFamily="18" charset="0"/>
              </a:rPr>
              <a:t>Нижче</a:t>
            </a:r>
            <a:r>
              <a:rPr lang="ru-RU" b="1" dirty="0">
                <a:latin typeface="Times New Roman" panose="02020603050405020304" pitchFamily="18" charset="0"/>
                <a:cs typeface="Times New Roman" panose="02020603050405020304" pitchFamily="18" charset="0"/>
              </a:rPr>
              <a:t> представлена нова </a:t>
            </a:r>
            <a:r>
              <a:rPr lang="ru-RU" b="1" dirty="0" err="1">
                <a:latin typeface="Times New Roman" panose="02020603050405020304" pitchFamily="18" charset="0"/>
                <a:cs typeface="Times New Roman" panose="02020603050405020304" pitchFamily="18" charset="0"/>
              </a:rPr>
              <a:t>таблиця</a:t>
            </a:r>
            <a:r>
              <a:rPr lang="ru-RU" b="1" dirty="0">
                <a:latin typeface="Times New Roman" panose="02020603050405020304" pitchFamily="18" charset="0"/>
                <a:cs typeface="Times New Roman" panose="02020603050405020304" pitchFamily="18" charset="0"/>
              </a:rPr>
              <a:t> УКТЗЕД 2020 року, яка </a:t>
            </a:r>
            <a:r>
              <a:rPr lang="ru-RU" b="1" dirty="0" err="1">
                <a:latin typeface="Times New Roman" panose="02020603050405020304" pitchFamily="18" charset="0"/>
                <a:cs typeface="Times New Roman" panose="02020603050405020304" pitchFamily="18" charset="0"/>
              </a:rPr>
              <a:t>діє</a:t>
            </a:r>
            <a:r>
              <a:rPr lang="ru-RU" b="1" dirty="0">
                <a:latin typeface="Times New Roman" panose="02020603050405020304" pitchFamily="18" charset="0"/>
                <a:cs typeface="Times New Roman" panose="02020603050405020304" pitchFamily="18" charset="0"/>
              </a:rPr>
              <a:t> з 01-07-2020 на </a:t>
            </a:r>
            <a:r>
              <a:rPr lang="ru-RU" b="1" dirty="0" err="1">
                <a:latin typeface="Times New Roman" panose="02020603050405020304" pitchFamily="18" charset="0"/>
                <a:cs typeface="Times New Roman" panose="02020603050405020304" pitchFamily="18" charset="0"/>
              </a:rPr>
              <a:t>території</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України</a:t>
            </a:r>
            <a:r>
              <a:rPr lang="ru-RU" b="1"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pPr algn="just">
              <a:lnSpc>
                <a:spcPct val="160000"/>
              </a:lnSpc>
              <a:spcBef>
                <a:spcPts val="0"/>
              </a:spcBef>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3131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1C6B583-A814-44C5-854A-90B82E56037B}"/>
              </a:ext>
            </a:extLst>
          </p:cNvPr>
          <p:cNvSpPr>
            <a:spLocks noGrp="1"/>
          </p:cNvSpPr>
          <p:nvPr>
            <p:ph idx="1"/>
          </p:nvPr>
        </p:nvSpPr>
        <p:spPr>
          <a:xfrm>
            <a:off x="686859" y="1200151"/>
            <a:ext cx="8596668" cy="5812762"/>
          </a:xfrm>
        </p:spPr>
        <p:txBody>
          <a:bodyPr/>
          <a:lstStyle/>
          <a:p>
            <a:endParaRPr lang="uk-UA" dirty="0"/>
          </a:p>
        </p:txBody>
      </p:sp>
      <p:pic>
        <p:nvPicPr>
          <p:cNvPr id="4" name="Рисунок 3">
            <a:extLst>
              <a:ext uri="{FF2B5EF4-FFF2-40B4-BE49-F238E27FC236}">
                <a16:creationId xmlns:a16="http://schemas.microsoft.com/office/drawing/2014/main" id="{0A743267-6670-41F2-B76E-5FC307118337}"/>
              </a:ext>
            </a:extLst>
          </p:cNvPr>
          <p:cNvPicPr>
            <a:picLocks noChangeAspect="1"/>
          </p:cNvPicPr>
          <p:nvPr/>
        </p:nvPicPr>
        <p:blipFill>
          <a:blip r:embed="rId2"/>
          <a:stretch>
            <a:fillRect/>
          </a:stretch>
        </p:blipFill>
        <p:spPr>
          <a:xfrm>
            <a:off x="763754" y="0"/>
            <a:ext cx="9407191" cy="6858000"/>
          </a:xfrm>
          <a:prstGeom prst="rect">
            <a:avLst/>
          </a:prstGeom>
        </p:spPr>
      </p:pic>
    </p:spTree>
    <p:extLst>
      <p:ext uri="{BB962C8B-B14F-4D97-AF65-F5344CB8AC3E}">
        <p14:creationId xmlns:p14="http://schemas.microsoft.com/office/powerpoint/2010/main" val="553311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4A5DCE-9C7A-4613-BB07-C375449F3278}"/>
              </a:ext>
            </a:extLst>
          </p:cNvPr>
          <p:cNvSpPr>
            <a:spLocks noGrp="1"/>
          </p:cNvSpPr>
          <p:nvPr>
            <p:ph type="title"/>
          </p:nvPr>
        </p:nvSpPr>
        <p:spPr>
          <a:xfrm>
            <a:off x="677334" y="609600"/>
            <a:ext cx="8596668" cy="381000"/>
          </a:xfrm>
        </p:spPr>
        <p:txBody>
          <a:bodyPr>
            <a:noAutofit/>
          </a:bodyPr>
          <a:lstStyle/>
          <a:p>
            <a:pPr algn="ctr"/>
            <a:r>
              <a:rPr lang="uk-UA" sz="2400" b="1" dirty="0">
                <a:solidFill>
                  <a:schemeClr val="tx1"/>
                </a:solidFill>
                <a:latin typeface="Times New Roman" panose="02020603050405020304" pitchFamily="18" charset="0"/>
                <a:cs typeface="Times New Roman" panose="02020603050405020304" pitchFamily="18" charset="0"/>
              </a:rPr>
              <a:t>4.4. Правила інтерпретації УКТ ЗЕД</a:t>
            </a:r>
            <a:endParaRPr lang="uk-UA" sz="2400" dirty="0">
              <a:solidFill>
                <a:schemeClr val="tx1"/>
              </a:solidFill>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60F67A70-50BB-48D5-A3BF-0EB0C618453B}"/>
              </a:ext>
            </a:extLst>
          </p:cNvPr>
          <p:cNvSpPr>
            <a:spLocks noGrp="1"/>
          </p:cNvSpPr>
          <p:nvPr>
            <p:ph idx="1"/>
          </p:nvPr>
        </p:nvSpPr>
        <p:spPr>
          <a:xfrm>
            <a:off x="677334" y="1162051"/>
            <a:ext cx="8596668" cy="4879312"/>
          </a:xfrm>
        </p:spPr>
        <p:txBody>
          <a:bodyPr>
            <a:normAutofit fontScale="92500" lnSpcReduction="10000"/>
          </a:bodyPr>
          <a:lstStyle/>
          <a:p>
            <a:pPr marL="0" indent="360000" algn="just">
              <a:lnSpc>
                <a:spcPct val="120000"/>
              </a:lnSpc>
              <a:spcBef>
                <a:spcPts val="0"/>
              </a:spcBef>
            </a:pPr>
            <a:r>
              <a:rPr lang="uk-UA" dirty="0">
                <a:latin typeface="Times New Roman" panose="02020603050405020304" pitchFamily="18" charset="0"/>
                <a:cs typeface="Times New Roman" panose="02020603050405020304" pitchFamily="18" charset="0"/>
              </a:rPr>
              <a:t>Класифікація товарів в УКТ ЗЕД здійснюється за такими правилами:</a:t>
            </a:r>
          </a:p>
          <a:p>
            <a:pPr marL="0" indent="360000" algn="just">
              <a:lnSpc>
                <a:spcPct val="120000"/>
              </a:lnSpc>
              <a:spcBef>
                <a:spcPts val="0"/>
              </a:spcBef>
            </a:pPr>
            <a:r>
              <a:rPr lang="uk-UA" dirty="0">
                <a:latin typeface="Times New Roman" panose="02020603050405020304" pitchFamily="18" charset="0"/>
                <a:cs typeface="Times New Roman" panose="02020603050405020304" pitchFamily="18" charset="0"/>
              </a:rPr>
              <a:t>1. Назви розділів, груп і підгруп наводяться лише для зручності користування УКТ ЗЕД; для юридичних цілей класифікація товарів в УКТ ЗЕД здійснюється виходячи з назв товарних позицій і відповідних приміток до розділів чи груп і, якщо цими назвами не передбачено іншого, відповідно до таких правил:</a:t>
            </a:r>
          </a:p>
          <a:p>
            <a:pPr marL="0" indent="360000" algn="just">
              <a:lnSpc>
                <a:spcPct val="120000"/>
              </a:lnSpc>
              <a:spcBef>
                <a:spcPts val="0"/>
              </a:spcBef>
            </a:pPr>
            <a:r>
              <a:rPr lang="uk-UA"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a) </a:t>
            </a:r>
            <a:r>
              <a:rPr lang="uk-UA" dirty="0">
                <a:latin typeface="Times New Roman" panose="02020603050405020304" pitchFamily="18" charset="0"/>
                <a:cs typeface="Times New Roman" panose="02020603050405020304" pitchFamily="18" charset="0"/>
              </a:rPr>
              <a:t>будь-яке посилання в назві товарної позиції на будь-який виріб стосується також некомплектного чи незавершеного виробу за умови, що він має основну властивість комплектного чи завершеного виробу. Це правило стосується також комплектного чи завершеного виробу (або такого, що класифікується як комплектний чи завершений згідно з цим правилом), незібраного чи розібраного;</a:t>
            </a:r>
          </a:p>
          <a:p>
            <a:pPr marL="0" indent="360000" algn="just">
              <a:lnSpc>
                <a:spcPct val="120000"/>
              </a:lnSpc>
              <a:spcBef>
                <a:spcPts val="0"/>
              </a:spcBef>
            </a:pPr>
            <a:r>
              <a:rPr lang="uk-UA"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b) </a:t>
            </a:r>
            <a:r>
              <a:rPr lang="uk-UA" dirty="0">
                <a:latin typeface="Times New Roman" panose="02020603050405020304" pitchFamily="18" charset="0"/>
                <a:cs typeface="Times New Roman" panose="02020603050405020304" pitchFamily="18" charset="0"/>
              </a:rPr>
              <a:t>будь-яке посилання в назві товарної позиції на будь-який матеріал чи речовину стосується також сумішей або </a:t>
            </a:r>
            <a:r>
              <a:rPr lang="uk-UA" dirty="0" err="1">
                <a:latin typeface="Times New Roman" panose="02020603050405020304" pitchFamily="18" charset="0"/>
                <a:cs typeface="Times New Roman" panose="02020603050405020304" pitchFamily="18" charset="0"/>
              </a:rPr>
              <a:t>сполук</a:t>
            </a:r>
            <a:r>
              <a:rPr lang="uk-UA" dirty="0">
                <a:latin typeface="Times New Roman" panose="02020603050405020304" pitchFamily="18" charset="0"/>
                <a:cs typeface="Times New Roman" panose="02020603050405020304" pitchFamily="18" charset="0"/>
              </a:rPr>
              <a:t> цього матеріалу чи речовини з іншими матеріалами чи речовинами. Будь-яке посилання на товар з певного матеріалу чи речовини розглядається як посилання на товар, що повністю або частково складається з цього матеріалу чи речовини. Класифікація товару, що складається більше ніж з одного матеріалу чи речовини, здійснюється відповідно до вимог правила 3.</a:t>
            </a:r>
          </a:p>
          <a:p>
            <a:endParaRPr lang="uk-UA" dirty="0"/>
          </a:p>
        </p:txBody>
      </p:sp>
    </p:spTree>
    <p:extLst>
      <p:ext uri="{BB962C8B-B14F-4D97-AF65-F5344CB8AC3E}">
        <p14:creationId xmlns:p14="http://schemas.microsoft.com/office/powerpoint/2010/main" val="2211089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73E713-BD98-46D0-86EA-2A7F1F4A5ECB}"/>
              </a:ext>
            </a:extLst>
          </p:cNvPr>
          <p:cNvSpPr>
            <a:spLocks noGrp="1"/>
          </p:cNvSpPr>
          <p:nvPr>
            <p:ph type="title"/>
          </p:nvPr>
        </p:nvSpPr>
        <p:spPr>
          <a:xfrm>
            <a:off x="658284" y="197512"/>
            <a:ext cx="8596668" cy="619125"/>
          </a:xfrm>
        </p:spPr>
        <p:txBody>
          <a:bodyPr>
            <a:noAutofit/>
          </a:bodyPr>
          <a:lstStyle/>
          <a:p>
            <a:pPr algn="ctr"/>
            <a:r>
              <a:rPr lang="uk-UA" sz="2400" b="1" dirty="0">
                <a:solidFill>
                  <a:schemeClr val="tx1"/>
                </a:solidFill>
                <a:latin typeface="Times New Roman" panose="02020603050405020304" pitchFamily="18" charset="0"/>
                <a:cs typeface="Times New Roman" panose="02020603050405020304" pitchFamily="18" charset="0"/>
              </a:rPr>
              <a:t>4.1. Поняття товарної номенклатури, класифікації і кодування товарів. Необхідність та значення кодування товарів зовнішньоекономічної діяльності</a:t>
            </a:r>
            <a:r>
              <a:rPr lang="uk-UA" sz="1800" b="1" dirty="0">
                <a:solidFill>
                  <a:schemeClr val="tx1"/>
                </a:solidFill>
                <a:latin typeface="Times New Roman" panose="02020603050405020304" pitchFamily="18" charset="0"/>
                <a:cs typeface="Times New Roman" panose="02020603050405020304" pitchFamily="18" charset="0"/>
              </a:rPr>
              <a:t>.</a:t>
            </a:r>
            <a:endParaRPr lang="uk-UA" sz="1800" dirty="0">
              <a:solidFill>
                <a:schemeClr val="tx1"/>
              </a:solidFill>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181142DF-41AA-442A-BA7D-82E7EED67ED5}"/>
              </a:ext>
            </a:extLst>
          </p:cNvPr>
          <p:cNvSpPr>
            <a:spLocks noGrp="1"/>
          </p:cNvSpPr>
          <p:nvPr>
            <p:ph idx="1"/>
          </p:nvPr>
        </p:nvSpPr>
        <p:spPr>
          <a:xfrm>
            <a:off x="352425" y="1390651"/>
            <a:ext cx="9391649" cy="4650712"/>
          </a:xfrm>
        </p:spPr>
        <p:txBody>
          <a:bodyPr>
            <a:normAutofit fontScale="92500" lnSpcReduction="20000"/>
          </a:bodyPr>
          <a:lstStyle/>
          <a:p>
            <a:pPr marL="0" indent="360000" algn="just">
              <a:lnSpc>
                <a:spcPct val="120000"/>
              </a:lnSpc>
              <a:spcBef>
                <a:spcPts val="0"/>
              </a:spcBef>
            </a:pPr>
            <a:r>
              <a:rPr lang="uk-UA" sz="2000" dirty="0">
                <a:latin typeface="Times New Roman" panose="02020603050405020304" pitchFamily="18" charset="0"/>
                <a:cs typeface="Times New Roman" panose="02020603050405020304" pitchFamily="18" charset="0"/>
              </a:rPr>
              <a:t>Класифікація товарів є одним із головних напрямів митного регулювання товаропотоків між країнами. </a:t>
            </a:r>
            <a:r>
              <a:rPr lang="ru-RU" sz="2000" dirty="0" err="1">
                <a:latin typeface="Times New Roman" panose="02020603050405020304" pitchFamily="18" charset="0"/>
                <a:cs typeface="Times New Roman" panose="02020603050405020304" pitchFamily="18" charset="0"/>
              </a:rPr>
              <a:t>Залежно</a:t>
            </a:r>
            <a:r>
              <a:rPr lang="ru-RU" sz="2000" dirty="0">
                <a:latin typeface="Times New Roman" panose="02020603050405020304" pitchFamily="18" charset="0"/>
                <a:cs typeface="Times New Roman" panose="02020603050405020304" pitchFamily="18" charset="0"/>
              </a:rPr>
              <a:t> від </a:t>
            </a:r>
            <a:r>
              <a:rPr lang="ru-RU" sz="2000" dirty="0" err="1">
                <a:latin typeface="Times New Roman" panose="02020603050405020304" pitchFamily="18" charset="0"/>
                <a:cs typeface="Times New Roman" panose="02020603050405020304" pitchFamily="18" charset="0"/>
              </a:rPr>
              <a:t>завдань</a:t>
            </a:r>
            <a:r>
              <a:rPr lang="ru-RU" sz="2000" dirty="0">
                <a:latin typeface="Times New Roman" panose="02020603050405020304" pitchFamily="18" charset="0"/>
                <a:cs typeface="Times New Roman" panose="02020603050405020304" pitchFamily="18" charset="0"/>
              </a:rPr>
              <a:t> систему </a:t>
            </a:r>
            <a:r>
              <a:rPr lang="ru-RU" sz="2000" dirty="0" err="1">
                <a:latin typeface="Times New Roman" panose="02020603050405020304" pitchFamily="18" charset="0"/>
                <a:cs typeface="Times New Roman" panose="02020603050405020304" pitchFamily="18" charset="0"/>
              </a:rPr>
              <a:t>класифікації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товарів</a:t>
            </a:r>
            <a:r>
              <a:rPr lang="ru-RU" sz="2000" dirty="0">
                <a:latin typeface="Times New Roman" panose="02020603050405020304" pitchFamily="18" charset="0"/>
                <a:cs typeface="Times New Roman" panose="02020603050405020304" pitchFamily="18" charset="0"/>
              </a:rPr>
              <a:t> можна </a:t>
            </a:r>
            <a:r>
              <a:rPr lang="ru-RU" sz="2000" dirty="0" err="1">
                <a:latin typeface="Times New Roman" panose="02020603050405020304" pitchFamily="18" charset="0"/>
                <a:cs typeface="Times New Roman" panose="02020603050405020304" pitchFamily="18" charset="0"/>
              </a:rPr>
              <a:t>згрупувати</a:t>
            </a:r>
            <a:r>
              <a:rPr lang="ru-RU" sz="2000" dirty="0">
                <a:latin typeface="Times New Roman" panose="02020603050405020304" pitchFamily="18" charset="0"/>
                <a:cs typeface="Times New Roman" panose="02020603050405020304" pitchFamily="18" charset="0"/>
              </a:rPr>
              <a:t> за </a:t>
            </a:r>
            <a:r>
              <a:rPr lang="ru-RU" sz="2000" dirty="0" err="1">
                <a:latin typeface="Times New Roman" panose="02020603050405020304" pitchFamily="18" charset="0"/>
                <a:cs typeface="Times New Roman" panose="02020603050405020304" pitchFamily="18" charset="0"/>
              </a:rPr>
              <a:t>різними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критеріями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галузі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виробництва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матеріали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ступінь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обробки</a:t>
            </a:r>
            <a:r>
              <a:rPr lang="ru-RU" sz="2000" dirty="0">
                <a:latin typeface="Times New Roman" panose="02020603050405020304" pitchFamily="18" charset="0"/>
                <a:cs typeface="Times New Roman" panose="02020603050405020304" pitchFamily="18" charset="0"/>
              </a:rPr>
              <a:t>, за </a:t>
            </a:r>
            <a:r>
              <a:rPr lang="ru-RU" sz="2000" dirty="0" err="1">
                <a:latin typeface="Times New Roman" panose="02020603050405020304" pitchFamily="18" charset="0"/>
                <a:cs typeface="Times New Roman" panose="02020603050405020304" pitchFamily="18" charset="0"/>
              </a:rPr>
              <a:t>функціональною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ознакою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тощо</a:t>
            </a:r>
            <a:r>
              <a:rPr lang="ru-RU" sz="2000" dirty="0">
                <a:latin typeface="Times New Roman" panose="02020603050405020304" pitchFamily="18" charset="0"/>
                <a:cs typeface="Times New Roman" panose="02020603050405020304" pitchFamily="18" charset="0"/>
              </a:rPr>
              <a:t>. </a:t>
            </a:r>
            <a:endParaRPr lang="uk-UA" sz="2000" dirty="0">
              <a:latin typeface="Times New Roman" panose="02020603050405020304" pitchFamily="18" charset="0"/>
              <a:cs typeface="Times New Roman" panose="02020603050405020304" pitchFamily="18" charset="0"/>
            </a:endParaRPr>
          </a:p>
          <a:p>
            <a:pPr marL="0" indent="360000" algn="just">
              <a:lnSpc>
                <a:spcPct val="120000"/>
              </a:lnSpc>
              <a:spcBef>
                <a:spcPts val="0"/>
              </a:spcBef>
            </a:pPr>
            <a:r>
              <a:rPr lang="ru-RU" sz="2000" dirty="0" err="1">
                <a:latin typeface="Times New Roman" panose="02020603050405020304" pitchFamily="18" charset="0"/>
                <a:cs typeface="Times New Roman" panose="02020603050405020304" pitchFamily="18" charset="0"/>
              </a:rPr>
              <a:t>Відповідно</a:t>
            </a:r>
            <a:r>
              <a:rPr lang="ru-RU" sz="2000" dirty="0">
                <a:latin typeface="Times New Roman" panose="02020603050405020304" pitchFamily="18" charset="0"/>
                <a:cs typeface="Times New Roman" panose="02020603050405020304" pitchFamily="18" charset="0"/>
              </a:rPr>
              <a:t> до </a:t>
            </a:r>
            <a:r>
              <a:rPr lang="ru-RU" sz="2000" dirty="0" err="1">
                <a:latin typeface="Times New Roman" panose="02020603050405020304" pitchFamily="18" charset="0"/>
                <a:cs typeface="Times New Roman" panose="02020603050405020304" pitchFamily="18" charset="0"/>
              </a:rPr>
              <a:t>прийнятої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системи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класифікації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розділи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групи</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підгрупи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отримали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спеціальні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шифри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Після</a:t>
            </a:r>
            <a:r>
              <a:rPr lang="ru-RU" sz="2000" dirty="0">
                <a:latin typeface="Times New Roman" panose="02020603050405020304" pitchFamily="18" charset="0"/>
                <a:cs typeface="Times New Roman" panose="02020603050405020304" pitchFamily="18" charset="0"/>
              </a:rPr>
              <a:t> того як </a:t>
            </a:r>
            <a:r>
              <a:rPr lang="ru-RU" sz="2000" dirty="0" err="1">
                <a:latin typeface="Times New Roman" panose="02020603050405020304" pitchFamily="18" charset="0"/>
                <a:cs typeface="Times New Roman" panose="02020603050405020304" pitchFamily="18" charset="0"/>
              </a:rPr>
              <a:t>множина</a:t>
            </a:r>
            <a:r>
              <a:rPr lang="ru-RU" sz="2000" dirty="0">
                <a:latin typeface="Times New Roman" panose="02020603050405020304" pitchFamily="18" charset="0"/>
                <a:cs typeface="Times New Roman" panose="02020603050405020304" pitchFamily="18" charset="0"/>
              </a:rPr>
              <a:t> будь-</a:t>
            </a:r>
            <a:r>
              <a:rPr lang="ru-RU" sz="2000" dirty="0" err="1">
                <a:latin typeface="Times New Roman" panose="02020603050405020304" pitchFamily="18" charset="0"/>
                <a:cs typeface="Times New Roman" panose="02020603050405020304" pitchFamily="18" charset="0"/>
              </a:rPr>
              <a:t>яких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об'єктів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розподілена</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підмножину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відповідно</a:t>
            </a:r>
            <a:r>
              <a:rPr lang="ru-RU" sz="2000" dirty="0">
                <a:latin typeface="Times New Roman" panose="02020603050405020304" pitchFamily="18" charset="0"/>
                <a:cs typeface="Times New Roman" panose="02020603050405020304" pitchFamily="18" charset="0"/>
              </a:rPr>
              <a:t> до </a:t>
            </a:r>
            <a:r>
              <a:rPr lang="ru-RU" sz="2000" dirty="0" err="1">
                <a:latin typeface="Times New Roman" panose="02020603050405020304" pitchFamily="18" charset="0"/>
                <a:cs typeface="Times New Roman" panose="02020603050405020304" pitchFamily="18" charset="0"/>
              </a:rPr>
              <a:t>певної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системи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класифікації</a:t>
            </a:r>
            <a:r>
              <a:rPr lang="ru-RU" sz="2000" dirty="0">
                <a:latin typeface="Times New Roman" panose="02020603050405020304" pitchFamily="18" charset="0"/>
                <a:cs typeface="Times New Roman" panose="02020603050405020304" pitchFamily="18" charset="0"/>
              </a:rPr>
              <a:t>, приведена до </a:t>
            </a:r>
            <a:r>
              <a:rPr lang="ru-RU" sz="2000" dirty="0" err="1">
                <a:latin typeface="Times New Roman" panose="02020603050405020304" pitchFamily="18" charset="0"/>
                <a:cs typeface="Times New Roman" panose="02020603050405020304" pitchFamily="18" charset="0"/>
              </a:rPr>
              <a:t>системи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множина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може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розглядатися</a:t>
            </a:r>
            <a:r>
              <a:rPr lang="ru-RU" sz="2000" dirty="0">
                <a:latin typeface="Times New Roman" panose="02020603050405020304" pitchFamily="18" charset="0"/>
                <a:cs typeface="Times New Roman" panose="02020603050405020304" pitchFamily="18" charset="0"/>
              </a:rPr>
              <a:t> як </a:t>
            </a:r>
            <a:r>
              <a:rPr lang="ru-RU" sz="2000" dirty="0" err="1">
                <a:latin typeface="Times New Roman" panose="02020603050405020304" pitchFamily="18" charset="0"/>
                <a:cs typeface="Times New Roman" panose="02020603050405020304" pitchFamily="18" charset="0"/>
              </a:rPr>
              <a:t>класифікатор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відповідних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об'єктів</a:t>
            </a:r>
            <a:r>
              <a:rPr lang="ru-RU" sz="2000" dirty="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a:p>
            <a:pPr marL="0" indent="360000" algn="just">
              <a:lnSpc>
                <a:spcPct val="120000"/>
              </a:lnSpc>
              <a:spcBef>
                <a:spcPts val="0"/>
              </a:spcBef>
            </a:pPr>
            <a:r>
              <a:rPr lang="ru-RU" sz="2000" dirty="0">
                <a:latin typeface="Times New Roman" panose="02020603050405020304" pitchFamily="18" charset="0"/>
                <a:cs typeface="Times New Roman" panose="02020603050405020304" pitchFamily="18" charset="0"/>
              </a:rPr>
              <a:t>Таким чином, </a:t>
            </a:r>
            <a:r>
              <a:rPr lang="ru-RU" sz="2000" b="1" i="1" dirty="0" err="1">
                <a:latin typeface="Times New Roman" panose="02020603050405020304" pitchFamily="18" charset="0"/>
                <a:cs typeface="Times New Roman" panose="02020603050405020304" pitchFamily="18" charset="0"/>
              </a:rPr>
              <a:t>класифікатор</a:t>
            </a:r>
            <a:r>
              <a:rPr lang="ru-RU" sz="2000" b="1" i="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систематизований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перелік</a:t>
            </a:r>
            <a:r>
              <a:rPr lang="ru-RU" sz="2000" dirty="0">
                <a:latin typeface="Times New Roman" panose="02020603050405020304" pitchFamily="18" charset="0"/>
                <a:cs typeface="Times New Roman" panose="02020603050405020304" pitchFamily="18" charset="0"/>
              </a:rPr>
              <a:t> будь-</a:t>
            </a:r>
            <a:r>
              <a:rPr lang="ru-RU" sz="2000" dirty="0" err="1">
                <a:latin typeface="Times New Roman" panose="02020603050405020304" pitchFamily="18" charset="0"/>
                <a:cs typeface="Times New Roman" panose="02020603050405020304" pitchFamily="18" charset="0"/>
              </a:rPr>
              <a:t>яких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об'єктів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змогу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знаходити</a:t>
            </a:r>
            <a:r>
              <a:rPr lang="ru-RU" sz="2000" dirty="0">
                <a:latin typeface="Times New Roman" panose="02020603050405020304" pitchFamily="18" charset="0"/>
                <a:cs typeface="Times New Roman" panose="02020603050405020304" pitchFamily="18" charset="0"/>
              </a:rPr>
              <a:t> кожному з них </a:t>
            </a:r>
            <a:r>
              <a:rPr lang="ru-RU" sz="2000" dirty="0" err="1">
                <a:latin typeface="Times New Roman" panose="02020603050405020304" pitchFamily="18" charset="0"/>
                <a:cs typeface="Times New Roman" panose="02020603050405020304" pitchFamily="18" charset="0"/>
              </a:rPr>
              <a:t>своє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місце</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певне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цифрове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позначення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тобто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послідовно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складається</a:t>
            </a:r>
            <a:r>
              <a:rPr lang="ru-RU" sz="2000" dirty="0">
                <a:latin typeface="Times New Roman" panose="02020603050405020304" pitchFamily="18" charset="0"/>
                <a:cs typeface="Times New Roman" panose="02020603050405020304" pitchFamily="18" charset="0"/>
              </a:rPr>
              <a:t> з цифр, </a:t>
            </a:r>
            <a:r>
              <a:rPr lang="ru-RU" sz="2000" dirty="0" err="1">
                <a:latin typeface="Times New Roman" panose="02020603050405020304" pitchFamily="18" charset="0"/>
                <a:cs typeface="Times New Roman" panose="02020603050405020304" pitchFamily="18" charset="0"/>
              </a:rPr>
              <a:t>літер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або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цифрово-літерних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комбінацій</a:t>
            </a:r>
            <a:r>
              <a:rPr lang="ru-RU" sz="2000" dirty="0">
                <a:latin typeface="Times New Roman" panose="02020603050405020304" pitchFamily="18" charset="0"/>
                <a:cs typeface="Times New Roman" panose="02020603050405020304" pitchFamily="18" charset="0"/>
              </a:rPr>
              <a:t>. </a:t>
            </a:r>
          </a:p>
          <a:p>
            <a:pPr marL="0" indent="360000" algn="just">
              <a:lnSpc>
                <a:spcPct val="120000"/>
              </a:lnSpc>
              <a:spcBef>
                <a:spcPts val="0"/>
              </a:spcBef>
            </a:pPr>
            <a:r>
              <a:rPr lang="ru-RU" dirty="0" err="1">
                <a:latin typeface="Times New Roman" panose="02020603050405020304" pitchFamily="18" charset="0"/>
                <a:cs typeface="Times New Roman" panose="02020603050405020304" pitchFamily="18" charset="0"/>
              </a:rPr>
              <a:t>Кодова</a:t>
            </a:r>
            <a:r>
              <a:rPr lang="ru-RU" dirty="0">
                <a:latin typeface="Times New Roman" panose="02020603050405020304" pitchFamily="18" charset="0"/>
                <a:cs typeface="Times New Roman" panose="02020603050405020304" pitchFamily="18" charset="0"/>
              </a:rPr>
              <a:t> система </a:t>
            </a:r>
            <a:r>
              <a:rPr lang="ru-RU" dirty="0" err="1">
                <a:latin typeface="Times New Roman" panose="02020603050405020304" pitchFamily="18" charset="0"/>
                <a:cs typeface="Times New Roman" panose="02020603050405020304" pitchFamily="18" charset="0"/>
              </a:rPr>
              <a:t>класифікатора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створюється</a:t>
            </a:r>
            <a:r>
              <a:rPr lang="ru-RU" dirty="0">
                <a:latin typeface="Times New Roman" panose="02020603050405020304" pitchFamily="18" charset="0"/>
                <a:cs typeface="Times New Roman" panose="02020603050405020304" pitchFamily="18" charset="0"/>
              </a:rPr>
              <a:t> для того, </a:t>
            </a:r>
            <a:r>
              <a:rPr lang="ru-RU" dirty="0" err="1">
                <a:latin typeface="Times New Roman" panose="02020603050405020304" pitchFamily="18" charset="0"/>
                <a:cs typeface="Times New Roman" panose="02020603050405020304" pitchFamily="18" charset="0"/>
              </a:rPr>
              <a:t>щоб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інформація</a:t>
            </a:r>
            <a:r>
              <a:rPr lang="ru-RU" dirty="0">
                <a:latin typeface="Times New Roman" panose="02020603050405020304" pitchFamily="18" charset="0"/>
                <a:cs typeface="Times New Roman" panose="02020603050405020304" pitchFamily="18" charset="0"/>
              </a:rPr>
              <a:t>, що </a:t>
            </a:r>
            <a:r>
              <a:rPr lang="ru-RU" dirty="0" err="1">
                <a:latin typeface="Times New Roman" panose="02020603050405020304" pitchFamily="18" charset="0"/>
                <a:cs typeface="Times New Roman" panose="02020603050405020304" pitchFamily="18" charset="0"/>
              </a:rPr>
              <a:t>надається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митного</a:t>
            </a:r>
            <a:r>
              <a:rPr lang="ru-RU" dirty="0">
                <a:latin typeface="Times New Roman" panose="02020603050405020304" pitchFamily="18" charset="0"/>
                <a:cs typeface="Times New Roman" panose="02020603050405020304" pitchFamily="18" charset="0"/>
              </a:rPr>
              <a:t> органу, мала </a:t>
            </a:r>
            <a:r>
              <a:rPr lang="ru-RU" dirty="0" err="1">
                <a:latin typeface="Times New Roman" panose="02020603050405020304" pitchFamily="18" charset="0"/>
                <a:cs typeface="Times New Roman" panose="02020603050405020304" pitchFamily="18" charset="0"/>
              </a:rPr>
              <a:t>зручну</a:t>
            </a:r>
            <a:r>
              <a:rPr lang="ru-RU" dirty="0">
                <a:latin typeface="Times New Roman" panose="02020603050405020304" pitchFamily="18" charset="0"/>
                <a:cs typeface="Times New Roman" panose="02020603050405020304" pitchFamily="18" charset="0"/>
              </a:rPr>
              <a:t> форму для </a:t>
            </a:r>
            <a:r>
              <a:rPr lang="ru-RU" dirty="0" err="1">
                <a:latin typeface="Times New Roman" panose="02020603050405020304" pitchFamily="18" charset="0"/>
                <a:cs typeface="Times New Roman" panose="02020603050405020304" pitchFamily="18" charset="0"/>
              </a:rPr>
              <a:t>її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збирання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перевірки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передачі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обробки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видачі</a:t>
            </a:r>
            <a:r>
              <a:rPr lang="ru-RU" dirty="0">
                <a:latin typeface="Times New Roman" panose="02020603050405020304" pitchFamily="18" charset="0"/>
                <a:cs typeface="Times New Roman" panose="02020603050405020304" pitchFamily="18" charset="0"/>
              </a:rPr>
              <a:t>, а також для </a:t>
            </a:r>
            <a:r>
              <a:rPr lang="ru-RU" dirty="0" err="1">
                <a:latin typeface="Times New Roman" panose="02020603050405020304" pitchFamily="18" charset="0"/>
                <a:cs typeface="Times New Roman" panose="02020603050405020304" pitchFamily="18" charset="0"/>
              </a:rPr>
              <a:t>проведення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економічного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аналізу</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360000" algn="just">
              <a:lnSpc>
                <a:spcPct val="120000"/>
              </a:lnSpc>
              <a:spcBef>
                <a:spcPts val="0"/>
              </a:spcBef>
            </a:pPr>
            <a:r>
              <a:rPr lang="ru-RU" dirty="0" err="1">
                <a:latin typeface="Times New Roman" panose="02020603050405020304" pitchFamily="18" charset="0"/>
                <a:cs typeface="Times New Roman" panose="02020603050405020304" pitchFamily="18" charset="0"/>
              </a:rPr>
              <a:t>Еволюція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системи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номенклатури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відбувалася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поряд</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розвитком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світової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торгівлі</a:t>
            </a:r>
            <a:r>
              <a:rPr lang="ru-RU" dirty="0">
                <a:latin typeface="Times New Roman" panose="02020603050405020304" pitchFamily="18" charset="0"/>
                <a:cs typeface="Times New Roman" panose="02020603050405020304" pitchFamily="18" charset="0"/>
              </a:rPr>
              <a:t>. </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4427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D08F4E6-246F-4044-A7D6-442150FC11EC}"/>
              </a:ext>
            </a:extLst>
          </p:cNvPr>
          <p:cNvSpPr>
            <a:spLocks noGrp="1"/>
          </p:cNvSpPr>
          <p:nvPr>
            <p:ph idx="1"/>
          </p:nvPr>
        </p:nvSpPr>
        <p:spPr>
          <a:xfrm>
            <a:off x="705909" y="352426"/>
            <a:ext cx="8596668" cy="6505574"/>
          </a:xfrm>
        </p:spPr>
        <p:txBody>
          <a:bodyPr>
            <a:normAutofit fontScale="92500" lnSpcReduction="20000"/>
          </a:bodyPr>
          <a:lstStyle/>
          <a:p>
            <a:pPr marL="0" indent="360000" algn="just">
              <a:lnSpc>
                <a:spcPct val="130000"/>
              </a:lnSpc>
              <a:spcBef>
                <a:spcPts val="0"/>
              </a:spcBef>
            </a:pPr>
            <a:r>
              <a:rPr lang="uk-UA" dirty="0">
                <a:latin typeface="Times New Roman" panose="02020603050405020304" pitchFamily="18" charset="0"/>
                <a:cs typeface="Times New Roman" panose="02020603050405020304" pitchFamily="18" charset="0"/>
              </a:rPr>
              <a:t>3. У разі якщо згідно з </a:t>
            </a:r>
            <a:r>
              <a:rPr lang="uk-UA" dirty="0">
                <a:latin typeface="Times New Roman" panose="02020603050405020304" pitchFamily="18" charset="0"/>
                <a:cs typeface="Times New Roman" panose="02020603050405020304" pitchFamily="18" charset="0"/>
                <a:hlinkClick r:id="rId2"/>
              </a:rPr>
              <a:t>правилом 2 (</a:t>
            </a:r>
            <a:r>
              <a:rPr lang="en-US" dirty="0">
                <a:latin typeface="Times New Roman" panose="02020603050405020304" pitchFamily="18" charset="0"/>
                <a:cs typeface="Times New Roman" panose="02020603050405020304" pitchFamily="18" charset="0"/>
                <a:hlinkClick r:id="rId2"/>
              </a:rPr>
              <a:t>b)</a:t>
            </a:r>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або з будь-яких інших причин товар на перший погляд (</a:t>
            </a:r>
            <a:r>
              <a:rPr lang="en-US" dirty="0" err="1">
                <a:latin typeface="Times New Roman" panose="02020603050405020304" pitchFamily="18" charset="0"/>
                <a:cs typeface="Times New Roman" panose="02020603050405020304" pitchFamily="18" charset="0"/>
              </a:rPr>
              <a:t>pr</a:t>
            </a:r>
            <a:r>
              <a:rPr lang="uk-UA" dirty="0">
                <a:latin typeface="Times New Roman" panose="02020603050405020304" pitchFamily="18" charset="0"/>
                <a:cs typeface="Times New Roman" panose="02020603050405020304" pitchFamily="18" charset="0"/>
              </a:rPr>
              <a:t>і</a:t>
            </a:r>
            <a:r>
              <a:rPr lang="en-US" dirty="0">
                <a:latin typeface="Times New Roman" panose="02020603050405020304" pitchFamily="18" charset="0"/>
                <a:cs typeface="Times New Roman" panose="02020603050405020304" pitchFamily="18" charset="0"/>
              </a:rPr>
              <a:t>ma fac</a:t>
            </a:r>
            <a:r>
              <a:rPr lang="uk-UA" dirty="0">
                <a:latin typeface="Times New Roman" panose="02020603050405020304" pitchFamily="18" charset="0"/>
                <a:cs typeface="Times New Roman" panose="02020603050405020304" pitchFamily="18" charset="0"/>
              </a:rPr>
              <a:t>і</a:t>
            </a:r>
            <a:r>
              <a:rPr lang="en-US" dirty="0">
                <a:latin typeface="Times New Roman" panose="02020603050405020304" pitchFamily="18" charset="0"/>
                <a:cs typeface="Times New Roman" panose="02020603050405020304" pitchFamily="18" charset="0"/>
              </a:rPr>
              <a:t>e) </a:t>
            </a:r>
            <a:r>
              <a:rPr lang="uk-UA" dirty="0">
                <a:latin typeface="Times New Roman" panose="02020603050405020304" pitchFamily="18" charset="0"/>
                <a:cs typeface="Times New Roman" panose="02020603050405020304" pitchFamily="18" charset="0"/>
              </a:rPr>
              <a:t>можна віднести до двох чи більше товарних позицій, його класифікація здійснюється таким чином:</a:t>
            </a:r>
          </a:p>
          <a:p>
            <a:pPr marL="0" indent="360000" algn="just">
              <a:lnSpc>
                <a:spcPct val="130000"/>
              </a:lnSpc>
              <a:spcBef>
                <a:spcPts val="0"/>
              </a:spcBef>
            </a:pPr>
            <a:r>
              <a:rPr lang="uk-UA"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 </a:t>
            </a:r>
            <a:r>
              <a:rPr lang="uk-UA" dirty="0">
                <a:latin typeface="Times New Roman" panose="02020603050405020304" pitchFamily="18" charset="0"/>
                <a:cs typeface="Times New Roman" panose="02020603050405020304" pitchFamily="18" charset="0"/>
              </a:rPr>
              <a:t>перевага надається тій товарній позиції, в якій товар описується конкретніше порівняно з товарними позиціями, де подається більш загальний його опис. Проте в разі коли кожна з двох або більше товарних позицій стосується лише частини матеріалів чи речовин, що входять до складу суміші чи багатокомпонентного товару, або лише частини товарів, що надходять у продаж у наборі для роздрібної торгівлі, такі товарні позиції вважаються рівнозначними щодо цього товару, навіть якщо в одній з них подається повніший або точніший опис цього товару;</a:t>
            </a:r>
          </a:p>
          <a:p>
            <a:pPr marL="0" indent="360000" algn="just">
              <a:lnSpc>
                <a:spcPct val="130000"/>
              </a:lnSpc>
              <a:spcBef>
                <a:spcPts val="0"/>
              </a:spcBef>
            </a:pPr>
            <a:r>
              <a:rPr lang="uk-UA"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b) </a:t>
            </a:r>
            <a:r>
              <a:rPr lang="uk-UA" dirty="0">
                <a:latin typeface="Times New Roman" panose="02020603050405020304" pitchFamily="18" charset="0"/>
                <a:cs typeface="Times New Roman" panose="02020603050405020304" pitchFamily="18" charset="0"/>
              </a:rPr>
              <a:t>суміші, багатокомпонентні товари, які складаються з різних матеріалів або вироблені з різних компонентів, товари, що надходять у продаж у наборах для роздрібної торгівлі, класифікація яких не може здійснюватися згідно з </a:t>
            </a:r>
            <a:r>
              <a:rPr lang="uk-UA" dirty="0">
                <a:latin typeface="Times New Roman" panose="02020603050405020304" pitchFamily="18" charset="0"/>
                <a:cs typeface="Times New Roman" panose="02020603050405020304" pitchFamily="18" charset="0"/>
                <a:hlinkClick r:id="rId3"/>
              </a:rPr>
              <a:t>правилом 3 (</a:t>
            </a:r>
            <a:r>
              <a:rPr lang="en-US" dirty="0">
                <a:latin typeface="Times New Roman" panose="02020603050405020304" pitchFamily="18" charset="0"/>
                <a:cs typeface="Times New Roman" panose="02020603050405020304" pitchFamily="18" charset="0"/>
                <a:hlinkClick r:id="rId3"/>
              </a:rPr>
              <a:t>a)</a:t>
            </a:r>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повинні класифікуватися за тим матеріалом чи компонентом, який визначає основні властивості цих товарів, за умови що цей критерій можна застосувати;</a:t>
            </a:r>
          </a:p>
          <a:p>
            <a:pPr marL="0" indent="360000" algn="just">
              <a:lnSpc>
                <a:spcPct val="130000"/>
              </a:lnSpc>
              <a:spcBef>
                <a:spcPts val="0"/>
              </a:spcBef>
            </a:pPr>
            <a:r>
              <a:rPr lang="uk-UA"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c) </a:t>
            </a:r>
            <a:r>
              <a:rPr lang="uk-UA" dirty="0">
                <a:latin typeface="Times New Roman" panose="02020603050405020304" pitchFamily="18" charset="0"/>
                <a:cs typeface="Times New Roman" panose="02020603050405020304" pitchFamily="18" charset="0"/>
              </a:rPr>
              <a:t>товар, класифікацію якого не можна здійснити відповідно до </a:t>
            </a:r>
            <a:r>
              <a:rPr lang="uk-UA" dirty="0">
                <a:latin typeface="Times New Roman" panose="02020603050405020304" pitchFamily="18" charset="0"/>
                <a:cs typeface="Times New Roman" panose="02020603050405020304" pitchFamily="18" charset="0"/>
                <a:hlinkClick r:id="rId3"/>
              </a:rPr>
              <a:t>правила 3 (</a:t>
            </a:r>
            <a:r>
              <a:rPr lang="en-US" dirty="0">
                <a:latin typeface="Times New Roman" panose="02020603050405020304" pitchFamily="18" charset="0"/>
                <a:cs typeface="Times New Roman" panose="02020603050405020304" pitchFamily="18" charset="0"/>
                <a:hlinkClick r:id="rId3"/>
              </a:rPr>
              <a:t>a)</a:t>
            </a:r>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або </a:t>
            </a:r>
            <a:r>
              <a:rPr lang="uk-UA" dirty="0">
                <a:latin typeface="Times New Roman" panose="02020603050405020304" pitchFamily="18" charset="0"/>
                <a:cs typeface="Times New Roman" panose="02020603050405020304" pitchFamily="18" charset="0"/>
                <a:hlinkClick r:id="rId4"/>
              </a:rPr>
              <a:t>3 (</a:t>
            </a:r>
            <a:r>
              <a:rPr lang="en-US" dirty="0">
                <a:latin typeface="Times New Roman" panose="02020603050405020304" pitchFamily="18" charset="0"/>
                <a:cs typeface="Times New Roman" panose="02020603050405020304" pitchFamily="18" charset="0"/>
                <a:hlinkClick r:id="rId4"/>
              </a:rPr>
              <a:t>b)</a:t>
            </a:r>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повинен класифікуватися в товарній позиції з найбільшим порядковим номером серед номерів товарних позицій, що розглядаються.</a:t>
            </a:r>
          </a:p>
          <a:p>
            <a:pPr marL="0" indent="360000" algn="just">
              <a:lnSpc>
                <a:spcPct val="130000"/>
              </a:lnSpc>
              <a:spcBef>
                <a:spcPts val="0"/>
              </a:spcBef>
            </a:pPr>
            <a:r>
              <a:rPr lang="uk-UA" dirty="0">
                <a:latin typeface="Times New Roman" panose="02020603050405020304" pitchFamily="18" charset="0"/>
                <a:cs typeface="Times New Roman" panose="02020603050405020304" pitchFamily="18" charset="0"/>
              </a:rPr>
              <a:t>4. Товар, який не може бути класифікований згідно з вищезазначеними правилами, класифікується в товарній позиції, яка відповідає товарам, що найбільше подібні до тих, що розглядаються.</a:t>
            </a:r>
          </a:p>
          <a:p>
            <a:endParaRPr lang="uk-UA" dirty="0"/>
          </a:p>
        </p:txBody>
      </p:sp>
    </p:spTree>
    <p:extLst>
      <p:ext uri="{BB962C8B-B14F-4D97-AF65-F5344CB8AC3E}">
        <p14:creationId xmlns:p14="http://schemas.microsoft.com/office/powerpoint/2010/main" val="634046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CB5FD6C2-1D09-44DD-AA6F-04C812211C66}"/>
              </a:ext>
            </a:extLst>
          </p:cNvPr>
          <p:cNvSpPr>
            <a:spLocks noGrp="1"/>
          </p:cNvSpPr>
          <p:nvPr>
            <p:ph idx="1"/>
          </p:nvPr>
        </p:nvSpPr>
        <p:spPr>
          <a:xfrm>
            <a:off x="677334" y="533400"/>
            <a:ext cx="8596668" cy="5829299"/>
          </a:xfrm>
        </p:spPr>
        <p:txBody>
          <a:bodyPr>
            <a:normAutofit lnSpcReduction="10000"/>
          </a:bodyPr>
          <a:lstStyle/>
          <a:p>
            <a:pPr marL="0" indent="360000" algn="just">
              <a:lnSpc>
                <a:spcPct val="110000"/>
              </a:lnSpc>
              <a:spcBef>
                <a:spcPts val="0"/>
              </a:spcBef>
            </a:pPr>
            <a:r>
              <a:rPr lang="uk-UA" dirty="0">
                <a:latin typeface="Times New Roman" panose="02020603050405020304" pitchFamily="18" charset="0"/>
                <a:cs typeface="Times New Roman" panose="02020603050405020304" pitchFamily="18" charset="0"/>
              </a:rPr>
              <a:t>5. На додаток до наведеного до зазначених нижче товарів застосовуються такі правила:</a:t>
            </a:r>
          </a:p>
          <a:p>
            <a:pPr marL="0" indent="360000" algn="just">
              <a:lnSpc>
                <a:spcPct val="110000"/>
              </a:lnSpc>
              <a:spcBef>
                <a:spcPts val="0"/>
              </a:spcBef>
            </a:pPr>
            <a:r>
              <a:rPr lang="uk-UA"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 </a:t>
            </a:r>
            <a:r>
              <a:rPr lang="uk-UA" dirty="0">
                <a:latin typeface="Times New Roman" panose="02020603050405020304" pitchFamily="18" charset="0"/>
                <a:cs typeface="Times New Roman" panose="02020603050405020304" pitchFamily="18" charset="0"/>
              </a:rPr>
              <a:t>футляри для фотоапаратів, музичних інструментів, зброї, креслярського приладдя, прикрас та подібні вироби, які мають спеціальну форму і призначені для зберігання відповідних виробів або набору виробів, придатні для тривалого використання разом з виробами, для яких вони призначені, класифікуються разом з упакованими в них виробами. Це правило не поширюється на тару (упаковку), що становить разом з виробом одне ціле і надає останньому істотно іншої властивості;</a:t>
            </a:r>
          </a:p>
          <a:p>
            <a:pPr marL="0" indent="360000" algn="just">
              <a:lnSpc>
                <a:spcPct val="110000"/>
              </a:lnSpc>
              <a:spcBef>
                <a:spcPts val="0"/>
              </a:spcBef>
            </a:pPr>
            <a:r>
              <a:rPr lang="uk-UA"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b) </a:t>
            </a:r>
            <a:r>
              <a:rPr lang="uk-UA" dirty="0">
                <a:latin typeface="Times New Roman" panose="02020603050405020304" pitchFamily="18" charset="0"/>
                <a:cs typeface="Times New Roman" panose="02020603050405020304" pitchFamily="18" charset="0"/>
              </a:rPr>
              <a:t>відповідно до </a:t>
            </a:r>
            <a:r>
              <a:rPr lang="uk-UA" dirty="0">
                <a:latin typeface="Times New Roman" panose="02020603050405020304" pitchFamily="18" charset="0"/>
                <a:cs typeface="Times New Roman" panose="02020603050405020304" pitchFamily="18" charset="0"/>
                <a:hlinkClick r:id="rId2"/>
              </a:rPr>
              <a:t>правила 5 (</a:t>
            </a:r>
            <a:r>
              <a:rPr lang="en-US" dirty="0">
                <a:latin typeface="Times New Roman" panose="02020603050405020304" pitchFamily="18" charset="0"/>
                <a:cs typeface="Times New Roman" panose="02020603050405020304" pitchFamily="18" charset="0"/>
                <a:hlinkClick r:id="rId2"/>
              </a:rPr>
              <a:t>a)</a:t>
            </a:r>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тару (упаковку) разом з товарами, які в ній містяться, слід класифікувати разом із цими товарами, якщо вона належить до такого типу тари (упаковки), яка зазвичай використовується для упакування цих товарів. Це положення є необов’язковим, якщо ця тара (упаковка) придатна для повторного використання.</a:t>
            </a:r>
          </a:p>
          <a:p>
            <a:pPr marL="0" indent="360000" algn="just">
              <a:lnSpc>
                <a:spcPct val="110000"/>
              </a:lnSpc>
              <a:spcBef>
                <a:spcPts val="0"/>
              </a:spcBef>
            </a:pPr>
            <a:r>
              <a:rPr lang="uk-UA" dirty="0">
                <a:latin typeface="Times New Roman" panose="02020603050405020304" pitchFamily="18" charset="0"/>
                <a:cs typeface="Times New Roman" panose="02020603050405020304" pitchFamily="18" charset="0"/>
              </a:rPr>
              <a:t>6. Для юридичних цілей класифікація товарів у товарних </a:t>
            </a:r>
            <a:r>
              <a:rPr lang="uk-UA" dirty="0" err="1">
                <a:latin typeface="Times New Roman" panose="02020603050405020304" pitchFamily="18" charset="0"/>
                <a:cs typeface="Times New Roman" panose="02020603050405020304" pitchFamily="18" charset="0"/>
              </a:rPr>
              <a:t>підпозиціях</a:t>
            </a:r>
            <a:r>
              <a:rPr lang="uk-UA" dirty="0">
                <a:latin typeface="Times New Roman" panose="02020603050405020304" pitchFamily="18" charset="0"/>
                <a:cs typeface="Times New Roman" panose="02020603050405020304" pitchFamily="18" charset="0"/>
              </a:rPr>
              <a:t>, товарних категоріях і товарних підкатегоріях здійснюється відповідно до назви останніх, а також приміток, які їх стосуються, з урахуванням певних застережень (</a:t>
            </a:r>
            <a:r>
              <a:rPr lang="en-US" dirty="0" err="1">
                <a:latin typeface="Times New Roman" panose="02020603050405020304" pitchFamily="18" charset="0"/>
                <a:cs typeface="Times New Roman" panose="02020603050405020304" pitchFamily="18" charset="0"/>
              </a:rPr>
              <a:t>mutat</a:t>
            </a:r>
            <a:r>
              <a:rPr lang="uk-UA" dirty="0">
                <a:latin typeface="Times New Roman" panose="02020603050405020304" pitchFamily="18" charset="0"/>
                <a:cs typeface="Times New Roman" panose="02020603050405020304" pitchFamily="18" charset="0"/>
              </a:rPr>
              <a:t>і</a:t>
            </a:r>
            <a:r>
              <a:rPr lang="en-US" dirty="0">
                <a:latin typeface="Times New Roman" panose="02020603050405020304" pitchFamily="18" charset="0"/>
                <a:cs typeface="Times New Roman" panose="02020603050405020304" pitchFamily="18" charset="0"/>
              </a:rPr>
              <a:t>s </a:t>
            </a:r>
            <a:r>
              <a:rPr lang="en-US" dirty="0" err="1">
                <a:latin typeface="Times New Roman" panose="02020603050405020304" pitchFamily="18" charset="0"/>
                <a:cs typeface="Times New Roman" panose="02020603050405020304" pitchFamily="18" charset="0"/>
              </a:rPr>
              <a:t>mutand</a:t>
            </a:r>
            <a:r>
              <a:rPr lang="uk-UA" dirty="0">
                <a:latin typeface="Times New Roman" panose="02020603050405020304" pitchFamily="18" charset="0"/>
                <a:cs typeface="Times New Roman" panose="02020603050405020304" pitchFamily="18" charset="0"/>
              </a:rPr>
              <a:t>і</a:t>
            </a:r>
            <a:r>
              <a:rPr lang="en-US" dirty="0">
                <a:latin typeface="Times New Roman" panose="02020603050405020304" pitchFamily="18" charset="0"/>
                <a:cs typeface="Times New Roman" panose="02020603050405020304" pitchFamily="18" charset="0"/>
              </a:rPr>
              <a:t>s), </a:t>
            </a:r>
            <a:r>
              <a:rPr lang="uk-UA" dirty="0">
                <a:latin typeface="Times New Roman" panose="02020603050405020304" pitchFamily="18" charset="0"/>
                <a:cs typeface="Times New Roman" panose="02020603050405020304" pitchFamily="18" charset="0"/>
              </a:rPr>
              <a:t>положень вищезазначених правил за умови, що порівнювати можна лише назви одного рівня деталізації. Для цілей цього правила також можуть застосовуватися відповідні примітки до розділів і груп, якщо в контексті не зазначено інше.</a:t>
            </a:r>
          </a:p>
          <a:p>
            <a:endParaRPr lang="uk-UA" dirty="0"/>
          </a:p>
        </p:txBody>
      </p:sp>
    </p:spTree>
    <p:extLst>
      <p:ext uri="{BB962C8B-B14F-4D97-AF65-F5344CB8AC3E}">
        <p14:creationId xmlns:p14="http://schemas.microsoft.com/office/powerpoint/2010/main" val="3271649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C003BB-61FA-46E0-9E15-CF492A9EC920}"/>
              </a:ext>
            </a:extLst>
          </p:cNvPr>
          <p:cNvSpPr>
            <a:spLocks noGrp="1"/>
          </p:cNvSpPr>
          <p:nvPr>
            <p:ph type="title"/>
          </p:nvPr>
        </p:nvSpPr>
        <p:spPr>
          <a:xfrm>
            <a:off x="677334" y="238126"/>
            <a:ext cx="8596668" cy="819150"/>
          </a:xfrm>
        </p:spPr>
        <p:txBody>
          <a:bodyPr>
            <a:noAutofit/>
          </a:bodyPr>
          <a:lstStyle/>
          <a:p>
            <a:pPr algn="ctr"/>
            <a:r>
              <a:rPr lang="uk-UA" sz="2400" b="1" dirty="0">
                <a:solidFill>
                  <a:schemeClr val="tx1"/>
                </a:solidFill>
                <a:latin typeface="Times New Roman" panose="02020603050405020304" pitchFamily="18" charset="0"/>
                <a:cs typeface="Times New Roman" panose="02020603050405020304" pitchFamily="18" charset="0"/>
              </a:rPr>
              <a:t>4.5. Визначення країни походження товару.</a:t>
            </a:r>
            <a:br>
              <a:rPr lang="uk-UA" sz="2400" b="1" dirty="0">
                <a:solidFill>
                  <a:schemeClr val="tx1"/>
                </a:solidFill>
                <a:latin typeface="Times New Roman" panose="02020603050405020304" pitchFamily="18" charset="0"/>
                <a:cs typeface="Times New Roman" panose="02020603050405020304" pitchFamily="18" charset="0"/>
              </a:rPr>
            </a:br>
            <a:endParaRPr lang="uk-UA" sz="2400" b="1" dirty="0"/>
          </a:p>
        </p:txBody>
      </p:sp>
      <p:sp>
        <p:nvSpPr>
          <p:cNvPr id="3" name="Місце для вмісту 2">
            <a:extLst>
              <a:ext uri="{FF2B5EF4-FFF2-40B4-BE49-F238E27FC236}">
                <a16:creationId xmlns:a16="http://schemas.microsoft.com/office/drawing/2014/main" id="{14B90185-7591-4400-A379-DCABCD2D403D}"/>
              </a:ext>
            </a:extLst>
          </p:cNvPr>
          <p:cNvSpPr>
            <a:spLocks noGrp="1"/>
          </p:cNvSpPr>
          <p:nvPr>
            <p:ph idx="1"/>
          </p:nvPr>
        </p:nvSpPr>
        <p:spPr>
          <a:xfrm>
            <a:off x="677334" y="762000"/>
            <a:ext cx="9209616" cy="5857874"/>
          </a:xfrm>
        </p:spPr>
        <p:txBody>
          <a:bodyPr>
            <a:normAutofit fontScale="70000" lnSpcReduction="20000"/>
          </a:bodyPr>
          <a:lstStyle/>
          <a:p>
            <a:pPr marL="0" indent="396000" algn="just">
              <a:lnSpc>
                <a:spcPct val="130000"/>
              </a:lnSpc>
              <a:spcBef>
                <a:spcPts val="0"/>
              </a:spcBef>
            </a:pPr>
            <a:r>
              <a:rPr lang="uk-UA" sz="2000" i="1" dirty="0">
                <a:latin typeface="Times New Roman" panose="02020603050405020304" pitchFamily="18" charset="0"/>
                <a:cs typeface="Times New Roman" panose="02020603050405020304" pitchFamily="18" charset="0"/>
              </a:rPr>
              <a:t>Стаття 36. Визначення країни походження товару</a:t>
            </a:r>
          </a:p>
          <a:p>
            <a:pPr marL="0" indent="396000" algn="just">
              <a:lnSpc>
                <a:spcPct val="130000"/>
              </a:lnSpc>
              <a:spcBef>
                <a:spcPts val="0"/>
              </a:spcBef>
            </a:pPr>
            <a:r>
              <a:rPr lang="uk-UA" sz="2000" dirty="0">
                <a:latin typeface="Times New Roman" panose="02020603050405020304" pitchFamily="18" charset="0"/>
                <a:cs typeface="Times New Roman" panose="02020603050405020304" pitchFamily="18" charset="0"/>
              </a:rPr>
              <a:t>1. Положення цього Кодексу встановлюють непреференційні правила щодо визначення країни походження товарів, що переміщуються через митний кордон України, з метою застосування:</a:t>
            </a:r>
          </a:p>
          <a:p>
            <a:pPr marL="0" indent="396000" algn="just">
              <a:lnSpc>
                <a:spcPct val="130000"/>
              </a:lnSpc>
              <a:spcBef>
                <a:spcPts val="0"/>
              </a:spcBef>
              <a:buNone/>
            </a:pPr>
            <a:r>
              <a:rPr lang="uk-UA" sz="2000" dirty="0">
                <a:latin typeface="Times New Roman" panose="02020603050405020304" pitchFamily="18" charset="0"/>
                <a:cs typeface="Times New Roman" panose="02020603050405020304" pitchFamily="18" charset="0"/>
              </a:rPr>
              <a:t>1) ставок мита, правил щодо його справляння до товарів, яким надається режим найбільшого сприяння, крім тарифних пільг (преференцій), встановлених міжнародними договорами України, згода на обов’язковість яких надана Верховною Радою України;</a:t>
            </a:r>
          </a:p>
          <a:p>
            <a:pPr marL="0" indent="396000" algn="just">
              <a:lnSpc>
                <a:spcPct val="130000"/>
              </a:lnSpc>
              <a:spcBef>
                <a:spcPts val="0"/>
              </a:spcBef>
              <a:buNone/>
            </a:pPr>
            <a:r>
              <a:rPr lang="uk-UA" sz="2000" dirty="0">
                <a:latin typeface="Times New Roman" panose="02020603050405020304" pitchFamily="18" charset="0"/>
                <a:cs typeface="Times New Roman" panose="02020603050405020304" pitchFamily="18" charset="0"/>
              </a:rPr>
              <a:t>2) заходів нетарифного регулювання зовнішньоекономічної діяльності;</a:t>
            </a:r>
          </a:p>
          <a:p>
            <a:pPr marL="0" indent="396000" algn="just">
              <a:lnSpc>
                <a:spcPct val="130000"/>
              </a:lnSpc>
              <a:spcBef>
                <a:spcPts val="0"/>
              </a:spcBef>
              <a:buNone/>
            </a:pPr>
            <a:r>
              <a:rPr lang="uk-UA" sz="2000" dirty="0">
                <a:latin typeface="Times New Roman" panose="02020603050405020304" pitchFamily="18" charset="0"/>
                <a:cs typeface="Times New Roman" panose="02020603050405020304" pitchFamily="18" charset="0"/>
              </a:rPr>
              <a:t>3) інших заходів відповідно до вимог Світової організації торгівлі, пов’язаних із визначенням країни походження товару.</a:t>
            </a:r>
          </a:p>
          <a:p>
            <a:pPr marL="0" indent="396000" algn="just">
              <a:lnSpc>
                <a:spcPct val="130000"/>
              </a:lnSpc>
              <a:spcBef>
                <a:spcPts val="0"/>
              </a:spcBef>
            </a:pPr>
            <a:r>
              <a:rPr lang="uk-UA" sz="2000" dirty="0">
                <a:latin typeface="Times New Roman" panose="02020603050405020304" pitchFamily="18" charset="0"/>
                <a:cs typeface="Times New Roman" panose="02020603050405020304" pitchFamily="18" charset="0"/>
              </a:rPr>
              <a:t>2. Країною походження товару вважається країна, в якій:</a:t>
            </a:r>
          </a:p>
          <a:p>
            <a:pPr marL="0" indent="396000" algn="just">
              <a:lnSpc>
                <a:spcPct val="130000"/>
              </a:lnSpc>
              <a:spcBef>
                <a:spcPts val="0"/>
              </a:spcBef>
              <a:buNone/>
            </a:pPr>
            <a:r>
              <a:rPr lang="uk-UA" sz="2000" dirty="0">
                <a:latin typeface="Times New Roman" panose="02020603050405020304" pitchFamily="18" charset="0"/>
                <a:cs typeface="Times New Roman" panose="02020603050405020304" pitchFamily="18" charset="0"/>
              </a:rPr>
              <a:t>1) товар був повністю отриманий;</a:t>
            </a:r>
          </a:p>
          <a:p>
            <a:pPr marL="0" indent="396000" algn="just">
              <a:lnSpc>
                <a:spcPct val="130000"/>
              </a:lnSpc>
              <a:spcBef>
                <a:spcPts val="0"/>
              </a:spcBef>
              <a:buNone/>
            </a:pPr>
            <a:r>
              <a:rPr lang="uk-UA" sz="2000" dirty="0">
                <a:latin typeface="Times New Roman" panose="02020603050405020304" pitchFamily="18" charset="0"/>
                <a:cs typeface="Times New Roman" panose="02020603050405020304" pitchFamily="18" charset="0"/>
              </a:rPr>
              <a:t>2) товар був підданий останнім економічно обґрунтованим виробничим та технологічним операціям з переробки, що призвели до виробництва нового товару або є важливою стадією виробництва, за умови виконання в цій країні критеріїв достатньої переробки, перелік яких встановлюється Кабінетом Міністрів України.</a:t>
            </a:r>
          </a:p>
          <a:p>
            <a:pPr marL="0" indent="396000" algn="just">
              <a:lnSpc>
                <a:spcPct val="130000"/>
              </a:lnSpc>
              <a:spcBef>
                <a:spcPts val="0"/>
              </a:spcBef>
            </a:pPr>
            <a:r>
              <a:rPr lang="uk-UA" sz="2000" dirty="0">
                <a:latin typeface="Times New Roman" panose="02020603050405020304" pitchFamily="18" charset="0"/>
                <a:cs typeface="Times New Roman" panose="02020603050405020304" pitchFamily="18" charset="0"/>
              </a:rPr>
              <a:t>3. Якщо стосовно конкретного товару критерії достатньої переробки не встановлено, застосовується правило, згідно з яким країна походження товару визначається за країною походження використаних при переробці матеріалів з найбільшою вартістю.</a:t>
            </a:r>
          </a:p>
          <a:p>
            <a:pPr marL="0" indent="396000" algn="just">
              <a:lnSpc>
                <a:spcPct val="130000"/>
              </a:lnSpc>
              <a:spcBef>
                <a:spcPts val="0"/>
              </a:spcBef>
            </a:pPr>
            <a:r>
              <a:rPr lang="uk-UA" sz="2000" dirty="0">
                <a:latin typeface="Times New Roman" panose="02020603050405020304" pitchFamily="18" charset="0"/>
                <a:cs typeface="Times New Roman" panose="02020603050405020304" pitchFamily="18" charset="0"/>
              </a:rPr>
              <a:t>4. Під країною походження товару можуть розумітися група країн, митні союзи країн, регіон, територія чи частина країни, якщо є необхідність їх виділення з метою визначення походження товару.</a:t>
            </a:r>
          </a:p>
          <a:p>
            <a:pPr marL="0" indent="396000" algn="just">
              <a:lnSpc>
                <a:spcPct val="130000"/>
              </a:lnSpc>
              <a:spcBef>
                <a:spcPts val="0"/>
              </a:spcBef>
            </a:pPr>
            <a:r>
              <a:rPr lang="uk-UA" sz="2000" dirty="0">
                <a:latin typeface="Times New Roman" panose="02020603050405020304" pitchFamily="18" charset="0"/>
                <a:cs typeface="Times New Roman" panose="02020603050405020304" pitchFamily="18" charset="0"/>
              </a:rPr>
              <a:t>5. Повністю отримані або піддані достатній переробці товари преференційного походження визначаються відповідно до законів України, а також міжнародних договорів України, згода на обов’язковість яких надана Верховною Радою України.</a:t>
            </a:r>
          </a:p>
          <a:p>
            <a:pPr marL="0" indent="396000" algn="just">
              <a:lnSpc>
                <a:spcPct val="130000"/>
              </a:lnSpc>
              <a:spcBef>
                <a:spcPts val="0"/>
              </a:spcBef>
            </a:pPr>
            <a:r>
              <a:rPr lang="uk-UA" sz="2000" dirty="0">
                <a:latin typeface="Times New Roman" panose="02020603050405020304" pitchFamily="18" charset="0"/>
                <a:cs typeface="Times New Roman" panose="02020603050405020304" pitchFamily="18" charset="0"/>
              </a:rPr>
              <a:t>6. Особливості визначення країни походження товару, що ввозиться з територій спеціальних (вільних) економічних зон, розташованих на території України, встановлюються законом.</a:t>
            </a:r>
          </a:p>
          <a:p>
            <a:endParaRPr lang="uk-UA" dirty="0"/>
          </a:p>
        </p:txBody>
      </p:sp>
    </p:spTree>
    <p:extLst>
      <p:ext uri="{BB962C8B-B14F-4D97-AF65-F5344CB8AC3E}">
        <p14:creationId xmlns:p14="http://schemas.microsoft.com/office/powerpoint/2010/main" val="897985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67F6B0D-82ED-45E9-8C72-AB0C4B4572E7}"/>
              </a:ext>
            </a:extLst>
          </p:cNvPr>
          <p:cNvSpPr>
            <a:spLocks noGrp="1"/>
          </p:cNvSpPr>
          <p:nvPr>
            <p:ph idx="1"/>
          </p:nvPr>
        </p:nvSpPr>
        <p:spPr>
          <a:xfrm>
            <a:off x="677334" y="295275"/>
            <a:ext cx="9190566" cy="5746087"/>
          </a:xfrm>
        </p:spPr>
        <p:txBody>
          <a:bodyPr>
            <a:normAutofit fontScale="85000" lnSpcReduction="20000"/>
          </a:bodyPr>
          <a:lstStyle/>
          <a:p>
            <a:pPr marL="0" indent="360000" algn="just">
              <a:lnSpc>
                <a:spcPct val="130000"/>
              </a:lnSpc>
              <a:spcBef>
                <a:spcPts val="0"/>
              </a:spcBef>
            </a:pPr>
            <a:r>
              <a:rPr lang="uk-UA" sz="1900" i="1" dirty="0">
                <a:latin typeface="Times New Roman" panose="02020603050405020304" pitchFamily="18" charset="0"/>
                <a:cs typeface="Times New Roman" panose="02020603050405020304" pitchFamily="18" charset="0"/>
              </a:rPr>
              <a:t>Стаття 37. Товари, повністю отримані в країні походження</a:t>
            </a:r>
          </a:p>
          <a:p>
            <a:pPr marL="0" indent="396000" algn="just">
              <a:lnSpc>
                <a:spcPct val="120000"/>
              </a:lnSpc>
              <a:spcBef>
                <a:spcPts val="0"/>
              </a:spcBef>
            </a:pPr>
            <a:r>
              <a:rPr lang="uk-UA" sz="1900" dirty="0">
                <a:latin typeface="Times New Roman" panose="02020603050405020304" pitchFamily="18" charset="0"/>
                <a:cs typeface="Times New Roman" panose="02020603050405020304" pitchFamily="18" charset="0"/>
              </a:rPr>
              <a:t>1. Товарами, повністю отриманими в країні походження, вважаються:</a:t>
            </a:r>
          </a:p>
          <a:p>
            <a:pPr marL="0" indent="396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1) мінеральна продукція (корисні копалини), добута з надр цієї країни, в її територіальних водах або на її морському дні;</a:t>
            </a:r>
          </a:p>
          <a:p>
            <a:pPr marL="0" indent="396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2) продукція рослинного походження, вирощена або зібрана в цій країні;</a:t>
            </a:r>
          </a:p>
          <a:p>
            <a:pPr marL="0" indent="396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3) живі тварини, що народилися та вирощені в цій країні;</a:t>
            </a:r>
          </a:p>
          <a:p>
            <a:pPr marL="0" indent="396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4) продукція, отримана від живих тварин, вирощених у цій країні;</a:t>
            </a:r>
          </a:p>
          <a:p>
            <a:pPr marL="0" indent="396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5) продукція, отримана в результаті мисливства або рибальства в цій країні;</a:t>
            </a:r>
          </a:p>
          <a:p>
            <a:pPr marL="0" indent="396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6) продукція морського рибальського промислу та інша продукція, отримана судном, що зареєстроване в цій країні та ходить під прапором цієї країни за межами територіальних вод будь-якої країни;</a:t>
            </a:r>
          </a:p>
          <a:p>
            <a:pPr marL="0" indent="396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7) продукція, отримана або вироблена на борту переробного судна цієї країни виключно з продукції, зазначеної у </a:t>
            </a:r>
            <a:r>
              <a:rPr lang="uk-UA" sz="1900" dirty="0">
                <a:latin typeface="Times New Roman" panose="02020603050405020304" pitchFamily="18" charset="0"/>
                <a:cs typeface="Times New Roman" panose="02020603050405020304" pitchFamily="18" charset="0"/>
                <a:hlinkClick r:id="rId2"/>
              </a:rPr>
              <a:t>пункті 6</a:t>
            </a:r>
            <a:r>
              <a:rPr lang="uk-UA" sz="1900" dirty="0">
                <a:latin typeface="Times New Roman" panose="02020603050405020304" pitchFamily="18" charset="0"/>
                <a:cs typeface="Times New Roman" panose="02020603050405020304" pitchFamily="18" charset="0"/>
              </a:rPr>
              <a:t> цієї частини, за умови, що таке переробне судно зареєстровано у цій країні та ходить під її прапором;</a:t>
            </a:r>
          </a:p>
          <a:p>
            <a:pPr marL="0" indent="396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8) продукція, отримана з морського </a:t>
            </a:r>
            <a:r>
              <a:rPr lang="uk-UA" sz="1900" dirty="0" err="1">
                <a:latin typeface="Times New Roman" panose="02020603050405020304" pitchFamily="18" charset="0"/>
                <a:cs typeface="Times New Roman" panose="02020603050405020304" pitchFamily="18" charset="0"/>
              </a:rPr>
              <a:t>дна</a:t>
            </a:r>
            <a:r>
              <a:rPr lang="uk-UA" sz="1900" dirty="0">
                <a:latin typeface="Times New Roman" panose="02020603050405020304" pitchFamily="18" charset="0"/>
                <a:cs typeface="Times New Roman" panose="02020603050405020304" pitchFamily="18" charset="0"/>
              </a:rPr>
              <a:t> або з морських надр за межами територіальних вод цієї країни, за умови, що ця країна має виключне право на розробку цього морського </a:t>
            </a:r>
            <a:r>
              <a:rPr lang="uk-UA" sz="1900" dirty="0" err="1">
                <a:latin typeface="Times New Roman" panose="02020603050405020304" pitchFamily="18" charset="0"/>
                <a:cs typeface="Times New Roman" panose="02020603050405020304" pitchFamily="18" charset="0"/>
              </a:rPr>
              <a:t>дна</a:t>
            </a:r>
            <a:r>
              <a:rPr lang="uk-UA" sz="1900" dirty="0">
                <a:latin typeface="Times New Roman" panose="02020603050405020304" pitchFamily="18" charset="0"/>
                <a:cs typeface="Times New Roman" panose="02020603050405020304" pitchFamily="18" charset="0"/>
              </a:rPr>
              <a:t> або цих морських надр;</a:t>
            </a:r>
          </a:p>
          <a:p>
            <a:pPr marL="0" indent="396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9) брухт та відходи, отримані в результаті виробничих операцій з переробки в цій країні, а також вироби, що були в ужитку, зібрані в цій країні та придатні виключно для відновлення сировинних матеріалів;</a:t>
            </a:r>
          </a:p>
          <a:p>
            <a:pPr marL="0" indent="396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10) товари, отримані в цій країні виключно з продукції, зазначеної в </a:t>
            </a:r>
            <a:r>
              <a:rPr lang="uk-UA" sz="1900" dirty="0">
                <a:latin typeface="Times New Roman" panose="02020603050405020304" pitchFamily="18" charset="0"/>
                <a:cs typeface="Times New Roman" panose="02020603050405020304" pitchFamily="18" charset="0"/>
                <a:hlinkClick r:id="rId3"/>
              </a:rPr>
              <a:t>пунктах 1-9</a:t>
            </a:r>
            <a:r>
              <a:rPr lang="uk-UA" sz="1900" dirty="0">
                <a:latin typeface="Times New Roman" panose="02020603050405020304" pitchFamily="18" charset="0"/>
                <a:cs typeface="Times New Roman" panose="02020603050405020304" pitchFamily="18" charset="0"/>
              </a:rPr>
              <a:t> цієї частини.</a:t>
            </a:r>
          </a:p>
          <a:p>
            <a:endParaRPr lang="uk-UA" dirty="0"/>
          </a:p>
        </p:txBody>
      </p:sp>
    </p:spTree>
    <p:extLst>
      <p:ext uri="{BB962C8B-B14F-4D97-AF65-F5344CB8AC3E}">
        <p14:creationId xmlns:p14="http://schemas.microsoft.com/office/powerpoint/2010/main" val="785859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C17DCDA-FC57-4C59-9114-86FC0C7D7C3A}"/>
              </a:ext>
            </a:extLst>
          </p:cNvPr>
          <p:cNvSpPr>
            <a:spLocks noGrp="1"/>
          </p:cNvSpPr>
          <p:nvPr>
            <p:ph idx="1"/>
          </p:nvPr>
        </p:nvSpPr>
        <p:spPr>
          <a:xfrm>
            <a:off x="677334" y="390525"/>
            <a:ext cx="9247716" cy="5650837"/>
          </a:xfrm>
        </p:spPr>
        <p:txBody>
          <a:bodyPr>
            <a:normAutofit fontScale="85000" lnSpcReduction="10000"/>
          </a:bodyPr>
          <a:lstStyle/>
          <a:p>
            <a:pPr indent="360000" algn="just">
              <a:lnSpc>
                <a:spcPct val="120000"/>
              </a:lnSpc>
              <a:spcBef>
                <a:spcPts val="0"/>
              </a:spcBef>
            </a:pPr>
            <a:r>
              <a:rPr lang="uk-UA" sz="1900" i="1" dirty="0">
                <a:latin typeface="Times New Roman" panose="02020603050405020304" pitchFamily="18" charset="0"/>
                <a:cs typeface="Times New Roman" panose="02020603050405020304" pitchFamily="18" charset="0"/>
              </a:rPr>
              <a:t>Стаття 38. Виробничі та технологічні операції, що є економічно необґрунтованими</a:t>
            </a:r>
          </a:p>
          <a:p>
            <a:pPr indent="360000" algn="just">
              <a:lnSpc>
                <a:spcPct val="120000"/>
              </a:lnSpc>
              <a:spcBef>
                <a:spcPts val="0"/>
              </a:spcBef>
            </a:pPr>
            <a:r>
              <a:rPr lang="uk-UA" sz="1900" dirty="0">
                <a:latin typeface="Times New Roman" panose="02020603050405020304" pitchFamily="18" charset="0"/>
                <a:cs typeface="Times New Roman" panose="02020603050405020304" pitchFamily="18" charset="0"/>
              </a:rPr>
              <a:t>1. Виробничі та технологічні операції вважаються економічно необґрунтованими в певній країні, якщо такі операції здійснено з метою ухилення від застосування заходів, зазначених у </a:t>
            </a:r>
            <a:r>
              <a:rPr lang="uk-UA" sz="1900" dirty="0">
                <a:latin typeface="Times New Roman" panose="02020603050405020304" pitchFamily="18" charset="0"/>
                <a:cs typeface="Times New Roman" panose="02020603050405020304" pitchFamily="18" charset="0"/>
                <a:hlinkClick r:id="rId2"/>
              </a:rPr>
              <a:t>частині першій</a:t>
            </a:r>
            <a:r>
              <a:rPr lang="uk-UA" sz="1900" dirty="0">
                <a:latin typeface="Times New Roman" panose="02020603050405020304" pitchFamily="18" charset="0"/>
                <a:cs typeface="Times New Roman" panose="02020603050405020304" pitchFamily="18" charset="0"/>
              </a:rPr>
              <a:t> статті 36 цього Кодексу.</a:t>
            </a:r>
          </a:p>
          <a:p>
            <a:pPr indent="360000" algn="just">
              <a:lnSpc>
                <a:spcPct val="120000"/>
              </a:lnSpc>
              <a:spcBef>
                <a:spcPts val="0"/>
              </a:spcBef>
            </a:pPr>
            <a:r>
              <a:rPr lang="uk-UA" sz="1900" dirty="0">
                <a:latin typeface="Times New Roman" panose="02020603050405020304" pitchFamily="18" charset="0"/>
                <a:cs typeface="Times New Roman" panose="02020603050405020304" pitchFamily="18" charset="0"/>
              </a:rPr>
              <a:t>2. Незалежно від положень </a:t>
            </a:r>
            <a:r>
              <a:rPr lang="uk-UA" sz="1900" dirty="0">
                <a:latin typeface="Times New Roman" panose="02020603050405020304" pitchFamily="18" charset="0"/>
                <a:cs typeface="Times New Roman" panose="02020603050405020304" pitchFamily="18" charset="0"/>
                <a:hlinkClick r:id="rId3"/>
              </a:rPr>
              <a:t>пункту 2</a:t>
            </a:r>
            <a:r>
              <a:rPr lang="uk-UA" sz="1900" dirty="0">
                <a:latin typeface="Times New Roman" panose="02020603050405020304" pitchFamily="18" charset="0"/>
                <a:cs typeface="Times New Roman" panose="02020603050405020304" pitchFamily="18" charset="0"/>
              </a:rPr>
              <a:t> частини другої статті 36 цього Кодексу не відповідають критеріям достатньої переробки та вважаються економічно необґрунтованими для цілей отримання товаром статусу походження:</a:t>
            </a:r>
          </a:p>
          <a:p>
            <a:pPr marL="0" indent="360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1) операції, пов’язані із забезпеченням збереження товарів у належному стані під час транспортування або зберігання (вентиляція, розділення, сушіння, видалення пошкоджених частин та подібні операції), або операції, що спрощують процедуру постачання або транспортування;</a:t>
            </a:r>
          </a:p>
          <a:p>
            <a:pPr marL="0" indent="360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2) прості операції з видалення пилу, просіювання, відбору або очищення, сортування, класифікації, упорядкування, підбору, прасування, різання;</a:t>
            </a:r>
          </a:p>
          <a:p>
            <a:pPr marL="0" indent="360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3) зміна упаковки, роздрібнення та формування партій, прості операції з поміщення у пляшки, консервні банки, фляги, мішки (пакети), коробки, ящики, фіксація на листах картону або на дошках і всі інші прості пакувальні операції;</a:t>
            </a:r>
          </a:p>
          <a:p>
            <a:pPr marL="0" indent="360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4) формування товарів у набори або комплекти чи операції щодо підготовки товарів до продажу;</a:t>
            </a:r>
          </a:p>
          <a:p>
            <a:pPr marL="0" indent="360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5) нанесення знаків, написів або інших подібних розпізнавальних знаків на товари або їх упаковку;</a:t>
            </a:r>
          </a:p>
          <a:p>
            <a:pPr marL="0" indent="360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6) просте складання компонентів (складових частин) продукту для отримання цілого продукту;</a:t>
            </a:r>
          </a:p>
          <a:p>
            <a:pPr marL="0" indent="360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7) розбирання або зміна цільового використання продукту;</a:t>
            </a:r>
          </a:p>
          <a:p>
            <a:pPr marL="0" indent="360000" algn="just">
              <a:lnSpc>
                <a:spcPct val="120000"/>
              </a:lnSpc>
              <a:spcBef>
                <a:spcPts val="0"/>
              </a:spcBef>
              <a:buNone/>
            </a:pPr>
            <a:r>
              <a:rPr lang="uk-UA" sz="1900" dirty="0">
                <a:latin typeface="Times New Roman" panose="02020603050405020304" pitchFamily="18" charset="0"/>
                <a:cs typeface="Times New Roman" panose="02020603050405020304" pitchFamily="18" charset="0"/>
              </a:rPr>
              <a:t>8) поєднання двох або більше операцій, зазначених у цій частині.</a:t>
            </a:r>
          </a:p>
          <a:p>
            <a:endParaRPr lang="uk-UA" dirty="0"/>
          </a:p>
        </p:txBody>
      </p:sp>
    </p:spTree>
    <p:extLst>
      <p:ext uri="{BB962C8B-B14F-4D97-AF65-F5344CB8AC3E}">
        <p14:creationId xmlns:p14="http://schemas.microsoft.com/office/powerpoint/2010/main" val="1694953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AE11EC1-D119-4297-BD28-2A6FFD34FDF9}"/>
              </a:ext>
            </a:extLst>
          </p:cNvPr>
          <p:cNvSpPr>
            <a:spLocks noGrp="1"/>
          </p:cNvSpPr>
          <p:nvPr>
            <p:ph idx="1"/>
          </p:nvPr>
        </p:nvSpPr>
        <p:spPr>
          <a:xfrm>
            <a:off x="677333" y="485775"/>
            <a:ext cx="9009591" cy="5555588"/>
          </a:xfrm>
        </p:spPr>
        <p:txBody>
          <a:bodyPr>
            <a:normAutofit lnSpcReduction="10000"/>
          </a:bodyPr>
          <a:lstStyle/>
          <a:p>
            <a:pPr marL="0" indent="360000" algn="just">
              <a:lnSpc>
                <a:spcPct val="110000"/>
              </a:lnSpc>
              <a:spcBef>
                <a:spcPts val="0"/>
              </a:spcBef>
            </a:pPr>
            <a:r>
              <a:rPr lang="uk-UA" sz="2000" i="1" dirty="0">
                <a:latin typeface="Times New Roman" panose="02020603050405020304" pitchFamily="18" charset="0"/>
                <a:cs typeface="Times New Roman" panose="02020603050405020304" pitchFamily="18" charset="0"/>
              </a:rPr>
              <a:t>Стаття 39. Визначення країни походження приладдя, запасних частин або інструментів</a:t>
            </a:r>
          </a:p>
          <a:p>
            <a:pPr marL="0" indent="360000" algn="just">
              <a:lnSpc>
                <a:spcPct val="110000"/>
              </a:lnSpc>
              <a:spcBef>
                <a:spcPts val="0"/>
              </a:spcBef>
            </a:pPr>
            <a:r>
              <a:rPr lang="uk-UA" sz="2000" dirty="0">
                <a:latin typeface="Times New Roman" panose="02020603050405020304" pitchFamily="18" charset="0"/>
                <a:cs typeface="Times New Roman" panose="02020603050405020304" pitchFamily="18" charset="0"/>
              </a:rPr>
              <a:t>1. Приладдя, запасні частини або інструменти, що поставляються разом і є складовими частинами товарів, які класифікуються в </a:t>
            </a:r>
            <a:r>
              <a:rPr lang="uk-UA" sz="2000" dirty="0">
                <a:latin typeface="Times New Roman" panose="02020603050405020304" pitchFamily="18" charset="0"/>
                <a:cs typeface="Times New Roman" panose="02020603050405020304" pitchFamily="18" charset="0"/>
                <a:hlinkClick r:id="rId2"/>
              </a:rPr>
              <a:t>розділах </a:t>
            </a:r>
            <a:r>
              <a:rPr lang="en-US" sz="2000" dirty="0">
                <a:latin typeface="Times New Roman" panose="02020603050405020304" pitchFamily="18" charset="0"/>
                <a:cs typeface="Times New Roman" panose="02020603050405020304" pitchFamily="18" charset="0"/>
                <a:hlinkClick r:id="rId2"/>
              </a:rPr>
              <a:t>XVI</a:t>
            </a:r>
            <a:r>
              <a:rPr lang="en-US"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hlinkClick r:id="rId3"/>
              </a:rPr>
              <a:t>XVII</a:t>
            </a:r>
            <a:r>
              <a:rPr lang="en-US" sz="2000" dirty="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і </a:t>
            </a:r>
            <a:r>
              <a:rPr lang="en-US" sz="2000" dirty="0">
                <a:latin typeface="Times New Roman" panose="02020603050405020304" pitchFamily="18" charset="0"/>
                <a:cs typeface="Times New Roman" panose="02020603050405020304" pitchFamily="18" charset="0"/>
                <a:hlinkClick r:id="rId4"/>
              </a:rPr>
              <a:t>XVIII</a:t>
            </a:r>
            <a:r>
              <a:rPr lang="en-US" sz="2000" dirty="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УКТ ЗЕД, вважаються такими, що походять з тієї самої країни, що і зазначені товари.</a:t>
            </a:r>
          </a:p>
          <a:p>
            <a:pPr marL="0" indent="360000" algn="just">
              <a:lnSpc>
                <a:spcPct val="110000"/>
              </a:lnSpc>
              <a:spcBef>
                <a:spcPts val="0"/>
              </a:spcBef>
            </a:pPr>
            <a:r>
              <a:rPr lang="uk-UA" sz="2000" dirty="0">
                <a:latin typeface="Times New Roman" panose="02020603050405020304" pitchFamily="18" charset="0"/>
                <a:cs typeface="Times New Roman" panose="02020603050405020304" pitchFamily="18" charset="0"/>
              </a:rPr>
              <a:t>2. Основні запасні частини для використання з будь-якими товарами, які класифікуються в </a:t>
            </a:r>
            <a:r>
              <a:rPr lang="uk-UA" sz="2000" dirty="0">
                <a:latin typeface="Times New Roman" panose="02020603050405020304" pitchFamily="18" charset="0"/>
                <a:cs typeface="Times New Roman" panose="02020603050405020304" pitchFamily="18" charset="0"/>
                <a:hlinkClick r:id="rId2"/>
              </a:rPr>
              <a:t>розділах </a:t>
            </a:r>
            <a:r>
              <a:rPr lang="en-US" sz="2000" dirty="0">
                <a:latin typeface="Times New Roman" panose="02020603050405020304" pitchFamily="18" charset="0"/>
                <a:cs typeface="Times New Roman" panose="02020603050405020304" pitchFamily="18" charset="0"/>
                <a:hlinkClick r:id="rId2"/>
              </a:rPr>
              <a:t>XVI</a:t>
            </a:r>
            <a:r>
              <a:rPr lang="en-US"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hlinkClick r:id="rId3"/>
              </a:rPr>
              <a:t>XVII</a:t>
            </a:r>
            <a:r>
              <a:rPr lang="en-US" sz="2000" dirty="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і </a:t>
            </a:r>
            <a:r>
              <a:rPr lang="en-US" sz="2000" dirty="0">
                <a:latin typeface="Times New Roman" panose="02020603050405020304" pitchFamily="18" charset="0"/>
                <a:cs typeface="Times New Roman" panose="02020603050405020304" pitchFamily="18" charset="0"/>
                <a:hlinkClick r:id="rId4"/>
              </a:rPr>
              <a:t>XVIII</a:t>
            </a:r>
            <a:r>
              <a:rPr lang="en-US" sz="2000" dirty="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УКТ ЗЕД та раніше випущені у вільний обіг, вважаються такими, що походять з тієї самої країни, що і зазначені товари, якщо включення основних запасних частин на стадії виробництва не змінює їх походження.</a:t>
            </a:r>
          </a:p>
          <a:p>
            <a:pPr marL="0" indent="360000" algn="just">
              <a:lnSpc>
                <a:spcPct val="110000"/>
              </a:lnSpc>
              <a:spcBef>
                <a:spcPts val="0"/>
              </a:spcBef>
            </a:pPr>
            <a:r>
              <a:rPr lang="uk-UA" sz="2000" dirty="0">
                <a:latin typeface="Times New Roman" panose="02020603050405020304" pitchFamily="18" charset="0"/>
                <a:cs typeface="Times New Roman" panose="02020603050405020304" pitchFamily="18" charset="0"/>
              </a:rPr>
              <a:t>3. Для цілей </a:t>
            </a:r>
            <a:r>
              <a:rPr lang="uk-UA" sz="2000" dirty="0">
                <a:latin typeface="Times New Roman" panose="02020603050405020304" pitchFamily="18" charset="0"/>
                <a:cs typeface="Times New Roman" panose="02020603050405020304" pitchFamily="18" charset="0"/>
                <a:hlinkClick r:id="rId5"/>
              </a:rPr>
              <a:t>частин першої</a:t>
            </a:r>
            <a:r>
              <a:rPr lang="uk-UA" sz="2000" dirty="0">
                <a:latin typeface="Times New Roman" panose="02020603050405020304" pitchFamily="18" charset="0"/>
                <a:cs typeface="Times New Roman" panose="02020603050405020304" pitchFamily="18" charset="0"/>
              </a:rPr>
              <a:t> і </a:t>
            </a:r>
            <a:r>
              <a:rPr lang="uk-UA" sz="2000" dirty="0">
                <a:latin typeface="Times New Roman" panose="02020603050405020304" pitchFamily="18" charset="0"/>
                <a:cs typeface="Times New Roman" panose="02020603050405020304" pitchFamily="18" charset="0"/>
                <a:hlinkClick r:id="rId6"/>
              </a:rPr>
              <a:t>другої</a:t>
            </a:r>
            <a:r>
              <a:rPr lang="uk-UA" sz="2000" dirty="0">
                <a:latin typeface="Times New Roman" panose="02020603050405020304" pitchFamily="18" charset="0"/>
                <a:cs typeface="Times New Roman" panose="02020603050405020304" pitchFamily="18" charset="0"/>
              </a:rPr>
              <a:t> цієї статті основними запасними частинами вважаються частини, які є компонентами (складовими частинами), що забезпечують роботу частин машин, пристроїв, агрегатів або транспортних засобів, які випущені у вільний обіг чи раніше експортувалися, властиві для цих товарів, а також призначені для забезпечення їх роботи та заміни ідентичних запасних частин цих товарів, пошкоджених або непридатних для роботи.</a:t>
            </a:r>
          </a:p>
          <a:p>
            <a:endParaRPr lang="uk-UA" dirty="0"/>
          </a:p>
        </p:txBody>
      </p:sp>
    </p:spTree>
    <p:extLst>
      <p:ext uri="{BB962C8B-B14F-4D97-AF65-F5344CB8AC3E}">
        <p14:creationId xmlns:p14="http://schemas.microsoft.com/office/powerpoint/2010/main" val="3926106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D5F3427-6463-41E2-8DB5-800FF954944D}"/>
              </a:ext>
            </a:extLst>
          </p:cNvPr>
          <p:cNvSpPr>
            <a:spLocks noGrp="1"/>
          </p:cNvSpPr>
          <p:nvPr>
            <p:ph idx="1"/>
          </p:nvPr>
        </p:nvSpPr>
        <p:spPr>
          <a:xfrm>
            <a:off x="428625" y="676275"/>
            <a:ext cx="9439275" cy="5365087"/>
          </a:xfrm>
        </p:spPr>
        <p:txBody>
          <a:bodyPr/>
          <a:lstStyle/>
          <a:p>
            <a:pPr indent="360000" algn="just">
              <a:lnSpc>
                <a:spcPct val="110000"/>
              </a:lnSpc>
              <a:spcBef>
                <a:spcPts val="0"/>
              </a:spcBef>
            </a:pPr>
            <a:r>
              <a:rPr lang="ru-RU" sz="2000" i="1" dirty="0" err="1">
                <a:latin typeface="Times New Roman" panose="02020603050405020304" pitchFamily="18" charset="0"/>
                <a:cs typeface="Times New Roman" panose="02020603050405020304" pitchFamily="18" charset="0"/>
              </a:rPr>
              <a:t>Стаття</a:t>
            </a:r>
            <a:r>
              <a:rPr lang="ru-RU" sz="2000" i="1" dirty="0">
                <a:latin typeface="Times New Roman" panose="02020603050405020304" pitchFamily="18" charset="0"/>
                <a:cs typeface="Times New Roman" panose="02020603050405020304" pitchFamily="18" charset="0"/>
              </a:rPr>
              <a:t> 40. </a:t>
            </a:r>
            <a:r>
              <a:rPr lang="ru-RU" sz="2000" i="1" dirty="0" err="1">
                <a:latin typeface="Times New Roman" panose="02020603050405020304" pitchFamily="18" charset="0"/>
                <a:cs typeface="Times New Roman" panose="02020603050405020304" pitchFamily="18" charset="0"/>
              </a:rPr>
              <a:t>Нейтральні</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елементи</a:t>
            </a:r>
            <a:r>
              <a:rPr lang="ru-RU" sz="2000" i="1" dirty="0">
                <a:latin typeface="Times New Roman" panose="02020603050405020304" pitchFamily="18" charset="0"/>
                <a:cs typeface="Times New Roman" panose="02020603050405020304" pitchFamily="18" charset="0"/>
              </a:rPr>
              <a:t> та </a:t>
            </a:r>
            <a:r>
              <a:rPr lang="ru-RU" sz="2000" i="1" dirty="0" err="1">
                <a:latin typeface="Times New Roman" panose="02020603050405020304" pitchFamily="18" charset="0"/>
                <a:cs typeface="Times New Roman" panose="02020603050405020304" pitchFamily="18" charset="0"/>
              </a:rPr>
              <a:t>пакувальні</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матеріали</a:t>
            </a:r>
            <a:r>
              <a:rPr lang="ru-RU" sz="2000" i="1" dirty="0">
                <a:latin typeface="Times New Roman" panose="02020603050405020304" pitchFamily="18" charset="0"/>
                <a:cs typeface="Times New Roman" panose="02020603050405020304" pitchFamily="18" charset="0"/>
              </a:rPr>
              <a:t> і </a:t>
            </a:r>
            <a:r>
              <a:rPr lang="ru-RU" sz="2000" i="1" dirty="0" err="1">
                <a:latin typeface="Times New Roman" panose="02020603050405020304" pitchFamily="18" charset="0"/>
                <a:cs typeface="Times New Roman" panose="02020603050405020304" pitchFamily="18" charset="0"/>
              </a:rPr>
              <a:t>контейнери</a:t>
            </a:r>
            <a:r>
              <a:rPr lang="ru-RU" sz="2000" i="1" dirty="0">
                <a:latin typeface="Times New Roman" panose="02020603050405020304" pitchFamily="18" charset="0"/>
                <a:cs typeface="Times New Roman" panose="02020603050405020304" pitchFamily="18" charset="0"/>
              </a:rPr>
              <a:t>, які не </a:t>
            </a:r>
            <a:r>
              <a:rPr lang="ru-RU" sz="2000" i="1" dirty="0" err="1">
                <a:latin typeface="Times New Roman" panose="02020603050405020304" pitchFamily="18" charset="0"/>
                <a:cs typeface="Times New Roman" panose="02020603050405020304" pitchFamily="18" charset="0"/>
              </a:rPr>
              <a:t>враховуються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під</a:t>
            </a:r>
            <a:r>
              <a:rPr lang="ru-RU" sz="2000" i="1" dirty="0">
                <a:latin typeface="Times New Roman" panose="02020603050405020304" pitchFamily="18" charset="0"/>
                <a:cs typeface="Times New Roman" panose="02020603050405020304" pitchFamily="18" charset="0"/>
              </a:rPr>
              <a:t> час </a:t>
            </a:r>
            <a:r>
              <a:rPr lang="ru-RU" sz="2000" i="1" dirty="0" err="1">
                <a:latin typeface="Times New Roman" panose="02020603050405020304" pitchFamily="18" charset="0"/>
                <a:cs typeface="Times New Roman" panose="02020603050405020304" pitchFamily="18" charset="0"/>
              </a:rPr>
              <a:t>визначення</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країни</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походження</a:t>
            </a:r>
            <a:r>
              <a:rPr lang="ru-RU" sz="2000" i="1" dirty="0">
                <a:latin typeface="Times New Roman" panose="02020603050405020304" pitchFamily="18" charset="0"/>
                <a:cs typeface="Times New Roman" panose="02020603050405020304" pitchFamily="18" charset="0"/>
              </a:rPr>
              <a:t> товару</a:t>
            </a:r>
          </a:p>
          <a:p>
            <a:pPr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1. Для </a:t>
            </a:r>
            <a:r>
              <a:rPr lang="ru-RU" sz="2000" dirty="0" err="1">
                <a:latin typeface="Times New Roman" panose="02020603050405020304" pitchFamily="18" charset="0"/>
                <a:cs typeface="Times New Roman" panose="02020603050405020304" pitchFamily="18" charset="0"/>
              </a:rPr>
              <a:t>цілей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визначення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країни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походження</a:t>
            </a:r>
            <a:r>
              <a:rPr lang="ru-RU" sz="2000" dirty="0">
                <a:latin typeface="Times New Roman" panose="02020603050405020304" pitchFamily="18" charset="0"/>
                <a:cs typeface="Times New Roman" panose="02020603050405020304" pitchFamily="18" charset="0"/>
              </a:rPr>
              <a:t> товару не </a:t>
            </a:r>
            <a:r>
              <a:rPr lang="ru-RU" sz="2000" dirty="0" err="1">
                <a:latin typeface="Times New Roman" panose="02020603050405020304" pitchFamily="18" charset="0"/>
                <a:cs typeface="Times New Roman" panose="02020603050405020304" pitchFamily="18" charset="0"/>
              </a:rPr>
              <a:t>враховується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походження</a:t>
            </a:r>
            <a:r>
              <a:rPr lang="ru-RU" sz="2000" dirty="0">
                <a:latin typeface="Times New Roman" panose="02020603050405020304" pitchFamily="18" charset="0"/>
                <a:cs typeface="Times New Roman" panose="02020603050405020304" pitchFamily="18" charset="0"/>
              </a:rPr>
              <a:t> таких </a:t>
            </a:r>
            <a:r>
              <a:rPr lang="ru-RU" sz="2000" dirty="0" err="1">
                <a:latin typeface="Times New Roman" panose="02020603050405020304" pitchFamily="18" charset="0"/>
                <a:cs typeface="Times New Roman" panose="02020603050405020304" pitchFamily="18" charset="0"/>
              </a:rPr>
              <a:t>нейтральних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елементів</a:t>
            </a:r>
            <a:r>
              <a:rPr lang="ru-RU" sz="2000" dirty="0">
                <a:latin typeface="Times New Roman" panose="02020603050405020304" pitchFamily="18" charset="0"/>
                <a:cs typeface="Times New Roman" panose="02020603050405020304" pitchFamily="18" charset="0"/>
              </a:rPr>
              <a:t>:</a:t>
            </a:r>
          </a:p>
          <a:p>
            <a:pPr marL="0" indent="360000" algn="just">
              <a:lnSpc>
                <a:spcPct val="110000"/>
              </a:lnSpc>
              <a:spcBef>
                <a:spcPts val="0"/>
              </a:spcBef>
              <a:buNone/>
            </a:pPr>
            <a:r>
              <a:rPr lang="ru-RU" sz="2000" dirty="0">
                <a:latin typeface="Times New Roman" panose="02020603050405020304" pitchFamily="18" charset="0"/>
                <a:cs typeface="Times New Roman" panose="02020603050405020304" pitchFamily="18" charset="0"/>
              </a:rPr>
              <a:t>1) </a:t>
            </a:r>
            <a:r>
              <a:rPr lang="ru-RU" sz="2000" dirty="0" err="1">
                <a:latin typeface="Times New Roman" panose="02020603050405020304" pitchFamily="18" charset="0"/>
                <a:cs typeface="Times New Roman" panose="02020603050405020304" pitchFamily="18" charset="0"/>
              </a:rPr>
              <a:t>енергія</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пальне</a:t>
            </a:r>
            <a:r>
              <a:rPr lang="ru-RU" sz="2000" dirty="0">
                <a:latin typeface="Times New Roman" panose="02020603050405020304" pitchFamily="18" charset="0"/>
                <a:cs typeface="Times New Roman" panose="02020603050405020304" pitchFamily="18" charset="0"/>
              </a:rPr>
              <a:t>;</a:t>
            </a:r>
          </a:p>
          <a:p>
            <a:pPr marL="0" indent="360000" algn="just">
              <a:lnSpc>
                <a:spcPct val="110000"/>
              </a:lnSpc>
              <a:spcBef>
                <a:spcPts val="0"/>
              </a:spcBef>
              <a:buNone/>
            </a:pPr>
            <a:r>
              <a:rPr lang="ru-RU" sz="2000" dirty="0">
                <a:latin typeface="Times New Roman" panose="02020603050405020304" pitchFamily="18" charset="0"/>
                <a:cs typeface="Times New Roman" panose="02020603050405020304" pitchFamily="18" charset="0"/>
              </a:rPr>
              <a:t>2) </a:t>
            </a:r>
            <a:r>
              <a:rPr lang="ru-RU" sz="2000" dirty="0" err="1">
                <a:latin typeface="Times New Roman" panose="02020603050405020304" pitchFamily="18" charset="0"/>
                <a:cs typeface="Times New Roman" panose="02020603050405020304" pitchFamily="18" charset="0"/>
              </a:rPr>
              <a:t>устаткування</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обладнання</a:t>
            </a:r>
            <a:r>
              <a:rPr lang="ru-RU" sz="2000" dirty="0">
                <a:latin typeface="Times New Roman" panose="02020603050405020304" pitchFamily="18" charset="0"/>
                <a:cs typeface="Times New Roman" panose="02020603050405020304" pitchFamily="18" charset="0"/>
              </a:rPr>
              <a:t>;</a:t>
            </a:r>
          </a:p>
          <a:p>
            <a:pPr marL="0" indent="360000" algn="just">
              <a:lnSpc>
                <a:spcPct val="110000"/>
              </a:lnSpc>
              <a:spcBef>
                <a:spcPts val="0"/>
              </a:spcBef>
              <a:buNone/>
            </a:pPr>
            <a:r>
              <a:rPr lang="ru-RU" sz="2000" dirty="0">
                <a:latin typeface="Times New Roman" panose="02020603050405020304" pitchFamily="18" charset="0"/>
                <a:cs typeface="Times New Roman" panose="02020603050405020304" pitchFamily="18" charset="0"/>
              </a:rPr>
              <a:t>3) </a:t>
            </a:r>
            <a:r>
              <a:rPr lang="ru-RU" sz="2000" dirty="0" err="1">
                <a:latin typeface="Times New Roman" panose="02020603050405020304" pitchFamily="18" charset="0"/>
                <a:cs typeface="Times New Roman" panose="02020603050405020304" pitchFamily="18" charset="0"/>
              </a:rPr>
              <a:t>машини</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інструменти</a:t>
            </a:r>
            <a:r>
              <a:rPr lang="ru-RU" sz="2000" dirty="0">
                <a:latin typeface="Times New Roman" panose="02020603050405020304" pitchFamily="18" charset="0"/>
                <a:cs typeface="Times New Roman" panose="02020603050405020304" pitchFamily="18" charset="0"/>
              </a:rPr>
              <a:t>;</a:t>
            </a:r>
          </a:p>
          <a:p>
            <a:pPr marL="0" indent="360000" algn="just">
              <a:lnSpc>
                <a:spcPct val="110000"/>
              </a:lnSpc>
              <a:spcBef>
                <a:spcPts val="0"/>
              </a:spcBef>
              <a:buNone/>
            </a:pPr>
            <a:r>
              <a:rPr lang="ru-RU" sz="2000" dirty="0">
                <a:latin typeface="Times New Roman" panose="02020603050405020304" pitchFamily="18" charset="0"/>
                <a:cs typeface="Times New Roman" panose="02020603050405020304" pitchFamily="18" charset="0"/>
              </a:rPr>
              <a:t>4) </a:t>
            </a:r>
            <a:r>
              <a:rPr lang="ru-RU" sz="2000" dirty="0" err="1">
                <a:latin typeface="Times New Roman" panose="02020603050405020304" pitchFamily="18" charset="0"/>
                <a:cs typeface="Times New Roman" panose="02020603050405020304" pitchFamily="18" charset="0"/>
              </a:rPr>
              <a:t>матеріали</a:t>
            </a:r>
            <a:r>
              <a:rPr lang="ru-RU" sz="2000" dirty="0">
                <a:latin typeface="Times New Roman" panose="02020603050405020304" pitchFamily="18" charset="0"/>
                <a:cs typeface="Times New Roman" panose="02020603050405020304" pitchFamily="18" charset="0"/>
              </a:rPr>
              <a:t>, що не </a:t>
            </a:r>
            <a:r>
              <a:rPr lang="ru-RU" sz="2000" dirty="0" err="1">
                <a:latin typeface="Times New Roman" panose="02020603050405020304" pitchFamily="18" charset="0"/>
                <a:cs typeface="Times New Roman" panose="02020603050405020304" pitchFamily="18" charset="0"/>
              </a:rPr>
              <a:t>входять</a:t>
            </a:r>
            <a:r>
              <a:rPr lang="ru-RU" sz="2000" dirty="0">
                <a:latin typeface="Times New Roman" panose="02020603050405020304" pitchFamily="18" charset="0"/>
                <a:cs typeface="Times New Roman" panose="02020603050405020304" pitchFamily="18" charset="0"/>
              </a:rPr>
              <a:t> та не </a:t>
            </a:r>
            <a:r>
              <a:rPr lang="ru-RU" sz="2000" dirty="0" err="1">
                <a:latin typeface="Times New Roman" panose="02020603050405020304" pitchFamily="18" charset="0"/>
                <a:cs typeface="Times New Roman" panose="02020603050405020304" pitchFamily="18" charset="0"/>
              </a:rPr>
              <a:t>призначені</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кінцевого</a:t>
            </a:r>
            <a:r>
              <a:rPr lang="ru-RU" sz="2000" dirty="0">
                <a:latin typeface="Times New Roman" panose="02020603050405020304" pitchFamily="18" charset="0"/>
                <a:cs typeface="Times New Roman" panose="02020603050405020304" pitchFamily="18" charset="0"/>
              </a:rPr>
              <a:t> складу товару.</a:t>
            </a:r>
          </a:p>
          <a:p>
            <a:pPr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2. У </a:t>
            </a:r>
            <a:r>
              <a:rPr lang="ru-RU" sz="2000" dirty="0" err="1">
                <a:latin typeface="Times New Roman" panose="02020603050405020304" pitchFamily="18" charset="0"/>
                <a:cs typeface="Times New Roman" panose="02020603050405020304" pitchFamily="18" charset="0"/>
              </a:rPr>
              <a:t>разі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якщо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відповідно</a:t>
            </a:r>
            <a:r>
              <a:rPr lang="ru-RU" sz="2000" dirty="0">
                <a:latin typeface="Times New Roman" panose="02020603050405020304" pitchFamily="18" charset="0"/>
                <a:cs typeface="Times New Roman" panose="02020603050405020304" pitchFamily="18" charset="0"/>
              </a:rPr>
              <a:t> до </a:t>
            </a:r>
            <a:r>
              <a:rPr lang="ru-RU" sz="2000" dirty="0" err="1">
                <a:latin typeface="Times New Roman" panose="02020603050405020304" pitchFamily="18" charset="0"/>
                <a:cs typeface="Times New Roman" panose="02020603050405020304" pitchFamily="18" charset="0"/>
              </a:rPr>
              <a:t>п’ятого</a:t>
            </a:r>
            <a:r>
              <a:rPr lang="ru-RU" sz="2000" dirty="0">
                <a:latin typeface="Times New Roman" panose="02020603050405020304" pitchFamily="18" charset="0"/>
                <a:cs typeface="Times New Roman" panose="02020603050405020304" pitchFamily="18" charset="0"/>
              </a:rPr>
              <a:t> основного </a:t>
            </a:r>
            <a:r>
              <a:rPr lang="ru-RU" sz="2000" dirty="0">
                <a:latin typeface="Times New Roman" panose="02020603050405020304" pitchFamily="18" charset="0"/>
                <a:cs typeface="Times New Roman" panose="02020603050405020304" pitchFamily="18" charset="0"/>
                <a:hlinkClick r:id="rId2"/>
              </a:rPr>
              <a:t>правила </a:t>
            </a:r>
            <a:r>
              <a:rPr lang="ru-RU" sz="2000" dirty="0" err="1">
                <a:latin typeface="Times New Roman" panose="02020603050405020304" pitchFamily="18" charset="0"/>
                <a:cs typeface="Times New Roman" panose="02020603050405020304" pitchFamily="18" charset="0"/>
                <a:hlinkClick r:id="rId2"/>
              </a:rPr>
              <a:t>інтерпретації</a:t>
            </a:r>
            <a:r>
              <a:rPr lang="ru-RU" sz="2000" dirty="0">
                <a:latin typeface="Times New Roman" panose="02020603050405020304" pitchFamily="18" charset="0"/>
                <a:cs typeface="Times New Roman" panose="02020603050405020304" pitchFamily="18" charset="0"/>
                <a:hlinkClick r:id="rId2"/>
              </a:rPr>
              <a:t> УКТ ЗЕД</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встановленого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Митним</a:t>
            </a:r>
            <a:r>
              <a:rPr lang="ru-RU" sz="2000" dirty="0">
                <a:latin typeface="Times New Roman" panose="02020603050405020304" pitchFamily="18" charset="0"/>
                <a:cs typeface="Times New Roman" panose="02020603050405020304" pitchFamily="18" charset="0"/>
              </a:rPr>
              <a:t> тарифом </a:t>
            </a:r>
            <a:r>
              <a:rPr lang="ru-RU" sz="2000" dirty="0" err="1">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пакувальні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матеріали</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контейнери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під</a:t>
            </a:r>
            <a:r>
              <a:rPr lang="ru-RU" sz="2000" dirty="0">
                <a:latin typeface="Times New Roman" panose="02020603050405020304" pitchFamily="18" charset="0"/>
                <a:cs typeface="Times New Roman" panose="02020603050405020304" pitchFamily="18" charset="0"/>
              </a:rPr>
              <a:t> час </a:t>
            </a:r>
            <a:r>
              <a:rPr lang="ru-RU" sz="2000" dirty="0" err="1">
                <a:latin typeface="Times New Roman" panose="02020603050405020304" pitchFamily="18" charset="0"/>
                <a:cs typeface="Times New Roman" panose="02020603050405020304" pitchFamily="18" charset="0"/>
              </a:rPr>
              <a:t>класифікації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розглядаються</a:t>
            </a:r>
            <a:r>
              <a:rPr lang="ru-RU" sz="2000" dirty="0">
                <a:latin typeface="Times New Roman" panose="02020603050405020304" pitchFamily="18" charset="0"/>
                <a:cs typeface="Times New Roman" panose="02020603050405020304" pitchFamily="18" charset="0"/>
              </a:rPr>
              <a:t> як </a:t>
            </a:r>
            <a:r>
              <a:rPr lang="ru-RU" sz="2000" dirty="0" err="1">
                <a:latin typeface="Times New Roman" panose="02020603050405020304" pitchFamily="18" charset="0"/>
                <a:cs typeface="Times New Roman" panose="02020603050405020304" pitchFamily="18" charset="0"/>
              </a:rPr>
              <a:t>частина</a:t>
            </a:r>
            <a:r>
              <a:rPr lang="ru-RU" sz="2000" dirty="0">
                <a:latin typeface="Times New Roman" panose="02020603050405020304" pitchFamily="18" charset="0"/>
                <a:cs typeface="Times New Roman" panose="02020603050405020304" pitchFamily="18" charset="0"/>
              </a:rPr>
              <a:t> товару, вони не </a:t>
            </a:r>
            <a:r>
              <a:rPr lang="ru-RU" sz="2000" dirty="0" err="1">
                <a:latin typeface="Times New Roman" panose="02020603050405020304" pitchFamily="18" charset="0"/>
                <a:cs typeface="Times New Roman" panose="02020603050405020304" pitchFamily="18" charset="0"/>
              </a:rPr>
              <a:t>враховуються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під</a:t>
            </a:r>
            <a:r>
              <a:rPr lang="ru-RU" sz="2000" dirty="0">
                <a:latin typeface="Times New Roman" panose="02020603050405020304" pitchFamily="18" charset="0"/>
                <a:cs typeface="Times New Roman" panose="02020603050405020304" pitchFamily="18" charset="0"/>
              </a:rPr>
              <a:t> час </a:t>
            </a:r>
            <a:r>
              <a:rPr lang="ru-RU" sz="2000" dirty="0" err="1">
                <a:latin typeface="Times New Roman" panose="02020603050405020304" pitchFamily="18" charset="0"/>
                <a:cs typeface="Times New Roman" panose="02020603050405020304" pitchFamily="18" charset="0"/>
              </a:rPr>
              <a:t>визначення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країни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походження</a:t>
            </a:r>
            <a:r>
              <a:rPr lang="ru-RU" sz="2000" dirty="0">
                <a:latin typeface="Times New Roman" panose="02020603050405020304" pitchFamily="18" charset="0"/>
                <a:cs typeface="Times New Roman" panose="02020603050405020304" pitchFamily="18" charset="0"/>
              </a:rPr>
              <a:t> товару, </a:t>
            </a:r>
            <a:r>
              <a:rPr lang="ru-RU" sz="2000" dirty="0" err="1">
                <a:latin typeface="Times New Roman" panose="02020603050405020304" pitchFamily="18" charset="0"/>
                <a:cs typeface="Times New Roman" panose="02020603050405020304" pitchFamily="18" charset="0"/>
              </a:rPr>
              <a:t>крім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випадків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якщо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критерій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встановлений</a:t>
            </a:r>
            <a:r>
              <a:rPr lang="ru-RU" sz="2000" dirty="0">
                <a:latin typeface="Times New Roman" panose="02020603050405020304" pitchFamily="18" charset="0"/>
                <a:cs typeface="Times New Roman" panose="02020603050405020304" pitchFamily="18" charset="0"/>
              </a:rPr>
              <a:t> для таких </a:t>
            </a:r>
            <a:r>
              <a:rPr lang="ru-RU" sz="2000" dirty="0" err="1">
                <a:latin typeface="Times New Roman" panose="02020603050405020304" pitchFamily="18" charset="0"/>
                <a:cs typeface="Times New Roman" panose="02020603050405020304" pitchFamily="18" charset="0"/>
              </a:rPr>
              <a:t>товарів</a:t>
            </a:r>
            <a:r>
              <a:rPr lang="ru-RU" sz="2000" dirty="0">
                <a:latin typeface="Times New Roman" panose="02020603050405020304" pitchFamily="18" charset="0"/>
                <a:cs typeface="Times New Roman" panose="02020603050405020304" pitchFamily="18" charset="0"/>
              </a:rPr>
              <a:t> у </a:t>
            </a:r>
            <a:r>
              <a:rPr lang="ru-RU" sz="2000" dirty="0" err="1">
                <a:latin typeface="Times New Roman" panose="02020603050405020304" pitchFamily="18" charset="0"/>
                <a:cs typeface="Times New Roman" panose="02020603050405020304" pitchFamily="18" charset="0"/>
              </a:rPr>
              <a:t>переліку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критеріїв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достатньої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переробки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визначеному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відповідно</a:t>
            </a:r>
            <a:r>
              <a:rPr lang="ru-RU" sz="2000" dirty="0">
                <a:latin typeface="Times New Roman" panose="02020603050405020304" pitchFamily="18" charset="0"/>
                <a:cs typeface="Times New Roman" panose="02020603050405020304" pitchFamily="18" charset="0"/>
              </a:rPr>
              <a:t> до </a:t>
            </a:r>
            <a:r>
              <a:rPr lang="ru-RU" sz="2000" dirty="0">
                <a:latin typeface="Times New Roman" panose="02020603050405020304" pitchFamily="18" charset="0"/>
                <a:cs typeface="Times New Roman" panose="02020603050405020304" pitchFamily="18" charset="0"/>
                <a:hlinkClick r:id="rId3"/>
              </a:rPr>
              <a:t>пункту 2</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частини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другої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статті</a:t>
            </a:r>
            <a:r>
              <a:rPr lang="ru-RU" sz="2000" dirty="0">
                <a:latin typeface="Times New Roman" panose="02020603050405020304" pitchFamily="18" charset="0"/>
                <a:cs typeface="Times New Roman" panose="02020603050405020304" pitchFamily="18" charset="0"/>
              </a:rPr>
              <a:t> 36 </a:t>
            </a:r>
            <a:r>
              <a:rPr lang="ru-RU" sz="2000" dirty="0" err="1">
                <a:latin typeface="Times New Roman" panose="02020603050405020304" pitchFamily="18" charset="0"/>
                <a:cs typeface="Times New Roman" panose="02020603050405020304" pitchFamily="18" charset="0"/>
              </a:rPr>
              <a:t>цього</a:t>
            </a:r>
            <a:r>
              <a:rPr lang="ru-RU" sz="2000" dirty="0">
                <a:latin typeface="Times New Roman" panose="02020603050405020304" pitchFamily="18" charset="0"/>
                <a:cs typeface="Times New Roman" panose="02020603050405020304" pitchFamily="18" charset="0"/>
              </a:rPr>
              <a:t> Кодексу, </a:t>
            </a:r>
            <a:r>
              <a:rPr lang="ru-RU" sz="2000" dirty="0" err="1">
                <a:latin typeface="Times New Roman" panose="02020603050405020304" pitchFamily="18" charset="0"/>
                <a:cs typeface="Times New Roman" panose="02020603050405020304" pitchFamily="18" charset="0"/>
              </a:rPr>
              <a:t>ґрунтується</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відсотку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доданої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вартості</a:t>
            </a:r>
            <a:r>
              <a:rPr lang="ru-RU" sz="2000" dirty="0">
                <a:latin typeface="Times New Roman" panose="02020603050405020304" pitchFamily="18" charset="0"/>
                <a:cs typeface="Times New Roman" panose="02020603050405020304" pitchFamily="18" charset="0"/>
              </a:rPr>
              <a:t>.</a:t>
            </a:r>
          </a:p>
          <a:p>
            <a:endParaRPr lang="uk-UA" dirty="0"/>
          </a:p>
        </p:txBody>
      </p:sp>
    </p:spTree>
    <p:extLst>
      <p:ext uri="{BB962C8B-B14F-4D97-AF65-F5344CB8AC3E}">
        <p14:creationId xmlns:p14="http://schemas.microsoft.com/office/powerpoint/2010/main" val="347688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CF0440D-A789-43B1-B830-039DA5F4C5EA}"/>
              </a:ext>
            </a:extLst>
          </p:cNvPr>
          <p:cNvSpPr>
            <a:spLocks noGrp="1"/>
          </p:cNvSpPr>
          <p:nvPr>
            <p:ph idx="1"/>
          </p:nvPr>
        </p:nvSpPr>
        <p:spPr>
          <a:xfrm>
            <a:off x="677334" y="133351"/>
            <a:ext cx="9114366" cy="6543674"/>
          </a:xfrm>
        </p:spPr>
        <p:txBody>
          <a:bodyPr>
            <a:normAutofit fontScale="47500" lnSpcReduction="20000"/>
          </a:bodyPr>
          <a:lstStyle/>
          <a:p>
            <a:pPr marL="0" indent="360000" algn="just">
              <a:lnSpc>
                <a:spcPct val="130000"/>
              </a:lnSpc>
              <a:spcBef>
                <a:spcPts val="0"/>
              </a:spcBef>
            </a:pPr>
            <a:r>
              <a:rPr lang="ru-RU" sz="2500" i="1" dirty="0" err="1">
                <a:latin typeface="Times New Roman" panose="02020603050405020304" pitchFamily="18" charset="0"/>
                <a:cs typeface="Times New Roman" panose="02020603050405020304" pitchFamily="18" charset="0"/>
              </a:rPr>
              <a:t>Стаття</a:t>
            </a:r>
            <a:r>
              <a:rPr lang="ru-RU" sz="2500" i="1" dirty="0">
                <a:latin typeface="Times New Roman" panose="02020603050405020304" pitchFamily="18" charset="0"/>
                <a:cs typeface="Times New Roman" panose="02020603050405020304" pitchFamily="18" charset="0"/>
              </a:rPr>
              <a:t> 41. </a:t>
            </a:r>
            <a:r>
              <a:rPr lang="ru-RU" sz="2500" i="1" dirty="0" err="1">
                <a:latin typeface="Times New Roman" panose="02020603050405020304" pitchFamily="18" charset="0"/>
                <a:cs typeface="Times New Roman" panose="02020603050405020304" pitchFamily="18" charset="0"/>
              </a:rPr>
              <a:t>Документи</a:t>
            </a:r>
            <a:r>
              <a:rPr lang="ru-RU" sz="2500" i="1" dirty="0">
                <a:latin typeface="Times New Roman" panose="02020603050405020304" pitchFamily="18" charset="0"/>
                <a:cs typeface="Times New Roman" panose="02020603050405020304" pitchFamily="18" charset="0"/>
              </a:rPr>
              <a:t>, що </a:t>
            </a:r>
            <a:r>
              <a:rPr lang="ru-RU" sz="2500" i="1" dirty="0" err="1">
                <a:latin typeface="Times New Roman" panose="02020603050405020304" pitchFamily="18" charset="0"/>
                <a:cs typeface="Times New Roman" panose="02020603050405020304" pitchFamily="18" charset="0"/>
              </a:rPr>
              <a:t>підтверджують</a:t>
            </a:r>
            <a:r>
              <a:rPr lang="ru-RU" sz="2500" i="1" dirty="0">
                <a:latin typeface="Times New Roman" panose="02020603050405020304" pitchFamily="18" charset="0"/>
                <a:cs typeface="Times New Roman" panose="02020603050405020304" pitchFamily="18" charset="0"/>
              </a:rPr>
              <a:t> </a:t>
            </a:r>
            <a:r>
              <a:rPr lang="ru-RU" sz="2500" i="1" dirty="0" err="1">
                <a:latin typeface="Times New Roman" panose="02020603050405020304" pitchFamily="18" charset="0"/>
                <a:cs typeface="Times New Roman" panose="02020603050405020304" pitchFamily="18" charset="0"/>
              </a:rPr>
              <a:t>країну</a:t>
            </a:r>
            <a:r>
              <a:rPr lang="ru-RU" sz="2500" i="1" dirty="0">
                <a:latin typeface="Times New Roman" panose="02020603050405020304" pitchFamily="18" charset="0"/>
                <a:cs typeface="Times New Roman" panose="02020603050405020304" pitchFamily="18" charset="0"/>
              </a:rPr>
              <a:t> </a:t>
            </a:r>
            <a:r>
              <a:rPr lang="ru-RU" sz="2500" i="1" dirty="0" err="1">
                <a:latin typeface="Times New Roman" panose="02020603050405020304" pitchFamily="18" charset="0"/>
                <a:cs typeface="Times New Roman" panose="02020603050405020304" pitchFamily="18" charset="0"/>
              </a:rPr>
              <a:t>походження</a:t>
            </a:r>
            <a:r>
              <a:rPr lang="ru-RU" sz="2500" i="1" dirty="0">
                <a:latin typeface="Times New Roman" panose="02020603050405020304" pitchFamily="18" charset="0"/>
                <a:cs typeface="Times New Roman" panose="02020603050405020304" pitchFamily="18" charset="0"/>
              </a:rPr>
              <a:t> товару</a:t>
            </a:r>
          </a:p>
          <a:p>
            <a:pPr marL="0" indent="360000" algn="just">
              <a:lnSpc>
                <a:spcPct val="130000"/>
              </a:lnSpc>
              <a:spcBef>
                <a:spcPts val="0"/>
              </a:spcBef>
            </a:pPr>
            <a:r>
              <a:rPr lang="ru-RU" sz="2500" dirty="0">
                <a:latin typeface="Times New Roman" panose="02020603050405020304" pitchFamily="18" charset="0"/>
                <a:cs typeface="Times New Roman" panose="02020603050405020304" pitchFamily="18" charset="0"/>
              </a:rPr>
              <a:t>1. Документами, що </a:t>
            </a:r>
            <a:r>
              <a:rPr lang="ru-RU" sz="2500" dirty="0" err="1">
                <a:latin typeface="Times New Roman" panose="02020603050405020304" pitchFamily="18" charset="0"/>
                <a:cs typeface="Times New Roman" panose="02020603050405020304" pitchFamily="18" charset="0"/>
              </a:rPr>
              <a:t>підтверджують</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країну</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є </a:t>
            </a:r>
            <a:r>
              <a:rPr lang="ru-RU" sz="2500" dirty="0" err="1">
                <a:latin typeface="Times New Roman" panose="02020603050405020304" pitchFamily="18" charset="0"/>
                <a:cs typeface="Times New Roman" panose="02020603050405020304" pitchFamily="18" charset="0"/>
              </a:rPr>
              <a:t>сертифікат</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a:t>
            </a:r>
            <a:r>
              <a:rPr lang="ru-RU" sz="2500" dirty="0" err="1">
                <a:latin typeface="Times New Roman" panose="02020603050405020304" pitchFamily="18" charset="0"/>
                <a:cs typeface="Times New Roman" panose="02020603050405020304" pitchFamily="18" charset="0"/>
              </a:rPr>
              <a:t>або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засвідчена</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декларація</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a:t>
            </a:r>
            <a:r>
              <a:rPr lang="ru-RU" sz="2500" dirty="0" err="1">
                <a:latin typeface="Times New Roman" panose="02020603050405020304" pitchFamily="18" charset="0"/>
                <a:cs typeface="Times New Roman" panose="02020603050405020304" pitchFamily="18" charset="0"/>
              </a:rPr>
              <a:t>або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декларація</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a:t>
            </a:r>
            <a:r>
              <a:rPr lang="ru-RU" sz="2500" dirty="0" err="1">
                <a:latin typeface="Times New Roman" panose="02020603050405020304" pitchFamily="18" charset="0"/>
                <a:cs typeface="Times New Roman" panose="02020603050405020304" pitchFamily="18" charset="0"/>
              </a:rPr>
              <a:t>або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сертифікат</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регіональне</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найменування</a:t>
            </a:r>
            <a:r>
              <a:rPr lang="ru-RU" sz="2500" dirty="0">
                <a:latin typeface="Times New Roman" panose="02020603050405020304" pitchFamily="18" charset="0"/>
                <a:cs typeface="Times New Roman" panose="02020603050405020304" pitchFamily="18" charset="0"/>
              </a:rPr>
              <a:t> товару.</a:t>
            </a:r>
          </a:p>
          <a:p>
            <a:pPr marL="0" indent="360000" algn="just">
              <a:lnSpc>
                <a:spcPct val="130000"/>
              </a:lnSpc>
              <a:spcBef>
                <a:spcPts val="0"/>
              </a:spcBef>
            </a:pPr>
            <a:r>
              <a:rPr lang="ru-RU" sz="2500" dirty="0" err="1">
                <a:latin typeface="Times New Roman" panose="02020603050405020304" pitchFamily="18" charset="0"/>
                <a:cs typeface="Times New Roman" panose="02020603050405020304" pitchFamily="18" charset="0"/>
              </a:rPr>
              <a:t>Електронні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документи</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непреференційне</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a:t>
            </a:r>
            <a:r>
              <a:rPr lang="ru-RU" sz="2500" dirty="0" err="1">
                <a:latin typeface="Times New Roman" panose="02020603050405020304" pitchFamily="18" charset="0"/>
                <a:cs typeface="Times New Roman" panose="02020603050405020304" pitchFamily="18" charset="0"/>
              </a:rPr>
              <a:t>створені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передані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збережені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або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перетворені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електронними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засобами</a:t>
            </a:r>
            <a:r>
              <a:rPr lang="ru-RU" sz="2500" dirty="0">
                <a:latin typeface="Times New Roman" panose="02020603050405020304" pitchFamily="18" charset="0"/>
                <a:cs typeface="Times New Roman" panose="02020603050405020304" pitchFamily="18" charset="0"/>
              </a:rPr>
              <a:t> у </a:t>
            </a:r>
            <a:r>
              <a:rPr lang="ru-RU" sz="2500" dirty="0" err="1">
                <a:latin typeface="Times New Roman" panose="02020603050405020304" pitchFamily="18" charset="0"/>
                <a:cs typeface="Times New Roman" panose="02020603050405020304" pitchFamily="18" charset="0"/>
              </a:rPr>
              <a:t>візуальну</a:t>
            </a:r>
            <a:r>
              <a:rPr lang="ru-RU" sz="2500" dirty="0">
                <a:latin typeface="Times New Roman" panose="02020603050405020304" pitchFamily="18" charset="0"/>
                <a:cs typeface="Times New Roman" panose="02020603050405020304" pitchFamily="18" charset="0"/>
              </a:rPr>
              <a:t> форму, </a:t>
            </a:r>
            <a:r>
              <a:rPr lang="ru-RU" sz="2500" dirty="0" err="1">
                <a:latin typeface="Times New Roman" panose="02020603050405020304" pitchFamily="18" charset="0"/>
                <a:cs typeface="Times New Roman" panose="02020603050405020304" pitchFamily="18" charset="0"/>
              </a:rPr>
              <a:t>можуть</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використовуватися</a:t>
            </a:r>
            <a:r>
              <a:rPr lang="ru-RU" sz="2500" dirty="0">
                <a:latin typeface="Times New Roman" panose="02020603050405020304" pitchFamily="18" charset="0"/>
                <a:cs typeface="Times New Roman" panose="02020603050405020304" pitchFamily="18" charset="0"/>
              </a:rPr>
              <a:t> як </a:t>
            </a:r>
            <a:r>
              <a:rPr lang="ru-RU" sz="2500" dirty="0" err="1">
                <a:latin typeface="Times New Roman" panose="02020603050405020304" pitchFamily="18" charset="0"/>
                <a:cs typeface="Times New Roman" panose="02020603050405020304" pitchFamily="18" charset="0"/>
              </a:rPr>
              <a:t>документи</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на </a:t>
            </a:r>
            <a:r>
              <a:rPr lang="ru-RU" sz="2500" dirty="0" err="1">
                <a:latin typeface="Times New Roman" panose="02020603050405020304" pitchFamily="18" charset="0"/>
                <a:cs typeface="Times New Roman" panose="02020603050405020304" pitchFamily="18" charset="0"/>
              </a:rPr>
              <a:t>паперовому</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носії</a:t>
            </a:r>
            <a:r>
              <a:rPr lang="ru-RU" sz="2500" dirty="0">
                <a:latin typeface="Times New Roman" panose="02020603050405020304" pitchFamily="18" charset="0"/>
                <a:cs typeface="Times New Roman" panose="02020603050405020304" pitchFamily="18" charset="0"/>
              </a:rPr>
              <a:t> з </a:t>
            </a:r>
            <a:r>
              <a:rPr lang="ru-RU" sz="2500" dirty="0" err="1">
                <a:latin typeface="Times New Roman" panose="02020603050405020304" pitchFamily="18" charset="0"/>
                <a:cs typeface="Times New Roman" panose="02020603050405020304" pitchFamily="18" charset="0"/>
              </a:rPr>
              <a:t>дотриманням</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законодавства</a:t>
            </a:r>
            <a:r>
              <a:rPr lang="ru-RU" sz="2500" dirty="0">
                <a:latin typeface="Times New Roman" panose="02020603050405020304" pitchFamily="18" charset="0"/>
                <a:cs typeface="Times New Roman" panose="02020603050405020304" pitchFamily="18" charset="0"/>
              </a:rPr>
              <a:t> у </a:t>
            </a:r>
            <a:r>
              <a:rPr lang="ru-RU" sz="2500" dirty="0" err="1">
                <a:latin typeface="Times New Roman" panose="02020603050405020304" pitchFamily="18" charset="0"/>
                <a:cs typeface="Times New Roman" panose="02020603050405020304" pitchFamily="18" charset="0"/>
              </a:rPr>
              <a:t>сфері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електронних</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документів</a:t>
            </a:r>
            <a:r>
              <a:rPr lang="ru-RU" sz="2500" dirty="0">
                <a:latin typeface="Times New Roman" panose="02020603050405020304" pitchFamily="18" charset="0"/>
                <a:cs typeface="Times New Roman" panose="02020603050405020304" pitchFamily="18" charset="0"/>
              </a:rPr>
              <a:t> та </a:t>
            </a:r>
            <a:r>
              <a:rPr lang="ru-RU" sz="2500" dirty="0" err="1">
                <a:latin typeface="Times New Roman" panose="02020603050405020304" pitchFamily="18" charset="0"/>
                <a:cs typeface="Times New Roman" panose="02020603050405020304" pitchFamily="18" charset="0"/>
              </a:rPr>
              <a:t>електронного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документообігу</a:t>
            </a:r>
            <a:r>
              <a:rPr lang="ru-RU" sz="2500" dirty="0">
                <a:latin typeface="Times New Roman" panose="02020603050405020304" pitchFamily="18" charset="0"/>
                <a:cs typeface="Times New Roman" panose="02020603050405020304" pitchFamily="18" charset="0"/>
              </a:rPr>
              <a:t>, а також у </a:t>
            </a:r>
            <a:r>
              <a:rPr lang="ru-RU" sz="2500" dirty="0" err="1">
                <a:latin typeface="Times New Roman" panose="02020603050405020304" pitchFamily="18" charset="0"/>
                <a:cs typeface="Times New Roman" panose="02020603050405020304" pitchFamily="18" charset="0"/>
              </a:rPr>
              <a:t>сфері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електронних</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довірчих</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послуг</a:t>
            </a:r>
            <a:r>
              <a:rPr lang="ru-RU" sz="2500" dirty="0">
                <a:latin typeface="Times New Roman" panose="02020603050405020304" pitchFamily="18" charset="0"/>
                <a:cs typeface="Times New Roman" panose="02020603050405020304" pitchFamily="18" charset="0"/>
              </a:rPr>
              <a:t>.</a:t>
            </a:r>
          </a:p>
          <a:p>
            <a:pPr marL="0" indent="360000" algn="just">
              <a:lnSpc>
                <a:spcPct val="130000"/>
              </a:lnSpc>
              <a:spcBef>
                <a:spcPts val="0"/>
              </a:spcBef>
            </a:pPr>
            <a:r>
              <a:rPr lang="ru-RU" sz="2500" dirty="0">
                <a:latin typeface="Times New Roman" panose="02020603050405020304" pitchFamily="18" charset="0"/>
                <a:cs typeface="Times New Roman" panose="02020603050405020304" pitchFamily="18" charset="0"/>
              </a:rPr>
              <a:t>У </a:t>
            </a:r>
            <a:r>
              <a:rPr lang="ru-RU" sz="2500" dirty="0" err="1">
                <a:latin typeface="Times New Roman" panose="02020603050405020304" pitchFamily="18" charset="0"/>
                <a:cs typeface="Times New Roman" panose="02020603050405020304" pitchFamily="18" charset="0"/>
              </a:rPr>
              <a:t>разі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якщо</a:t>
            </a:r>
            <a:r>
              <a:rPr lang="ru-RU" sz="2500" dirty="0">
                <a:latin typeface="Times New Roman" panose="02020603050405020304" pitchFamily="18" charset="0"/>
                <a:cs typeface="Times New Roman" panose="02020603050405020304" pitchFamily="18" charset="0"/>
              </a:rPr>
              <a:t> декларант </a:t>
            </a:r>
            <a:r>
              <a:rPr lang="ru-RU" sz="2500" dirty="0" err="1">
                <a:latin typeface="Times New Roman" panose="02020603050405020304" pitchFamily="18" charset="0"/>
                <a:cs typeface="Times New Roman" panose="02020603050405020304" pitchFamily="18" charset="0"/>
              </a:rPr>
              <a:t>створює</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ідентичні</a:t>
            </a:r>
            <a:r>
              <a:rPr lang="ru-RU" sz="2500" dirty="0">
                <a:latin typeface="Times New Roman" panose="02020603050405020304" pitchFamily="18" charset="0"/>
                <a:cs typeface="Times New Roman" panose="02020603050405020304" pitchFamily="18" charset="0"/>
              </a:rPr>
              <a:t> за документарною </a:t>
            </a:r>
            <a:r>
              <a:rPr lang="ru-RU" sz="2500" dirty="0" err="1">
                <a:latin typeface="Times New Roman" panose="02020603050405020304" pitchFamily="18" charset="0"/>
                <a:cs typeface="Times New Roman" panose="02020603050405020304" pitchFamily="18" charset="0"/>
              </a:rPr>
              <a:t>інформацією</a:t>
            </a:r>
            <a:r>
              <a:rPr lang="ru-RU" sz="2500" dirty="0">
                <a:latin typeface="Times New Roman" panose="02020603050405020304" pitchFamily="18" charset="0"/>
                <a:cs typeface="Times New Roman" panose="02020603050405020304" pitchFamily="18" charset="0"/>
              </a:rPr>
              <a:t> та </a:t>
            </a:r>
            <a:r>
              <a:rPr lang="ru-RU" sz="2500" dirty="0" err="1">
                <a:latin typeface="Times New Roman" panose="02020603050405020304" pitchFamily="18" charset="0"/>
                <a:cs typeface="Times New Roman" panose="02020603050405020304" pitchFamily="18" charset="0"/>
              </a:rPr>
              <a:t>реквізитами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електронний</a:t>
            </a:r>
            <a:r>
              <a:rPr lang="ru-RU" sz="2500" dirty="0">
                <a:latin typeface="Times New Roman" panose="02020603050405020304" pitchFamily="18" charset="0"/>
                <a:cs typeface="Times New Roman" panose="02020603050405020304" pitchFamily="18" charset="0"/>
              </a:rPr>
              <a:t> документ про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та документ на </a:t>
            </a:r>
            <a:r>
              <a:rPr lang="ru-RU" sz="2500" dirty="0" err="1">
                <a:latin typeface="Times New Roman" panose="02020603050405020304" pitchFamily="18" charset="0"/>
                <a:cs typeface="Times New Roman" panose="02020603050405020304" pitchFamily="18" charset="0"/>
              </a:rPr>
              <a:t>паперовому</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носії</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кожен</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із</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цих</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документів</a:t>
            </a:r>
            <a:r>
              <a:rPr lang="ru-RU" sz="2500" dirty="0">
                <a:latin typeface="Times New Roman" panose="02020603050405020304" pitchFamily="18" charset="0"/>
                <a:cs typeface="Times New Roman" panose="02020603050405020304" pitchFamily="18" charset="0"/>
              </a:rPr>
              <a:t> є </a:t>
            </a:r>
            <a:r>
              <a:rPr lang="ru-RU" sz="2500" dirty="0" err="1">
                <a:latin typeface="Times New Roman" panose="02020603050405020304" pitchFamily="18" charset="0"/>
                <a:cs typeface="Times New Roman" panose="02020603050405020304" pitchFamily="18" charset="0"/>
              </a:rPr>
              <a:t>оригіналом</a:t>
            </a:r>
            <a:r>
              <a:rPr lang="ru-RU" sz="2500" dirty="0">
                <a:latin typeface="Times New Roman" panose="02020603050405020304" pitchFamily="18" charset="0"/>
                <a:cs typeface="Times New Roman" panose="02020603050405020304" pitchFamily="18" charset="0"/>
              </a:rPr>
              <a:t> і </a:t>
            </a:r>
            <a:r>
              <a:rPr lang="ru-RU" sz="2500" dirty="0" err="1">
                <a:latin typeface="Times New Roman" panose="02020603050405020304" pitchFamily="18" charset="0"/>
                <a:cs typeface="Times New Roman" panose="02020603050405020304" pitchFamily="18" charset="0"/>
              </a:rPr>
              <a:t>має</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однакову</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юридичну</a:t>
            </a:r>
            <a:r>
              <a:rPr lang="ru-RU" sz="2500" dirty="0">
                <a:latin typeface="Times New Roman" panose="02020603050405020304" pitchFamily="18" charset="0"/>
                <a:cs typeface="Times New Roman" panose="02020603050405020304" pitchFamily="18" charset="0"/>
              </a:rPr>
              <a:t> силу.</a:t>
            </a:r>
          </a:p>
          <a:p>
            <a:pPr marL="0" indent="360000" algn="just">
              <a:lnSpc>
                <a:spcPct val="130000"/>
              </a:lnSpc>
              <a:spcBef>
                <a:spcPts val="0"/>
              </a:spcBef>
            </a:pPr>
            <a:r>
              <a:rPr lang="ru-RU" sz="2500" dirty="0">
                <a:latin typeface="Times New Roman" panose="02020603050405020304" pitchFamily="18" charset="0"/>
                <a:cs typeface="Times New Roman" panose="02020603050405020304" pitchFamily="18" charset="0"/>
              </a:rPr>
              <a:t>2. </a:t>
            </a:r>
            <a:r>
              <a:rPr lang="ru-RU" sz="2500" dirty="0" err="1">
                <a:latin typeface="Times New Roman" panose="02020603050405020304" pitchFamily="18" charset="0"/>
                <a:cs typeface="Times New Roman" panose="02020603050405020304" pitchFamily="18" charset="0"/>
              </a:rPr>
              <a:t>Країна</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a:t>
            </a:r>
            <a:r>
              <a:rPr lang="ru-RU" sz="2500" dirty="0" err="1">
                <a:latin typeface="Times New Roman" panose="02020603050405020304" pitchFamily="18" charset="0"/>
                <a:cs typeface="Times New Roman" panose="02020603050405020304" pitchFamily="18" charset="0"/>
              </a:rPr>
              <a:t>заявляється</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декларується</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митному</a:t>
            </a:r>
            <a:r>
              <a:rPr lang="ru-RU" sz="2500" dirty="0">
                <a:latin typeface="Times New Roman" panose="02020603050405020304" pitchFamily="18" charset="0"/>
                <a:cs typeface="Times New Roman" panose="02020603050405020304" pitchFamily="18" charset="0"/>
              </a:rPr>
              <a:t> органу шляхом </a:t>
            </a:r>
            <a:r>
              <a:rPr lang="ru-RU" sz="2500" dirty="0" err="1">
                <a:latin typeface="Times New Roman" panose="02020603050405020304" pitchFamily="18" charset="0"/>
                <a:cs typeface="Times New Roman" panose="02020603050405020304" pitchFamily="18" charset="0"/>
              </a:rPr>
              <a:t>зазначення</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назви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країни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та </a:t>
            </a:r>
            <a:r>
              <a:rPr lang="ru-RU" sz="2500" dirty="0" err="1">
                <a:latin typeface="Times New Roman" panose="02020603050405020304" pitchFamily="18" charset="0"/>
                <a:cs typeface="Times New Roman" panose="02020603050405020304" pitchFamily="18" charset="0"/>
              </a:rPr>
              <a:t>відомостей</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документи</a:t>
            </a:r>
            <a:r>
              <a:rPr lang="ru-RU" sz="2500" dirty="0">
                <a:latin typeface="Times New Roman" panose="02020603050405020304" pitchFamily="18" charset="0"/>
                <a:cs typeface="Times New Roman" panose="02020603050405020304" pitchFamily="18" charset="0"/>
              </a:rPr>
              <a:t>, що </a:t>
            </a:r>
            <a:r>
              <a:rPr lang="ru-RU" sz="2500" dirty="0" err="1">
                <a:latin typeface="Times New Roman" panose="02020603050405020304" pitchFamily="18" charset="0"/>
                <a:cs typeface="Times New Roman" panose="02020603050405020304" pitchFamily="18" charset="0"/>
              </a:rPr>
              <a:t>підтверджують</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у </a:t>
            </a:r>
            <a:r>
              <a:rPr lang="ru-RU" sz="2500" dirty="0" err="1">
                <a:latin typeface="Times New Roman" panose="02020603050405020304" pitchFamily="18" charset="0"/>
                <a:cs typeface="Times New Roman" panose="02020603050405020304" pitchFamily="18" charset="0"/>
              </a:rPr>
              <a:t>митній</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декларації</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крім</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випадків</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якщо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обов’язкове</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подання</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оригіналу</a:t>
            </a:r>
            <a:r>
              <a:rPr lang="ru-RU" sz="2500" dirty="0">
                <a:latin typeface="Times New Roman" panose="02020603050405020304" pitchFamily="18" charset="0"/>
                <a:cs typeface="Times New Roman" panose="02020603050405020304" pitchFamily="18" charset="0"/>
              </a:rPr>
              <a:t> такого документа для </a:t>
            </a:r>
            <a:r>
              <a:rPr lang="ru-RU" sz="2500" dirty="0" err="1">
                <a:latin typeface="Times New Roman" panose="02020603050405020304" pitchFamily="18" charset="0"/>
                <a:cs typeface="Times New Roman" panose="02020603050405020304" pitchFamily="18" charset="0"/>
              </a:rPr>
              <a:t>цілей</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визначення</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країни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a:t>
            </a:r>
            <a:r>
              <a:rPr lang="ru-RU" sz="2500" dirty="0" err="1">
                <a:latin typeface="Times New Roman" panose="02020603050405020304" pitchFamily="18" charset="0"/>
                <a:cs typeface="Times New Roman" panose="02020603050405020304" pitchFamily="18" charset="0"/>
              </a:rPr>
              <a:t>передбачено</a:t>
            </a:r>
            <a:r>
              <a:rPr lang="ru-RU" sz="2500" dirty="0">
                <a:latin typeface="Times New Roman" panose="02020603050405020304" pitchFamily="18" charset="0"/>
                <a:cs typeface="Times New Roman" panose="02020603050405020304" pitchFamily="18" charset="0"/>
              </a:rPr>
              <a:t> законами </a:t>
            </a:r>
            <a:r>
              <a:rPr lang="ru-RU" sz="2500" dirty="0" err="1">
                <a:latin typeface="Times New Roman" panose="02020603050405020304" pitchFamily="18" charset="0"/>
                <a:cs typeface="Times New Roman" panose="02020603050405020304" pitchFamily="18" charset="0"/>
              </a:rPr>
              <a:t>України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або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міжнародними</a:t>
            </a:r>
            <a:r>
              <a:rPr lang="ru-RU" sz="2500" dirty="0">
                <a:latin typeface="Times New Roman" panose="02020603050405020304" pitchFamily="18" charset="0"/>
                <a:cs typeface="Times New Roman" panose="02020603050405020304" pitchFamily="18" charset="0"/>
              </a:rPr>
              <a:t> договорами </a:t>
            </a:r>
            <a:r>
              <a:rPr lang="ru-RU" sz="2500" dirty="0" err="1">
                <a:latin typeface="Times New Roman" panose="02020603050405020304" pitchFamily="18" charset="0"/>
                <a:cs typeface="Times New Roman" panose="02020603050405020304" pitchFamily="18" charset="0"/>
              </a:rPr>
              <a:t>України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згода</a:t>
            </a:r>
            <a:r>
              <a:rPr lang="ru-RU" sz="2500" dirty="0">
                <a:latin typeface="Times New Roman" panose="02020603050405020304" pitchFamily="18" charset="0"/>
                <a:cs typeface="Times New Roman" panose="02020603050405020304" pitchFamily="18" charset="0"/>
              </a:rPr>
              <a:t> на </a:t>
            </a:r>
            <a:r>
              <a:rPr lang="ru-RU" sz="2500" dirty="0" err="1">
                <a:latin typeface="Times New Roman" panose="02020603050405020304" pitchFamily="18" charset="0"/>
                <a:cs typeface="Times New Roman" panose="02020603050405020304" pitchFamily="18" charset="0"/>
              </a:rPr>
              <a:t>обов’язковість</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яких</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надана</a:t>
            </a:r>
            <a:r>
              <a:rPr lang="ru-RU" sz="2500" dirty="0">
                <a:latin typeface="Times New Roman" panose="02020603050405020304" pitchFamily="18" charset="0"/>
                <a:cs typeface="Times New Roman" panose="02020603050405020304" pitchFamily="18" charset="0"/>
              </a:rPr>
              <a:t> Верховною Радою </a:t>
            </a:r>
            <a:r>
              <a:rPr lang="ru-RU" sz="2500" dirty="0" err="1">
                <a:latin typeface="Times New Roman" panose="02020603050405020304" pitchFamily="18" charset="0"/>
                <a:cs typeface="Times New Roman" panose="02020603050405020304" pitchFamily="18" charset="0"/>
              </a:rPr>
              <a:t>України</a:t>
            </a:r>
            <a:r>
              <a:rPr lang="ru-RU" sz="2500" dirty="0">
                <a:latin typeface="Times New Roman" panose="02020603050405020304" pitchFamily="18" charset="0"/>
                <a:cs typeface="Times New Roman" panose="02020603050405020304" pitchFamily="18" charset="0"/>
              </a:rPr>
              <a:t>.</a:t>
            </a:r>
          </a:p>
          <a:p>
            <a:pPr marL="0" indent="360000" algn="just">
              <a:lnSpc>
                <a:spcPct val="130000"/>
              </a:lnSpc>
              <a:spcBef>
                <a:spcPts val="0"/>
              </a:spcBef>
            </a:pPr>
            <a:r>
              <a:rPr lang="ru-RU" sz="2500" dirty="0">
                <a:latin typeface="Times New Roman" panose="02020603050405020304" pitchFamily="18" charset="0"/>
                <a:cs typeface="Times New Roman" panose="02020603050405020304" pitchFamily="18" charset="0"/>
              </a:rPr>
              <a:t>3. </a:t>
            </a:r>
            <a:r>
              <a:rPr lang="ru-RU" sz="2500" dirty="0" err="1">
                <a:latin typeface="Times New Roman" panose="02020603050405020304" pitchFamily="18" charset="0"/>
                <a:cs typeface="Times New Roman" panose="02020603050405020304" pitchFamily="18" charset="0"/>
              </a:rPr>
              <a:t>Сертифікат</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 </a:t>
            </a:r>
            <a:r>
              <a:rPr lang="ru-RU" sz="2500" dirty="0" err="1">
                <a:latin typeface="Times New Roman" panose="02020603050405020304" pitchFamily="18" charset="0"/>
                <a:cs typeface="Times New Roman" panose="02020603050405020304" pitchFamily="18" charset="0"/>
              </a:rPr>
              <a:t>це</a:t>
            </a:r>
            <a:r>
              <a:rPr lang="ru-RU" sz="2500" dirty="0">
                <a:latin typeface="Times New Roman" panose="02020603050405020304" pitchFamily="18" charset="0"/>
                <a:cs typeface="Times New Roman" panose="02020603050405020304" pitchFamily="18" charset="0"/>
              </a:rPr>
              <a:t> документ, </a:t>
            </a:r>
            <a:r>
              <a:rPr lang="ru-RU" sz="2500" dirty="0" err="1">
                <a:latin typeface="Times New Roman" panose="02020603050405020304" pitchFamily="18" charset="0"/>
                <a:cs typeface="Times New Roman" panose="02020603050405020304" pitchFamily="18" charset="0"/>
              </a:rPr>
              <a:t>який</a:t>
            </a:r>
            <a:r>
              <a:rPr lang="ru-RU" sz="2500" dirty="0">
                <a:latin typeface="Times New Roman" panose="02020603050405020304" pitchFamily="18" charset="0"/>
                <a:cs typeface="Times New Roman" panose="02020603050405020304" pitchFamily="18" charset="0"/>
              </a:rPr>
              <a:t> однозначно </a:t>
            </a:r>
            <a:r>
              <a:rPr lang="ru-RU" sz="2500" dirty="0" err="1">
                <a:latin typeface="Times New Roman" panose="02020603050405020304" pitchFamily="18" charset="0"/>
                <a:cs typeface="Times New Roman" panose="02020603050405020304" pitchFamily="18" charset="0"/>
              </a:rPr>
              <a:t>свідчить</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країну</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і </a:t>
            </a:r>
            <a:r>
              <a:rPr lang="ru-RU" sz="2500" dirty="0" err="1">
                <a:latin typeface="Times New Roman" panose="02020603050405020304" pitchFamily="18" charset="0"/>
                <a:cs typeface="Times New Roman" panose="02020603050405020304" pitchFamily="18" charset="0"/>
              </a:rPr>
              <a:t>виданий</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компетентним</a:t>
            </a:r>
            <a:r>
              <a:rPr lang="ru-RU" sz="2500" dirty="0">
                <a:latin typeface="Times New Roman" panose="02020603050405020304" pitchFamily="18" charset="0"/>
                <a:cs typeface="Times New Roman" panose="02020603050405020304" pitchFamily="18" charset="0"/>
              </a:rPr>
              <a:t> органом </a:t>
            </a:r>
            <a:r>
              <a:rPr lang="ru-RU" sz="2500" dirty="0" err="1">
                <a:latin typeface="Times New Roman" panose="02020603050405020304" pitchFamily="18" charset="0"/>
                <a:cs typeface="Times New Roman" panose="02020603050405020304" pitchFamily="18" charset="0"/>
              </a:rPr>
              <a:t>цієї</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країни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або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країни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вивезення</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якщо</a:t>
            </a:r>
            <a:r>
              <a:rPr lang="ru-RU" sz="2500" dirty="0">
                <a:latin typeface="Times New Roman" panose="02020603050405020304" pitchFamily="18" charset="0"/>
                <a:cs typeface="Times New Roman" panose="02020603050405020304" pitchFamily="18" charset="0"/>
              </a:rPr>
              <a:t> у </a:t>
            </a:r>
            <a:r>
              <a:rPr lang="ru-RU" sz="2500" dirty="0" err="1">
                <a:latin typeface="Times New Roman" panose="02020603050405020304" pitchFamily="18" charset="0"/>
                <a:cs typeface="Times New Roman" panose="02020603050405020304" pitchFamily="18" charset="0"/>
              </a:rPr>
              <a:t>країні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вивезення</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сертифікат</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видається</a:t>
            </a:r>
            <a:r>
              <a:rPr lang="ru-RU" sz="2500" dirty="0">
                <a:latin typeface="Times New Roman" panose="02020603050405020304" pitchFamily="18" charset="0"/>
                <a:cs typeface="Times New Roman" panose="02020603050405020304" pitchFamily="18" charset="0"/>
              </a:rPr>
              <a:t> на </a:t>
            </a:r>
            <a:r>
              <a:rPr lang="ru-RU" sz="2500" dirty="0" err="1">
                <a:latin typeface="Times New Roman" panose="02020603050405020304" pitchFamily="18" charset="0"/>
                <a:cs typeface="Times New Roman" panose="02020603050405020304" pitchFamily="18" charset="0"/>
              </a:rPr>
              <a:t>підставі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сертифіката</a:t>
            </a:r>
            <a:r>
              <a:rPr lang="ru-RU" sz="2500" dirty="0">
                <a:latin typeface="Times New Roman" panose="02020603050405020304" pitchFamily="18" charset="0"/>
                <a:cs typeface="Times New Roman" panose="02020603050405020304" pitchFamily="18" charset="0"/>
              </a:rPr>
              <a:t>, виданого </a:t>
            </a:r>
            <a:r>
              <a:rPr lang="ru-RU" sz="2500" dirty="0" err="1">
                <a:latin typeface="Times New Roman" panose="02020603050405020304" pitchFamily="18" charset="0"/>
                <a:cs typeface="Times New Roman" panose="02020603050405020304" pitchFamily="18" charset="0"/>
              </a:rPr>
              <a:t>компетентним</a:t>
            </a:r>
            <a:r>
              <a:rPr lang="ru-RU" sz="2500" dirty="0">
                <a:latin typeface="Times New Roman" panose="02020603050405020304" pitchFamily="18" charset="0"/>
                <a:cs typeface="Times New Roman" panose="02020603050405020304" pitchFamily="18" charset="0"/>
              </a:rPr>
              <a:t> органом у </a:t>
            </a:r>
            <a:r>
              <a:rPr lang="ru-RU" sz="2500" dirty="0" err="1">
                <a:latin typeface="Times New Roman" panose="02020603050405020304" pitchFamily="18" charset="0"/>
                <a:cs typeface="Times New Roman" panose="02020603050405020304" pitchFamily="18" charset="0"/>
              </a:rPr>
              <a:t>країні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a:t>
            </a:r>
          </a:p>
          <a:p>
            <a:pPr marL="0" indent="360000" algn="just">
              <a:lnSpc>
                <a:spcPct val="130000"/>
              </a:lnSpc>
              <a:spcBef>
                <a:spcPts val="0"/>
              </a:spcBef>
            </a:pPr>
            <a:r>
              <a:rPr lang="ru-RU" sz="2500" dirty="0">
                <a:latin typeface="Times New Roman" panose="02020603050405020304" pitchFamily="18" charset="0"/>
                <a:cs typeface="Times New Roman" panose="02020603050405020304" pitchFamily="18" charset="0"/>
              </a:rPr>
              <a:t>4. У </a:t>
            </a:r>
            <a:r>
              <a:rPr lang="ru-RU" sz="2500" dirty="0" err="1">
                <a:latin typeface="Times New Roman" panose="02020603050405020304" pitchFamily="18" charset="0"/>
                <a:cs typeface="Times New Roman" panose="02020603050405020304" pitchFamily="18" charset="0"/>
              </a:rPr>
              <a:t>разі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втрати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сертифіката</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приймається</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його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офіційно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завірений</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дублікат</a:t>
            </a:r>
            <a:r>
              <a:rPr lang="ru-RU" sz="2500" dirty="0">
                <a:latin typeface="Times New Roman" panose="02020603050405020304" pitchFamily="18" charset="0"/>
                <a:cs typeface="Times New Roman" panose="02020603050405020304" pitchFamily="18" charset="0"/>
              </a:rPr>
              <a:t>.</a:t>
            </a:r>
          </a:p>
          <a:p>
            <a:pPr marL="0" indent="360000" algn="just">
              <a:lnSpc>
                <a:spcPct val="130000"/>
              </a:lnSpc>
              <a:spcBef>
                <a:spcPts val="0"/>
              </a:spcBef>
            </a:pPr>
            <a:r>
              <a:rPr lang="ru-RU" sz="2500" dirty="0">
                <a:latin typeface="Times New Roman" panose="02020603050405020304" pitchFamily="18" charset="0"/>
                <a:cs typeface="Times New Roman" panose="02020603050405020304" pitchFamily="18" charset="0"/>
              </a:rPr>
              <a:t>5. </a:t>
            </a:r>
            <a:r>
              <a:rPr lang="ru-RU" sz="2500" dirty="0" err="1">
                <a:latin typeface="Times New Roman" panose="02020603050405020304" pitchFamily="18" charset="0"/>
                <a:cs typeface="Times New Roman" panose="02020603050405020304" pitchFamily="18" charset="0"/>
              </a:rPr>
              <a:t>Засвідчена</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декларація</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 </a:t>
            </a:r>
            <a:r>
              <a:rPr lang="ru-RU" sz="2500" dirty="0" err="1">
                <a:latin typeface="Times New Roman" panose="02020603050405020304" pitchFamily="18" charset="0"/>
                <a:cs typeface="Times New Roman" panose="02020603050405020304" pitchFamily="18" charset="0"/>
              </a:rPr>
              <a:t>це</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декларація</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a:t>
            </a:r>
            <a:r>
              <a:rPr lang="ru-RU" sz="2500" dirty="0" err="1">
                <a:latin typeface="Times New Roman" panose="02020603050405020304" pitchFamily="18" charset="0"/>
                <a:cs typeface="Times New Roman" panose="02020603050405020304" pitchFamily="18" charset="0"/>
              </a:rPr>
              <a:t>засвідчена</a:t>
            </a:r>
            <a:r>
              <a:rPr lang="ru-RU" sz="2500" dirty="0">
                <a:latin typeface="Times New Roman" panose="02020603050405020304" pitchFamily="18" charset="0"/>
                <a:cs typeface="Times New Roman" panose="02020603050405020304" pitchFamily="18" charset="0"/>
              </a:rPr>
              <a:t> державною </a:t>
            </a:r>
            <a:r>
              <a:rPr lang="ru-RU" sz="2500" dirty="0" err="1">
                <a:latin typeface="Times New Roman" panose="02020603050405020304" pitchFamily="18" charset="0"/>
                <a:cs typeface="Times New Roman" panose="02020603050405020304" pitchFamily="18" charset="0"/>
              </a:rPr>
              <a:t>організацією</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або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компетентним</a:t>
            </a:r>
            <a:r>
              <a:rPr lang="ru-RU" sz="2500" dirty="0">
                <a:latin typeface="Times New Roman" panose="02020603050405020304" pitchFamily="18" charset="0"/>
                <a:cs typeface="Times New Roman" panose="02020603050405020304" pitchFamily="18" charset="0"/>
              </a:rPr>
              <a:t> органом, </a:t>
            </a:r>
            <a:r>
              <a:rPr lang="ru-RU" sz="2500" dirty="0" err="1">
                <a:latin typeface="Times New Roman" panose="02020603050405020304" pitchFamily="18" charset="0"/>
                <a:cs typeface="Times New Roman" panose="02020603050405020304" pitchFamily="18" charset="0"/>
              </a:rPr>
              <a:t>наділеним</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відповідними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повноваженнями</a:t>
            </a:r>
            <a:r>
              <a:rPr lang="ru-RU" sz="2500" dirty="0">
                <a:latin typeface="Times New Roman" panose="02020603050405020304" pitchFamily="18" charset="0"/>
                <a:cs typeface="Times New Roman" panose="02020603050405020304" pitchFamily="18" charset="0"/>
              </a:rPr>
              <a:t>.</a:t>
            </a:r>
          </a:p>
          <a:p>
            <a:pPr marL="0" indent="360000" algn="just">
              <a:lnSpc>
                <a:spcPct val="130000"/>
              </a:lnSpc>
              <a:spcBef>
                <a:spcPts val="0"/>
              </a:spcBef>
            </a:pPr>
            <a:r>
              <a:rPr lang="ru-RU" sz="2500" dirty="0">
                <a:latin typeface="Times New Roman" panose="02020603050405020304" pitchFamily="18" charset="0"/>
                <a:cs typeface="Times New Roman" panose="02020603050405020304" pitchFamily="18" charset="0"/>
              </a:rPr>
              <a:t>6. </a:t>
            </a:r>
            <a:r>
              <a:rPr lang="ru-RU" sz="2500" dirty="0" err="1">
                <a:latin typeface="Times New Roman" panose="02020603050405020304" pitchFamily="18" charset="0"/>
                <a:cs typeface="Times New Roman" panose="02020603050405020304" pitchFamily="18" charset="0"/>
              </a:rPr>
              <a:t>Декларація</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 </a:t>
            </a:r>
            <a:r>
              <a:rPr lang="ru-RU" sz="2500" dirty="0" err="1">
                <a:latin typeface="Times New Roman" panose="02020603050405020304" pitchFamily="18" charset="0"/>
                <a:cs typeface="Times New Roman" panose="02020603050405020304" pitchFamily="18" charset="0"/>
              </a:rPr>
              <a:t>це</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письмова</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заява</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країну</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a:t>
            </a:r>
            <a:r>
              <a:rPr lang="ru-RU" sz="2500" dirty="0" err="1">
                <a:latin typeface="Times New Roman" panose="02020603050405020304" pitchFamily="18" charset="0"/>
                <a:cs typeface="Times New Roman" panose="02020603050405020304" pitchFamily="18" charset="0"/>
              </a:rPr>
              <a:t>зроблена</a:t>
            </a:r>
            <a:r>
              <a:rPr lang="ru-RU" sz="2500" dirty="0">
                <a:latin typeface="Times New Roman" panose="02020603050405020304" pitchFamily="18" charset="0"/>
                <a:cs typeface="Times New Roman" panose="02020603050405020304" pitchFamily="18" charset="0"/>
              </a:rPr>
              <a:t> у </a:t>
            </a:r>
            <a:r>
              <a:rPr lang="ru-RU" sz="2500" dirty="0" err="1">
                <a:latin typeface="Times New Roman" panose="02020603050405020304" pitchFamily="18" charset="0"/>
                <a:cs typeface="Times New Roman" panose="02020603050405020304" pitchFamily="18" charset="0"/>
              </a:rPr>
              <a:t>зв’язку</a:t>
            </a:r>
            <a:r>
              <a:rPr lang="ru-RU" sz="2500" dirty="0">
                <a:latin typeface="Times New Roman" panose="02020603050405020304" pitchFamily="18" charset="0"/>
                <a:cs typeface="Times New Roman" panose="02020603050405020304" pitchFamily="18" charset="0"/>
              </a:rPr>
              <a:t> з </a:t>
            </a:r>
            <a:r>
              <a:rPr lang="ru-RU" sz="2500" dirty="0" err="1">
                <a:latin typeface="Times New Roman" panose="02020603050405020304" pitchFamily="18" charset="0"/>
                <a:cs typeface="Times New Roman" panose="02020603050405020304" pitchFamily="18" charset="0"/>
              </a:rPr>
              <a:t>вивезенням</a:t>
            </a:r>
            <a:r>
              <a:rPr lang="ru-RU" sz="2500" dirty="0">
                <a:latin typeface="Times New Roman" panose="02020603050405020304" pitchFamily="18" charset="0"/>
                <a:cs typeface="Times New Roman" panose="02020603050405020304" pitchFamily="18" charset="0"/>
              </a:rPr>
              <a:t> товару </a:t>
            </a:r>
            <a:r>
              <a:rPr lang="ru-RU" sz="2500" dirty="0" err="1">
                <a:latin typeface="Times New Roman" panose="02020603050405020304" pitchFamily="18" charset="0"/>
                <a:cs typeface="Times New Roman" panose="02020603050405020304" pitchFamily="18" charset="0"/>
              </a:rPr>
              <a:t>виробником</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продавцем</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експортером</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постачальником</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або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іншою</a:t>
            </a:r>
            <a:r>
              <a:rPr lang="ru-RU" sz="2500" dirty="0">
                <a:latin typeface="Times New Roman" panose="02020603050405020304" pitchFamily="18" charset="0"/>
                <a:cs typeface="Times New Roman" panose="02020603050405020304" pitchFamily="18" charset="0"/>
              </a:rPr>
              <a:t> компетентною особою на </a:t>
            </a:r>
            <a:r>
              <a:rPr lang="ru-RU" sz="2500" dirty="0" err="1">
                <a:latin typeface="Times New Roman" panose="02020603050405020304" pitchFamily="18" charset="0"/>
                <a:cs typeface="Times New Roman" panose="02020603050405020304" pitchFamily="18" charset="0"/>
              </a:rPr>
              <a:t>комерційному</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рахунку</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чи</a:t>
            </a:r>
            <a:r>
              <a:rPr lang="ru-RU" sz="2500" dirty="0">
                <a:latin typeface="Times New Roman" panose="02020603050405020304" pitchFamily="18" charset="0"/>
                <a:cs typeface="Times New Roman" panose="02020603050405020304" pitchFamily="18" charset="0"/>
              </a:rPr>
              <a:t> будь-</a:t>
            </a:r>
            <a:r>
              <a:rPr lang="ru-RU" sz="2500" dirty="0" err="1">
                <a:latin typeface="Times New Roman" panose="02020603050405020304" pitchFamily="18" charset="0"/>
                <a:cs typeface="Times New Roman" panose="02020603050405020304" pitchFamily="18" charset="0"/>
              </a:rPr>
              <a:t>якому</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іншому</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документі</a:t>
            </a:r>
            <a:r>
              <a:rPr lang="ru-RU" sz="2500" dirty="0">
                <a:latin typeface="Times New Roman" panose="02020603050405020304" pitchFamily="18" charset="0"/>
                <a:cs typeface="Times New Roman" panose="02020603050405020304" pitchFamily="18" charset="0"/>
              </a:rPr>
              <a:t>, що </a:t>
            </a:r>
            <a:r>
              <a:rPr lang="ru-RU" sz="2500" dirty="0" err="1">
                <a:latin typeface="Times New Roman" panose="02020603050405020304" pitchFamily="18" charset="0"/>
                <a:cs typeface="Times New Roman" panose="02020603050405020304" pitchFamily="18" charset="0"/>
              </a:rPr>
              <a:t>стосується</a:t>
            </a:r>
            <a:r>
              <a:rPr lang="ru-RU" sz="2500" dirty="0">
                <a:latin typeface="Times New Roman" panose="02020603050405020304" pitchFamily="18" charset="0"/>
                <a:cs typeface="Times New Roman" panose="02020603050405020304" pitchFamily="18" charset="0"/>
              </a:rPr>
              <a:t> товару.</a:t>
            </a:r>
          </a:p>
          <a:p>
            <a:pPr marL="0" indent="360000" algn="just">
              <a:lnSpc>
                <a:spcPct val="130000"/>
              </a:lnSpc>
              <a:spcBef>
                <a:spcPts val="0"/>
              </a:spcBef>
            </a:pPr>
            <a:r>
              <a:rPr lang="ru-RU" sz="2500" dirty="0">
                <a:latin typeface="Times New Roman" panose="02020603050405020304" pitchFamily="18" charset="0"/>
                <a:cs typeface="Times New Roman" panose="02020603050405020304" pitchFamily="18" charset="0"/>
              </a:rPr>
              <a:t>7. </a:t>
            </a:r>
            <a:r>
              <a:rPr lang="ru-RU" sz="2500" dirty="0" err="1">
                <a:latin typeface="Times New Roman" panose="02020603050405020304" pitchFamily="18" charset="0"/>
                <a:cs typeface="Times New Roman" panose="02020603050405020304" pitchFamily="18" charset="0"/>
              </a:rPr>
              <a:t>Сертифікат</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регіональне</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найменування</a:t>
            </a:r>
            <a:r>
              <a:rPr lang="ru-RU" sz="2500" dirty="0">
                <a:latin typeface="Times New Roman" panose="02020603050405020304" pitchFamily="18" charset="0"/>
                <a:cs typeface="Times New Roman" panose="02020603050405020304" pitchFamily="18" charset="0"/>
              </a:rPr>
              <a:t> товару - </a:t>
            </a:r>
            <a:r>
              <a:rPr lang="ru-RU" sz="2500" dirty="0" err="1">
                <a:latin typeface="Times New Roman" panose="02020603050405020304" pitchFamily="18" charset="0"/>
                <a:cs typeface="Times New Roman" panose="02020603050405020304" pitchFamily="18" charset="0"/>
              </a:rPr>
              <a:t>це</a:t>
            </a:r>
            <a:r>
              <a:rPr lang="ru-RU" sz="2500" dirty="0">
                <a:latin typeface="Times New Roman" panose="02020603050405020304" pitchFamily="18" charset="0"/>
                <a:cs typeface="Times New Roman" panose="02020603050405020304" pitchFamily="18" charset="0"/>
              </a:rPr>
              <a:t> документ, </a:t>
            </a:r>
            <a:r>
              <a:rPr lang="ru-RU" sz="2500" dirty="0" err="1">
                <a:latin typeface="Times New Roman" panose="02020603050405020304" pitchFamily="18" charset="0"/>
                <a:cs typeface="Times New Roman" panose="02020603050405020304" pitchFamily="18" charset="0"/>
              </a:rPr>
              <a:t>який</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підтверджує</a:t>
            </a:r>
            <a:r>
              <a:rPr lang="ru-RU" sz="2500" dirty="0">
                <a:latin typeface="Times New Roman" panose="02020603050405020304" pitchFamily="18" charset="0"/>
                <a:cs typeface="Times New Roman" panose="02020603050405020304" pitchFamily="18" charset="0"/>
              </a:rPr>
              <a:t>, що </a:t>
            </a:r>
            <a:r>
              <a:rPr lang="ru-RU" sz="2500" dirty="0" err="1">
                <a:latin typeface="Times New Roman" panose="02020603050405020304" pitchFamily="18" charset="0"/>
                <a:cs typeface="Times New Roman" panose="02020603050405020304" pitchFamily="18" charset="0"/>
              </a:rPr>
              <a:t>товари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відповідають</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визначенню</a:t>
            </a:r>
            <a:r>
              <a:rPr lang="ru-RU" sz="2500" dirty="0">
                <a:latin typeface="Times New Roman" panose="02020603050405020304" pitchFamily="18" charset="0"/>
                <a:cs typeface="Times New Roman" panose="02020603050405020304" pitchFamily="18" charset="0"/>
              </a:rPr>
              <a:t>, характерному для </a:t>
            </a:r>
            <a:r>
              <a:rPr lang="ru-RU" sz="2500" dirty="0" err="1">
                <a:latin typeface="Times New Roman" panose="02020603050405020304" pitchFamily="18" charset="0"/>
                <a:cs typeface="Times New Roman" panose="02020603050405020304" pitchFamily="18" charset="0"/>
              </a:rPr>
              <a:t>відповідного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регіону</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країни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виданий</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компетентним</a:t>
            </a:r>
            <a:r>
              <a:rPr lang="ru-RU" sz="2500" dirty="0">
                <a:latin typeface="Times New Roman" panose="02020603050405020304" pitchFamily="18" charset="0"/>
                <a:cs typeface="Times New Roman" panose="02020603050405020304" pitchFamily="18" charset="0"/>
              </a:rPr>
              <a:t> органом </a:t>
            </a:r>
            <a:r>
              <a:rPr lang="ru-RU" sz="2500" dirty="0" err="1">
                <a:latin typeface="Times New Roman" panose="02020603050405020304" pitchFamily="18" charset="0"/>
                <a:cs typeface="Times New Roman" panose="02020603050405020304" pitchFamily="18" charset="0"/>
              </a:rPr>
              <a:t>відповідно</a:t>
            </a:r>
            <a:r>
              <a:rPr lang="ru-RU" sz="2500" dirty="0">
                <a:latin typeface="Times New Roman" panose="02020603050405020304" pitchFamily="18" charset="0"/>
                <a:cs typeface="Times New Roman" panose="02020603050405020304" pitchFamily="18" charset="0"/>
              </a:rPr>
              <a:t> до </a:t>
            </a:r>
            <a:r>
              <a:rPr lang="ru-RU" sz="2500" dirty="0" err="1">
                <a:latin typeface="Times New Roman" panose="02020603050405020304" pitchFamily="18" charset="0"/>
                <a:cs typeface="Times New Roman" panose="02020603050405020304" pitchFamily="18" charset="0"/>
              </a:rPr>
              <a:t>законодавства</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країни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вивезення</a:t>
            </a:r>
            <a:r>
              <a:rPr lang="ru-RU" sz="2500" dirty="0">
                <a:latin typeface="Times New Roman" panose="02020603050405020304" pitchFamily="18" charset="0"/>
                <a:cs typeface="Times New Roman" panose="02020603050405020304" pitchFamily="18" charset="0"/>
              </a:rPr>
              <a:t> товару.</a:t>
            </a:r>
          </a:p>
          <a:p>
            <a:pPr marL="0" indent="360000" algn="just">
              <a:lnSpc>
                <a:spcPct val="130000"/>
              </a:lnSpc>
              <a:spcBef>
                <a:spcPts val="0"/>
              </a:spcBef>
            </a:pPr>
            <a:r>
              <a:rPr lang="ru-RU" sz="2500" dirty="0">
                <a:latin typeface="Times New Roman" panose="02020603050405020304" pitchFamily="18" charset="0"/>
                <a:cs typeface="Times New Roman" panose="02020603050405020304" pitchFamily="18" charset="0"/>
              </a:rPr>
              <a:t>8. У </a:t>
            </a:r>
            <a:r>
              <a:rPr lang="ru-RU" sz="2500" dirty="0" err="1">
                <a:latin typeface="Times New Roman" panose="02020603050405020304" pitchFamily="18" charset="0"/>
                <a:cs typeface="Times New Roman" panose="02020603050405020304" pitchFamily="18" charset="0"/>
              </a:rPr>
              <a:t>разі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якщо</a:t>
            </a:r>
            <a:r>
              <a:rPr lang="ru-RU" sz="2500" dirty="0">
                <a:latin typeface="Times New Roman" panose="02020603050405020304" pitchFamily="18" charset="0"/>
                <a:cs typeface="Times New Roman" panose="02020603050405020304" pitchFamily="18" charset="0"/>
              </a:rPr>
              <a:t> в документах про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є </a:t>
            </a:r>
            <a:r>
              <a:rPr lang="ru-RU" sz="2500" dirty="0" err="1">
                <a:latin typeface="Times New Roman" panose="02020603050405020304" pitchFamily="18" charset="0"/>
                <a:cs typeface="Times New Roman" panose="02020603050405020304" pitchFamily="18" charset="0"/>
              </a:rPr>
              <a:t>розбіжності</a:t>
            </a:r>
            <a:r>
              <a:rPr lang="ru-RU" sz="2500" dirty="0">
                <a:latin typeface="Times New Roman" panose="02020603050405020304" pitchFamily="18" charset="0"/>
                <a:cs typeface="Times New Roman" panose="02020603050405020304" pitchFamily="18" charset="0"/>
              </a:rPr>
              <a:t> у </a:t>
            </a:r>
            <a:r>
              <a:rPr lang="ru-RU" sz="2500" dirty="0" err="1">
                <a:latin typeface="Times New Roman" panose="02020603050405020304" pitchFamily="18" charset="0"/>
                <a:cs typeface="Times New Roman" panose="02020603050405020304" pitchFamily="18" charset="0"/>
              </a:rPr>
              <a:t>відомостях</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країну</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a:t>
            </a:r>
            <a:r>
              <a:rPr lang="ru-RU" sz="2500" dirty="0" err="1">
                <a:latin typeface="Times New Roman" panose="02020603050405020304" pitchFamily="18" charset="0"/>
                <a:cs typeface="Times New Roman" panose="02020603050405020304" pitchFamily="18" charset="0"/>
              </a:rPr>
              <a:t>або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митним</a:t>
            </a:r>
            <a:r>
              <a:rPr lang="ru-RU" sz="2500" dirty="0">
                <a:latin typeface="Times New Roman" panose="02020603050405020304" pitchFamily="18" charset="0"/>
                <a:cs typeface="Times New Roman" panose="02020603050405020304" pitchFamily="18" charset="0"/>
              </a:rPr>
              <a:t> органом </a:t>
            </a:r>
            <a:r>
              <a:rPr lang="ru-RU" sz="2500" dirty="0" err="1">
                <a:latin typeface="Times New Roman" panose="02020603050405020304" pitchFamily="18" charset="0"/>
                <a:cs typeface="Times New Roman" panose="02020603050405020304" pitchFamily="18" charset="0"/>
              </a:rPr>
              <a:t>встановлено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інші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відомості</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країну</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a:t>
            </a:r>
            <a:r>
              <a:rPr lang="ru-RU" sz="2500" dirty="0" err="1">
                <a:latin typeface="Times New Roman" panose="02020603050405020304" pitchFamily="18" charset="0"/>
                <a:cs typeface="Times New Roman" panose="02020603050405020304" pitchFamily="18" charset="0"/>
              </a:rPr>
              <a:t>ніж</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ті</a:t>
            </a:r>
            <a:r>
              <a:rPr lang="ru-RU" sz="2500" dirty="0">
                <a:latin typeface="Times New Roman" panose="02020603050405020304" pitchFamily="18" charset="0"/>
                <a:cs typeface="Times New Roman" panose="02020603050405020304" pitchFamily="18" charset="0"/>
              </a:rPr>
              <a:t>, що </a:t>
            </a:r>
            <a:r>
              <a:rPr lang="ru-RU" sz="2500" dirty="0" err="1">
                <a:latin typeface="Times New Roman" panose="02020603050405020304" pitchFamily="18" charset="0"/>
                <a:cs typeface="Times New Roman" panose="02020603050405020304" pitchFamily="18" charset="0"/>
              </a:rPr>
              <a:t>зазначені</a:t>
            </a:r>
            <a:r>
              <a:rPr lang="ru-RU" sz="2500" dirty="0">
                <a:latin typeface="Times New Roman" panose="02020603050405020304" pitchFamily="18" charset="0"/>
                <a:cs typeface="Times New Roman" panose="02020603050405020304" pitchFamily="18" charset="0"/>
              </a:rPr>
              <a:t> в документах, декларант </a:t>
            </a:r>
            <a:r>
              <a:rPr lang="ru-RU" sz="2500" dirty="0" err="1">
                <a:latin typeface="Times New Roman" panose="02020603050405020304" pitchFamily="18" charset="0"/>
                <a:cs typeface="Times New Roman" panose="02020603050405020304" pitchFamily="18" charset="0"/>
              </a:rPr>
              <a:t>або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уповноважена</a:t>
            </a:r>
            <a:r>
              <a:rPr lang="ru-RU" sz="2500" dirty="0">
                <a:latin typeface="Times New Roman" panose="02020603050405020304" pitchFamily="18" charset="0"/>
                <a:cs typeface="Times New Roman" panose="02020603050405020304" pitchFamily="18" charset="0"/>
              </a:rPr>
              <a:t> ним особа </a:t>
            </a:r>
            <a:r>
              <a:rPr lang="ru-RU" sz="2500" dirty="0" err="1">
                <a:latin typeface="Times New Roman" panose="02020603050405020304" pitchFamily="18" charset="0"/>
                <a:cs typeface="Times New Roman" panose="02020603050405020304" pitchFamily="18" charset="0"/>
              </a:rPr>
              <a:t>має</a:t>
            </a:r>
            <a:r>
              <a:rPr lang="ru-RU" sz="2500" dirty="0">
                <a:latin typeface="Times New Roman" panose="02020603050405020304" pitchFamily="18" charset="0"/>
                <a:cs typeface="Times New Roman" panose="02020603050405020304" pitchFamily="18" charset="0"/>
              </a:rPr>
              <a:t> право </a:t>
            </a:r>
            <a:r>
              <a:rPr lang="ru-RU" sz="2500" dirty="0" err="1">
                <a:latin typeface="Times New Roman" panose="02020603050405020304" pitchFamily="18" charset="0"/>
                <a:cs typeface="Times New Roman" panose="02020603050405020304" pitchFamily="18" charset="0"/>
              </a:rPr>
              <a:t>надати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митному</a:t>
            </a:r>
            <a:r>
              <a:rPr lang="ru-RU" sz="2500" dirty="0">
                <a:latin typeface="Times New Roman" panose="02020603050405020304" pitchFamily="18" charset="0"/>
                <a:cs typeface="Times New Roman" panose="02020603050405020304" pitchFamily="18" charset="0"/>
              </a:rPr>
              <a:t> органу для </a:t>
            </a:r>
            <a:r>
              <a:rPr lang="ru-RU" sz="2500" dirty="0" err="1">
                <a:latin typeface="Times New Roman" panose="02020603050405020304" pitchFamily="18" charset="0"/>
                <a:cs typeface="Times New Roman" panose="02020603050405020304" pitchFamily="18" charset="0"/>
              </a:rPr>
              <a:t>підтвердження</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відомостей</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заявлену</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країну</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a:t>
            </a:r>
            <a:r>
              <a:rPr lang="ru-RU" sz="2500" dirty="0" err="1">
                <a:latin typeface="Times New Roman" panose="02020603050405020304" pitchFamily="18" charset="0"/>
                <a:cs typeface="Times New Roman" panose="02020603050405020304" pitchFamily="18" charset="0"/>
              </a:rPr>
              <a:t>додаткові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відомості</a:t>
            </a:r>
            <a:r>
              <a:rPr lang="ru-RU" sz="2500" dirty="0">
                <a:latin typeface="Times New Roman" panose="02020603050405020304" pitchFamily="18" charset="0"/>
                <a:cs typeface="Times New Roman" panose="02020603050405020304" pitchFamily="18" charset="0"/>
              </a:rPr>
              <a:t>.</a:t>
            </a:r>
          </a:p>
          <a:p>
            <a:pPr marL="0" indent="360000" algn="just">
              <a:lnSpc>
                <a:spcPct val="130000"/>
              </a:lnSpc>
              <a:spcBef>
                <a:spcPts val="0"/>
              </a:spcBef>
            </a:pPr>
            <a:r>
              <a:rPr lang="ru-RU" sz="2500" dirty="0">
                <a:latin typeface="Times New Roman" panose="02020603050405020304" pitchFamily="18" charset="0"/>
                <a:cs typeface="Times New Roman" panose="02020603050405020304" pitchFamily="18" charset="0"/>
              </a:rPr>
              <a:t>9. </a:t>
            </a:r>
            <a:r>
              <a:rPr lang="ru-RU" sz="2500" dirty="0" err="1">
                <a:latin typeface="Times New Roman" panose="02020603050405020304" pitchFamily="18" charset="0"/>
                <a:cs typeface="Times New Roman" panose="02020603050405020304" pitchFamily="18" charset="0"/>
              </a:rPr>
              <a:t>Додатковими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відомостями</a:t>
            </a:r>
            <a:r>
              <a:rPr lang="ru-RU" sz="2500" dirty="0">
                <a:latin typeface="Times New Roman" panose="02020603050405020304" pitchFamily="18" charset="0"/>
                <a:cs typeface="Times New Roman" panose="02020603050405020304" pitchFamily="18" charset="0"/>
              </a:rPr>
              <a:t> про </a:t>
            </a:r>
            <a:r>
              <a:rPr lang="ru-RU" sz="2500" dirty="0" err="1">
                <a:latin typeface="Times New Roman" panose="02020603050405020304" pitchFamily="18" charset="0"/>
                <a:cs typeface="Times New Roman" panose="02020603050405020304" pitchFamily="18" charset="0"/>
              </a:rPr>
              <a:t>країну</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є </a:t>
            </a:r>
            <a:r>
              <a:rPr lang="ru-RU" sz="2500" dirty="0" err="1">
                <a:latin typeface="Times New Roman" panose="02020603050405020304" pitchFamily="18" charset="0"/>
                <a:cs typeface="Times New Roman" panose="02020603050405020304" pitchFamily="18" charset="0"/>
              </a:rPr>
              <a:t>відомості</a:t>
            </a:r>
            <a:r>
              <a:rPr lang="ru-RU" sz="2500" dirty="0">
                <a:latin typeface="Times New Roman" panose="02020603050405020304" pitchFamily="18" charset="0"/>
                <a:cs typeface="Times New Roman" panose="02020603050405020304" pitchFamily="18" charset="0"/>
              </a:rPr>
              <a:t>, що </a:t>
            </a:r>
            <a:r>
              <a:rPr lang="ru-RU" sz="2500" dirty="0" err="1">
                <a:latin typeface="Times New Roman" panose="02020603050405020304" pitchFamily="18" charset="0"/>
                <a:cs typeface="Times New Roman" panose="02020603050405020304" pitchFamily="18" charset="0"/>
              </a:rPr>
              <a:t>містяться</a:t>
            </a:r>
            <a:r>
              <a:rPr lang="ru-RU" sz="2500" dirty="0">
                <a:latin typeface="Times New Roman" panose="02020603050405020304" pitchFamily="18" charset="0"/>
                <a:cs typeface="Times New Roman" panose="02020603050405020304" pitchFamily="18" charset="0"/>
              </a:rPr>
              <a:t> в </a:t>
            </a:r>
            <a:r>
              <a:rPr lang="ru-RU" sz="2500" dirty="0" err="1">
                <a:latin typeface="Times New Roman" panose="02020603050405020304" pitchFamily="18" charset="0"/>
                <a:cs typeface="Times New Roman" panose="02020603050405020304" pitchFamily="18" charset="0"/>
              </a:rPr>
              <a:t>товарних</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накладних</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пакувальних</a:t>
            </a:r>
            <a:r>
              <a:rPr lang="ru-RU" sz="2500" dirty="0">
                <a:latin typeface="Times New Roman" panose="02020603050405020304" pitchFamily="18" charset="0"/>
                <a:cs typeface="Times New Roman" panose="02020603050405020304" pitchFamily="18" charset="0"/>
              </a:rPr>
              <a:t> листах, </a:t>
            </a:r>
            <a:r>
              <a:rPr lang="ru-RU" sz="2500" dirty="0" err="1">
                <a:latin typeface="Times New Roman" panose="02020603050405020304" pitchFamily="18" charset="0"/>
                <a:cs typeface="Times New Roman" panose="02020603050405020304" pitchFamily="18" charset="0"/>
              </a:rPr>
              <a:t>відвантажувальних</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специфікаціях</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сертифікатах</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відповідності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якості</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фітосанітарних</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ветеринарних</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тощо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митній</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декларації</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країни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експорту</a:t>
            </a:r>
            <a:r>
              <a:rPr lang="ru-RU" sz="2500" dirty="0">
                <a:latin typeface="Times New Roman" panose="02020603050405020304" pitchFamily="18" charset="0"/>
                <a:cs typeface="Times New Roman" panose="02020603050405020304" pitchFamily="18" charset="0"/>
              </a:rPr>
              <a:t>, паспортах, </a:t>
            </a:r>
            <a:r>
              <a:rPr lang="ru-RU" sz="2500" dirty="0" err="1">
                <a:latin typeface="Times New Roman" panose="02020603050405020304" pitchFamily="18" charset="0"/>
                <a:cs typeface="Times New Roman" panose="02020603050405020304" pitchFamily="18" charset="0"/>
              </a:rPr>
              <a:t>технічній</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документації</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висновках-експертизах</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відповідних</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органів</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інших</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матеріалах</a:t>
            </a:r>
            <a:r>
              <a:rPr lang="ru-RU" sz="2500" dirty="0">
                <a:latin typeface="Times New Roman" panose="02020603050405020304" pitchFamily="18" charset="0"/>
                <a:cs typeface="Times New Roman" panose="02020603050405020304" pitchFamily="18" charset="0"/>
              </a:rPr>
              <a:t>, що </a:t>
            </a:r>
            <a:r>
              <a:rPr lang="ru-RU" sz="2500" dirty="0" err="1">
                <a:latin typeface="Times New Roman" panose="02020603050405020304" pitchFamily="18" charset="0"/>
                <a:cs typeface="Times New Roman" panose="02020603050405020304" pitchFamily="18" charset="0"/>
              </a:rPr>
              <a:t>можуть</a:t>
            </a:r>
            <a:r>
              <a:rPr lang="ru-RU" sz="2500" dirty="0">
                <a:latin typeface="Times New Roman" panose="02020603050405020304" pitchFamily="18" charset="0"/>
                <a:cs typeface="Times New Roman" panose="02020603050405020304" pitchFamily="18" charset="0"/>
              </a:rPr>
              <a:t> бути </a:t>
            </a:r>
            <a:r>
              <a:rPr lang="ru-RU" sz="2500" dirty="0" err="1">
                <a:latin typeface="Times New Roman" panose="02020603050405020304" pitchFamily="18" charset="0"/>
                <a:cs typeface="Times New Roman" panose="02020603050405020304" pitchFamily="18" charset="0"/>
              </a:rPr>
              <a:t>використані</a:t>
            </a:r>
            <a:r>
              <a:rPr lang="ru-RU" sz="2500" dirty="0">
                <a:latin typeface="Times New Roman" panose="02020603050405020304" pitchFamily="18" charset="0"/>
                <a:cs typeface="Times New Roman" panose="02020603050405020304" pitchFamily="18" charset="0"/>
              </a:rPr>
              <a:t> для </a:t>
            </a:r>
            <a:r>
              <a:rPr lang="ru-RU" sz="2500" dirty="0" err="1">
                <a:latin typeface="Times New Roman" panose="02020603050405020304" pitchFamily="18" charset="0"/>
                <a:cs typeface="Times New Roman" panose="02020603050405020304" pitchFamily="18" charset="0"/>
              </a:rPr>
              <a:t>підтвердження</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країни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a:t>
            </a:r>
          </a:p>
          <a:p>
            <a:pPr marL="0" indent="360000" algn="just">
              <a:lnSpc>
                <a:spcPct val="130000"/>
              </a:lnSpc>
              <a:spcBef>
                <a:spcPts val="0"/>
              </a:spcBef>
            </a:pPr>
            <a:r>
              <a:rPr lang="ru-RU" sz="2500" dirty="0">
                <a:latin typeface="Times New Roman" panose="02020603050405020304" pitchFamily="18" charset="0"/>
                <a:cs typeface="Times New Roman" panose="02020603050405020304" pitchFamily="18" charset="0"/>
              </a:rPr>
              <a:t>10. </a:t>
            </a:r>
            <a:r>
              <a:rPr lang="ru-RU" sz="2500" dirty="0" err="1">
                <a:latin typeface="Times New Roman" panose="02020603050405020304" pitchFamily="18" charset="0"/>
                <a:cs typeface="Times New Roman" panose="02020603050405020304" pitchFamily="18" charset="0"/>
              </a:rPr>
              <a:t>Документи</a:t>
            </a:r>
            <a:r>
              <a:rPr lang="ru-RU" sz="2500" dirty="0">
                <a:latin typeface="Times New Roman" panose="02020603050405020304" pitchFamily="18" charset="0"/>
                <a:cs typeface="Times New Roman" panose="02020603050405020304" pitchFamily="18" charset="0"/>
              </a:rPr>
              <a:t>, що </a:t>
            </a:r>
            <a:r>
              <a:rPr lang="ru-RU" sz="2500" dirty="0" err="1">
                <a:latin typeface="Times New Roman" panose="02020603050405020304" pitchFamily="18" charset="0"/>
                <a:cs typeface="Times New Roman" panose="02020603050405020304" pitchFamily="18" charset="0"/>
              </a:rPr>
              <a:t>підтверджують</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походження</a:t>
            </a:r>
            <a:r>
              <a:rPr lang="ru-RU" sz="2500" dirty="0">
                <a:latin typeface="Times New Roman" panose="02020603050405020304" pitchFamily="18" charset="0"/>
                <a:cs typeface="Times New Roman" panose="02020603050405020304" pitchFamily="18" charset="0"/>
              </a:rPr>
              <a:t> товару, </a:t>
            </a:r>
            <a:r>
              <a:rPr lang="ru-RU" sz="2500" dirty="0" err="1">
                <a:latin typeface="Times New Roman" panose="02020603050405020304" pitchFamily="18" charset="0"/>
                <a:cs typeface="Times New Roman" panose="02020603050405020304" pitchFamily="18" charset="0"/>
              </a:rPr>
              <a:t>зберігаються</a:t>
            </a:r>
            <a:r>
              <a:rPr lang="ru-RU" sz="2500" dirty="0">
                <a:latin typeface="Times New Roman" panose="02020603050405020304" pitchFamily="18" charset="0"/>
                <a:cs typeface="Times New Roman" panose="02020603050405020304" pitchFamily="18" charset="0"/>
              </a:rPr>
              <a:t> в порядку та </a:t>
            </a:r>
            <a:r>
              <a:rPr lang="ru-RU" sz="2500" dirty="0" err="1">
                <a:latin typeface="Times New Roman" panose="02020603050405020304" pitchFamily="18" charset="0"/>
                <a:cs typeface="Times New Roman" panose="02020603050405020304" pitchFamily="18" charset="0"/>
              </a:rPr>
              <a:t>протягом</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строків</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визначених</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hlinkClick r:id="rId2"/>
              </a:rPr>
              <a:t>статтею</a:t>
            </a:r>
            <a:r>
              <a:rPr lang="ru-RU" sz="2500" dirty="0">
                <a:latin typeface="Times New Roman" panose="02020603050405020304" pitchFamily="18" charset="0"/>
                <a:cs typeface="Times New Roman" panose="02020603050405020304" pitchFamily="18" charset="0"/>
                <a:hlinkClick r:id="rId2"/>
              </a:rPr>
              <a:t> 355</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цього</a:t>
            </a:r>
            <a:r>
              <a:rPr lang="ru-RU" sz="2500" dirty="0">
                <a:latin typeface="Times New Roman" panose="02020603050405020304" pitchFamily="18" charset="0"/>
                <a:cs typeface="Times New Roman" panose="02020603050405020304" pitchFamily="18" charset="0"/>
              </a:rPr>
              <a:t> Кодексу.</a:t>
            </a:r>
          </a:p>
          <a:p>
            <a:endParaRPr lang="uk-UA" dirty="0"/>
          </a:p>
        </p:txBody>
      </p:sp>
    </p:spTree>
    <p:extLst>
      <p:ext uri="{BB962C8B-B14F-4D97-AF65-F5344CB8AC3E}">
        <p14:creationId xmlns:p14="http://schemas.microsoft.com/office/powerpoint/2010/main" val="3637216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BAC8013-D596-41E0-AE42-F3AC51EA0A97}"/>
              </a:ext>
            </a:extLst>
          </p:cNvPr>
          <p:cNvSpPr>
            <a:spLocks noGrp="1"/>
          </p:cNvSpPr>
          <p:nvPr>
            <p:ph idx="1"/>
          </p:nvPr>
        </p:nvSpPr>
        <p:spPr>
          <a:xfrm>
            <a:off x="677333" y="447675"/>
            <a:ext cx="9009591" cy="6153150"/>
          </a:xfrm>
        </p:spPr>
        <p:txBody>
          <a:bodyPr>
            <a:normAutofit fontScale="77500" lnSpcReduction="20000"/>
          </a:bodyPr>
          <a:lstStyle/>
          <a:p>
            <a:pPr indent="360000" algn="just">
              <a:lnSpc>
                <a:spcPct val="130000"/>
              </a:lnSpc>
              <a:spcBef>
                <a:spcPts val="0"/>
              </a:spcBef>
            </a:pPr>
            <a:r>
              <a:rPr lang="ru-RU" i="1" dirty="0" err="1">
                <a:latin typeface="Times New Roman" panose="02020603050405020304" pitchFamily="18" charset="0"/>
                <a:cs typeface="Times New Roman" panose="02020603050405020304" pitchFamily="18" charset="0"/>
              </a:rPr>
              <a:t>Стаття</a:t>
            </a:r>
            <a:r>
              <a:rPr lang="ru-RU" i="1" dirty="0">
                <a:latin typeface="Times New Roman" panose="02020603050405020304" pitchFamily="18" charset="0"/>
                <a:cs typeface="Times New Roman" panose="02020603050405020304" pitchFamily="18" charset="0"/>
              </a:rPr>
              <a:t> 42. Порядок </a:t>
            </a:r>
            <a:r>
              <a:rPr lang="ru-RU" i="1" dirty="0" err="1">
                <a:latin typeface="Times New Roman" panose="02020603050405020304" pitchFamily="18" charset="0"/>
                <a:cs typeface="Times New Roman" panose="02020603050405020304" pitchFamily="18" charset="0"/>
              </a:rPr>
              <a:t>підтвердження</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країни</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походження</a:t>
            </a:r>
            <a:r>
              <a:rPr lang="ru-RU" i="1" dirty="0">
                <a:latin typeface="Times New Roman" panose="02020603050405020304" pitchFamily="18" charset="0"/>
                <a:cs typeface="Times New Roman" panose="02020603050405020304" pitchFamily="18" charset="0"/>
              </a:rPr>
              <a:t> товару</a:t>
            </a:r>
          </a:p>
          <a:p>
            <a:pPr indent="360000" algn="just">
              <a:lnSpc>
                <a:spcPct val="130000"/>
              </a:lnSpc>
              <a:spcBef>
                <a:spcPts val="0"/>
              </a:spcBef>
            </a:pPr>
            <a:r>
              <a:rPr lang="ru-RU" dirty="0">
                <a:latin typeface="Times New Roman" panose="02020603050405020304" pitchFamily="18" charset="0"/>
                <a:cs typeface="Times New Roman" panose="02020603050405020304" pitchFamily="18" charset="0"/>
              </a:rPr>
              <a:t>1. У </a:t>
            </a:r>
            <a:r>
              <a:rPr lang="ru-RU" dirty="0" err="1">
                <a:latin typeface="Times New Roman" panose="02020603050405020304" pitchFamily="18" charset="0"/>
                <a:cs typeface="Times New Roman" panose="02020603050405020304" pitchFamily="18" charset="0"/>
              </a:rPr>
              <a:t>разі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переміщення</a:t>
            </a:r>
            <a:r>
              <a:rPr lang="ru-RU" dirty="0">
                <a:latin typeface="Times New Roman" panose="02020603050405020304" pitchFamily="18" charset="0"/>
                <a:cs typeface="Times New Roman" panose="02020603050405020304" pitchFamily="18" charset="0"/>
              </a:rPr>
              <a:t> товару через </a:t>
            </a:r>
            <a:r>
              <a:rPr lang="ru-RU" dirty="0" err="1">
                <a:latin typeface="Times New Roman" panose="02020603050405020304" pitchFamily="18" charset="0"/>
                <a:cs typeface="Times New Roman" panose="02020603050405020304" pitchFamily="18" charset="0"/>
              </a:rPr>
              <a:t>митний</a:t>
            </a:r>
            <a:r>
              <a:rPr lang="ru-RU" dirty="0">
                <a:latin typeface="Times New Roman" panose="02020603050405020304" pitchFamily="18" charset="0"/>
                <a:cs typeface="Times New Roman" panose="02020603050405020304" pitchFamily="18" charset="0"/>
              </a:rPr>
              <a:t> кордон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товару </a:t>
            </a:r>
            <a:r>
              <a:rPr lang="ru-RU" dirty="0" err="1">
                <a:latin typeface="Times New Roman" panose="02020603050405020304" pitchFamily="18" charset="0"/>
                <a:cs typeface="Times New Roman" panose="02020603050405020304" pitchFamily="18" charset="0"/>
              </a:rPr>
              <a:t>обов’язково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заявляється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декларується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митному</a:t>
            </a:r>
            <a:r>
              <a:rPr lang="ru-RU" dirty="0">
                <a:latin typeface="Times New Roman" panose="02020603050405020304" pitchFamily="18" charset="0"/>
                <a:cs typeface="Times New Roman" panose="02020603050405020304" pitchFamily="18" charset="0"/>
              </a:rPr>
              <a:t> органу шляхом </a:t>
            </a:r>
            <a:r>
              <a:rPr lang="ru-RU" dirty="0" err="1">
                <a:latin typeface="Times New Roman" panose="02020603050405020304" pitchFamily="18" charset="0"/>
                <a:cs typeface="Times New Roman" panose="02020603050405020304" pitchFamily="18" charset="0"/>
              </a:rPr>
              <a:t>зазначення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митній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декларації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назви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товару та </a:t>
            </a:r>
            <a:r>
              <a:rPr lang="ru-RU" dirty="0" err="1">
                <a:latin typeface="Times New Roman" panose="02020603050405020304" pitchFamily="18" charset="0"/>
                <a:cs typeface="Times New Roman" panose="02020603050405020304" pitchFamily="18" charset="0"/>
              </a:rPr>
              <a:t>відомостей</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сертифікат</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товару:</a:t>
            </a:r>
          </a:p>
          <a:p>
            <a:pPr marL="0" indent="360000" algn="just">
              <a:lnSpc>
                <a:spcPct val="130000"/>
              </a:lnSpc>
              <a:spcBef>
                <a:spcPts val="0"/>
              </a:spcBef>
              <a:buNone/>
            </a:pPr>
            <a:r>
              <a:rPr lang="ru-RU" dirty="0">
                <a:latin typeface="Times New Roman" panose="02020603050405020304" pitchFamily="18" charset="0"/>
                <a:cs typeface="Times New Roman" panose="02020603050405020304" pitchFamily="18" charset="0"/>
              </a:rPr>
              <a:t>1) на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залежно</a:t>
            </a:r>
            <a:r>
              <a:rPr lang="ru-RU" dirty="0">
                <a:latin typeface="Times New Roman" panose="02020603050405020304" pitchFamily="18" charset="0"/>
                <a:cs typeface="Times New Roman" panose="02020603050405020304" pitchFamily="18" charset="0"/>
              </a:rPr>
              <a:t> від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застосовуються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кількісні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обмеження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квоти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заходи, </a:t>
            </a:r>
            <a:r>
              <a:rPr lang="ru-RU" dirty="0" err="1">
                <a:latin typeface="Times New Roman" panose="02020603050405020304" pitchFamily="18" charset="0"/>
                <a:cs typeface="Times New Roman" panose="02020603050405020304" pitchFamily="18" charset="0"/>
              </a:rPr>
              <a:t>вжиті</a:t>
            </a:r>
            <a:r>
              <a:rPr lang="ru-RU" dirty="0">
                <a:latin typeface="Times New Roman" panose="02020603050405020304" pitchFamily="18" charset="0"/>
                <a:cs typeface="Times New Roman" panose="02020603050405020304" pitchFamily="18" charset="0"/>
              </a:rPr>
              <a:t> органами державного </a:t>
            </a:r>
            <a:r>
              <a:rPr lang="ru-RU" dirty="0" err="1">
                <a:latin typeface="Times New Roman" panose="02020603050405020304" pitchFamily="18" charset="0"/>
                <a:cs typeface="Times New Roman" panose="02020603050405020304" pitchFamily="18" charset="0"/>
              </a:rPr>
              <a:t>регулювання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зовнішньоекономічної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в межах </a:t>
            </a:r>
            <a:r>
              <a:rPr lang="ru-RU" dirty="0" err="1">
                <a:latin typeface="Times New Roman" panose="02020603050405020304" pitchFamily="18" charset="0"/>
                <a:cs typeface="Times New Roman" panose="02020603050405020304" pitchFamily="18" charset="0"/>
              </a:rPr>
              <a:t>повноважень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визначених</a:t>
            </a:r>
            <a:r>
              <a:rPr lang="ru-RU" dirty="0">
                <a:latin typeface="Times New Roman" panose="02020603050405020304" pitchFamily="18" charset="0"/>
                <a:cs typeface="Times New Roman" panose="02020603050405020304" pitchFamily="18" charset="0"/>
              </a:rPr>
              <a:t> законами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hlinkClick r:id="rId2"/>
              </a:rPr>
              <a:t>"Про </a:t>
            </a:r>
            <a:r>
              <a:rPr lang="ru-RU" dirty="0" err="1">
                <a:latin typeface="Times New Roman" panose="02020603050405020304" pitchFamily="18" charset="0"/>
                <a:cs typeface="Times New Roman" panose="02020603050405020304" pitchFamily="18" charset="0"/>
                <a:hlinkClick r:id="rId2"/>
              </a:rPr>
              <a:t>захист</a:t>
            </a:r>
            <a:r>
              <a:rPr lang="ru-RU" dirty="0">
                <a:latin typeface="Times New Roman" panose="02020603050405020304" pitchFamily="18" charset="0"/>
                <a:cs typeface="Times New Roman" panose="02020603050405020304" pitchFamily="18" charset="0"/>
                <a:hlinkClick r:id="rId2"/>
              </a:rPr>
              <a:t> </a:t>
            </a:r>
            <a:r>
              <a:rPr lang="ru-RU" dirty="0" err="1">
                <a:latin typeface="Times New Roman" panose="02020603050405020304" pitchFamily="18" charset="0"/>
                <a:cs typeface="Times New Roman" panose="02020603050405020304" pitchFamily="18" charset="0"/>
                <a:hlinkClick r:id="rId2"/>
              </a:rPr>
              <a:t>національного</a:t>
            </a:r>
            <a:r>
              <a:rPr lang="ru-RU" dirty="0">
                <a:latin typeface="Times New Roman" panose="02020603050405020304" pitchFamily="18" charset="0"/>
                <a:cs typeface="Times New Roman" panose="02020603050405020304" pitchFamily="18" charset="0"/>
                <a:hlinkClick r:id="rId2"/>
              </a:rPr>
              <a:t> </a:t>
            </a:r>
            <a:r>
              <a:rPr lang="ru-RU" dirty="0" err="1">
                <a:latin typeface="Times New Roman" panose="02020603050405020304" pitchFamily="18" charset="0"/>
                <a:cs typeface="Times New Roman" panose="02020603050405020304" pitchFamily="18" charset="0"/>
                <a:hlinkClick r:id="rId2"/>
              </a:rPr>
              <a:t>товаровиробника</a:t>
            </a:r>
            <a:r>
              <a:rPr lang="ru-RU" dirty="0">
                <a:latin typeface="Times New Roman" panose="02020603050405020304" pitchFamily="18" charset="0"/>
                <a:cs typeface="Times New Roman" panose="02020603050405020304" pitchFamily="18" charset="0"/>
                <a:hlinkClick r:id="rId2"/>
              </a:rPr>
              <a:t> від </a:t>
            </a:r>
            <a:r>
              <a:rPr lang="ru-RU" dirty="0" err="1">
                <a:latin typeface="Times New Roman" panose="02020603050405020304" pitchFamily="18" charset="0"/>
                <a:cs typeface="Times New Roman" panose="02020603050405020304" pitchFamily="18" charset="0"/>
                <a:hlinkClick r:id="rId2"/>
              </a:rPr>
              <a:t>демпінгового</a:t>
            </a:r>
            <a:r>
              <a:rPr lang="ru-RU" dirty="0">
                <a:latin typeface="Times New Roman" panose="02020603050405020304" pitchFamily="18" charset="0"/>
                <a:cs typeface="Times New Roman" panose="02020603050405020304" pitchFamily="18" charset="0"/>
                <a:hlinkClick r:id="rId2"/>
              </a:rPr>
              <a:t> </a:t>
            </a:r>
            <a:r>
              <a:rPr lang="ru-RU" dirty="0" err="1">
                <a:latin typeface="Times New Roman" panose="02020603050405020304" pitchFamily="18" charset="0"/>
                <a:cs typeface="Times New Roman" panose="02020603050405020304" pitchFamily="18" charset="0"/>
                <a:hlinkClick r:id="rId2"/>
              </a:rPr>
              <a:t>імпорту</a:t>
            </a:r>
            <a:r>
              <a:rPr lang="ru-RU" dirty="0">
                <a:latin typeface="Times New Roman" panose="02020603050405020304" pitchFamily="18" charset="0"/>
                <a:cs typeface="Times New Roman" panose="02020603050405020304" pitchFamily="18" charset="0"/>
                <a:hlinkClick r:id="rId2"/>
              </a:rPr>
              <a:t>"</a:t>
            </a:r>
            <a:r>
              <a:rPr lang="ru-RU"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hlinkClick r:id="rId3"/>
              </a:rPr>
              <a:t>"Про </a:t>
            </a:r>
            <a:r>
              <a:rPr lang="ru-RU" dirty="0" err="1">
                <a:latin typeface="Times New Roman" panose="02020603050405020304" pitchFamily="18" charset="0"/>
                <a:cs typeface="Times New Roman" panose="02020603050405020304" pitchFamily="18" charset="0"/>
                <a:hlinkClick r:id="rId3"/>
              </a:rPr>
              <a:t>захист</a:t>
            </a:r>
            <a:r>
              <a:rPr lang="ru-RU" dirty="0">
                <a:latin typeface="Times New Roman" panose="02020603050405020304" pitchFamily="18" charset="0"/>
                <a:cs typeface="Times New Roman" panose="02020603050405020304" pitchFamily="18" charset="0"/>
                <a:hlinkClick r:id="rId3"/>
              </a:rPr>
              <a:t> </a:t>
            </a:r>
            <a:r>
              <a:rPr lang="ru-RU" dirty="0" err="1">
                <a:latin typeface="Times New Roman" panose="02020603050405020304" pitchFamily="18" charset="0"/>
                <a:cs typeface="Times New Roman" panose="02020603050405020304" pitchFamily="18" charset="0"/>
                <a:hlinkClick r:id="rId3"/>
              </a:rPr>
              <a:t>національного</a:t>
            </a:r>
            <a:r>
              <a:rPr lang="ru-RU" dirty="0">
                <a:latin typeface="Times New Roman" panose="02020603050405020304" pitchFamily="18" charset="0"/>
                <a:cs typeface="Times New Roman" panose="02020603050405020304" pitchFamily="18" charset="0"/>
                <a:hlinkClick r:id="rId3"/>
              </a:rPr>
              <a:t> </a:t>
            </a:r>
            <a:r>
              <a:rPr lang="ru-RU" dirty="0" err="1">
                <a:latin typeface="Times New Roman" panose="02020603050405020304" pitchFamily="18" charset="0"/>
                <a:cs typeface="Times New Roman" panose="02020603050405020304" pitchFamily="18" charset="0"/>
                <a:hlinkClick r:id="rId3"/>
              </a:rPr>
              <a:t>товаровиробника</a:t>
            </a:r>
            <a:r>
              <a:rPr lang="ru-RU" dirty="0">
                <a:latin typeface="Times New Roman" panose="02020603050405020304" pitchFamily="18" charset="0"/>
                <a:cs typeface="Times New Roman" panose="02020603050405020304" pitchFamily="18" charset="0"/>
                <a:hlinkClick r:id="rId3"/>
              </a:rPr>
              <a:t> від </a:t>
            </a:r>
            <a:r>
              <a:rPr lang="ru-RU" dirty="0" err="1">
                <a:latin typeface="Times New Roman" panose="02020603050405020304" pitchFamily="18" charset="0"/>
                <a:cs typeface="Times New Roman" panose="02020603050405020304" pitchFamily="18" charset="0"/>
                <a:hlinkClick r:id="rId3"/>
              </a:rPr>
              <a:t>субсидованого</a:t>
            </a:r>
            <a:r>
              <a:rPr lang="ru-RU" dirty="0">
                <a:latin typeface="Times New Roman" panose="02020603050405020304" pitchFamily="18" charset="0"/>
                <a:cs typeface="Times New Roman" panose="02020603050405020304" pitchFamily="18" charset="0"/>
                <a:hlinkClick r:id="rId3"/>
              </a:rPr>
              <a:t> </a:t>
            </a:r>
            <a:r>
              <a:rPr lang="ru-RU" dirty="0" err="1">
                <a:latin typeface="Times New Roman" panose="02020603050405020304" pitchFamily="18" charset="0"/>
                <a:cs typeface="Times New Roman" panose="02020603050405020304" pitchFamily="18" charset="0"/>
                <a:hlinkClick r:id="rId3"/>
              </a:rPr>
              <a:t>імпорту</a:t>
            </a:r>
            <a:r>
              <a:rPr lang="ru-RU" dirty="0">
                <a:latin typeface="Times New Roman" panose="02020603050405020304" pitchFamily="18" charset="0"/>
                <a:cs typeface="Times New Roman" panose="02020603050405020304" pitchFamily="18" charset="0"/>
                <a:hlinkClick r:id="rId3"/>
              </a:rPr>
              <a:t>"</a:t>
            </a:r>
            <a:r>
              <a:rPr lang="ru-RU"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hlinkClick r:id="rId4"/>
              </a:rPr>
              <a:t>"Про </a:t>
            </a:r>
            <a:r>
              <a:rPr lang="ru-RU" dirty="0" err="1">
                <a:latin typeface="Times New Roman" panose="02020603050405020304" pitchFamily="18" charset="0"/>
                <a:cs typeface="Times New Roman" panose="02020603050405020304" pitchFamily="18" charset="0"/>
                <a:hlinkClick r:id="rId4"/>
              </a:rPr>
              <a:t>застосування</a:t>
            </a:r>
            <a:r>
              <a:rPr lang="ru-RU" dirty="0">
                <a:latin typeface="Times New Roman" panose="02020603050405020304" pitchFamily="18" charset="0"/>
                <a:cs typeface="Times New Roman" panose="02020603050405020304" pitchFamily="18" charset="0"/>
                <a:hlinkClick r:id="rId4"/>
              </a:rPr>
              <a:t> </a:t>
            </a:r>
            <a:r>
              <a:rPr lang="ru-RU" dirty="0" err="1">
                <a:latin typeface="Times New Roman" panose="02020603050405020304" pitchFamily="18" charset="0"/>
                <a:cs typeface="Times New Roman" panose="02020603050405020304" pitchFamily="18" charset="0"/>
                <a:hlinkClick r:id="rId4"/>
              </a:rPr>
              <a:t>спеціальних</a:t>
            </a:r>
            <a:r>
              <a:rPr lang="ru-RU" dirty="0">
                <a:latin typeface="Times New Roman" panose="02020603050405020304" pitchFamily="18" charset="0"/>
                <a:cs typeface="Times New Roman" panose="02020603050405020304" pitchFamily="18" charset="0"/>
                <a:hlinkClick r:id="rId4"/>
              </a:rPr>
              <a:t> </a:t>
            </a:r>
            <a:r>
              <a:rPr lang="ru-RU" dirty="0" err="1">
                <a:latin typeface="Times New Roman" panose="02020603050405020304" pitchFamily="18" charset="0"/>
                <a:cs typeface="Times New Roman" panose="02020603050405020304" pitchFamily="18" charset="0"/>
                <a:hlinkClick r:id="rId4"/>
              </a:rPr>
              <a:t>заходів</a:t>
            </a:r>
            <a:r>
              <a:rPr lang="ru-RU" dirty="0">
                <a:latin typeface="Times New Roman" panose="02020603050405020304" pitchFamily="18" charset="0"/>
                <a:cs typeface="Times New Roman" panose="02020603050405020304" pitchFamily="18" charset="0"/>
                <a:hlinkClick r:id="rId4"/>
              </a:rPr>
              <a:t> </a:t>
            </a:r>
            <a:r>
              <a:rPr lang="ru-RU" dirty="0" err="1">
                <a:latin typeface="Times New Roman" panose="02020603050405020304" pitchFamily="18" charset="0"/>
                <a:cs typeface="Times New Roman" panose="02020603050405020304" pitchFamily="18" charset="0"/>
                <a:hlinkClick r:id="rId4"/>
              </a:rPr>
              <a:t>щодо</a:t>
            </a:r>
            <a:r>
              <a:rPr lang="ru-RU" dirty="0">
                <a:latin typeface="Times New Roman" panose="02020603050405020304" pitchFamily="18" charset="0"/>
                <a:cs typeface="Times New Roman" panose="02020603050405020304" pitchFamily="18" charset="0"/>
                <a:hlinkClick r:id="rId4"/>
              </a:rPr>
              <a:t> </a:t>
            </a:r>
            <a:r>
              <a:rPr lang="ru-RU" dirty="0" err="1">
                <a:latin typeface="Times New Roman" panose="02020603050405020304" pitchFamily="18" charset="0"/>
                <a:cs typeface="Times New Roman" panose="02020603050405020304" pitchFamily="18" charset="0"/>
                <a:hlinkClick r:id="rId4"/>
              </a:rPr>
              <a:t>імпорту</a:t>
            </a:r>
            <a:r>
              <a:rPr lang="ru-RU" dirty="0">
                <a:latin typeface="Times New Roman" panose="02020603050405020304" pitchFamily="18" charset="0"/>
                <a:cs typeface="Times New Roman" panose="02020603050405020304" pitchFamily="18" charset="0"/>
                <a:hlinkClick r:id="rId4"/>
              </a:rPr>
              <a:t> в </a:t>
            </a:r>
            <a:r>
              <a:rPr lang="ru-RU" dirty="0" err="1">
                <a:latin typeface="Times New Roman" panose="02020603050405020304" pitchFamily="18" charset="0"/>
                <a:cs typeface="Times New Roman" panose="02020603050405020304" pitchFamily="18" charset="0"/>
                <a:hlinkClick r:id="rId4"/>
              </a:rPr>
              <a:t>Україну</a:t>
            </a:r>
            <a:r>
              <a:rPr lang="ru-RU" dirty="0">
                <a:latin typeface="Times New Roman" panose="02020603050405020304" pitchFamily="18" charset="0"/>
                <a:cs typeface="Times New Roman" panose="02020603050405020304" pitchFamily="18" charset="0"/>
                <a:hlinkClick r:id="rId4"/>
              </a:rPr>
              <a:t>"</a:t>
            </a:r>
            <a:r>
              <a:rPr lang="ru-RU"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hlinkClick r:id="rId5"/>
              </a:rPr>
              <a:t>"Про </a:t>
            </a:r>
            <a:r>
              <a:rPr lang="ru-RU" dirty="0" err="1">
                <a:latin typeface="Times New Roman" panose="02020603050405020304" pitchFamily="18" charset="0"/>
                <a:cs typeface="Times New Roman" panose="02020603050405020304" pitchFamily="18" charset="0"/>
                <a:hlinkClick r:id="rId5"/>
              </a:rPr>
              <a:t>зовнішньоекономічну</a:t>
            </a:r>
            <a:r>
              <a:rPr lang="ru-RU" dirty="0">
                <a:latin typeface="Times New Roman" panose="02020603050405020304" pitchFamily="18" charset="0"/>
                <a:cs typeface="Times New Roman" panose="02020603050405020304" pitchFamily="18" charset="0"/>
                <a:hlinkClick r:id="rId5"/>
              </a:rPr>
              <a:t> </a:t>
            </a:r>
            <a:r>
              <a:rPr lang="ru-RU" dirty="0" err="1">
                <a:latin typeface="Times New Roman" panose="02020603050405020304" pitchFamily="18" charset="0"/>
                <a:cs typeface="Times New Roman" panose="02020603050405020304" pitchFamily="18" charset="0"/>
                <a:hlinkClick r:id="rId5"/>
              </a:rPr>
              <a:t>діяльність</a:t>
            </a:r>
            <a:r>
              <a:rPr lang="ru-RU" dirty="0">
                <a:latin typeface="Times New Roman" panose="02020603050405020304" pitchFamily="18" charset="0"/>
                <a:cs typeface="Times New Roman" panose="02020603050405020304" pitchFamily="18" charset="0"/>
                <a:hlinkClick r:id="rId5"/>
              </a:rPr>
              <a:t>"</a:t>
            </a:r>
            <a:r>
              <a:rPr lang="ru-RU" dirty="0">
                <a:latin typeface="Times New Roman" panose="02020603050405020304" pitchFamily="18" charset="0"/>
                <a:cs typeface="Times New Roman" panose="02020603050405020304" pitchFamily="18" charset="0"/>
              </a:rPr>
              <a:t>;</a:t>
            </a:r>
          </a:p>
          <a:p>
            <a:pPr marL="0" indent="360000" algn="just">
              <a:lnSpc>
                <a:spcPct val="130000"/>
              </a:lnSpc>
              <a:spcBef>
                <a:spcPts val="0"/>
              </a:spcBef>
              <a:buNone/>
            </a:pPr>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митним</a:t>
            </a:r>
            <a:r>
              <a:rPr lang="ru-RU" dirty="0">
                <a:latin typeface="Times New Roman" panose="02020603050405020304" pitchFamily="18" charset="0"/>
                <a:cs typeface="Times New Roman" panose="02020603050405020304" pitchFamily="18" charset="0"/>
              </a:rPr>
              <a:t> органом </a:t>
            </a:r>
            <a:r>
              <a:rPr lang="ru-RU" dirty="0" err="1">
                <a:latin typeface="Times New Roman" panose="02020603050405020304" pitchFamily="18" charset="0"/>
                <a:cs typeface="Times New Roman" panose="02020603050405020304" pitchFamily="18" charset="0"/>
              </a:rPr>
              <a:t>встановлено</a:t>
            </a:r>
            <a:r>
              <a:rPr lang="ru-RU" dirty="0">
                <a:latin typeface="Times New Roman" panose="02020603050405020304" pitchFamily="18" charset="0"/>
                <a:cs typeface="Times New Roman" panose="02020603050405020304" pitchFamily="18" charset="0"/>
              </a:rPr>
              <a:t>, що товар походить з </a:t>
            </a:r>
            <a:r>
              <a:rPr lang="ru-RU" dirty="0" err="1">
                <a:latin typeface="Times New Roman" panose="02020603050405020304" pitchFamily="18" charset="0"/>
                <a:cs typeface="Times New Roman" panose="02020603050405020304" pitchFamily="18" charset="0"/>
              </a:rPr>
              <a:t>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заборонені</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переміщення</a:t>
            </a:r>
            <a:r>
              <a:rPr lang="ru-RU" dirty="0">
                <a:latin typeface="Times New Roman" panose="02020603050405020304" pitchFamily="18" charset="0"/>
                <a:cs typeface="Times New Roman" panose="02020603050405020304" pitchFamily="18" charset="0"/>
              </a:rPr>
              <a:t> через </a:t>
            </a:r>
            <a:r>
              <a:rPr lang="ru-RU" dirty="0" err="1">
                <a:latin typeface="Times New Roman" panose="02020603050405020304" pitchFamily="18" charset="0"/>
                <a:cs typeface="Times New Roman" panose="02020603050405020304" pitchFamily="18" charset="0"/>
              </a:rPr>
              <a:t>митний</a:t>
            </a:r>
            <a:r>
              <a:rPr lang="ru-RU" dirty="0">
                <a:latin typeface="Times New Roman" panose="02020603050405020304" pitchFamily="18" charset="0"/>
                <a:cs typeface="Times New Roman" panose="02020603050405020304" pitchFamily="18" charset="0"/>
              </a:rPr>
              <a:t> кордон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згідно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законодавством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a:t>
            </a:r>
          </a:p>
          <a:p>
            <a:pPr marL="0" indent="360000" algn="just">
              <a:lnSpc>
                <a:spcPct val="130000"/>
              </a:lnSpc>
              <a:spcBef>
                <a:spcPts val="0"/>
              </a:spcBef>
              <a:buNone/>
            </a:pPr>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цілей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товару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передбачено</a:t>
            </a:r>
            <a:r>
              <a:rPr lang="ru-RU" dirty="0">
                <a:latin typeface="Times New Roman" panose="02020603050405020304" pitchFamily="18" charset="0"/>
                <a:cs typeface="Times New Roman" panose="02020603050405020304" pitchFamily="18" charset="0"/>
              </a:rPr>
              <a:t> законами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міжнародними</a:t>
            </a:r>
            <a:r>
              <a:rPr lang="ru-RU" dirty="0">
                <a:latin typeface="Times New Roman" panose="02020603050405020304" pitchFamily="18" charset="0"/>
                <a:cs typeface="Times New Roman" panose="02020603050405020304" pitchFamily="18" charset="0"/>
              </a:rPr>
              <a:t> договорами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згода</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обов’язковість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надана</a:t>
            </a:r>
            <a:r>
              <a:rPr lang="ru-RU" dirty="0">
                <a:latin typeface="Times New Roman" panose="02020603050405020304" pitchFamily="18" charset="0"/>
                <a:cs typeface="Times New Roman" panose="02020603050405020304" pitchFamily="18" charset="0"/>
              </a:rPr>
              <a:t> Верховною Радою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a:t>
            </a:r>
          </a:p>
          <a:p>
            <a:pPr indent="360000" algn="just">
              <a:lnSpc>
                <a:spcPct val="130000"/>
              </a:lnSpc>
              <a:spcBef>
                <a:spcPts val="0"/>
              </a:spcBef>
            </a:pPr>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Документи</a:t>
            </a:r>
            <a:r>
              <a:rPr lang="ru-RU" dirty="0">
                <a:latin typeface="Times New Roman" panose="02020603050405020304" pitchFamily="18" charset="0"/>
                <a:cs typeface="Times New Roman" panose="02020603050405020304" pitchFamily="18" charset="0"/>
              </a:rPr>
              <a:t>, які </a:t>
            </a:r>
            <a:r>
              <a:rPr lang="ru-RU" dirty="0" err="1">
                <a:latin typeface="Times New Roman" panose="02020603050405020304" pitchFamily="18" charset="0"/>
                <a:cs typeface="Times New Roman" panose="02020603050405020304" pitchFamily="18" charset="0"/>
              </a:rPr>
              <a:t>підтверджують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товару, не </a:t>
            </a:r>
            <a:r>
              <a:rPr lang="ru-RU" dirty="0" err="1">
                <a:latin typeface="Times New Roman" panose="02020603050405020304" pitchFamily="18" charset="0"/>
                <a:cs typeface="Times New Roman" panose="02020603050405020304" pitchFamily="18" charset="0"/>
              </a:rPr>
              <a:t>вимагаються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разі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a:t>
            </a:r>
          </a:p>
          <a:p>
            <a:pPr marL="0" indent="360000" algn="just">
              <a:lnSpc>
                <a:spcPct val="130000"/>
              </a:lnSpc>
              <a:spcBef>
                <a:spcPts val="0"/>
              </a:spcBef>
              <a:buNone/>
            </a:pPr>
            <a:r>
              <a:rPr lang="ru-RU"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що </a:t>
            </a:r>
            <a:r>
              <a:rPr lang="ru-RU" dirty="0" err="1">
                <a:latin typeface="Times New Roman" panose="02020603050405020304" pitchFamily="18" charset="0"/>
                <a:cs typeface="Times New Roman" panose="02020603050405020304" pitchFamily="18" charset="0"/>
              </a:rPr>
              <a:t>переміщуються</a:t>
            </a:r>
            <a:r>
              <a:rPr lang="ru-RU" dirty="0">
                <a:latin typeface="Times New Roman" panose="02020603050405020304" pitchFamily="18" charset="0"/>
                <a:cs typeface="Times New Roman" panose="02020603050405020304" pitchFamily="18" charset="0"/>
              </a:rPr>
              <a:t> через </a:t>
            </a:r>
            <a:r>
              <a:rPr lang="ru-RU" dirty="0" err="1">
                <a:latin typeface="Times New Roman" panose="02020603050405020304" pitchFamily="18" charset="0"/>
                <a:cs typeface="Times New Roman" panose="02020603050405020304" pitchFamily="18" charset="0"/>
              </a:rPr>
              <a:t>митний</a:t>
            </a:r>
            <a:r>
              <a:rPr lang="ru-RU" dirty="0">
                <a:latin typeface="Times New Roman" panose="02020603050405020304" pitchFamily="18" charset="0"/>
                <a:cs typeface="Times New Roman" panose="02020603050405020304" pitchFamily="18" charset="0"/>
              </a:rPr>
              <a:t> кордон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підлягають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письмовому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декларуванню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цього</a:t>
            </a:r>
            <a:r>
              <a:rPr lang="ru-RU" dirty="0">
                <a:latin typeface="Times New Roman" panose="02020603050405020304" pitchFamily="18" charset="0"/>
                <a:cs typeface="Times New Roman" panose="02020603050405020304" pitchFamily="18" charset="0"/>
              </a:rPr>
              <a:t> Кодексу;</a:t>
            </a:r>
          </a:p>
          <a:p>
            <a:pPr marL="0" indent="360000" algn="just">
              <a:lnSpc>
                <a:spcPct val="130000"/>
              </a:lnSpc>
              <a:spcBef>
                <a:spcPts val="0"/>
              </a:spcBef>
              <a:buNone/>
            </a:pPr>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ввозяться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громадянами</a:t>
            </a:r>
            <a:r>
              <a:rPr lang="ru-RU" dirty="0">
                <a:latin typeface="Times New Roman" panose="02020603050405020304" pitchFamily="18" charset="0"/>
                <a:cs typeface="Times New Roman" panose="02020603050405020304" pitchFamily="18" charset="0"/>
              </a:rPr>
              <a:t>;</a:t>
            </a:r>
          </a:p>
          <a:p>
            <a:pPr marL="0" indent="360000" algn="just">
              <a:lnSpc>
                <a:spcPct val="130000"/>
              </a:lnSpc>
              <a:spcBef>
                <a:spcPts val="0"/>
              </a:spcBef>
              <a:buNone/>
            </a:pPr>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ввозяться</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митну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територію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режимі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тимчасового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ввезення</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умовним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звільненням</a:t>
            </a:r>
            <a:r>
              <a:rPr lang="ru-RU" dirty="0">
                <a:latin typeface="Times New Roman" panose="02020603050405020304" pitchFamily="18" charset="0"/>
                <a:cs typeface="Times New Roman" panose="02020603050405020304" pitchFamily="18" charset="0"/>
              </a:rPr>
              <a:t> від </a:t>
            </a:r>
            <a:r>
              <a:rPr lang="ru-RU" dirty="0" err="1">
                <a:latin typeface="Times New Roman" panose="02020603050405020304" pitchFamily="18" charset="0"/>
                <a:cs typeface="Times New Roman" panose="02020603050405020304" pitchFamily="18" charset="0"/>
              </a:rPr>
              <a:t>оподаткування</a:t>
            </a:r>
            <a:r>
              <a:rPr lang="ru-RU" dirty="0">
                <a:latin typeface="Times New Roman" panose="02020603050405020304" pitchFamily="18" charset="0"/>
                <a:cs typeface="Times New Roman" panose="02020603050405020304" pitchFamily="18" charset="0"/>
              </a:rPr>
              <a:t>;</a:t>
            </a:r>
          </a:p>
          <a:p>
            <a:pPr marL="0" indent="360000" algn="just">
              <a:lnSpc>
                <a:spcPct val="130000"/>
              </a:lnSpc>
              <a:spcBef>
                <a:spcPts val="0"/>
              </a:spcBef>
              <a:buNone/>
            </a:pPr>
            <a:r>
              <a:rPr lang="ru-RU"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переміщуються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територією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режимі</a:t>
            </a:r>
            <a:r>
              <a:rPr lang="ru-RU" dirty="0">
                <a:latin typeface="Times New Roman" panose="02020603050405020304" pitchFamily="18" charset="0"/>
                <a:cs typeface="Times New Roman" panose="02020603050405020304" pitchFamily="18" charset="0"/>
              </a:rPr>
              <a:t> транзиту;</a:t>
            </a:r>
          </a:p>
          <a:p>
            <a:pPr marL="0" indent="360000" algn="just">
              <a:lnSpc>
                <a:spcPct val="130000"/>
              </a:lnSpc>
              <a:spcBef>
                <a:spcPts val="0"/>
              </a:spcBef>
              <a:buNone/>
            </a:pPr>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передбачено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міжнародними</a:t>
            </a:r>
            <a:r>
              <a:rPr lang="ru-RU" dirty="0">
                <a:latin typeface="Times New Roman" panose="02020603050405020304" pitchFamily="18" charset="0"/>
                <a:cs typeface="Times New Roman" panose="02020603050405020304" pitchFamily="18" charset="0"/>
              </a:rPr>
              <a:t> договорами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згода</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обов’язковість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надана</a:t>
            </a:r>
            <a:r>
              <a:rPr lang="ru-RU" dirty="0">
                <a:latin typeface="Times New Roman" panose="02020603050405020304" pitchFamily="18" charset="0"/>
                <a:cs typeface="Times New Roman" panose="02020603050405020304" pitchFamily="18" charset="0"/>
              </a:rPr>
              <a:t> Верховною Радою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a:t>
            </a:r>
          </a:p>
          <a:p>
            <a:pPr marL="0" indent="360000" algn="just">
              <a:lnSpc>
                <a:spcPct val="130000"/>
              </a:lnSpc>
              <a:spcBef>
                <a:spcPts val="0"/>
              </a:spcBef>
              <a:buNone/>
            </a:pPr>
            <a:r>
              <a:rPr lang="ru-RU" dirty="0">
                <a:latin typeface="Times New Roman" panose="02020603050405020304" pitchFamily="18" charset="0"/>
                <a:cs typeface="Times New Roman" panose="02020603050405020304" pitchFamily="18" charset="0"/>
              </a:rPr>
              <a:t>6) через </a:t>
            </a:r>
            <a:r>
              <a:rPr lang="ru-RU" dirty="0" err="1">
                <a:latin typeface="Times New Roman" panose="02020603050405020304" pitchFamily="18" charset="0"/>
                <a:cs typeface="Times New Roman" panose="02020603050405020304" pitchFamily="18" charset="0"/>
              </a:rPr>
              <a:t>митний</a:t>
            </a:r>
            <a:r>
              <a:rPr lang="ru-RU" dirty="0">
                <a:latin typeface="Times New Roman" panose="02020603050405020304" pitchFamily="18" charset="0"/>
                <a:cs typeface="Times New Roman" panose="02020603050405020304" pitchFamily="18" charset="0"/>
              </a:rPr>
              <a:t> кордон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переміщуються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зразки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флори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фауни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ґрунтів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каміння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тощо</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наукових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досліджень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відібрані</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об’єктах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розташованих</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полярних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регіонах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на островах у </a:t>
            </a:r>
            <a:r>
              <a:rPr lang="ru-RU" dirty="0" err="1">
                <a:latin typeface="Times New Roman" panose="02020603050405020304" pitchFamily="18" charset="0"/>
                <a:cs typeface="Times New Roman" panose="02020603050405020304" pitchFamily="18" charset="0"/>
              </a:rPr>
              <a:t>нейтральних</a:t>
            </a:r>
            <a:r>
              <a:rPr lang="ru-RU" dirty="0">
                <a:latin typeface="Times New Roman" panose="02020603050405020304" pitchFamily="18" charset="0"/>
                <a:cs typeface="Times New Roman" panose="02020603050405020304" pitchFamily="18" charset="0"/>
              </a:rPr>
              <a:t> водах </a:t>
            </a:r>
            <a:r>
              <a:rPr lang="ru-RU" dirty="0" err="1">
                <a:latin typeface="Times New Roman" panose="02020603050405020304" pitchFamily="18" charset="0"/>
                <a:cs typeface="Times New Roman" panose="02020603050405020304" pitchFamily="18" charset="0"/>
              </a:rPr>
              <a:t>Світового</a:t>
            </a:r>
            <a:r>
              <a:rPr lang="ru-RU" dirty="0">
                <a:latin typeface="Times New Roman" panose="02020603050405020304" pitchFamily="18" charset="0"/>
                <a:cs typeface="Times New Roman" panose="02020603050405020304" pitchFamily="18" charset="0"/>
              </a:rPr>
              <a:t> океану, що </a:t>
            </a:r>
            <a:r>
              <a:rPr lang="ru-RU" dirty="0" err="1">
                <a:latin typeface="Times New Roman" panose="02020603050405020304" pitchFamily="18" charset="0"/>
                <a:cs typeface="Times New Roman" panose="02020603050405020304" pitchFamily="18" charset="0"/>
              </a:rPr>
              <a:t>становлять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науковий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інтерес</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a:t>
            </a:r>
          </a:p>
          <a:p>
            <a:endParaRPr lang="uk-UA" dirty="0"/>
          </a:p>
        </p:txBody>
      </p:sp>
    </p:spTree>
    <p:extLst>
      <p:ext uri="{BB962C8B-B14F-4D97-AF65-F5344CB8AC3E}">
        <p14:creationId xmlns:p14="http://schemas.microsoft.com/office/powerpoint/2010/main" val="37008597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AB86260-7875-490F-A3F9-BE5B3319D6E8}"/>
              </a:ext>
            </a:extLst>
          </p:cNvPr>
          <p:cNvSpPr>
            <a:spLocks noGrp="1"/>
          </p:cNvSpPr>
          <p:nvPr>
            <p:ph idx="1"/>
          </p:nvPr>
        </p:nvSpPr>
        <p:spPr>
          <a:xfrm>
            <a:off x="677334" y="295275"/>
            <a:ext cx="8981016" cy="6172200"/>
          </a:xfrm>
        </p:spPr>
        <p:txBody>
          <a:bodyPr>
            <a:normAutofit fontScale="92500" lnSpcReduction="20000"/>
          </a:bodyPr>
          <a:lstStyle/>
          <a:p>
            <a:pPr marL="0" indent="360000" algn="just">
              <a:lnSpc>
                <a:spcPct val="130000"/>
              </a:lnSpc>
              <a:spcBef>
                <a:spcPts val="0"/>
              </a:spcBef>
            </a:pPr>
            <a:r>
              <a:rPr lang="ru-RU" i="1" dirty="0" err="1">
                <a:latin typeface="Times New Roman" panose="02020603050405020304" pitchFamily="18" charset="0"/>
                <a:cs typeface="Times New Roman" panose="02020603050405020304" pitchFamily="18" charset="0"/>
              </a:rPr>
              <a:t>Стаття</a:t>
            </a:r>
            <a:r>
              <a:rPr lang="ru-RU" i="1" dirty="0">
                <a:latin typeface="Times New Roman" panose="02020603050405020304" pitchFamily="18" charset="0"/>
                <a:cs typeface="Times New Roman" panose="02020603050405020304" pitchFamily="18" charset="0"/>
              </a:rPr>
              <a:t> 43. </a:t>
            </a:r>
            <a:r>
              <a:rPr lang="ru-RU" i="1" dirty="0" err="1">
                <a:latin typeface="Times New Roman" panose="02020603050405020304" pitchFamily="18" charset="0"/>
                <a:cs typeface="Times New Roman" panose="02020603050405020304" pitchFamily="18" charset="0"/>
              </a:rPr>
              <a:t>Перевірка</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документів</a:t>
            </a:r>
            <a:r>
              <a:rPr lang="ru-RU" i="1" dirty="0">
                <a:latin typeface="Times New Roman" panose="02020603050405020304" pitchFamily="18" charset="0"/>
                <a:cs typeface="Times New Roman" panose="02020603050405020304" pitchFamily="18" charset="0"/>
              </a:rPr>
              <a:t>, що </a:t>
            </a:r>
            <a:r>
              <a:rPr lang="ru-RU" i="1" dirty="0" err="1">
                <a:latin typeface="Times New Roman" panose="02020603050405020304" pitchFamily="18" charset="0"/>
                <a:cs typeface="Times New Roman" panose="02020603050405020304" pitchFamily="18" charset="0"/>
              </a:rPr>
              <a:t>підтверджують</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країну</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походження</a:t>
            </a:r>
            <a:r>
              <a:rPr lang="ru-RU" i="1" dirty="0">
                <a:latin typeface="Times New Roman" panose="02020603050405020304" pitchFamily="18" charset="0"/>
                <a:cs typeface="Times New Roman" panose="02020603050405020304" pitchFamily="18" charset="0"/>
              </a:rPr>
              <a:t> товару, </a:t>
            </a:r>
            <a:r>
              <a:rPr lang="ru-RU" i="1" dirty="0" err="1">
                <a:latin typeface="Times New Roman" panose="02020603050405020304" pitchFamily="18" charset="0"/>
                <a:cs typeface="Times New Roman" panose="02020603050405020304" pitchFamily="18" charset="0"/>
              </a:rPr>
              <a:t>після</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завершення</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митного</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оформлення</a:t>
            </a:r>
            <a:endParaRPr lang="ru-RU" i="1" dirty="0">
              <a:latin typeface="Times New Roman" panose="02020603050405020304" pitchFamily="18" charset="0"/>
              <a:cs typeface="Times New Roman" panose="02020603050405020304" pitchFamily="18" charset="0"/>
            </a:endParaRPr>
          </a:p>
          <a:p>
            <a:pPr marL="0" indent="360000" algn="just">
              <a:lnSpc>
                <a:spcPct val="130000"/>
              </a:lnSpc>
              <a:spcBef>
                <a:spcPts val="0"/>
              </a:spcBef>
            </a:pPr>
            <a:r>
              <a:rPr lang="ru-RU"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Перевірка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 що </a:t>
            </a:r>
            <a:r>
              <a:rPr lang="ru-RU" dirty="0" err="1">
                <a:latin typeface="Times New Roman" panose="02020603050405020304" pitchFamily="18" charset="0"/>
                <a:cs typeface="Times New Roman" panose="02020603050405020304" pitchFamily="18" charset="0"/>
              </a:rPr>
              <a:t>підтверджують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товару, </a:t>
            </a:r>
            <a:r>
              <a:rPr lang="ru-RU" dirty="0" err="1">
                <a:latin typeface="Times New Roman" panose="02020603050405020304" pitchFamily="18" charset="0"/>
                <a:cs typeface="Times New Roman" panose="02020603050405020304" pitchFamily="18" charset="0"/>
              </a:rPr>
              <a:t>зазначених</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hlinkClick r:id="rId2"/>
              </a:rPr>
              <a:t>статті</a:t>
            </a:r>
            <a:r>
              <a:rPr lang="ru-RU" dirty="0">
                <a:latin typeface="Times New Roman" panose="02020603050405020304" pitchFamily="18" charset="0"/>
                <a:cs typeface="Times New Roman" panose="02020603050405020304" pitchFamily="18" charset="0"/>
                <a:hlinkClick r:id="rId2"/>
              </a:rPr>
              <a:t> 41</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цього</a:t>
            </a:r>
            <a:r>
              <a:rPr lang="ru-RU" dirty="0">
                <a:latin typeface="Times New Roman" panose="02020603050405020304" pitchFamily="18" charset="0"/>
                <a:cs typeface="Times New Roman" panose="02020603050405020304" pitchFamily="18" charset="0"/>
              </a:rPr>
              <a:t> Кодексу, </a:t>
            </a:r>
            <a:r>
              <a:rPr lang="ru-RU" dirty="0" err="1">
                <a:latin typeface="Times New Roman" panose="02020603050405020304" pitchFamily="18" charset="0"/>
                <a:cs typeface="Times New Roman" panose="02020603050405020304" pitchFamily="18" charset="0"/>
              </a:rPr>
              <a:t>здійснюється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цієї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після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завершення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оформлення</a:t>
            </a:r>
            <a:r>
              <a:rPr lang="ru-RU" dirty="0">
                <a:latin typeface="Times New Roman" panose="02020603050405020304" pitchFamily="18" charset="0"/>
                <a:cs typeface="Times New Roman" panose="02020603050405020304" pitchFamily="18" charset="0"/>
              </a:rPr>
              <a:t>.</a:t>
            </a:r>
          </a:p>
          <a:p>
            <a:pPr marL="0" indent="360000" algn="just">
              <a:lnSpc>
                <a:spcPct val="130000"/>
              </a:lnSpc>
              <a:spcBef>
                <a:spcPts val="0"/>
              </a:spcBef>
            </a:pPr>
            <a:r>
              <a:rPr lang="ru-RU" dirty="0">
                <a:latin typeface="Times New Roman" panose="02020603050405020304" pitchFamily="18" charset="0"/>
                <a:cs typeface="Times New Roman" panose="02020603050405020304" pitchFamily="18" charset="0"/>
              </a:rPr>
              <a:t>2. У </a:t>
            </a:r>
            <a:r>
              <a:rPr lang="ru-RU" dirty="0" err="1">
                <a:latin typeface="Times New Roman" panose="02020603050405020304" pitchFamily="18" charset="0"/>
                <a:cs typeface="Times New Roman" panose="02020603050405020304" pitchFamily="18" charset="0"/>
              </a:rPr>
              <a:t>разі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виникнення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сумнівів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дійсності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товару та/</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правильності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відомостей</a:t>
            </a:r>
            <a:r>
              <a:rPr lang="ru-RU" dirty="0">
                <a:latin typeface="Times New Roman" panose="02020603050405020304" pitchFamily="18" charset="0"/>
                <a:cs typeface="Times New Roman" panose="02020603050405020304" pitchFamily="18" charset="0"/>
              </a:rPr>
              <a:t>, що в них </a:t>
            </a:r>
            <a:r>
              <a:rPr lang="ru-RU" dirty="0" err="1">
                <a:latin typeface="Times New Roman" panose="02020603050405020304" pitchFamily="18" charset="0"/>
                <a:cs typeface="Times New Roman" panose="02020603050405020304" pitchFamily="18" charset="0"/>
              </a:rPr>
              <a:t>містяться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зокрема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відомостей</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країну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товару, </a:t>
            </a:r>
            <a:r>
              <a:rPr lang="ru-RU" dirty="0" err="1">
                <a:latin typeface="Times New Roman" panose="02020603050405020304" pitchFamily="18" charset="0"/>
                <a:cs typeface="Times New Roman" panose="02020603050405020304" pitchFamily="18" charset="0"/>
              </a:rPr>
              <a:t>митний</a:t>
            </a:r>
            <a:r>
              <a:rPr lang="ru-RU" dirty="0">
                <a:latin typeface="Times New Roman" panose="02020603050405020304" pitchFamily="18" charset="0"/>
                <a:cs typeface="Times New Roman" panose="02020603050405020304" pitchFamily="18" charset="0"/>
              </a:rPr>
              <a:t> орган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перевірити</a:t>
            </a:r>
            <a:r>
              <a:rPr lang="ru-RU" dirty="0">
                <a:latin typeface="Times New Roman" panose="02020603050405020304" pitchFamily="18" charset="0"/>
                <a:cs typeface="Times New Roman" panose="02020603050405020304" pitchFamily="18" charset="0"/>
              </a:rPr>
              <a:t> факт </a:t>
            </a:r>
            <a:r>
              <a:rPr lang="ru-RU" dirty="0" err="1">
                <a:latin typeface="Times New Roman" panose="02020603050405020304" pitchFamily="18" charset="0"/>
                <a:cs typeface="Times New Roman" panose="02020603050405020304" pitchFamily="18" charset="0"/>
              </a:rPr>
              <a:t>видачі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сертифіката</a:t>
            </a:r>
            <a:r>
              <a:rPr lang="ru-RU" dirty="0">
                <a:latin typeface="Times New Roman" panose="02020603050405020304" pitchFamily="18" charset="0"/>
                <a:cs typeface="Times New Roman" panose="02020603050405020304" pitchFamily="18" charset="0"/>
              </a:rPr>
              <a:t> та/</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зміст</a:t>
            </a:r>
            <a:r>
              <a:rPr lang="ru-RU" dirty="0">
                <a:latin typeface="Times New Roman" panose="02020603050405020304" pitchFamily="18" charset="0"/>
                <a:cs typeface="Times New Roman" panose="02020603050405020304" pitchFamily="18" charset="0"/>
              </a:rPr>
              <a:t> на веб-</a:t>
            </a:r>
            <a:r>
              <a:rPr lang="ru-RU" dirty="0" err="1">
                <a:latin typeface="Times New Roman" panose="02020603050405020304" pitchFamily="18" charset="0"/>
                <a:cs typeface="Times New Roman" panose="02020603050405020304" pitchFamily="18" charset="0"/>
              </a:rPr>
              <a:t>сайті</a:t>
            </a:r>
            <a:r>
              <a:rPr lang="ru-RU" dirty="0">
                <a:latin typeface="Times New Roman" panose="02020603050405020304" pitchFamily="18" charset="0"/>
                <a:cs typeface="Times New Roman" panose="02020603050405020304" pitchFamily="18" charset="0"/>
              </a:rPr>
              <a:t> компетентного органу (</a:t>
            </a:r>
            <a:r>
              <a:rPr lang="ru-RU" dirty="0" err="1">
                <a:latin typeface="Times New Roman" panose="02020603050405020304" pitchFamily="18" charset="0"/>
                <a:cs typeface="Times New Roman" panose="02020603050405020304" pitchFamily="18" charset="0"/>
              </a:rPr>
              <a:t>організації</a:t>
            </a:r>
            <a:r>
              <a:rPr lang="ru-RU" dirty="0">
                <a:latin typeface="Times New Roman" panose="02020603050405020304" pitchFamily="18" charset="0"/>
                <a:cs typeface="Times New Roman" panose="02020603050405020304" pitchFamily="18" charset="0"/>
              </a:rPr>
              <a:t>), що </a:t>
            </a:r>
            <a:r>
              <a:rPr lang="ru-RU" dirty="0" err="1">
                <a:latin typeface="Times New Roman" panose="02020603050405020304" pitchFamily="18" charset="0"/>
                <a:cs typeface="Times New Roman" panose="02020603050405020304" pitchFamily="18" charset="0"/>
              </a:rPr>
              <a:t>видав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сертифікат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звернутися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паперовій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електронній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формі</a:t>
            </a:r>
            <a:r>
              <a:rPr lang="ru-RU" dirty="0">
                <a:latin typeface="Times New Roman" panose="02020603050405020304" pitchFamily="18" charset="0"/>
                <a:cs typeface="Times New Roman" panose="02020603050405020304" pitchFamily="18" charset="0"/>
              </a:rPr>
              <a:t> до такого компетентного органу (</a:t>
            </a:r>
            <a:r>
              <a:rPr lang="ru-RU" dirty="0" err="1">
                <a:latin typeface="Times New Roman" panose="02020603050405020304" pitchFamily="18" charset="0"/>
                <a:cs typeface="Times New Roman" panose="02020603050405020304" pitchFamily="18" charset="0"/>
              </a:rPr>
              <a:t>організації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запитом про </a:t>
            </a:r>
            <a:r>
              <a:rPr lang="ru-RU" dirty="0" err="1">
                <a:latin typeface="Times New Roman" panose="02020603050405020304" pitchFamily="18" charset="0"/>
                <a:cs typeface="Times New Roman" panose="02020603050405020304" pitchFamily="18" charset="0"/>
              </a:rPr>
              <a:t>проведення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перевірки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автентичності</a:t>
            </a:r>
            <a:r>
              <a:rPr lang="ru-RU" dirty="0">
                <a:latin typeface="Times New Roman" panose="02020603050405020304" pitchFamily="18" charset="0"/>
                <a:cs typeface="Times New Roman" panose="02020603050405020304" pitchFamily="18" charset="0"/>
              </a:rPr>
              <a:t> документа про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товару та </a:t>
            </a:r>
            <a:r>
              <a:rPr lang="ru-RU" dirty="0" err="1">
                <a:latin typeface="Times New Roman" panose="02020603050405020304" pitchFamily="18" charset="0"/>
                <a:cs typeface="Times New Roman" panose="02020603050405020304" pitchFamily="18" charset="0"/>
              </a:rPr>
              <a:t>відповідності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товару правилам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встановленим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цим</a:t>
            </a:r>
            <a:r>
              <a:rPr lang="ru-RU" dirty="0">
                <a:latin typeface="Times New Roman" panose="02020603050405020304" pitchFamily="18" charset="0"/>
                <a:cs typeface="Times New Roman" panose="02020603050405020304" pitchFamily="18" charset="0"/>
              </a:rPr>
              <a:t> Кодексом.</a:t>
            </a:r>
          </a:p>
          <a:p>
            <a:pPr marL="0" indent="360000" algn="just">
              <a:lnSpc>
                <a:spcPct val="130000"/>
              </a:lnSpc>
              <a:spcBef>
                <a:spcPts val="0"/>
              </a:spcBef>
            </a:pPr>
            <a:r>
              <a:rPr lang="ru-RU" dirty="0">
                <a:latin typeface="Times New Roman" panose="02020603050405020304" pitchFamily="18" charset="0"/>
                <a:cs typeface="Times New Roman" panose="02020603050405020304" pitchFamily="18" charset="0"/>
              </a:rPr>
              <a:t>3. Запит про </a:t>
            </a:r>
            <a:r>
              <a:rPr lang="ru-RU" dirty="0" err="1">
                <a:latin typeface="Times New Roman" panose="02020603050405020304" pitchFamily="18" charset="0"/>
                <a:cs typeface="Times New Roman" panose="02020603050405020304" pitchFamily="18" charset="0"/>
              </a:rPr>
              <a:t>проведення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перевірки</a:t>
            </a:r>
            <a:r>
              <a:rPr lang="ru-RU" dirty="0">
                <a:latin typeface="Times New Roman" panose="02020603050405020304" pitchFamily="18" charset="0"/>
                <a:cs typeface="Times New Roman" panose="02020603050405020304" pitchFamily="18" charset="0"/>
              </a:rPr>
              <a:t> повинен </a:t>
            </a:r>
            <a:r>
              <a:rPr lang="ru-RU" dirty="0" err="1">
                <a:latin typeface="Times New Roman" panose="02020603050405020304" pitchFamily="18" charset="0"/>
                <a:cs typeface="Times New Roman" panose="02020603050405020304" pitchFamily="18" charset="0"/>
              </a:rPr>
              <a:t>містити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виклад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обставин</a:t>
            </a:r>
            <a:r>
              <a:rPr lang="ru-RU" dirty="0">
                <a:latin typeface="Times New Roman" panose="02020603050405020304" pitchFamily="18" charset="0"/>
                <a:cs typeface="Times New Roman" panose="02020603050405020304" pitchFamily="18" charset="0"/>
              </a:rPr>
              <a:t>, що дали </a:t>
            </a:r>
            <a:r>
              <a:rPr lang="ru-RU" dirty="0" err="1">
                <a:latin typeface="Times New Roman" panose="02020603050405020304" pitchFamily="18" charset="0"/>
                <a:cs typeface="Times New Roman" panose="02020603050405020304" pitchFamily="18" charset="0"/>
              </a:rPr>
              <a:t>підстави</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сумнівів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достовірності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задекларованої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товару, </a:t>
            </a:r>
            <a:r>
              <a:rPr lang="ru-RU" dirty="0" err="1">
                <a:latin typeface="Times New Roman" panose="02020603050405020304" pitchFamily="18" charset="0"/>
                <a:cs typeface="Times New Roman" panose="02020603050405020304" pitchFamily="18" charset="0"/>
              </a:rPr>
              <a:t>посилання</a:t>
            </a:r>
            <a:r>
              <a:rPr lang="ru-RU" dirty="0">
                <a:latin typeface="Times New Roman" panose="02020603050405020304" pitchFamily="18" charset="0"/>
                <a:cs typeface="Times New Roman" panose="02020603050405020304" pitchFamily="18" charset="0"/>
              </a:rPr>
              <a:t> на правила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що </a:t>
            </a:r>
            <a:r>
              <a:rPr lang="ru-RU" dirty="0" err="1">
                <a:latin typeface="Times New Roman" panose="02020603050405020304" pitchFamily="18" charset="0"/>
                <a:cs typeface="Times New Roman" panose="02020603050405020304" pitchFamily="18" charset="0"/>
              </a:rPr>
              <a:t>застосовуються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Україні</a:t>
            </a:r>
            <a:r>
              <a:rPr lang="ru-RU" dirty="0">
                <a:latin typeface="Times New Roman" panose="02020603050405020304" pitchFamily="18" charset="0"/>
                <a:cs typeface="Times New Roman" panose="02020603050405020304" pitchFamily="18" charset="0"/>
              </a:rPr>
              <a:t>, а також </a:t>
            </a:r>
            <a:r>
              <a:rPr lang="ru-RU" dirty="0" err="1">
                <a:latin typeface="Times New Roman" panose="02020603050405020304" pitchFamily="18" charset="0"/>
                <a:cs typeface="Times New Roman" panose="02020603050405020304" pitchFamily="18" charset="0"/>
              </a:rPr>
              <a:t>іншу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необхідну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інформацію</a:t>
            </a:r>
            <a:r>
              <a:rPr lang="ru-RU" dirty="0">
                <a:latin typeface="Times New Roman" panose="02020603050405020304" pitchFamily="18" charset="0"/>
                <a:cs typeface="Times New Roman" panose="02020603050405020304" pitchFamily="18" charset="0"/>
              </a:rPr>
              <a:t>.</a:t>
            </a:r>
          </a:p>
          <a:p>
            <a:pPr marL="0" indent="360000" algn="just">
              <a:lnSpc>
                <a:spcPct val="130000"/>
              </a:lnSpc>
              <a:spcBef>
                <a:spcPts val="0"/>
              </a:spcBef>
            </a:pPr>
            <a:r>
              <a:rPr lang="ru-RU" dirty="0">
                <a:latin typeface="Times New Roman" panose="02020603050405020304" pitchFamily="18" charset="0"/>
                <a:cs typeface="Times New Roman" panose="02020603050405020304" pitchFamily="18" charset="0"/>
              </a:rPr>
              <a:t>4. До </a:t>
            </a:r>
            <a:r>
              <a:rPr lang="ru-RU" dirty="0" err="1">
                <a:latin typeface="Times New Roman" panose="02020603050405020304" pitchFamily="18" charset="0"/>
                <a:cs typeface="Times New Roman" panose="02020603050405020304" pitchFamily="18" charset="0"/>
              </a:rPr>
              <a:t>запиту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додається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оригінал</a:t>
            </a:r>
            <a:r>
              <a:rPr lang="ru-RU" dirty="0">
                <a:latin typeface="Times New Roman" panose="02020603050405020304" pitchFamily="18" charset="0"/>
                <a:cs typeface="Times New Roman" panose="02020603050405020304" pitchFamily="18" charset="0"/>
              </a:rPr>
              <a:t> документа, що </a:t>
            </a:r>
            <a:r>
              <a:rPr lang="ru-RU" dirty="0" err="1">
                <a:latin typeface="Times New Roman" panose="02020603050405020304" pitchFamily="18" charset="0"/>
                <a:cs typeface="Times New Roman" panose="02020603050405020304" pitchFamily="18" charset="0"/>
              </a:rPr>
              <a:t>підлягає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перевірці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копія</a:t>
            </a:r>
            <a:r>
              <a:rPr lang="ru-RU" dirty="0">
                <a:latin typeface="Times New Roman" panose="02020603050405020304" pitchFamily="18" charset="0"/>
                <a:cs typeface="Times New Roman" panose="02020603050405020304" pitchFamily="18" charset="0"/>
              </a:rPr>
              <a:t>, а також у </a:t>
            </a:r>
            <a:r>
              <a:rPr lang="ru-RU" dirty="0" err="1">
                <a:latin typeface="Times New Roman" panose="02020603050405020304" pitchFamily="18" charset="0"/>
                <a:cs typeface="Times New Roman" panose="02020603050405020304" pitchFamily="18" charset="0"/>
              </a:rPr>
              <a:t>разі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необхідності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відомості</a:t>
            </a:r>
            <a:r>
              <a:rPr lang="ru-RU" dirty="0">
                <a:latin typeface="Times New Roman" panose="02020603050405020304" pitchFamily="18" charset="0"/>
                <a:cs typeface="Times New Roman" panose="02020603050405020304" pitchFamily="18" charset="0"/>
              </a:rPr>
              <a:t>, що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сприяти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проведенню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перевірки</a:t>
            </a:r>
            <a:r>
              <a:rPr lang="ru-RU" dirty="0">
                <a:latin typeface="Times New Roman" panose="02020603050405020304" pitchFamily="18" charset="0"/>
                <a:cs typeface="Times New Roman" panose="02020603050405020304" pitchFamily="18" charset="0"/>
              </a:rPr>
              <a:t>.</a:t>
            </a:r>
          </a:p>
          <a:p>
            <a:pPr marL="0" indent="360000" algn="just">
              <a:lnSpc>
                <a:spcPct val="130000"/>
              </a:lnSpc>
              <a:spcBef>
                <a:spcPts val="0"/>
              </a:spcBef>
            </a:pPr>
            <a:r>
              <a:rPr lang="ru-RU" dirty="0">
                <a:latin typeface="Times New Roman" panose="02020603050405020304" pitchFamily="18" charset="0"/>
                <a:cs typeface="Times New Roman" panose="02020603050405020304" pitchFamily="18" charset="0"/>
              </a:rPr>
              <a:t>5. Запит про </a:t>
            </a:r>
            <a:r>
              <a:rPr lang="ru-RU" dirty="0" err="1">
                <a:latin typeface="Times New Roman" panose="02020603050405020304" pitchFamily="18" charset="0"/>
                <a:cs typeface="Times New Roman" panose="02020603050405020304" pitchFamily="18" charset="0"/>
              </a:rPr>
              <a:t>проведення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перевірки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надсилається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протягом</a:t>
            </a:r>
            <a:r>
              <a:rPr lang="ru-RU" dirty="0">
                <a:latin typeface="Times New Roman" panose="02020603050405020304" pitchFamily="18" charset="0"/>
                <a:cs typeface="Times New Roman" panose="02020603050405020304" pitchFamily="18" charset="0"/>
              </a:rPr>
              <a:t> 1095 </a:t>
            </a:r>
            <a:r>
              <a:rPr lang="ru-RU" dirty="0" err="1">
                <a:latin typeface="Times New Roman" panose="02020603050405020304" pitchFamily="18" charset="0"/>
                <a:cs typeface="Times New Roman" panose="02020603050405020304" pitchFamily="18" charset="0"/>
              </a:rPr>
              <a:t>днів</a:t>
            </a:r>
            <a:r>
              <a:rPr lang="ru-RU" dirty="0">
                <a:latin typeface="Times New Roman" panose="02020603050405020304" pitchFamily="18" charset="0"/>
                <a:cs typeface="Times New Roman" panose="02020603050405020304" pitchFamily="18" charset="0"/>
              </a:rPr>
              <a:t> з дня </a:t>
            </a:r>
            <a:r>
              <a:rPr lang="ru-RU" dirty="0" err="1">
                <a:latin typeface="Times New Roman" panose="02020603050405020304" pitchFamily="18" charset="0"/>
                <a:cs typeface="Times New Roman" panose="02020603050405020304" pitchFamily="18" charset="0"/>
              </a:rPr>
              <a:t>подання</a:t>
            </a:r>
            <a:r>
              <a:rPr lang="ru-RU" dirty="0">
                <a:latin typeface="Times New Roman" panose="02020603050405020304" pitchFamily="18" charset="0"/>
                <a:cs typeface="Times New Roman" panose="02020603050405020304" pitchFamily="18" charset="0"/>
              </a:rPr>
              <a:t> документа про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товару, </a:t>
            </a:r>
            <a:r>
              <a:rPr lang="ru-RU" dirty="0" err="1">
                <a:latin typeface="Times New Roman" panose="02020603050405020304" pitchFamily="18" charset="0"/>
                <a:cs typeface="Times New Roman" panose="02020603050405020304" pitchFamily="18" charset="0"/>
              </a:rPr>
              <a:t>крім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випадків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перевірка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ініціюється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зв’язку</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кримінальним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провадженням</a:t>
            </a:r>
            <a:r>
              <a:rPr lang="ru-RU" dirty="0">
                <a:latin typeface="Times New Roman" panose="02020603050405020304" pitchFamily="18" charset="0"/>
                <a:cs typeface="Times New Roman" panose="02020603050405020304" pitchFamily="18" charset="0"/>
              </a:rPr>
              <a:t>.</a:t>
            </a:r>
          </a:p>
          <a:p>
            <a:endParaRPr lang="uk-UA" dirty="0"/>
          </a:p>
        </p:txBody>
      </p:sp>
    </p:spTree>
    <p:extLst>
      <p:ext uri="{BB962C8B-B14F-4D97-AF65-F5344CB8AC3E}">
        <p14:creationId xmlns:p14="http://schemas.microsoft.com/office/powerpoint/2010/main" val="3758477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BCFA7B7-FF93-496D-9519-0B9FA6AC002E}"/>
              </a:ext>
            </a:extLst>
          </p:cNvPr>
          <p:cNvSpPr>
            <a:spLocks noGrp="1"/>
          </p:cNvSpPr>
          <p:nvPr>
            <p:ph idx="1"/>
          </p:nvPr>
        </p:nvSpPr>
        <p:spPr>
          <a:xfrm>
            <a:off x="677334" y="381001"/>
            <a:ext cx="8596668" cy="5660362"/>
          </a:xfrm>
        </p:spPr>
        <p:txBody>
          <a:bodyPr/>
          <a:lstStyle/>
          <a:p>
            <a:pPr marL="0" indent="360000" algn="just">
              <a:lnSpc>
                <a:spcPct val="110000"/>
              </a:lnSpc>
              <a:spcBef>
                <a:spcPts val="0"/>
              </a:spcBef>
            </a:pPr>
            <a:r>
              <a:rPr lang="ru-RU" dirty="0" err="1">
                <a:latin typeface="Times New Roman" panose="02020603050405020304" pitchFamily="18" charset="0"/>
                <a:cs typeface="Times New Roman" panose="02020603050405020304" pitchFamily="18" charset="0"/>
              </a:rPr>
              <a:t>Міжнародне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співробітництво</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даній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було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спрямовано</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розробку</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застосування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уніфікованої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номенклатури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здатної</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використовувати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єдиний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понятійний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апарат</a:t>
            </a:r>
            <a:r>
              <a:rPr lang="ru-RU" dirty="0">
                <a:latin typeface="Times New Roman" panose="02020603050405020304" pitchFamily="18" charset="0"/>
                <a:cs typeface="Times New Roman" panose="02020603050405020304" pitchFamily="18" charset="0"/>
              </a:rPr>
              <a:t>, що </a:t>
            </a:r>
            <a:r>
              <a:rPr lang="ru-RU" dirty="0" err="1">
                <a:latin typeface="Times New Roman" panose="02020603050405020304" pitchFamily="18" charset="0"/>
                <a:cs typeface="Times New Roman" panose="02020603050405020304" pitchFamily="18" charset="0"/>
              </a:rPr>
              <a:t>полегшує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експертів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учасників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переговорів</a:t>
            </a:r>
            <a:r>
              <a:rPr lang="ru-RU" dirty="0">
                <a:latin typeface="Times New Roman" panose="02020603050405020304" pitchFamily="18" charset="0"/>
                <a:cs typeface="Times New Roman" panose="02020603050405020304" pitchFamily="18" charset="0"/>
              </a:rPr>
              <a:t>, а також </a:t>
            </a:r>
            <a:r>
              <a:rPr lang="ru-RU" dirty="0" err="1">
                <a:latin typeface="Times New Roman" panose="02020603050405020304" pitchFamily="18" charset="0"/>
                <a:cs typeface="Times New Roman" panose="02020603050405020304" pitchFamily="18" charset="0"/>
              </a:rPr>
              <a:t>виробників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експортерів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імпортерів</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перевізників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забезпечувати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однакову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класифікацію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всіх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що </a:t>
            </a:r>
            <a:r>
              <a:rPr lang="ru-RU" dirty="0" err="1">
                <a:latin typeface="Times New Roman" panose="02020603050405020304" pitchFamily="18" charset="0"/>
                <a:cs typeface="Times New Roman" panose="02020603050405020304" pitchFamily="18" charset="0"/>
              </a:rPr>
              <a:t>обертаються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міжнародній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торгівлі</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прийнятній</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всіх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основі</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здійснювати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зіставлення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національних</a:t>
            </a:r>
            <a:r>
              <a:rPr lang="ru-RU" dirty="0">
                <a:latin typeface="Times New Roman" panose="02020603050405020304" pitchFamily="18" charset="0"/>
                <a:cs typeface="Times New Roman" panose="02020603050405020304" pitchFamily="18" charset="0"/>
              </a:rPr>
              <a:t> статистик </a:t>
            </a:r>
            <a:r>
              <a:rPr lang="ru-RU" dirty="0" err="1">
                <a:latin typeface="Times New Roman" panose="02020603050405020304" pitchFamily="18" charset="0"/>
                <a:cs typeface="Times New Roman" panose="02020603050405020304" pitchFamily="18" charset="0"/>
              </a:rPr>
              <a:t>зовнішньої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торгівлі</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аналізу</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порівняння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світової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торгівлі</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dirty="0">
                <a:latin typeface="Times New Roman" panose="02020603050405020304" pitchFamily="18" charset="0"/>
                <a:cs typeface="Times New Roman" panose="02020603050405020304" pitchFamily="18" charset="0"/>
              </a:rPr>
              <a:t>Перший </a:t>
            </a:r>
            <a:r>
              <a:rPr lang="ru-RU" dirty="0" err="1">
                <a:latin typeface="Times New Roman" panose="02020603050405020304" pitchFamily="18" charset="0"/>
                <a:cs typeface="Times New Roman" panose="02020603050405020304" pitchFamily="18" charset="0"/>
              </a:rPr>
              <a:t>міжнародний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статистичний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конгрес</a:t>
            </a:r>
            <a:r>
              <a:rPr lang="ru-RU" dirty="0">
                <a:latin typeface="Times New Roman" panose="02020603050405020304" pitchFamily="18" charset="0"/>
                <a:cs typeface="Times New Roman" panose="02020603050405020304" pitchFamily="18" charset="0"/>
              </a:rPr>
              <a:t> 1853р. у </a:t>
            </a:r>
            <a:r>
              <a:rPr lang="ru-RU" dirty="0" err="1">
                <a:latin typeface="Times New Roman" panose="02020603050405020304" pitchFamily="18" charset="0"/>
                <a:cs typeface="Times New Roman" panose="02020603050405020304" pitchFamily="18" charset="0"/>
              </a:rPr>
              <a:t>Брюсселі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виробив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рекомендації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уніфікації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товарних</a:t>
            </a:r>
            <a:r>
              <a:rPr lang="ru-RU" dirty="0">
                <a:latin typeface="Times New Roman" panose="02020603050405020304" pitchFamily="18" charset="0"/>
                <a:cs typeface="Times New Roman" panose="02020603050405020304" pitchFamily="18" charset="0"/>
              </a:rPr>
              <a:t> номенклатур </a:t>
            </a:r>
            <a:r>
              <a:rPr lang="ru-RU" dirty="0" err="1">
                <a:latin typeface="Times New Roman" panose="02020603050405020304" pitchFamily="18" charset="0"/>
                <a:cs typeface="Times New Roman" panose="02020603050405020304" pitchFamily="18" charset="0"/>
              </a:rPr>
              <a:t>різних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a:t>
            </a:r>
            <a:r>
              <a:rPr lang="ru-RU" dirty="0">
                <a:latin typeface="Times New Roman" panose="02020603050405020304" pitchFamily="18" charset="0"/>
                <a:cs typeface="Times New Roman" panose="02020603050405020304" pitchFamily="18" charset="0"/>
              </a:rPr>
              <a:t> з метою </a:t>
            </a:r>
            <a:r>
              <a:rPr lang="ru-RU" dirty="0" err="1">
                <a:latin typeface="Times New Roman" panose="02020603050405020304" pitchFamily="18" charset="0"/>
                <a:cs typeface="Times New Roman" panose="02020603050405020304" pitchFamily="18" charset="0"/>
              </a:rPr>
              <a:t>узагальнення</a:t>
            </a:r>
            <a:r>
              <a:rPr lang="ru-RU" dirty="0">
                <a:latin typeface="Times New Roman" panose="02020603050405020304" pitchFamily="18" charset="0"/>
                <a:cs typeface="Times New Roman" panose="02020603050405020304" pitchFamily="18" charset="0"/>
              </a:rPr>
              <a:t> статистики у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торгівлі</a:t>
            </a:r>
            <a:r>
              <a:rPr lang="ru-RU" dirty="0">
                <a:latin typeface="Times New Roman" panose="02020603050405020304" pitchFamily="18" charset="0"/>
                <a:cs typeface="Times New Roman" panose="02020603050405020304" pitchFamily="18" charset="0"/>
              </a:rPr>
              <a:t>. </a:t>
            </a:r>
          </a:p>
          <a:p>
            <a:pPr marL="0" indent="360000" algn="just">
              <a:lnSpc>
                <a:spcPct val="110000"/>
              </a:lnSpc>
              <a:spcBef>
                <a:spcPts val="0"/>
              </a:spcBef>
            </a:pPr>
            <a:r>
              <a:rPr lang="ru-RU" dirty="0">
                <a:latin typeface="Times New Roman" panose="02020603050405020304" pitchFamily="18" charset="0"/>
                <a:cs typeface="Times New Roman" panose="02020603050405020304" pitchFamily="18" charset="0"/>
              </a:rPr>
              <a:t>31 </a:t>
            </a:r>
            <a:r>
              <a:rPr lang="ru-RU" dirty="0" err="1">
                <a:latin typeface="Times New Roman" panose="02020603050405020304" pitchFamily="18" charset="0"/>
                <a:cs typeface="Times New Roman" panose="02020603050405020304" pitchFamily="18" charset="0"/>
              </a:rPr>
              <a:t>грудня</a:t>
            </a:r>
            <a:r>
              <a:rPr lang="ru-RU" dirty="0">
                <a:latin typeface="Times New Roman" panose="02020603050405020304" pitchFamily="18" charset="0"/>
                <a:cs typeface="Times New Roman" panose="02020603050405020304" pitchFamily="18" charset="0"/>
              </a:rPr>
              <a:t> 1913р. у </a:t>
            </a:r>
            <a:r>
              <a:rPr lang="ru-RU" dirty="0" err="1">
                <a:latin typeface="Times New Roman" panose="02020603050405020304" pitchFamily="18" charset="0"/>
                <a:cs typeface="Times New Roman" panose="02020603050405020304" pitchFamily="18" charset="0"/>
              </a:rPr>
              <a:t>Брюсселі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двадцять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дев'ять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світу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підписали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конвенцію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згідно</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якою</a:t>
            </a:r>
            <a:r>
              <a:rPr lang="ru-RU" dirty="0">
                <a:latin typeface="Times New Roman" panose="02020603050405020304" pitchFamily="18" charset="0"/>
                <a:cs typeface="Times New Roman" panose="02020603050405020304" pitchFamily="18" charset="0"/>
              </a:rPr>
              <a:t> вони </a:t>
            </a:r>
            <a:r>
              <a:rPr lang="ru-RU" dirty="0" err="1">
                <a:latin typeface="Times New Roman" panose="02020603050405020304" pitchFamily="18" charset="0"/>
                <a:cs typeface="Times New Roman" panose="02020603050405020304" pitchFamily="18" charset="0"/>
              </a:rPr>
              <a:t>зобов'язуються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складати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передавати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спеціально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створеному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Міжнародному</a:t>
            </a:r>
            <a:r>
              <a:rPr lang="ru-RU" dirty="0">
                <a:latin typeface="Times New Roman" panose="02020603050405020304" pitchFamily="18" charset="0"/>
                <a:cs typeface="Times New Roman" panose="02020603050405020304" pitchFamily="18" charset="0"/>
              </a:rPr>
              <a:t> бюро </a:t>
            </a:r>
            <a:r>
              <a:rPr lang="ru-RU" dirty="0" err="1">
                <a:latin typeface="Times New Roman" panose="02020603050405020304" pitchFamily="18" charset="0"/>
                <a:cs typeface="Times New Roman" panose="02020603050405020304" pitchFamily="18" charset="0"/>
              </a:rPr>
              <a:t>зовнішньоторговельної</a:t>
            </a:r>
            <a:r>
              <a:rPr lang="ru-RU" dirty="0">
                <a:latin typeface="Times New Roman" panose="02020603050405020304" pitchFamily="18" charset="0"/>
                <a:cs typeface="Times New Roman" panose="02020603050405020304" pitchFamily="18" charset="0"/>
              </a:rPr>
              <a:t> статистики </a:t>
            </a:r>
            <a:r>
              <a:rPr lang="ru-RU" dirty="0" err="1">
                <a:latin typeface="Times New Roman" panose="02020603050405020304" pitchFamily="18" charset="0"/>
                <a:cs typeface="Times New Roman" panose="02020603050405020304" pitchFamily="18" charset="0"/>
              </a:rPr>
              <a:t>дані</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єдиною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класифікацією</a:t>
            </a:r>
            <a:r>
              <a:rPr lang="ru-RU" dirty="0">
                <a:latin typeface="Times New Roman" panose="02020603050405020304" pitchFamily="18" charset="0"/>
                <a:cs typeface="Times New Roman" panose="02020603050405020304" pitchFamily="18" charset="0"/>
              </a:rPr>
              <a:t> і товарною номенклатурою. </a:t>
            </a:r>
            <a:r>
              <a:rPr lang="ru-RU" dirty="0" err="1">
                <a:latin typeface="Times New Roman" panose="02020603050405020304" pitchFamily="18" charset="0"/>
                <a:cs typeface="Times New Roman" panose="02020603050405020304" pitchFamily="18" charset="0"/>
              </a:rPr>
              <a:t>Ініціатором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впровадження</a:t>
            </a:r>
            <a:r>
              <a:rPr lang="ru-RU" dirty="0">
                <a:latin typeface="Times New Roman" panose="02020603050405020304" pitchFamily="18" charset="0"/>
                <a:cs typeface="Times New Roman" panose="02020603050405020304" pitchFamily="18" charset="0"/>
              </a:rPr>
              <a:t> стала </a:t>
            </a:r>
            <a:r>
              <a:rPr lang="ru-RU" dirty="0" err="1">
                <a:latin typeface="Times New Roman" panose="02020603050405020304" pitchFamily="18" charset="0"/>
                <a:cs typeface="Times New Roman" panose="02020603050405020304" pitchFamily="18" charset="0"/>
              </a:rPr>
              <a:t>економічна</a:t>
            </a:r>
            <a:r>
              <a:rPr lang="ru-RU" dirty="0">
                <a:latin typeface="Times New Roman" panose="02020603050405020304" pitchFamily="18" charset="0"/>
                <a:cs typeface="Times New Roman" panose="02020603050405020304" pitchFamily="18" charset="0"/>
              </a:rPr>
              <a:t> рада </a:t>
            </a:r>
            <a:r>
              <a:rPr lang="ru-RU" dirty="0" err="1">
                <a:latin typeface="Times New Roman" panose="02020603050405020304" pitchFamily="18" charset="0"/>
                <a:cs typeface="Times New Roman" panose="02020603050405020304" pitchFamily="18" charset="0"/>
              </a:rPr>
              <a:t>Ліги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Націй</a:t>
            </a:r>
            <a:r>
              <a:rPr lang="ru-RU" dirty="0">
                <a:latin typeface="Times New Roman" panose="02020603050405020304" pitchFamily="18" charset="0"/>
                <a:cs typeface="Times New Roman" panose="02020603050405020304" pitchFamily="18" charset="0"/>
              </a:rPr>
              <a:t>, яка і </a:t>
            </a:r>
            <a:r>
              <a:rPr lang="ru-RU" dirty="0" err="1">
                <a:latin typeface="Times New Roman" panose="02020603050405020304" pitchFamily="18" charset="0"/>
                <a:cs typeface="Times New Roman" panose="02020603050405020304" pitchFamily="18" charset="0"/>
              </a:rPr>
              <a:t>розробила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єдину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товарну</a:t>
            </a:r>
            <a:r>
              <a:rPr lang="ru-RU" dirty="0">
                <a:latin typeface="Times New Roman" panose="02020603050405020304" pitchFamily="18" charset="0"/>
                <a:cs typeface="Times New Roman" panose="02020603050405020304" pitchFamily="18" charset="0"/>
              </a:rPr>
              <a:t> номенклатуру. </a:t>
            </a:r>
            <a:endParaRPr lang="uk-UA" dirty="0">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616891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85C7E44-7A18-45DD-B113-07D4F11563BB}"/>
              </a:ext>
            </a:extLst>
          </p:cNvPr>
          <p:cNvSpPr>
            <a:spLocks noGrp="1"/>
          </p:cNvSpPr>
          <p:nvPr>
            <p:ph idx="1"/>
          </p:nvPr>
        </p:nvSpPr>
        <p:spPr>
          <a:xfrm>
            <a:off x="705909" y="857250"/>
            <a:ext cx="8596668" cy="5555587"/>
          </a:xfrm>
        </p:spPr>
        <p:txBody>
          <a:bodyPr/>
          <a:lstStyle/>
          <a:p>
            <a:pPr marL="0" indent="360000" algn="just">
              <a:lnSpc>
                <a:spcPct val="110000"/>
              </a:lnSpc>
              <a:spcBef>
                <a:spcPts val="0"/>
              </a:spcBef>
            </a:pPr>
            <a:r>
              <a:rPr lang="ru-RU" sz="2000" i="1" dirty="0" err="1">
                <a:latin typeface="Times New Roman" panose="02020603050405020304" pitchFamily="18" charset="0"/>
                <a:cs typeface="Times New Roman" panose="02020603050405020304" pitchFamily="18" charset="0"/>
              </a:rPr>
              <a:t>Стаття</a:t>
            </a:r>
            <a:r>
              <a:rPr lang="ru-RU" sz="2000" i="1" dirty="0">
                <a:latin typeface="Times New Roman" panose="02020603050405020304" pitchFamily="18" charset="0"/>
                <a:cs typeface="Times New Roman" panose="02020603050405020304" pitchFamily="18" charset="0"/>
              </a:rPr>
              <a:t> 44. </a:t>
            </a:r>
            <a:r>
              <a:rPr lang="ru-RU" sz="2000" i="1" dirty="0" err="1">
                <a:latin typeface="Times New Roman" panose="02020603050405020304" pitchFamily="18" charset="0"/>
                <a:cs typeface="Times New Roman" panose="02020603050405020304" pitchFamily="18" charset="0"/>
              </a:rPr>
              <a:t>Видача</a:t>
            </a:r>
            <a:r>
              <a:rPr lang="ru-RU" sz="2000" i="1"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сертифікатів</a:t>
            </a:r>
            <a:r>
              <a:rPr lang="ru-RU" sz="2000" i="1" dirty="0">
                <a:latin typeface="Times New Roman" panose="02020603050405020304" pitchFamily="18" charset="0"/>
                <a:cs typeface="Times New Roman" panose="02020603050405020304" pitchFamily="18" charset="0"/>
              </a:rPr>
              <a:t> про </a:t>
            </a:r>
            <a:r>
              <a:rPr lang="ru-RU" sz="2000" i="1" dirty="0" err="1">
                <a:latin typeface="Times New Roman" panose="02020603050405020304" pitchFamily="18" charset="0"/>
                <a:cs typeface="Times New Roman" panose="02020603050405020304" pitchFamily="18" charset="0"/>
              </a:rPr>
              <a:t>походження</a:t>
            </a:r>
            <a:r>
              <a:rPr lang="ru-RU" sz="2000" i="1" dirty="0">
                <a:latin typeface="Times New Roman" panose="02020603050405020304" pitchFamily="18" charset="0"/>
                <a:cs typeface="Times New Roman" panose="02020603050405020304" pitchFamily="18" charset="0"/>
              </a:rPr>
              <a:t> товару з </a:t>
            </a:r>
            <a:r>
              <a:rPr lang="ru-RU" sz="2000" i="1" dirty="0" err="1">
                <a:latin typeface="Times New Roman" panose="02020603050405020304" pitchFamily="18" charset="0"/>
                <a:cs typeface="Times New Roman" panose="02020603050405020304" pitchFamily="18" charset="0"/>
              </a:rPr>
              <a:t>України</a:t>
            </a:r>
            <a:endParaRPr lang="ru-RU" sz="2000" i="1"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1. У </a:t>
            </a:r>
            <a:r>
              <a:rPr lang="ru-RU" sz="2000" dirty="0" err="1">
                <a:latin typeface="Times New Roman" panose="02020603050405020304" pitchFamily="18" charset="0"/>
                <a:cs typeface="Times New Roman" panose="02020603050405020304" pitchFamily="18" charset="0"/>
              </a:rPr>
              <a:t>разі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вивезення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товарів</a:t>
            </a:r>
            <a:r>
              <a:rPr lang="ru-RU" sz="2000" dirty="0">
                <a:latin typeface="Times New Roman" panose="02020603050405020304" pitchFamily="18" charset="0"/>
                <a:cs typeface="Times New Roman" panose="02020603050405020304" pitchFamily="18" charset="0"/>
              </a:rPr>
              <a:t> з </a:t>
            </a:r>
            <a:r>
              <a:rPr lang="ru-RU" sz="2000" dirty="0" err="1">
                <a:latin typeface="Times New Roman" panose="02020603050405020304" pitchFamily="18" charset="0"/>
                <a:cs typeface="Times New Roman" panose="02020603050405020304" pitchFamily="18" charset="0"/>
              </a:rPr>
              <a:t>митної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території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сертифікат</a:t>
            </a:r>
            <a:r>
              <a:rPr lang="ru-RU" sz="2000" dirty="0">
                <a:latin typeface="Times New Roman" panose="02020603050405020304" pitchFamily="18" charset="0"/>
                <a:cs typeface="Times New Roman" panose="02020603050405020304" pitchFamily="18" charset="0"/>
              </a:rPr>
              <a:t> про </a:t>
            </a:r>
            <a:r>
              <a:rPr lang="ru-RU" sz="2000" dirty="0" err="1">
                <a:latin typeface="Times New Roman" panose="02020603050405020304" pitchFamily="18" charset="0"/>
                <a:cs typeface="Times New Roman" panose="02020603050405020304" pitchFamily="18" charset="0"/>
              </a:rPr>
              <a:t>походження</a:t>
            </a:r>
            <a:r>
              <a:rPr lang="ru-RU" sz="2000" dirty="0">
                <a:latin typeface="Times New Roman" panose="02020603050405020304" pitchFamily="18" charset="0"/>
                <a:cs typeface="Times New Roman" panose="02020603050405020304" pitchFamily="18" charset="0"/>
              </a:rPr>
              <a:t> товару з </a:t>
            </a:r>
            <a:r>
              <a:rPr lang="ru-RU" sz="2000" dirty="0" err="1">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у </a:t>
            </a:r>
            <a:r>
              <a:rPr lang="ru-RU" sz="2000" dirty="0" err="1">
                <a:latin typeface="Times New Roman" panose="02020603050405020304" pitchFamily="18" charset="0"/>
                <a:cs typeface="Times New Roman" panose="02020603050405020304" pitchFamily="18" charset="0"/>
              </a:rPr>
              <a:t>випадку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якщо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необхідно</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відображено</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національних</a:t>
            </a:r>
            <a:r>
              <a:rPr lang="ru-RU" sz="2000" dirty="0">
                <a:latin typeface="Times New Roman" panose="02020603050405020304" pitchFamily="18" charset="0"/>
                <a:cs typeface="Times New Roman" panose="02020603050405020304" pitchFamily="18" charset="0"/>
              </a:rPr>
              <a:t> правилах </a:t>
            </a:r>
            <a:r>
              <a:rPr lang="ru-RU" sz="2000" dirty="0" err="1">
                <a:latin typeface="Times New Roman" panose="02020603050405020304" pitchFamily="18" charset="0"/>
                <a:cs typeface="Times New Roman" panose="02020603050405020304" pitchFamily="18" charset="0"/>
              </a:rPr>
              <a:t>країни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ввезення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чи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передбачено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міжнародними</a:t>
            </a:r>
            <a:r>
              <a:rPr lang="ru-RU" sz="2000" dirty="0">
                <a:latin typeface="Times New Roman" panose="02020603050405020304" pitchFamily="18" charset="0"/>
                <a:cs typeface="Times New Roman" panose="02020603050405020304" pitchFamily="18" charset="0"/>
              </a:rPr>
              <a:t> договорами </a:t>
            </a:r>
            <a:r>
              <a:rPr lang="ru-RU" sz="2000" dirty="0" err="1">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згода</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обов’язковість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надана</a:t>
            </a:r>
            <a:r>
              <a:rPr lang="ru-RU" sz="2000" dirty="0">
                <a:latin typeface="Times New Roman" panose="02020603050405020304" pitchFamily="18" charset="0"/>
                <a:cs typeface="Times New Roman" panose="02020603050405020304" pitchFamily="18" charset="0"/>
              </a:rPr>
              <a:t> Верховною Радою </a:t>
            </a:r>
            <a:r>
              <a:rPr lang="ru-RU" sz="2000" dirty="0" err="1">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видається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компетентним</a:t>
            </a:r>
            <a:r>
              <a:rPr lang="ru-RU" sz="2000" dirty="0">
                <a:latin typeface="Times New Roman" panose="02020603050405020304" pitchFamily="18" charset="0"/>
                <a:cs typeface="Times New Roman" panose="02020603050405020304" pitchFamily="18" charset="0"/>
              </a:rPr>
              <a:t> органом (</a:t>
            </a:r>
            <a:r>
              <a:rPr lang="ru-RU" sz="2000" dirty="0" err="1">
                <a:latin typeface="Times New Roman" panose="02020603050405020304" pitchFamily="18" charset="0"/>
                <a:cs typeface="Times New Roman" panose="02020603050405020304" pitchFamily="18" charset="0"/>
              </a:rPr>
              <a:t>організацією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уповноваженим</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відповідно</a:t>
            </a:r>
            <a:r>
              <a:rPr lang="ru-RU" sz="2000" dirty="0">
                <a:latin typeface="Times New Roman" panose="02020603050405020304" pitchFamily="18" charset="0"/>
                <a:cs typeface="Times New Roman" panose="02020603050405020304" pitchFamily="18" charset="0"/>
              </a:rPr>
              <a:t> до закону, правил </a:t>
            </a:r>
            <a:r>
              <a:rPr lang="ru-RU" sz="2000" dirty="0" err="1">
                <a:latin typeface="Times New Roman" panose="02020603050405020304" pitchFamily="18" charset="0"/>
                <a:cs typeface="Times New Roman" panose="02020603050405020304" pitchFamily="18" charset="0"/>
              </a:rPr>
              <a:t>походження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встановлених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цим</a:t>
            </a:r>
            <a:r>
              <a:rPr lang="ru-RU" sz="2000" dirty="0">
                <a:latin typeface="Times New Roman" panose="02020603050405020304" pitchFamily="18" charset="0"/>
                <a:cs typeface="Times New Roman" panose="02020603050405020304" pitchFamily="18" charset="0"/>
              </a:rPr>
              <a:t> Кодексом, </a:t>
            </a:r>
            <a:r>
              <a:rPr lang="ru-RU" sz="2000" dirty="0" err="1">
                <a:latin typeface="Times New Roman" panose="02020603050405020304" pitchFamily="18" charset="0"/>
                <a:cs typeface="Times New Roman" panose="02020603050405020304" pitchFamily="18" charset="0"/>
              </a:rPr>
              <a:t>або</a:t>
            </a:r>
            <a:r>
              <a:rPr lang="ru-RU" sz="2000" dirty="0">
                <a:latin typeface="Times New Roman" panose="02020603050405020304" pitchFamily="18" charset="0"/>
                <a:cs typeface="Times New Roman" panose="02020603050405020304" pitchFamily="18" charset="0"/>
              </a:rPr>
              <a:t> правил </a:t>
            </a:r>
            <a:r>
              <a:rPr lang="ru-RU" sz="2000" dirty="0" err="1">
                <a:latin typeface="Times New Roman" panose="02020603050405020304" pitchFamily="18" charset="0"/>
                <a:cs typeface="Times New Roman" panose="02020603050405020304" pitchFamily="18" charset="0"/>
              </a:rPr>
              <a:t>походження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країни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призначення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товарів</a:t>
            </a:r>
            <a:r>
              <a:rPr lang="ru-RU" sz="2000" dirty="0">
                <a:latin typeface="Times New Roman" panose="02020603050405020304" pitchFamily="18" charset="0"/>
                <a:cs typeface="Times New Roman" panose="02020603050405020304" pitchFamily="18" charset="0"/>
              </a:rPr>
              <a:t>.</a:t>
            </a:r>
          </a:p>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2. </a:t>
            </a:r>
            <a:r>
              <a:rPr lang="ru-RU" sz="2000" dirty="0" err="1">
                <a:latin typeface="Times New Roman" panose="02020603050405020304" pitchFamily="18" charset="0"/>
                <a:cs typeface="Times New Roman" panose="02020603050405020304" pitchFamily="18" charset="0"/>
              </a:rPr>
              <a:t>Компетентний</a:t>
            </a:r>
            <a:r>
              <a:rPr lang="ru-RU" sz="2000" dirty="0">
                <a:latin typeface="Times New Roman" panose="02020603050405020304" pitchFamily="18" charset="0"/>
                <a:cs typeface="Times New Roman" panose="02020603050405020304" pitchFamily="18" charset="0"/>
              </a:rPr>
              <a:t> орган (</a:t>
            </a:r>
            <a:r>
              <a:rPr lang="ru-RU" sz="2000" dirty="0" err="1">
                <a:latin typeface="Times New Roman" panose="02020603050405020304" pitchFamily="18" charset="0"/>
                <a:cs typeface="Times New Roman" panose="02020603050405020304" pitchFamily="18" charset="0"/>
              </a:rPr>
              <a:t>організація</a:t>
            </a:r>
            <a:r>
              <a:rPr lang="ru-RU" sz="2000" dirty="0">
                <a:latin typeface="Times New Roman" panose="02020603050405020304" pitchFamily="18" charset="0"/>
                <a:cs typeface="Times New Roman" panose="02020603050405020304" pitchFamily="18" charset="0"/>
              </a:rPr>
              <a:t>), що </a:t>
            </a:r>
            <a:r>
              <a:rPr lang="ru-RU" sz="2000" dirty="0" err="1">
                <a:latin typeface="Times New Roman" panose="02020603050405020304" pitchFamily="18" charset="0"/>
                <a:cs typeface="Times New Roman" panose="02020603050405020304" pitchFamily="18" charset="0"/>
              </a:rPr>
              <a:t>видав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сертифікат</a:t>
            </a:r>
            <a:r>
              <a:rPr lang="ru-RU" sz="2000" dirty="0">
                <a:latin typeface="Times New Roman" panose="02020603050405020304" pitchFamily="18" charset="0"/>
                <a:cs typeface="Times New Roman" panose="02020603050405020304" pitchFamily="18" charset="0"/>
              </a:rPr>
              <a:t> про </a:t>
            </a:r>
            <a:r>
              <a:rPr lang="ru-RU" sz="2000" dirty="0" err="1">
                <a:latin typeface="Times New Roman" panose="02020603050405020304" pitchFamily="18" charset="0"/>
                <a:cs typeface="Times New Roman" panose="02020603050405020304" pitchFamily="18" charset="0"/>
              </a:rPr>
              <a:t>походження</a:t>
            </a:r>
            <a:r>
              <a:rPr lang="ru-RU" sz="2000" dirty="0">
                <a:latin typeface="Times New Roman" panose="02020603050405020304" pitchFamily="18" charset="0"/>
                <a:cs typeface="Times New Roman" panose="02020603050405020304" pitchFamily="18" charset="0"/>
              </a:rPr>
              <a:t> товару з </a:t>
            </a:r>
            <a:r>
              <a:rPr lang="ru-RU" sz="2000" dirty="0" err="1">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зобов’язаний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зберігати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його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копію</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паперовому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носії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або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електронний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примірник</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інші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документи</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підставі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засвідчено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походження</a:t>
            </a:r>
            <a:r>
              <a:rPr lang="ru-RU" sz="2000" dirty="0">
                <a:latin typeface="Times New Roman" panose="02020603050405020304" pitchFamily="18" charset="0"/>
                <a:cs typeface="Times New Roman" panose="02020603050405020304" pitchFamily="18" charset="0"/>
              </a:rPr>
              <a:t> такого товару з </a:t>
            </a:r>
            <a:r>
              <a:rPr lang="ru-RU" sz="2000" dirty="0" err="1">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не </a:t>
            </a:r>
            <a:r>
              <a:rPr lang="ru-RU" sz="2000" dirty="0" err="1">
                <a:latin typeface="Times New Roman" panose="02020603050405020304" pitchFamily="18" charset="0"/>
                <a:cs typeface="Times New Roman" panose="02020603050405020304" pitchFamily="18" charset="0"/>
              </a:rPr>
              <a:t>менше</a:t>
            </a:r>
            <a:r>
              <a:rPr lang="ru-RU" sz="2000" dirty="0">
                <a:latin typeface="Times New Roman" panose="02020603050405020304" pitchFamily="18" charset="0"/>
                <a:cs typeface="Times New Roman" panose="02020603050405020304" pitchFamily="18" charset="0"/>
              </a:rPr>
              <a:t> 1095 </a:t>
            </a:r>
            <a:r>
              <a:rPr lang="ru-RU" sz="2000" dirty="0" err="1">
                <a:latin typeface="Times New Roman" panose="02020603050405020304" pitchFamily="18" charset="0"/>
                <a:cs typeface="Times New Roman" panose="02020603050405020304" pitchFamily="18" charset="0"/>
              </a:rPr>
              <a:t>днів</a:t>
            </a:r>
            <a:r>
              <a:rPr lang="ru-RU" sz="2000" dirty="0">
                <a:latin typeface="Times New Roman" panose="02020603050405020304" pitchFamily="18" charset="0"/>
                <a:cs typeface="Times New Roman" panose="02020603050405020304" pitchFamily="18" charset="0"/>
              </a:rPr>
              <a:t> від дня </a:t>
            </a:r>
            <a:r>
              <a:rPr lang="ru-RU" sz="2000" dirty="0" err="1">
                <a:latin typeface="Times New Roman" panose="02020603050405020304" pitchFamily="18" charset="0"/>
                <a:cs typeface="Times New Roman" panose="02020603050405020304" pitchFamily="18" charset="0"/>
              </a:rPr>
              <a:t>його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видачі</a:t>
            </a:r>
            <a:r>
              <a:rPr lang="ru-RU" sz="2000" dirty="0">
                <a:latin typeface="Times New Roman" panose="02020603050405020304" pitchFamily="18" charset="0"/>
                <a:cs typeface="Times New Roman" panose="02020603050405020304" pitchFamily="18" charset="0"/>
              </a:rPr>
              <a:t>.</a:t>
            </a:r>
          </a:p>
          <a:p>
            <a:endParaRPr lang="uk-UA" dirty="0"/>
          </a:p>
        </p:txBody>
      </p:sp>
    </p:spTree>
    <p:extLst>
      <p:ext uri="{BB962C8B-B14F-4D97-AF65-F5344CB8AC3E}">
        <p14:creationId xmlns:p14="http://schemas.microsoft.com/office/powerpoint/2010/main" val="1604292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BBF58CA9-9654-41B4-90C2-BDAD8059A9BC}"/>
              </a:ext>
            </a:extLst>
          </p:cNvPr>
          <p:cNvSpPr>
            <a:spLocks noGrp="1"/>
          </p:cNvSpPr>
          <p:nvPr>
            <p:ph idx="1"/>
          </p:nvPr>
        </p:nvSpPr>
        <p:spPr>
          <a:xfrm>
            <a:off x="677334" y="333376"/>
            <a:ext cx="9000066" cy="6067424"/>
          </a:xfrm>
        </p:spPr>
        <p:txBody>
          <a:bodyPr>
            <a:normAutofit fontScale="85000" lnSpcReduction="10000"/>
          </a:bodyPr>
          <a:lstStyle/>
          <a:p>
            <a:pPr marL="0" indent="360000" algn="just">
              <a:lnSpc>
                <a:spcPct val="130000"/>
              </a:lnSpc>
              <a:spcBef>
                <a:spcPts val="0"/>
              </a:spcBef>
            </a:pPr>
            <a:r>
              <a:rPr lang="ru-RU" sz="1900" i="1" dirty="0" err="1">
                <a:latin typeface="Times New Roman" panose="02020603050405020304" pitchFamily="18" charset="0"/>
                <a:cs typeface="Times New Roman" panose="02020603050405020304" pitchFamily="18" charset="0"/>
              </a:rPr>
              <a:t>Стаття</a:t>
            </a:r>
            <a:r>
              <a:rPr lang="ru-RU" sz="1900" i="1" dirty="0">
                <a:latin typeface="Times New Roman" panose="02020603050405020304" pitchFamily="18" charset="0"/>
                <a:cs typeface="Times New Roman" panose="02020603050405020304" pitchFamily="18" charset="0"/>
              </a:rPr>
              <a:t> 45. </a:t>
            </a:r>
            <a:r>
              <a:rPr lang="ru-RU" sz="1900" i="1" dirty="0" err="1">
                <a:latin typeface="Times New Roman" panose="02020603050405020304" pitchFamily="18" charset="0"/>
                <a:cs typeface="Times New Roman" panose="02020603050405020304" pitchFamily="18" charset="0"/>
              </a:rPr>
              <a:t>Верифікація</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перевірка</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достовірності</a:t>
            </a:r>
            <a:r>
              <a:rPr lang="ru-RU" sz="1900" i="1" dirty="0">
                <a:latin typeface="Times New Roman" panose="02020603050405020304" pitchFamily="18" charset="0"/>
                <a:cs typeface="Times New Roman" panose="02020603050405020304" pitchFamily="18" charset="0"/>
              </a:rPr>
              <a:t>) </a:t>
            </a:r>
            <a:r>
              <a:rPr lang="ru-RU" sz="1900" i="1" dirty="0" err="1">
                <a:latin typeface="Times New Roman" panose="02020603050405020304" pitchFamily="18" charset="0"/>
                <a:cs typeface="Times New Roman" panose="02020603050405020304" pitchFamily="18" charset="0"/>
              </a:rPr>
              <a:t>сертифікатів</a:t>
            </a:r>
            <a:r>
              <a:rPr lang="ru-RU" sz="1900" i="1" dirty="0">
                <a:latin typeface="Times New Roman" panose="02020603050405020304" pitchFamily="18" charset="0"/>
                <a:cs typeface="Times New Roman" panose="02020603050405020304" pitchFamily="18" charset="0"/>
              </a:rPr>
              <a:t>  і </a:t>
            </a:r>
            <a:r>
              <a:rPr lang="ru-RU" sz="1900" i="1" dirty="0" err="1">
                <a:latin typeface="Times New Roman" panose="02020603050405020304" pitchFamily="18" charset="0"/>
                <a:cs typeface="Times New Roman" panose="02020603050405020304" pitchFamily="18" charset="0"/>
              </a:rPr>
              <a:t>декларацій</a:t>
            </a:r>
            <a:r>
              <a:rPr lang="ru-RU" sz="1900" i="1" dirty="0">
                <a:latin typeface="Times New Roman" panose="02020603050405020304" pitchFamily="18" charset="0"/>
                <a:cs typeface="Times New Roman" panose="02020603050405020304" pitchFamily="18" charset="0"/>
              </a:rPr>
              <a:t> про </a:t>
            </a:r>
            <a:r>
              <a:rPr lang="ru-RU" sz="1900" i="1" dirty="0" err="1">
                <a:latin typeface="Times New Roman" panose="02020603050405020304" pitchFamily="18" charset="0"/>
                <a:cs typeface="Times New Roman" panose="02020603050405020304" pitchFamily="18" charset="0"/>
              </a:rPr>
              <a:t>походження</a:t>
            </a:r>
            <a:r>
              <a:rPr lang="ru-RU" sz="1900" i="1" dirty="0">
                <a:latin typeface="Times New Roman" panose="02020603050405020304" pitchFamily="18" charset="0"/>
                <a:cs typeface="Times New Roman" panose="02020603050405020304" pitchFamily="18" charset="0"/>
              </a:rPr>
              <a:t> товару з </a:t>
            </a:r>
            <a:r>
              <a:rPr lang="ru-RU" sz="1900" i="1" dirty="0" err="1">
                <a:latin typeface="Times New Roman" panose="02020603050405020304" pitchFamily="18" charset="0"/>
                <a:cs typeface="Times New Roman" panose="02020603050405020304" pitchFamily="18" charset="0"/>
              </a:rPr>
              <a:t>України</a:t>
            </a:r>
            <a:endParaRPr lang="ru-RU" sz="1900" i="1" dirty="0">
              <a:latin typeface="Times New Roman" panose="02020603050405020304" pitchFamily="18" charset="0"/>
              <a:cs typeface="Times New Roman" panose="02020603050405020304" pitchFamily="18" charset="0"/>
            </a:endParaRPr>
          </a:p>
          <a:p>
            <a:pPr marL="0" indent="360000" algn="just">
              <a:lnSpc>
                <a:spcPct val="130000"/>
              </a:lnSpc>
              <a:spcBef>
                <a:spcPts val="0"/>
              </a:spcBef>
            </a:pPr>
            <a:r>
              <a:rPr lang="ru-RU" sz="1900" dirty="0">
                <a:latin typeface="Times New Roman" panose="02020603050405020304" pitchFamily="18" charset="0"/>
                <a:cs typeface="Times New Roman" panose="02020603050405020304" pitchFamily="18" charset="0"/>
              </a:rPr>
              <a:t>1. </a:t>
            </a:r>
            <a:r>
              <a:rPr lang="ru-RU" sz="1900" dirty="0" err="1">
                <a:latin typeface="Times New Roman" panose="02020603050405020304" pitchFamily="18" charset="0"/>
                <a:cs typeface="Times New Roman" panose="02020603050405020304" pitchFamily="18" charset="0"/>
              </a:rPr>
              <a:t>Верифікація</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перевірка</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достовірності</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сертифікатів</a:t>
            </a:r>
            <a:r>
              <a:rPr lang="ru-RU" sz="1900" dirty="0">
                <a:latin typeface="Times New Roman" panose="02020603050405020304" pitchFamily="18" charset="0"/>
                <a:cs typeface="Times New Roman" panose="02020603050405020304" pitchFamily="18" charset="0"/>
              </a:rPr>
              <a:t> і </a:t>
            </a:r>
            <a:r>
              <a:rPr lang="ru-RU" sz="1900" dirty="0" err="1">
                <a:latin typeface="Times New Roman" panose="02020603050405020304" pitchFamily="18" charset="0"/>
                <a:cs typeface="Times New Roman" panose="02020603050405020304" pitchFamily="18" charset="0"/>
              </a:rPr>
              <a:t>декларацій</a:t>
            </a:r>
            <a:r>
              <a:rPr lang="ru-RU" sz="1900" dirty="0">
                <a:latin typeface="Times New Roman" panose="02020603050405020304" pitchFamily="18" charset="0"/>
                <a:cs typeface="Times New Roman" panose="02020603050405020304" pitchFamily="18" charset="0"/>
              </a:rPr>
              <a:t> про </a:t>
            </a:r>
            <a:r>
              <a:rPr lang="ru-RU" sz="1900" dirty="0" err="1">
                <a:latin typeface="Times New Roman" panose="02020603050405020304" pitchFamily="18" charset="0"/>
                <a:cs typeface="Times New Roman" panose="02020603050405020304" pitchFamily="18" charset="0"/>
              </a:rPr>
              <a:t>походження</a:t>
            </a:r>
            <a:r>
              <a:rPr lang="ru-RU" sz="1900" dirty="0">
                <a:latin typeface="Times New Roman" panose="02020603050405020304" pitchFamily="18" charset="0"/>
                <a:cs typeface="Times New Roman" panose="02020603050405020304" pitchFamily="18" charset="0"/>
              </a:rPr>
              <a:t> товару з </a:t>
            </a:r>
            <a:r>
              <a:rPr lang="ru-RU" sz="1900" dirty="0" err="1">
                <a:latin typeface="Times New Roman" panose="02020603050405020304" pitchFamily="18" charset="0"/>
                <a:cs typeface="Times New Roman" panose="02020603050405020304" pitchFamily="18" charset="0"/>
              </a:rPr>
              <a:t>України</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здійснюється</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митними</a:t>
            </a:r>
            <a:r>
              <a:rPr lang="ru-RU" sz="1900" dirty="0">
                <a:latin typeface="Times New Roman" panose="02020603050405020304" pitchFamily="18" charset="0"/>
                <a:cs typeface="Times New Roman" panose="02020603050405020304" pitchFamily="18" charset="0"/>
              </a:rPr>
              <a:t> органами в</a:t>
            </a:r>
            <a:r>
              <a:rPr lang="ru-RU" sz="1900" dirty="0">
                <a:latin typeface="Times New Roman" panose="02020603050405020304" pitchFamily="18" charset="0"/>
                <a:cs typeface="Times New Roman" panose="02020603050405020304" pitchFamily="18" charset="0"/>
                <a:hlinkClick r:id="rId2"/>
              </a:rPr>
              <a:t> порядку</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встановленому</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Кабінетом</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Міністрів</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України</a:t>
            </a:r>
            <a:r>
              <a:rPr lang="ru-RU" sz="1900" dirty="0">
                <a:latin typeface="Times New Roman" panose="02020603050405020304" pitchFamily="18" charset="0"/>
                <a:cs typeface="Times New Roman" panose="02020603050405020304" pitchFamily="18" charset="0"/>
              </a:rPr>
              <a:t>.</a:t>
            </a:r>
          </a:p>
          <a:p>
            <a:pPr marL="0" indent="360000" algn="just">
              <a:lnSpc>
                <a:spcPct val="130000"/>
              </a:lnSpc>
              <a:spcBef>
                <a:spcPts val="0"/>
              </a:spcBef>
            </a:pPr>
            <a:r>
              <a:rPr lang="ru-RU" sz="1900" dirty="0">
                <a:latin typeface="Times New Roman" panose="02020603050405020304" pitchFamily="18" charset="0"/>
                <a:cs typeface="Times New Roman" panose="02020603050405020304" pitchFamily="18" charset="0"/>
              </a:rPr>
              <a:t>2. </a:t>
            </a:r>
            <a:r>
              <a:rPr lang="ru-RU" sz="1900" dirty="0" err="1">
                <a:latin typeface="Times New Roman" panose="02020603050405020304" pitchFamily="18" charset="0"/>
                <a:cs typeface="Times New Roman" panose="02020603050405020304" pitchFamily="18" charset="0"/>
              </a:rPr>
              <a:t>Компетентний</a:t>
            </a:r>
            <a:r>
              <a:rPr lang="ru-RU" sz="1900" dirty="0">
                <a:latin typeface="Times New Roman" panose="02020603050405020304" pitchFamily="18" charset="0"/>
                <a:cs typeface="Times New Roman" panose="02020603050405020304" pitchFamily="18" charset="0"/>
              </a:rPr>
              <a:t> орган (</a:t>
            </a:r>
            <a:r>
              <a:rPr lang="ru-RU" sz="1900" dirty="0" err="1">
                <a:latin typeface="Times New Roman" panose="02020603050405020304" pitchFamily="18" charset="0"/>
                <a:cs typeface="Times New Roman" panose="02020603050405020304" pitchFamily="18" charset="0"/>
              </a:rPr>
              <a:t>організація</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уповноважений</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видавати</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сертифікати</a:t>
            </a:r>
            <a:r>
              <a:rPr lang="ru-RU" sz="1900" dirty="0">
                <a:latin typeface="Times New Roman" panose="02020603050405020304" pitchFamily="18" charset="0"/>
                <a:cs typeface="Times New Roman" panose="02020603050405020304" pitchFamily="18" charset="0"/>
              </a:rPr>
              <a:t> про </a:t>
            </a:r>
            <a:r>
              <a:rPr lang="ru-RU" sz="1900" dirty="0" err="1">
                <a:latin typeface="Times New Roman" panose="02020603050405020304" pitchFamily="18" charset="0"/>
                <a:cs typeface="Times New Roman" panose="02020603050405020304" pitchFamily="18" charset="0"/>
              </a:rPr>
              <a:t>походження</a:t>
            </a:r>
            <a:r>
              <a:rPr lang="ru-RU" sz="1900" dirty="0">
                <a:latin typeface="Times New Roman" panose="02020603050405020304" pitchFamily="18" charset="0"/>
                <a:cs typeface="Times New Roman" panose="02020603050405020304" pitchFamily="18" charset="0"/>
              </a:rPr>
              <a:t> товару з </a:t>
            </a:r>
            <a:r>
              <a:rPr lang="ru-RU" sz="1900" dirty="0" err="1">
                <a:latin typeface="Times New Roman" panose="02020603050405020304" pitchFamily="18" charset="0"/>
                <a:cs typeface="Times New Roman" panose="02020603050405020304" pitchFamily="18" charset="0"/>
              </a:rPr>
              <a:t>України</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підприємства-виробники</a:t>
            </a:r>
            <a:r>
              <a:rPr lang="ru-RU" sz="1900" dirty="0">
                <a:latin typeface="Times New Roman" panose="02020603050405020304" pitchFamily="18" charset="0"/>
                <a:cs typeface="Times New Roman" panose="02020603050405020304" pitchFamily="18" charset="0"/>
              </a:rPr>
              <a:t> та/</a:t>
            </a:r>
            <a:r>
              <a:rPr lang="ru-RU" sz="1900" dirty="0" err="1">
                <a:latin typeface="Times New Roman" panose="02020603050405020304" pitchFamily="18" charset="0"/>
                <a:cs typeface="Times New Roman" panose="02020603050405020304" pitchFamily="18" charset="0"/>
              </a:rPr>
              <a:t>або</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експортери</a:t>
            </a:r>
            <a:r>
              <a:rPr lang="ru-RU" sz="1900" dirty="0">
                <a:latin typeface="Times New Roman" panose="02020603050405020304" pitchFamily="18" charset="0"/>
                <a:cs typeface="Times New Roman" panose="02020603050405020304" pitchFamily="18" charset="0"/>
              </a:rPr>
              <a:t> товару, які оформили </a:t>
            </a:r>
            <a:r>
              <a:rPr lang="ru-RU" sz="1900" dirty="0" err="1">
                <a:latin typeface="Times New Roman" panose="02020603050405020304" pitchFamily="18" charset="0"/>
                <a:cs typeface="Times New Roman" panose="02020603050405020304" pitchFamily="18" charset="0"/>
              </a:rPr>
              <a:t>декларації</a:t>
            </a:r>
            <a:r>
              <a:rPr lang="ru-RU" sz="1900" dirty="0">
                <a:latin typeface="Times New Roman" panose="02020603050405020304" pitchFamily="18" charset="0"/>
                <a:cs typeface="Times New Roman" panose="02020603050405020304" pitchFamily="18" charset="0"/>
              </a:rPr>
              <a:t> про </a:t>
            </a:r>
            <a:r>
              <a:rPr lang="ru-RU" sz="1900" dirty="0" err="1">
                <a:latin typeface="Times New Roman" panose="02020603050405020304" pitchFamily="18" charset="0"/>
                <a:cs typeface="Times New Roman" panose="02020603050405020304" pitchFamily="18" charset="0"/>
              </a:rPr>
              <a:t>походження</a:t>
            </a:r>
            <a:r>
              <a:rPr lang="ru-RU" sz="1900" dirty="0">
                <a:latin typeface="Times New Roman" panose="02020603050405020304" pitchFamily="18" charset="0"/>
                <a:cs typeface="Times New Roman" panose="02020603050405020304" pitchFamily="18" charset="0"/>
              </a:rPr>
              <a:t> товару з </a:t>
            </a:r>
            <a:r>
              <a:rPr lang="ru-RU" sz="1900" dirty="0" err="1">
                <a:latin typeface="Times New Roman" panose="02020603050405020304" pitchFamily="18" charset="0"/>
                <a:cs typeface="Times New Roman" panose="02020603050405020304" pitchFamily="18" charset="0"/>
              </a:rPr>
              <a:t>України</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зобов’язані</a:t>
            </a:r>
            <a:r>
              <a:rPr lang="ru-RU" sz="1900" dirty="0">
                <a:latin typeface="Times New Roman" panose="02020603050405020304" pitchFamily="18" charset="0"/>
                <a:cs typeface="Times New Roman" panose="02020603050405020304" pitchFamily="18" charset="0"/>
              </a:rPr>
              <a:t> за запитом </a:t>
            </a:r>
            <a:r>
              <a:rPr lang="ru-RU" sz="1900" dirty="0" err="1">
                <a:latin typeface="Times New Roman" panose="02020603050405020304" pitchFamily="18" charset="0"/>
                <a:cs typeface="Times New Roman" panose="02020603050405020304" pitchFamily="18" charset="0"/>
              </a:rPr>
              <a:t>митних</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органів</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безоплатно</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надавати</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їм</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інформацію</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пов’язану</a:t>
            </a:r>
            <a:r>
              <a:rPr lang="ru-RU" sz="1900" dirty="0">
                <a:latin typeface="Times New Roman" panose="02020603050405020304" pitchFamily="18" charset="0"/>
                <a:cs typeface="Times New Roman" panose="02020603050405020304" pitchFamily="18" charset="0"/>
              </a:rPr>
              <a:t> з </a:t>
            </a:r>
            <a:r>
              <a:rPr lang="ru-RU" sz="1900" dirty="0" err="1">
                <a:latin typeface="Times New Roman" panose="02020603050405020304" pitchFamily="18" charset="0"/>
                <a:cs typeface="Times New Roman" panose="02020603050405020304" pitchFamily="18" charset="0"/>
              </a:rPr>
              <a:t>видачею</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сертифікатів</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або</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оформленням</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декларацій</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необхідну</a:t>
            </a:r>
            <a:r>
              <a:rPr lang="ru-RU" sz="1900" dirty="0">
                <a:latin typeface="Times New Roman" panose="02020603050405020304" pitchFamily="18" charset="0"/>
                <a:cs typeface="Times New Roman" panose="02020603050405020304" pitchFamily="18" charset="0"/>
              </a:rPr>
              <a:t> для </a:t>
            </a:r>
            <a:r>
              <a:rPr lang="ru-RU" sz="1900" dirty="0" err="1">
                <a:latin typeface="Times New Roman" panose="02020603050405020304" pitchFamily="18" charset="0"/>
                <a:cs typeface="Times New Roman" panose="02020603050405020304" pitchFamily="18" charset="0"/>
              </a:rPr>
              <a:t>здійснення</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їх</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верифікації</a:t>
            </a:r>
            <a:r>
              <a:rPr lang="ru-RU" sz="1900" dirty="0">
                <a:latin typeface="Times New Roman" panose="02020603050405020304" pitchFamily="18" charset="0"/>
                <a:cs typeface="Times New Roman" panose="02020603050405020304" pitchFamily="18" charset="0"/>
              </a:rPr>
              <a:t>.</a:t>
            </a:r>
          </a:p>
          <a:p>
            <a:pPr marL="0" indent="360000" algn="just">
              <a:lnSpc>
                <a:spcPct val="130000"/>
              </a:lnSpc>
              <a:spcBef>
                <a:spcPts val="0"/>
              </a:spcBef>
            </a:pPr>
            <a:r>
              <a:rPr lang="ru-RU" sz="1900" dirty="0">
                <a:latin typeface="Times New Roman" panose="02020603050405020304" pitchFamily="18" charset="0"/>
                <a:cs typeface="Times New Roman" panose="02020603050405020304" pitchFamily="18" charset="0"/>
              </a:rPr>
              <a:t>3. З метою </a:t>
            </a:r>
            <a:r>
              <a:rPr lang="ru-RU" sz="1900" dirty="0" err="1">
                <a:latin typeface="Times New Roman" panose="02020603050405020304" pitchFamily="18" charset="0"/>
                <a:cs typeface="Times New Roman" panose="02020603050405020304" pitchFamily="18" charset="0"/>
              </a:rPr>
              <a:t>встановлення</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достовірності</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даних</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зазначених</a:t>
            </a:r>
            <a:r>
              <a:rPr lang="ru-RU" sz="1900" dirty="0">
                <a:latin typeface="Times New Roman" panose="02020603050405020304" pitchFamily="18" charset="0"/>
                <a:cs typeface="Times New Roman" panose="02020603050405020304" pitchFamily="18" charset="0"/>
              </a:rPr>
              <a:t> у </a:t>
            </a:r>
            <a:r>
              <a:rPr lang="ru-RU" sz="1900" dirty="0" err="1">
                <a:latin typeface="Times New Roman" panose="02020603050405020304" pitchFamily="18" charset="0"/>
                <a:cs typeface="Times New Roman" panose="02020603050405020304" pitchFamily="18" charset="0"/>
              </a:rPr>
              <a:t>сертифікаті</a:t>
            </a:r>
            <a:r>
              <a:rPr lang="ru-RU" sz="1900" dirty="0">
                <a:latin typeface="Times New Roman" panose="02020603050405020304" pitchFamily="18" charset="0"/>
                <a:cs typeface="Times New Roman" panose="02020603050405020304" pitchFamily="18" charset="0"/>
              </a:rPr>
              <a:t> і </a:t>
            </a:r>
            <a:r>
              <a:rPr lang="ru-RU" sz="1900" dirty="0" err="1">
                <a:latin typeface="Times New Roman" panose="02020603050405020304" pitchFamily="18" charset="0"/>
                <a:cs typeface="Times New Roman" panose="02020603050405020304" pitchFamily="18" charset="0"/>
              </a:rPr>
              <a:t>декларації</a:t>
            </a:r>
            <a:r>
              <a:rPr lang="ru-RU" sz="1900" dirty="0">
                <a:latin typeface="Times New Roman" panose="02020603050405020304" pitchFamily="18" charset="0"/>
                <a:cs typeface="Times New Roman" panose="02020603050405020304" pitchFamily="18" charset="0"/>
              </a:rPr>
              <a:t> про </a:t>
            </a:r>
            <a:r>
              <a:rPr lang="ru-RU" sz="1900" dirty="0" err="1">
                <a:latin typeface="Times New Roman" panose="02020603050405020304" pitchFamily="18" charset="0"/>
                <a:cs typeface="Times New Roman" panose="02020603050405020304" pitchFamily="18" charset="0"/>
              </a:rPr>
              <a:t>походження</a:t>
            </a:r>
            <a:r>
              <a:rPr lang="ru-RU" sz="1900" dirty="0">
                <a:latin typeface="Times New Roman" panose="02020603050405020304" pitchFamily="18" charset="0"/>
                <a:cs typeface="Times New Roman" panose="02020603050405020304" pitchFamily="18" charset="0"/>
              </a:rPr>
              <a:t> товару з </a:t>
            </a:r>
            <a:r>
              <a:rPr lang="ru-RU" sz="1900" dirty="0" err="1">
                <a:latin typeface="Times New Roman" panose="02020603050405020304" pitchFamily="18" charset="0"/>
                <a:cs typeface="Times New Roman" panose="02020603050405020304" pitchFamily="18" charset="0"/>
              </a:rPr>
              <a:t>України</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митні</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органи</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можуть</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затребувати</a:t>
            </a:r>
            <a:r>
              <a:rPr lang="ru-RU" sz="1900" dirty="0">
                <a:latin typeface="Times New Roman" panose="02020603050405020304" pitchFamily="18" charset="0"/>
                <a:cs typeface="Times New Roman" panose="02020603050405020304" pitchFamily="18" charset="0"/>
              </a:rPr>
              <a:t> та </a:t>
            </a:r>
            <a:r>
              <a:rPr lang="ru-RU" sz="1900" dirty="0" err="1">
                <a:latin typeface="Times New Roman" panose="02020603050405020304" pitchFamily="18" charset="0"/>
                <a:cs typeface="Times New Roman" panose="02020603050405020304" pitchFamily="18" charset="0"/>
              </a:rPr>
              <a:t>отримувати</a:t>
            </a:r>
            <a:r>
              <a:rPr lang="ru-RU" sz="1900" dirty="0">
                <a:latin typeface="Times New Roman" panose="02020603050405020304" pitchFamily="18" charset="0"/>
                <a:cs typeface="Times New Roman" panose="02020603050405020304" pitchFamily="18" charset="0"/>
              </a:rPr>
              <a:t> від </a:t>
            </a:r>
            <a:r>
              <a:rPr lang="ru-RU" sz="1900" dirty="0" err="1">
                <a:latin typeface="Times New Roman" panose="02020603050405020304" pitchFamily="18" charset="0"/>
                <a:cs typeface="Times New Roman" panose="02020603050405020304" pitchFamily="18" charset="0"/>
              </a:rPr>
              <a:t>підприємств-виробників</a:t>
            </a:r>
            <a:r>
              <a:rPr lang="ru-RU" sz="1900" dirty="0">
                <a:latin typeface="Times New Roman" panose="02020603050405020304" pitchFamily="18" charset="0"/>
                <a:cs typeface="Times New Roman" panose="02020603050405020304" pitchFamily="18" charset="0"/>
              </a:rPr>
              <a:t> та/</a:t>
            </a:r>
            <a:r>
              <a:rPr lang="ru-RU" sz="1900" dirty="0" err="1">
                <a:latin typeface="Times New Roman" panose="02020603050405020304" pitchFamily="18" charset="0"/>
                <a:cs typeface="Times New Roman" panose="02020603050405020304" pitchFamily="18" charset="0"/>
              </a:rPr>
              <a:t>або</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експортерів</a:t>
            </a:r>
            <a:r>
              <a:rPr lang="ru-RU" sz="1900" dirty="0">
                <a:latin typeface="Times New Roman" panose="02020603050405020304" pitchFamily="18" charset="0"/>
                <a:cs typeface="Times New Roman" panose="02020603050405020304" pitchFamily="18" charset="0"/>
              </a:rPr>
              <a:t> товару, які одержали від </a:t>
            </a:r>
            <a:r>
              <a:rPr lang="ru-RU" sz="1900" dirty="0" err="1">
                <a:latin typeface="Times New Roman" panose="02020603050405020304" pitchFamily="18" charset="0"/>
                <a:cs typeface="Times New Roman" panose="02020603050405020304" pitchFamily="18" charset="0"/>
              </a:rPr>
              <a:t>уповноваженого</a:t>
            </a:r>
            <a:r>
              <a:rPr lang="ru-RU" sz="1900" dirty="0">
                <a:latin typeface="Times New Roman" panose="02020603050405020304" pitchFamily="18" charset="0"/>
                <a:cs typeface="Times New Roman" panose="02020603050405020304" pitchFamily="18" charset="0"/>
              </a:rPr>
              <a:t> органу </a:t>
            </a:r>
            <a:r>
              <a:rPr lang="ru-RU" sz="1900" dirty="0" err="1">
                <a:latin typeface="Times New Roman" panose="02020603050405020304" pitchFamily="18" charset="0"/>
                <a:cs typeface="Times New Roman" panose="02020603050405020304" pitchFamily="18" charset="0"/>
              </a:rPr>
              <a:t>сертифікат</a:t>
            </a:r>
            <a:r>
              <a:rPr lang="ru-RU" sz="1900" dirty="0">
                <a:latin typeface="Times New Roman" panose="02020603050405020304" pitchFamily="18" charset="0"/>
                <a:cs typeface="Times New Roman" panose="02020603050405020304" pitchFamily="18" charset="0"/>
              </a:rPr>
              <a:t> про </a:t>
            </a:r>
            <a:r>
              <a:rPr lang="ru-RU" sz="1900" dirty="0" err="1">
                <a:latin typeface="Times New Roman" panose="02020603050405020304" pitchFamily="18" charset="0"/>
                <a:cs typeface="Times New Roman" panose="02020603050405020304" pitchFamily="18" charset="0"/>
              </a:rPr>
              <a:t>походження</a:t>
            </a:r>
            <a:r>
              <a:rPr lang="ru-RU" sz="1900" dirty="0">
                <a:latin typeface="Times New Roman" panose="02020603050405020304" pitchFamily="18" charset="0"/>
                <a:cs typeface="Times New Roman" panose="02020603050405020304" pitchFamily="18" charset="0"/>
              </a:rPr>
              <a:t> товару з </a:t>
            </a:r>
            <a:r>
              <a:rPr lang="ru-RU" sz="1900" dirty="0" err="1">
                <a:latin typeface="Times New Roman" panose="02020603050405020304" pitchFamily="18" charset="0"/>
                <a:cs typeface="Times New Roman" panose="02020603050405020304" pitchFamily="18" charset="0"/>
              </a:rPr>
              <a:t>України</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або</a:t>
            </a:r>
            <a:r>
              <a:rPr lang="ru-RU" sz="1900" dirty="0">
                <a:latin typeface="Times New Roman" panose="02020603050405020304" pitchFamily="18" charset="0"/>
                <a:cs typeface="Times New Roman" panose="02020603050405020304" pitchFamily="18" charset="0"/>
              </a:rPr>
              <a:t> оформили </a:t>
            </a:r>
            <a:r>
              <a:rPr lang="ru-RU" sz="1900" dirty="0" err="1">
                <a:latin typeface="Times New Roman" panose="02020603050405020304" pitchFamily="18" charset="0"/>
                <a:cs typeface="Times New Roman" panose="02020603050405020304" pitchFamily="18" charset="0"/>
              </a:rPr>
              <a:t>декларацію</a:t>
            </a:r>
            <a:r>
              <a:rPr lang="ru-RU" sz="1900" dirty="0">
                <a:latin typeface="Times New Roman" panose="02020603050405020304" pitchFamily="18" charset="0"/>
                <a:cs typeface="Times New Roman" panose="02020603050405020304" pitchFamily="18" charset="0"/>
              </a:rPr>
              <a:t> про </a:t>
            </a:r>
            <a:r>
              <a:rPr lang="ru-RU" sz="1900" dirty="0" err="1">
                <a:latin typeface="Times New Roman" panose="02020603050405020304" pitchFamily="18" charset="0"/>
                <a:cs typeface="Times New Roman" panose="02020603050405020304" pitchFamily="18" charset="0"/>
              </a:rPr>
              <a:t>походження</a:t>
            </a:r>
            <a:r>
              <a:rPr lang="ru-RU" sz="1900" dirty="0">
                <a:latin typeface="Times New Roman" panose="02020603050405020304" pitchFamily="18" charset="0"/>
                <a:cs typeface="Times New Roman" panose="02020603050405020304" pitchFamily="18" charset="0"/>
              </a:rPr>
              <a:t> товару з </a:t>
            </a:r>
            <a:r>
              <a:rPr lang="ru-RU" sz="1900" dirty="0" err="1">
                <a:latin typeface="Times New Roman" panose="02020603050405020304" pitchFamily="18" charset="0"/>
                <a:cs typeface="Times New Roman" panose="02020603050405020304" pitchFamily="18" charset="0"/>
              </a:rPr>
              <a:t>України</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документацію</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необхідну</a:t>
            </a:r>
            <a:r>
              <a:rPr lang="ru-RU" sz="1900" dirty="0">
                <a:latin typeface="Times New Roman" panose="02020603050405020304" pitchFamily="18" charset="0"/>
                <a:cs typeface="Times New Roman" panose="02020603050405020304" pitchFamily="18" charset="0"/>
              </a:rPr>
              <a:t> для </a:t>
            </a:r>
            <a:r>
              <a:rPr lang="ru-RU" sz="1900" dirty="0" err="1">
                <a:latin typeface="Times New Roman" panose="02020603050405020304" pitchFamily="18" charset="0"/>
                <a:cs typeface="Times New Roman" panose="02020603050405020304" pitchFamily="18" charset="0"/>
              </a:rPr>
              <a:t>перевірки</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даних</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зазначених</a:t>
            </a:r>
            <a:r>
              <a:rPr lang="ru-RU" sz="1900" dirty="0">
                <a:latin typeface="Times New Roman" panose="02020603050405020304" pitchFamily="18" charset="0"/>
                <a:cs typeface="Times New Roman" panose="02020603050405020304" pitchFamily="18" charset="0"/>
              </a:rPr>
              <a:t> у такому </a:t>
            </a:r>
            <a:r>
              <a:rPr lang="ru-RU" sz="1900" dirty="0" err="1">
                <a:latin typeface="Times New Roman" panose="02020603050405020304" pitchFamily="18" charset="0"/>
                <a:cs typeface="Times New Roman" panose="02020603050405020304" pitchFamily="18" charset="0"/>
              </a:rPr>
              <a:t>сертифікаті</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або</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декларації</a:t>
            </a:r>
            <a:r>
              <a:rPr lang="ru-RU" sz="1900" dirty="0">
                <a:latin typeface="Times New Roman" panose="02020603050405020304" pitchFamily="18" charset="0"/>
                <a:cs typeface="Times New Roman" panose="02020603050405020304" pitchFamily="18" charset="0"/>
              </a:rPr>
              <a:t>, а також </a:t>
            </a:r>
            <a:r>
              <a:rPr lang="ru-RU" sz="1900" dirty="0" err="1">
                <a:latin typeface="Times New Roman" panose="02020603050405020304" pitchFamily="18" charset="0"/>
                <a:cs typeface="Times New Roman" panose="02020603050405020304" pitchFamily="18" charset="0"/>
              </a:rPr>
              <a:t>здійснювати</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безпосередньо</a:t>
            </a:r>
            <a:r>
              <a:rPr lang="ru-RU" sz="1900" dirty="0">
                <a:latin typeface="Times New Roman" panose="02020603050405020304" pitchFamily="18" charset="0"/>
                <a:cs typeface="Times New Roman" panose="02020603050405020304" pitchFamily="18" charset="0"/>
              </a:rPr>
              <a:t> на </a:t>
            </a:r>
            <a:r>
              <a:rPr lang="ru-RU" sz="1900" dirty="0" err="1">
                <a:latin typeface="Times New Roman" panose="02020603050405020304" pitchFamily="18" charset="0"/>
                <a:cs typeface="Times New Roman" panose="02020603050405020304" pitchFamily="18" charset="0"/>
              </a:rPr>
              <a:t>підприємствах</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перевірку</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виробництва</a:t>
            </a:r>
            <a:r>
              <a:rPr lang="ru-RU" sz="1900" dirty="0">
                <a:latin typeface="Times New Roman" panose="02020603050405020304" pitchFamily="18" charset="0"/>
                <a:cs typeface="Times New Roman" panose="02020603050405020304" pitchFamily="18" charset="0"/>
              </a:rPr>
              <a:t> товару та </a:t>
            </a:r>
            <a:r>
              <a:rPr lang="ru-RU" sz="1900" dirty="0" err="1">
                <a:latin typeface="Times New Roman" panose="02020603050405020304" pitchFamily="18" charset="0"/>
                <a:cs typeface="Times New Roman" panose="02020603050405020304" pitchFamily="18" charset="0"/>
              </a:rPr>
              <a:t>первинної</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документації</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пов’язаної</a:t>
            </a:r>
            <a:r>
              <a:rPr lang="ru-RU" sz="1900" dirty="0">
                <a:latin typeface="Times New Roman" panose="02020603050405020304" pitchFamily="18" charset="0"/>
                <a:cs typeface="Times New Roman" panose="02020603050405020304" pitchFamily="18" charset="0"/>
              </a:rPr>
              <a:t> з таким </a:t>
            </a:r>
            <a:r>
              <a:rPr lang="ru-RU" sz="1900" dirty="0" err="1">
                <a:latin typeface="Times New Roman" panose="02020603050405020304" pitchFamily="18" charset="0"/>
                <a:cs typeface="Times New Roman" panose="02020603050405020304" pitchFamily="18" charset="0"/>
              </a:rPr>
              <a:t>виробництвом</a:t>
            </a:r>
            <a:r>
              <a:rPr lang="ru-RU" sz="1900" dirty="0">
                <a:latin typeface="Times New Roman" panose="02020603050405020304" pitchFamily="18" charset="0"/>
                <a:cs typeface="Times New Roman" panose="02020603050405020304" pitchFamily="18" charset="0"/>
              </a:rPr>
              <a:t>, у порядку, </a:t>
            </a:r>
            <a:r>
              <a:rPr lang="ru-RU" sz="1900" dirty="0" err="1">
                <a:latin typeface="Times New Roman" panose="02020603050405020304" pitchFamily="18" charset="0"/>
                <a:cs typeface="Times New Roman" panose="02020603050405020304" pitchFamily="18" charset="0"/>
              </a:rPr>
              <a:t>встановленому</a:t>
            </a:r>
            <a:r>
              <a:rPr lang="ru-RU" sz="1900" dirty="0">
                <a:latin typeface="Times New Roman" panose="02020603050405020304" pitchFamily="18" charset="0"/>
                <a:cs typeface="Times New Roman" panose="02020603050405020304" pitchFamily="18" charset="0"/>
              </a:rPr>
              <a:t> законом.</a:t>
            </a:r>
          </a:p>
          <a:p>
            <a:pPr marL="0" indent="360000" algn="just">
              <a:lnSpc>
                <a:spcPct val="130000"/>
              </a:lnSpc>
              <a:spcBef>
                <a:spcPts val="0"/>
              </a:spcBef>
            </a:pPr>
            <a:r>
              <a:rPr lang="ru-RU" sz="1900" dirty="0">
                <a:latin typeface="Times New Roman" panose="02020603050405020304" pitchFamily="18" charset="0"/>
                <a:cs typeface="Times New Roman" panose="02020603050405020304" pitchFamily="18" charset="0"/>
              </a:rPr>
              <a:t>4. З метою </a:t>
            </a:r>
            <a:r>
              <a:rPr lang="ru-RU" sz="1900" dirty="0" err="1">
                <a:latin typeface="Times New Roman" panose="02020603050405020304" pitchFamily="18" charset="0"/>
                <a:cs typeface="Times New Roman" panose="02020603050405020304" pitchFamily="18" charset="0"/>
              </a:rPr>
              <a:t>встановлення</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достовірності</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даних</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зазначених</a:t>
            </a:r>
            <a:r>
              <a:rPr lang="ru-RU" sz="1900" dirty="0">
                <a:latin typeface="Times New Roman" panose="02020603050405020304" pitchFamily="18" charset="0"/>
                <a:cs typeface="Times New Roman" panose="02020603050405020304" pitchFamily="18" charset="0"/>
              </a:rPr>
              <a:t> у </a:t>
            </a:r>
            <a:r>
              <a:rPr lang="ru-RU" sz="1900" dirty="0" err="1">
                <a:latin typeface="Times New Roman" panose="02020603050405020304" pitchFamily="18" charset="0"/>
                <a:cs typeface="Times New Roman" panose="02020603050405020304" pitchFamily="18" charset="0"/>
              </a:rPr>
              <a:t>сертифікаті</a:t>
            </a:r>
            <a:r>
              <a:rPr lang="ru-RU" sz="1900" dirty="0">
                <a:latin typeface="Times New Roman" panose="02020603050405020304" pitchFamily="18" charset="0"/>
                <a:cs typeface="Times New Roman" panose="02020603050405020304" pitchFamily="18" charset="0"/>
              </a:rPr>
              <a:t> і </a:t>
            </a:r>
            <a:r>
              <a:rPr lang="ru-RU" sz="1900" dirty="0" err="1">
                <a:latin typeface="Times New Roman" panose="02020603050405020304" pitchFamily="18" charset="0"/>
                <a:cs typeface="Times New Roman" panose="02020603050405020304" pitchFamily="18" charset="0"/>
              </a:rPr>
              <a:t>декларації</a:t>
            </a:r>
            <a:r>
              <a:rPr lang="ru-RU" sz="1900" dirty="0">
                <a:latin typeface="Times New Roman" panose="02020603050405020304" pitchFamily="18" charset="0"/>
                <a:cs typeface="Times New Roman" panose="02020603050405020304" pitchFamily="18" charset="0"/>
              </a:rPr>
              <a:t> про </a:t>
            </a:r>
            <a:r>
              <a:rPr lang="ru-RU" sz="1900" dirty="0" err="1">
                <a:latin typeface="Times New Roman" panose="02020603050405020304" pitchFamily="18" charset="0"/>
                <a:cs typeface="Times New Roman" panose="02020603050405020304" pitchFamily="18" charset="0"/>
              </a:rPr>
              <a:t>походження</a:t>
            </a:r>
            <a:r>
              <a:rPr lang="ru-RU" sz="1900" dirty="0">
                <a:latin typeface="Times New Roman" panose="02020603050405020304" pitchFamily="18" charset="0"/>
                <a:cs typeface="Times New Roman" panose="02020603050405020304" pitchFamily="18" charset="0"/>
              </a:rPr>
              <a:t> товару з </a:t>
            </a:r>
            <a:r>
              <a:rPr lang="ru-RU" sz="1900" dirty="0" err="1">
                <a:latin typeface="Times New Roman" panose="02020603050405020304" pitchFamily="18" charset="0"/>
                <a:cs typeface="Times New Roman" panose="02020603050405020304" pitchFamily="18" charset="0"/>
              </a:rPr>
              <a:t>України</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митні</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органи</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можуть</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проводити</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дослідження</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аналіз</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експертизу</a:t>
            </a:r>
            <a:r>
              <a:rPr lang="ru-RU" sz="1900" dirty="0">
                <a:latin typeface="Times New Roman" panose="02020603050405020304" pitchFamily="18" charset="0"/>
                <a:cs typeface="Times New Roman" panose="02020603050405020304" pitchFamily="18" charset="0"/>
              </a:rPr>
              <a:t>) проб (</a:t>
            </a:r>
            <a:r>
              <a:rPr lang="ru-RU" sz="1900" dirty="0" err="1">
                <a:latin typeface="Times New Roman" panose="02020603050405020304" pitchFamily="18" charset="0"/>
                <a:cs typeface="Times New Roman" panose="02020603050405020304" pitchFamily="18" charset="0"/>
              </a:rPr>
              <a:t>зразків</a:t>
            </a:r>
            <a:r>
              <a:rPr lang="ru-RU" sz="1900" dirty="0">
                <a:latin typeface="Times New Roman" panose="02020603050405020304" pitchFamily="18" charset="0"/>
                <a:cs typeface="Times New Roman" panose="02020603050405020304" pitchFamily="18" charset="0"/>
              </a:rPr>
              <a:t>) такого товару у порядку, </a:t>
            </a:r>
            <a:r>
              <a:rPr lang="ru-RU" sz="1900" dirty="0" err="1">
                <a:latin typeface="Times New Roman" panose="02020603050405020304" pitchFamily="18" charset="0"/>
                <a:cs typeface="Times New Roman" panose="02020603050405020304" pitchFamily="18" charset="0"/>
              </a:rPr>
              <a:t>встановленому</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цим</a:t>
            </a:r>
            <a:r>
              <a:rPr lang="ru-RU" sz="1900" dirty="0">
                <a:latin typeface="Times New Roman" panose="02020603050405020304" pitchFamily="18" charset="0"/>
                <a:cs typeface="Times New Roman" panose="02020603050405020304" pitchFamily="18" charset="0"/>
              </a:rPr>
              <a:t> Кодексом.</a:t>
            </a:r>
          </a:p>
          <a:p>
            <a:endParaRPr lang="uk-UA" dirty="0"/>
          </a:p>
        </p:txBody>
      </p:sp>
    </p:spTree>
    <p:extLst>
      <p:ext uri="{BB962C8B-B14F-4D97-AF65-F5344CB8AC3E}">
        <p14:creationId xmlns:p14="http://schemas.microsoft.com/office/powerpoint/2010/main" val="2372890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00E2F90-1268-4E77-807B-F2CF3590D449}"/>
              </a:ext>
            </a:extLst>
          </p:cNvPr>
          <p:cNvSpPr>
            <a:spLocks noGrp="1"/>
          </p:cNvSpPr>
          <p:nvPr>
            <p:ph idx="1"/>
          </p:nvPr>
        </p:nvSpPr>
        <p:spPr>
          <a:xfrm>
            <a:off x="677334" y="657225"/>
            <a:ext cx="8596668" cy="5384137"/>
          </a:xfrm>
        </p:spPr>
        <p:txBody>
          <a:bodyPr/>
          <a:lstStyle/>
          <a:p>
            <a:pPr marL="0" indent="360000" algn="just">
              <a:lnSpc>
                <a:spcPct val="110000"/>
              </a:lnSpc>
              <a:spcBef>
                <a:spcPts val="0"/>
              </a:spcBef>
            </a:pPr>
            <a:r>
              <a:rPr lang="ru-RU" i="1" dirty="0" err="1">
                <a:latin typeface="Times New Roman" panose="02020603050405020304" pitchFamily="18" charset="0"/>
                <a:cs typeface="Times New Roman" panose="02020603050405020304" pitchFamily="18" charset="0"/>
              </a:rPr>
              <a:t>Стаття</a:t>
            </a:r>
            <a:r>
              <a:rPr lang="ru-RU" i="1" dirty="0">
                <a:latin typeface="Times New Roman" panose="02020603050405020304" pitchFamily="18" charset="0"/>
                <a:cs typeface="Times New Roman" panose="02020603050405020304" pitchFamily="18" charset="0"/>
              </a:rPr>
              <a:t> 46. </a:t>
            </a:r>
            <a:r>
              <a:rPr lang="ru-RU" i="1" dirty="0" err="1">
                <a:latin typeface="Times New Roman" panose="02020603050405020304" pitchFamily="18" charset="0"/>
                <a:cs typeface="Times New Roman" panose="02020603050405020304" pitchFamily="18" charset="0"/>
              </a:rPr>
              <a:t>Підстави</a:t>
            </a:r>
            <a:r>
              <a:rPr lang="ru-RU" i="1" dirty="0">
                <a:latin typeface="Times New Roman" panose="02020603050405020304" pitchFamily="18" charset="0"/>
                <a:cs typeface="Times New Roman" panose="02020603050405020304" pitchFamily="18" charset="0"/>
              </a:rPr>
              <a:t> для </a:t>
            </a:r>
            <a:r>
              <a:rPr lang="ru-RU" i="1" dirty="0" err="1">
                <a:latin typeface="Times New Roman" panose="02020603050405020304" pitchFamily="18" charset="0"/>
                <a:cs typeface="Times New Roman" panose="02020603050405020304" pitchFamily="18" charset="0"/>
              </a:rPr>
              <a:t>відмови</a:t>
            </a:r>
            <a:r>
              <a:rPr lang="ru-RU" i="1" dirty="0">
                <a:latin typeface="Times New Roman" panose="02020603050405020304" pitchFamily="18" charset="0"/>
                <a:cs typeface="Times New Roman" panose="02020603050405020304" pitchFamily="18" charset="0"/>
              </a:rPr>
              <a:t> у </a:t>
            </a:r>
            <a:r>
              <a:rPr lang="ru-RU" i="1" dirty="0" err="1">
                <a:latin typeface="Times New Roman" panose="02020603050405020304" pitchFamily="18" charset="0"/>
                <a:cs typeface="Times New Roman" panose="02020603050405020304" pitchFamily="18" charset="0"/>
              </a:rPr>
              <a:t>випуску</a:t>
            </a:r>
            <a:r>
              <a:rPr lang="ru-RU" i="1" dirty="0">
                <a:latin typeface="Times New Roman" panose="02020603050405020304" pitchFamily="18" charset="0"/>
                <a:cs typeface="Times New Roman" panose="02020603050405020304" pitchFamily="18" charset="0"/>
              </a:rPr>
              <a:t> товару</a:t>
            </a:r>
          </a:p>
          <a:p>
            <a:pPr marL="0" indent="360000" algn="just">
              <a:lnSpc>
                <a:spcPct val="110000"/>
              </a:lnSpc>
              <a:spcBef>
                <a:spcPts val="0"/>
              </a:spcBef>
            </a:pPr>
            <a:r>
              <a:rPr lang="ru-RU"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Митний</a:t>
            </a:r>
            <a:r>
              <a:rPr lang="ru-RU" dirty="0">
                <a:latin typeface="Times New Roman" panose="02020603050405020304" pitchFamily="18" charset="0"/>
                <a:cs typeface="Times New Roman" panose="02020603050405020304" pitchFamily="18" charset="0"/>
              </a:rPr>
              <a:t> орган </a:t>
            </a:r>
            <a:r>
              <a:rPr lang="ru-RU" dirty="0" err="1">
                <a:latin typeface="Times New Roman" panose="02020603050405020304" pitchFamily="18" charset="0"/>
                <a:cs typeface="Times New Roman" panose="02020603050405020304" pitchFamily="18" charset="0"/>
              </a:rPr>
              <a:t>відмовляє</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випуску</a:t>
            </a:r>
            <a:r>
              <a:rPr lang="ru-RU" dirty="0">
                <a:latin typeface="Times New Roman" panose="02020603050405020304" pitchFamily="18" charset="0"/>
                <a:cs typeface="Times New Roman" panose="02020603050405020304" pitchFamily="18" charset="0"/>
              </a:rPr>
              <a:t> товару,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цей</a:t>
            </a:r>
            <a:r>
              <a:rPr lang="ru-RU" dirty="0">
                <a:latin typeface="Times New Roman" panose="02020603050405020304" pitchFamily="18" charset="0"/>
                <a:cs typeface="Times New Roman" panose="02020603050405020304" pitchFamily="18" charset="0"/>
              </a:rPr>
              <a:t> товар походить з </a:t>
            </a:r>
            <a:r>
              <a:rPr lang="ru-RU" dirty="0" err="1">
                <a:latin typeface="Times New Roman" panose="02020603050405020304" pitchFamily="18" charset="0"/>
                <a:cs typeface="Times New Roman" panose="02020603050405020304" pitchFamily="18" charset="0"/>
              </a:rPr>
              <a:t>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заборонені</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переміщення</a:t>
            </a:r>
            <a:r>
              <a:rPr lang="ru-RU" dirty="0">
                <a:latin typeface="Times New Roman" panose="02020603050405020304" pitchFamily="18" charset="0"/>
                <a:cs typeface="Times New Roman" panose="02020603050405020304" pitchFamily="18" charset="0"/>
              </a:rPr>
              <a:t> через </a:t>
            </a:r>
            <a:r>
              <a:rPr lang="ru-RU" dirty="0" err="1">
                <a:latin typeface="Times New Roman" panose="02020603050405020304" pitchFamily="18" charset="0"/>
                <a:cs typeface="Times New Roman" panose="02020603050405020304" pitchFamily="18" charset="0"/>
              </a:rPr>
              <a:t>митний</a:t>
            </a:r>
            <a:r>
              <a:rPr lang="ru-RU" dirty="0">
                <a:latin typeface="Times New Roman" panose="02020603050405020304" pitchFamily="18" charset="0"/>
                <a:cs typeface="Times New Roman" panose="02020603050405020304" pitchFamily="18" charset="0"/>
              </a:rPr>
              <a:t> кордон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згідно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законодавством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a:t>
            </a:r>
          </a:p>
          <a:p>
            <a:pPr marL="0" indent="360000" algn="just">
              <a:lnSpc>
                <a:spcPct val="110000"/>
              </a:lnSpc>
              <a:spcBef>
                <a:spcPts val="0"/>
              </a:spcBef>
            </a:pPr>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достовірно</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встановлено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випускаються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митним</a:t>
            </a:r>
            <a:r>
              <a:rPr lang="ru-RU" dirty="0">
                <a:latin typeface="Times New Roman" panose="02020603050405020304" pitchFamily="18" charset="0"/>
                <a:cs typeface="Times New Roman" panose="02020603050405020304" pitchFamily="18" charset="0"/>
              </a:rPr>
              <a:t> органом у </a:t>
            </a:r>
            <a:r>
              <a:rPr lang="ru-RU" dirty="0" err="1">
                <a:latin typeface="Times New Roman" panose="02020603050405020304" pitchFamily="18" charset="0"/>
                <a:cs typeface="Times New Roman" panose="02020603050405020304" pitchFamily="18" charset="0"/>
              </a:rPr>
              <a:t>вільний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обіг</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митній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території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умови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сплати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ввізного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мита</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повними</a:t>
            </a:r>
            <a:r>
              <a:rPr lang="ru-RU" dirty="0">
                <a:latin typeface="Times New Roman" panose="02020603050405020304" pitchFamily="18" charset="0"/>
                <a:cs typeface="Times New Roman" panose="02020603050405020304" pitchFamily="18" charset="0"/>
              </a:rPr>
              <a:t> ставками </a:t>
            </a:r>
            <a:r>
              <a:rPr lang="ru-RU" dirty="0" err="1">
                <a:latin typeface="Times New Roman" panose="02020603050405020304" pitchFamily="18" charset="0"/>
                <a:cs typeface="Times New Roman" panose="02020603050405020304" pitchFamily="18" charset="0"/>
                <a:hlinkClick r:id="rId2"/>
              </a:rPr>
              <a:t>Митного</a:t>
            </a:r>
            <a:r>
              <a:rPr lang="ru-RU" dirty="0">
                <a:latin typeface="Times New Roman" panose="02020603050405020304" pitchFamily="18" charset="0"/>
                <a:cs typeface="Times New Roman" panose="02020603050405020304" pitchFamily="18" charset="0"/>
                <a:hlinkClick r:id="rId2"/>
              </a:rPr>
              <a:t> тарифу </a:t>
            </a:r>
            <a:r>
              <a:rPr lang="ru-RU" dirty="0" err="1">
                <a:latin typeface="Times New Roman" panose="02020603050405020304" pitchFamily="18" charset="0"/>
                <a:cs typeface="Times New Roman" panose="02020603050405020304" pitchFamily="18" charset="0"/>
                <a:hlinkClick r:id="rId2"/>
              </a:rPr>
              <a:t>України</a:t>
            </a:r>
            <a:r>
              <a:rPr lang="ru-RU" dirty="0">
                <a:latin typeface="Times New Roman" panose="02020603050405020304" pitchFamily="18" charset="0"/>
                <a:cs typeface="Times New Roman" panose="02020603050405020304" pitchFamily="18" charset="0"/>
              </a:rPr>
              <a:t>.</a:t>
            </a:r>
          </a:p>
          <a:p>
            <a:pPr marL="0" indent="360000" algn="just">
              <a:lnSpc>
                <a:spcPct val="110000"/>
              </a:lnSpc>
              <a:spcBef>
                <a:spcPts val="0"/>
              </a:spcBef>
            </a:pPr>
            <a:r>
              <a:rPr lang="ru-RU" dirty="0">
                <a:latin typeface="Times New Roman" panose="02020603050405020304" pitchFamily="18" charset="0"/>
                <a:cs typeface="Times New Roman" panose="02020603050405020304" pitchFamily="18" charset="0"/>
              </a:rPr>
              <a:t>3. У </a:t>
            </a:r>
            <a:r>
              <a:rPr lang="ru-RU" dirty="0" err="1">
                <a:latin typeface="Times New Roman" panose="02020603050405020304" pitchFamily="18" charset="0"/>
                <a:cs typeface="Times New Roman" panose="02020603050405020304" pitchFamily="18" charset="0"/>
              </a:rPr>
              <a:t>разі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неможливості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достовірно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встановити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застосовуються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особливі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антидемпінгове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компенсаційне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спеціальне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додатковий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імпортний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випускаються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вільний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обіг</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митній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території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умови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сплати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особливих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мита</a:t>
            </a:r>
            <a:r>
              <a:rPr lang="ru-RU" dirty="0">
                <a:latin typeface="Times New Roman" panose="02020603050405020304" pitchFamily="18" charset="0"/>
                <a:cs typeface="Times New Roman" panose="02020603050405020304" pitchFamily="18" charset="0"/>
              </a:rPr>
              <a:t>.</a:t>
            </a:r>
          </a:p>
          <a:p>
            <a:pPr marL="0" indent="360000" algn="just">
              <a:lnSpc>
                <a:spcPct val="110000"/>
              </a:lnSpc>
              <a:spcBef>
                <a:spcPts val="0"/>
              </a:spcBef>
            </a:pPr>
            <a:r>
              <a:rPr lang="ru-RU" dirty="0">
                <a:latin typeface="Times New Roman" panose="02020603050405020304" pitchFamily="18" charset="0"/>
                <a:cs typeface="Times New Roman" panose="02020603050405020304" pitchFamily="18" charset="0"/>
              </a:rPr>
              <a:t>4. До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застосовується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відновлюється</a:t>
            </a:r>
            <a:r>
              <a:rPr lang="ru-RU" dirty="0">
                <a:latin typeface="Times New Roman" panose="02020603050405020304" pitchFamily="18" charset="0"/>
                <a:cs typeface="Times New Roman" panose="02020603050405020304" pitchFamily="18" charset="0"/>
              </a:rPr>
              <a:t>) режим </a:t>
            </a:r>
            <a:r>
              <a:rPr lang="ru-RU" dirty="0" err="1">
                <a:latin typeface="Times New Roman" panose="02020603050405020304" pitchFamily="18" charset="0"/>
                <a:cs typeface="Times New Roman" panose="02020603050405020304" pitchFamily="18" charset="0"/>
              </a:rPr>
              <a:t>найбільшого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сприяння</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умови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одержання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митним</a:t>
            </a:r>
            <a:r>
              <a:rPr lang="ru-RU" dirty="0">
                <a:latin typeface="Times New Roman" panose="02020603050405020304" pitchFamily="18" charset="0"/>
                <a:cs typeface="Times New Roman" panose="02020603050405020304" pitchFamily="18" charset="0"/>
              </a:rPr>
              <a:t> органом не </a:t>
            </a:r>
            <a:r>
              <a:rPr lang="ru-RU" dirty="0" err="1">
                <a:latin typeface="Times New Roman" panose="02020603050405020304" pitchFamily="18" charset="0"/>
                <a:cs typeface="Times New Roman" panose="02020603050405020304" pitchFamily="18" charset="0"/>
              </a:rPr>
              <a:t>пізніше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ніж</a:t>
            </a:r>
            <a:r>
              <a:rPr lang="ru-RU" dirty="0">
                <a:latin typeface="Times New Roman" panose="02020603050405020304" pitchFamily="18" charset="0"/>
                <a:cs typeface="Times New Roman" panose="02020603050405020304" pitchFamily="18" charset="0"/>
              </a:rPr>
              <a:t> через 1095 </a:t>
            </a:r>
            <a:r>
              <a:rPr lang="ru-RU" dirty="0" err="1">
                <a:latin typeface="Times New Roman" panose="02020603050405020304" pitchFamily="18" charset="0"/>
                <a:cs typeface="Times New Roman" panose="02020603050405020304" pitchFamily="18" charset="0"/>
              </a:rPr>
              <a:t>днів</a:t>
            </a:r>
            <a:r>
              <a:rPr lang="ru-RU" dirty="0">
                <a:latin typeface="Times New Roman" panose="02020603050405020304" pitchFamily="18" charset="0"/>
                <a:cs typeface="Times New Roman" panose="02020603050405020304" pitchFamily="18" charset="0"/>
              </a:rPr>
              <a:t> з дня </a:t>
            </a:r>
            <a:r>
              <a:rPr lang="ru-RU" dirty="0" err="1">
                <a:latin typeface="Times New Roman" panose="02020603050405020304" pitchFamily="18" charset="0"/>
                <a:cs typeface="Times New Roman" panose="02020603050405020304" pitchFamily="18" charset="0"/>
              </a:rPr>
              <a:t>здійснення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оформлення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належним</a:t>
            </a:r>
            <a:r>
              <a:rPr lang="ru-RU" dirty="0">
                <a:latin typeface="Times New Roman" panose="02020603050405020304" pitchFamily="18" charset="0"/>
                <a:cs typeface="Times New Roman" panose="02020603050405020304" pitchFamily="18" charset="0"/>
              </a:rPr>
              <a:t> чином </a:t>
            </a:r>
            <a:r>
              <a:rPr lang="ru-RU" dirty="0" err="1">
                <a:latin typeface="Times New Roman" panose="02020603050405020304" pitchFamily="18" charset="0"/>
                <a:cs typeface="Times New Roman" panose="02020603050405020304" pitchFamily="18" charset="0"/>
              </a:rPr>
              <a:t>оформленого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відповідного</a:t>
            </a:r>
            <a:r>
              <a:rPr lang="ru-RU" dirty="0">
                <a:latin typeface="Times New Roman" panose="02020603050405020304" pitchFamily="18" charset="0"/>
                <a:cs typeface="Times New Roman" panose="02020603050405020304" pitchFamily="18" charset="0"/>
              </a:rPr>
              <a:t> документа про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a:t>
            </a:r>
          </a:p>
          <a:p>
            <a:endParaRPr lang="uk-UA" dirty="0"/>
          </a:p>
        </p:txBody>
      </p:sp>
    </p:spTree>
    <p:extLst>
      <p:ext uri="{BB962C8B-B14F-4D97-AF65-F5344CB8AC3E}">
        <p14:creationId xmlns:p14="http://schemas.microsoft.com/office/powerpoint/2010/main" val="16561760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72F702-BB06-4273-A36B-A6EF5B80B135}"/>
              </a:ext>
            </a:extLst>
          </p:cNvPr>
          <p:cNvSpPr>
            <a:spLocks noGrp="1"/>
          </p:cNvSpPr>
          <p:nvPr>
            <p:ph type="title"/>
          </p:nvPr>
        </p:nvSpPr>
        <p:spPr>
          <a:xfrm>
            <a:off x="677334" y="149887"/>
            <a:ext cx="8596668" cy="666750"/>
          </a:xfrm>
        </p:spPr>
        <p:txBody>
          <a:bodyPr>
            <a:normAutofit/>
          </a:bodyPr>
          <a:lstStyle/>
          <a:p>
            <a:pPr algn="ctr"/>
            <a:r>
              <a:rPr lang="uk-UA" sz="2800" dirty="0">
                <a:solidFill>
                  <a:srgbClr val="00B050"/>
                </a:solidFill>
                <a:latin typeface="Times New Roman" panose="02020603050405020304" pitchFamily="18" charset="0"/>
                <a:cs typeface="Times New Roman" panose="02020603050405020304" pitchFamily="18" charset="0"/>
              </a:rPr>
              <a:t>Література:</a:t>
            </a:r>
          </a:p>
        </p:txBody>
      </p:sp>
      <p:sp>
        <p:nvSpPr>
          <p:cNvPr id="3" name="Місце для вмісту 2">
            <a:extLst>
              <a:ext uri="{FF2B5EF4-FFF2-40B4-BE49-F238E27FC236}">
                <a16:creationId xmlns:a16="http://schemas.microsoft.com/office/drawing/2014/main" id="{8D5DDF31-F91A-49B3-9112-C06C24FBFB41}"/>
              </a:ext>
            </a:extLst>
          </p:cNvPr>
          <p:cNvSpPr>
            <a:spLocks noGrp="1"/>
          </p:cNvSpPr>
          <p:nvPr>
            <p:ph idx="1"/>
          </p:nvPr>
        </p:nvSpPr>
        <p:spPr>
          <a:xfrm>
            <a:off x="314325" y="742950"/>
            <a:ext cx="9505949" cy="5298413"/>
          </a:xfrm>
        </p:spPr>
        <p:txBody>
          <a:bodyPr>
            <a:normAutofit fontScale="85000" lnSpcReduction="20000"/>
          </a:bodyPr>
          <a:lstStyle/>
          <a:p>
            <a:pPr marL="0" indent="360000" algn="just">
              <a:lnSpc>
                <a:spcPct val="130000"/>
              </a:lnSpc>
              <a:spcBef>
                <a:spcPts val="0"/>
              </a:spcBef>
            </a:pPr>
            <a:r>
              <a:rPr lang="uk-UA" sz="2800" dirty="0">
                <a:latin typeface="Times New Roman" panose="02020603050405020304" pitchFamily="18" charset="0"/>
                <a:cs typeface="Times New Roman" panose="02020603050405020304" pitchFamily="18" charset="0"/>
              </a:rPr>
              <a:t>1. Онлайн довідник УКТЗЕД. </a:t>
            </a:r>
            <a:r>
              <a:rPr lang="en-US" sz="2800" dirty="0">
                <a:latin typeface="Times New Roman" panose="02020603050405020304" pitchFamily="18" charset="0"/>
                <a:cs typeface="Times New Roman" panose="02020603050405020304" pitchFamily="18" charset="0"/>
                <a:hlinkClick r:id="rId2"/>
              </a:rPr>
              <a:t>https://qdpro.com.ua/uk/uktzed</a:t>
            </a:r>
            <a:endParaRPr lang="uk-UA" sz="2800" dirty="0">
              <a:latin typeface="Times New Roman" panose="02020603050405020304" pitchFamily="18" charset="0"/>
              <a:cs typeface="Times New Roman" panose="02020603050405020304" pitchFamily="18" charset="0"/>
            </a:endParaRPr>
          </a:p>
          <a:p>
            <a:pPr marL="0" indent="360000" algn="just">
              <a:lnSpc>
                <a:spcPct val="130000"/>
              </a:lnSpc>
              <a:spcBef>
                <a:spcPts val="0"/>
              </a:spcBef>
            </a:pPr>
            <a:r>
              <a:rPr lang="uk-UA" sz="2800" dirty="0">
                <a:latin typeface="Times New Roman" panose="02020603050405020304" pitchFamily="18" charset="0"/>
                <a:cs typeface="Times New Roman" panose="02020603050405020304" pitchFamily="18" charset="0"/>
              </a:rPr>
              <a:t>2. </a:t>
            </a:r>
            <a:r>
              <a:rPr lang="ru-RU" sz="2800" dirty="0" err="1">
                <a:latin typeface="Times New Roman" panose="02020603050405020304" pitchFamily="18" charset="0"/>
                <a:cs typeface="Times New Roman" panose="02020603050405020304" pitchFamily="18" charset="0"/>
              </a:rPr>
              <a:t>Додаток</a:t>
            </a:r>
            <a:r>
              <a:rPr lang="ru-RU" sz="2800" dirty="0">
                <a:latin typeface="Times New Roman" panose="02020603050405020304" pitchFamily="18" charset="0"/>
                <a:cs typeface="Times New Roman" panose="02020603050405020304" pitchFamily="18" charset="0"/>
              </a:rPr>
              <a:t>  до Закону </a:t>
            </a:r>
            <a:r>
              <a:rPr lang="ru-RU" sz="2800" dirty="0" err="1">
                <a:latin typeface="Times New Roman" panose="02020603050405020304" pitchFamily="18" charset="0"/>
                <a:cs typeface="Times New Roman" panose="02020603050405020304" pitchFamily="18" charset="0"/>
              </a:rPr>
              <a:t>України</a:t>
            </a:r>
            <a:r>
              <a:rPr lang="ru-RU" sz="2800" dirty="0">
                <a:latin typeface="Times New Roman" panose="02020603050405020304" pitchFamily="18" charset="0"/>
                <a:cs typeface="Times New Roman" panose="02020603050405020304" pitchFamily="18" charset="0"/>
              </a:rPr>
              <a:t>  "Про </a:t>
            </a:r>
            <a:r>
              <a:rPr lang="ru-RU" sz="2800" dirty="0" err="1">
                <a:latin typeface="Times New Roman" panose="02020603050405020304" pitchFamily="18" charset="0"/>
                <a:cs typeface="Times New Roman" panose="02020603050405020304" pitchFamily="18" charset="0"/>
              </a:rPr>
              <a:t>Митний</a:t>
            </a:r>
            <a:r>
              <a:rPr lang="ru-RU" sz="2800" dirty="0">
                <a:latin typeface="Times New Roman" panose="02020603050405020304" pitchFamily="18" charset="0"/>
                <a:cs typeface="Times New Roman" panose="02020603050405020304" pitchFamily="18" charset="0"/>
              </a:rPr>
              <a:t> тариф </a:t>
            </a:r>
            <a:r>
              <a:rPr lang="ru-RU" sz="2800" dirty="0" err="1">
                <a:latin typeface="Times New Roman" panose="02020603050405020304" pitchFamily="18" charset="0"/>
                <a:cs typeface="Times New Roman" panose="02020603050405020304" pitchFamily="18" charset="0"/>
              </a:rPr>
              <a:t>України</a:t>
            </a:r>
            <a:r>
              <a:rPr lang="ru-RU" sz="2800" dirty="0">
                <a:latin typeface="Times New Roman" panose="02020603050405020304" pitchFamily="18" charset="0"/>
                <a:cs typeface="Times New Roman" panose="02020603050405020304" pitchFamily="18" charset="0"/>
              </a:rPr>
              <a:t>" .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від 19 </a:t>
            </a:r>
            <a:r>
              <a:rPr lang="ru-RU" sz="2800" dirty="0" err="1">
                <a:latin typeface="Times New Roman" panose="02020603050405020304" pitchFamily="18" charset="0"/>
                <a:cs typeface="Times New Roman" panose="02020603050405020304" pitchFamily="18" charset="0"/>
              </a:rPr>
              <a:t>жовтня</a:t>
            </a:r>
            <a:r>
              <a:rPr lang="ru-RU" sz="2800" dirty="0">
                <a:latin typeface="Times New Roman" panose="02020603050405020304" pitchFamily="18" charset="0"/>
                <a:cs typeface="Times New Roman" panose="02020603050405020304" pitchFamily="18" charset="0"/>
              </a:rPr>
              <a:t> 2022 року № 2697-IX. </a:t>
            </a:r>
            <a:r>
              <a:rPr lang="ru-RU" sz="2800" b="1" dirty="0" err="1">
                <a:latin typeface="Times New Roman" panose="02020603050405020304" pitchFamily="18" charset="0"/>
                <a:cs typeface="Times New Roman" panose="02020603050405020304" pitchFamily="18" charset="0"/>
              </a:rPr>
              <a:t>Митний</a:t>
            </a:r>
            <a:r>
              <a:rPr lang="ru-RU" sz="2800" b="1" dirty="0">
                <a:latin typeface="Times New Roman" panose="02020603050405020304" pitchFamily="18" charset="0"/>
                <a:cs typeface="Times New Roman" panose="02020603050405020304" pitchFamily="18" charset="0"/>
              </a:rPr>
              <a:t> тариф </a:t>
            </a:r>
            <a:r>
              <a:rPr lang="ru-RU" sz="2800" b="1" dirty="0" err="1">
                <a:latin typeface="Times New Roman" panose="02020603050405020304" pitchFamily="18" charset="0"/>
                <a:cs typeface="Times New Roman" panose="02020603050405020304" pitchFamily="18" charset="0"/>
              </a:rPr>
              <a:t>України</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Групи</a:t>
            </a:r>
            <a:r>
              <a:rPr lang="ru-RU" sz="2800" b="1" dirty="0">
                <a:latin typeface="Times New Roman" panose="02020603050405020304" pitchFamily="18" charset="0"/>
                <a:cs typeface="Times New Roman" panose="02020603050405020304" pitchFamily="18" charset="0"/>
              </a:rPr>
              <a:t> 01-49) </a:t>
            </a: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hlinkClick r:id="rId3"/>
              </a:rPr>
              <a:t>https://zakon.rada.gov.ua/laws/show/2697%D0%B0-20#n2</a:t>
            </a:r>
            <a:endParaRPr lang="uk-UA" sz="2800" dirty="0">
              <a:latin typeface="Times New Roman" panose="02020603050405020304" pitchFamily="18" charset="0"/>
              <a:cs typeface="Times New Roman" panose="02020603050405020304" pitchFamily="18" charset="0"/>
            </a:endParaRPr>
          </a:p>
          <a:p>
            <a:pPr marL="0" indent="360000" algn="just">
              <a:lnSpc>
                <a:spcPct val="130000"/>
              </a:lnSpc>
              <a:spcBef>
                <a:spcPts val="0"/>
              </a:spcBef>
            </a:pPr>
            <a:r>
              <a:rPr lang="uk-UA" sz="2800" dirty="0">
                <a:latin typeface="Times New Roman" panose="02020603050405020304" pitchFamily="18" charset="0"/>
                <a:cs typeface="Times New Roman" panose="02020603050405020304" pitchFamily="18" charset="0"/>
              </a:rPr>
              <a:t>3.</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Додаток</a:t>
            </a:r>
            <a:r>
              <a:rPr lang="ru-RU" sz="2800" dirty="0">
                <a:latin typeface="Times New Roman" panose="02020603050405020304" pitchFamily="18" charset="0"/>
                <a:cs typeface="Times New Roman" panose="02020603050405020304" pitchFamily="18" charset="0"/>
              </a:rPr>
              <a:t>  до Закону </a:t>
            </a:r>
            <a:r>
              <a:rPr lang="ru-RU" sz="2800" dirty="0" err="1">
                <a:latin typeface="Times New Roman" panose="02020603050405020304" pitchFamily="18" charset="0"/>
                <a:cs typeface="Times New Roman" panose="02020603050405020304" pitchFamily="18" charset="0"/>
              </a:rPr>
              <a:t>України</a:t>
            </a:r>
            <a:r>
              <a:rPr lang="ru-RU" sz="2800" dirty="0">
                <a:latin typeface="Times New Roman" panose="02020603050405020304" pitchFamily="18" charset="0"/>
                <a:cs typeface="Times New Roman" panose="02020603050405020304" pitchFamily="18" charset="0"/>
              </a:rPr>
              <a:t> "Про </a:t>
            </a:r>
            <a:r>
              <a:rPr lang="ru-RU" sz="2800" dirty="0" err="1">
                <a:latin typeface="Times New Roman" panose="02020603050405020304" pitchFamily="18" charset="0"/>
                <a:cs typeface="Times New Roman" panose="02020603050405020304" pitchFamily="18" charset="0"/>
              </a:rPr>
              <a:t>Митний</a:t>
            </a:r>
            <a:r>
              <a:rPr lang="ru-RU" sz="2800" dirty="0">
                <a:latin typeface="Times New Roman" panose="02020603050405020304" pitchFamily="18" charset="0"/>
                <a:cs typeface="Times New Roman" panose="02020603050405020304" pitchFamily="18" charset="0"/>
              </a:rPr>
              <a:t> тариф </a:t>
            </a:r>
            <a:r>
              <a:rPr lang="ru-RU" sz="2800" dirty="0" err="1">
                <a:latin typeface="Times New Roman" panose="02020603050405020304" pitchFamily="18" charset="0"/>
                <a:cs typeface="Times New Roman" panose="02020603050405020304" pitchFamily="18" charset="0"/>
              </a:rPr>
              <a:t>України</a:t>
            </a:r>
            <a:r>
              <a:rPr lang="ru-RU" sz="2800" dirty="0">
                <a:latin typeface="Times New Roman" panose="02020603050405020304" pitchFamily="18" charset="0"/>
                <a:cs typeface="Times New Roman" panose="02020603050405020304" pitchFamily="18" charset="0"/>
              </a:rPr>
              <a:t>" від 19 </a:t>
            </a:r>
            <a:r>
              <a:rPr lang="ru-RU" sz="2800" dirty="0" err="1">
                <a:latin typeface="Times New Roman" panose="02020603050405020304" pitchFamily="18" charset="0"/>
                <a:cs typeface="Times New Roman" panose="02020603050405020304" pitchFamily="18" charset="0"/>
              </a:rPr>
              <a:t>жовтня</a:t>
            </a:r>
            <a:r>
              <a:rPr lang="ru-RU" sz="2800" dirty="0">
                <a:latin typeface="Times New Roman" panose="02020603050405020304" pitchFamily="18" charset="0"/>
                <a:cs typeface="Times New Roman" panose="02020603050405020304" pitchFamily="18" charset="0"/>
              </a:rPr>
              <a:t> 2022 року № 2697-IX</a:t>
            </a:r>
            <a:r>
              <a:rPr lang="uk-UA" sz="2800"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Митний</a:t>
            </a:r>
            <a:r>
              <a:rPr lang="ru-RU" sz="2800" b="1" dirty="0">
                <a:latin typeface="Times New Roman" panose="02020603050405020304" pitchFamily="18" charset="0"/>
                <a:cs typeface="Times New Roman" panose="02020603050405020304" pitchFamily="18" charset="0"/>
              </a:rPr>
              <a:t> тариф </a:t>
            </a:r>
            <a:r>
              <a:rPr lang="ru-RU" sz="2800" b="1" dirty="0" err="1">
                <a:latin typeface="Times New Roman" panose="02020603050405020304" pitchFamily="18" charset="0"/>
                <a:cs typeface="Times New Roman" panose="02020603050405020304" pitchFamily="18" charset="0"/>
              </a:rPr>
              <a:t>України</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Групи</a:t>
            </a:r>
            <a:r>
              <a:rPr lang="ru-RU" sz="2800" b="1" dirty="0">
                <a:latin typeface="Times New Roman" panose="02020603050405020304" pitchFamily="18" charset="0"/>
                <a:cs typeface="Times New Roman" panose="02020603050405020304" pitchFamily="18" charset="0"/>
              </a:rPr>
              <a:t> 50-97) </a:t>
            </a:r>
            <a:r>
              <a:rPr lang="uk-UA"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hlinkClick r:id="rId4"/>
              </a:rPr>
              <a:t>https://zakon.rada.gov.ua/laws/show/2697%D0%B1-20#Text</a:t>
            </a:r>
            <a:endParaRPr lang="uk-UA" sz="2800" dirty="0">
              <a:latin typeface="Times New Roman" panose="02020603050405020304" pitchFamily="18" charset="0"/>
              <a:cs typeface="Times New Roman" panose="02020603050405020304" pitchFamily="18" charset="0"/>
            </a:endParaRPr>
          </a:p>
          <a:p>
            <a:pPr marL="0" indent="360000" algn="just">
              <a:lnSpc>
                <a:spcPct val="130000"/>
              </a:lnSpc>
              <a:spcBef>
                <a:spcPts val="0"/>
              </a:spcBef>
            </a:pPr>
            <a:r>
              <a:rPr lang="uk-UA" sz="2800" dirty="0">
                <a:latin typeface="Times New Roman" panose="02020603050405020304" pitchFamily="18" charset="0"/>
                <a:cs typeface="Times New Roman" panose="02020603050405020304" pitchFamily="18" charset="0"/>
              </a:rPr>
              <a:t>4. </a:t>
            </a:r>
            <a:r>
              <a:rPr lang="uk-UA" sz="2800" b="1" dirty="0">
                <a:latin typeface="Times New Roman" panose="02020603050405020304" pitchFamily="18" charset="0"/>
                <a:cs typeface="Times New Roman" panose="02020603050405020304" pitchFamily="18" charset="0"/>
              </a:rPr>
              <a:t>Митний кодекс України (РОЗДІЛ ІІ та </a:t>
            </a:r>
            <a:r>
              <a:rPr lang="en-US" sz="2800" b="1" dirty="0">
                <a:latin typeface="Times New Roman" panose="02020603050405020304" pitchFamily="18" charset="0"/>
                <a:cs typeface="Times New Roman" panose="02020603050405020304" pitchFamily="18" charset="0"/>
              </a:rPr>
              <a:t>IV</a:t>
            </a:r>
            <a:r>
              <a:rPr lang="uk-UA" sz="2800" b="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hlinkClick r:id="rId5"/>
              </a:rPr>
              <a:t>https://zakon.rada.gov.ua/laws/show/4495-17#Text</a:t>
            </a:r>
            <a:endParaRPr lang="uk-UA" sz="2800" b="1" dirty="0">
              <a:latin typeface="Times New Roman" panose="02020603050405020304" pitchFamily="18" charset="0"/>
              <a:cs typeface="Times New Roman" panose="02020603050405020304" pitchFamily="18" charset="0"/>
            </a:endParaRPr>
          </a:p>
          <a:p>
            <a:pPr marL="0" indent="360000" algn="just">
              <a:lnSpc>
                <a:spcPct val="130000"/>
              </a:lnSpc>
              <a:spcBef>
                <a:spcPts val="0"/>
              </a:spcBef>
            </a:pPr>
            <a:r>
              <a:rPr lang="uk-UA" sz="2800" b="1" dirty="0">
                <a:latin typeface="Times New Roman" panose="02020603050405020304" pitchFamily="18" charset="0"/>
                <a:cs typeface="Times New Roman" panose="02020603050405020304" pitchFamily="18" charset="0"/>
              </a:rPr>
              <a:t>5. Пояснення до Правил </a:t>
            </a:r>
            <a:r>
              <a:rPr lang="uk-UA" sz="2800" b="1" dirty="0" err="1">
                <a:latin typeface="Times New Roman" panose="02020603050405020304" pitchFamily="18" charset="0"/>
                <a:cs typeface="Times New Roman" panose="02020603050405020304" pitchFamily="18" charset="0"/>
              </a:rPr>
              <a:t>інтерпритації</a:t>
            </a:r>
            <a:r>
              <a:rPr lang="uk-UA" sz="2800" b="1" dirty="0">
                <a:latin typeface="Times New Roman" panose="02020603050405020304" pitchFamily="18" charset="0"/>
                <a:cs typeface="Times New Roman" panose="02020603050405020304" pitchFamily="18" charset="0"/>
              </a:rPr>
              <a:t> УКТЗЕД. </a:t>
            </a:r>
            <a:r>
              <a:rPr lang="en-US" sz="2800" b="1" dirty="0">
                <a:latin typeface="Times New Roman" panose="02020603050405020304" pitchFamily="18" charset="0"/>
                <a:cs typeface="Times New Roman" panose="02020603050405020304" pitchFamily="18" charset="0"/>
                <a:hlinkClick r:id="rId6"/>
              </a:rPr>
              <a:t>https://friedman.com.ua/ua/info/customs-clearance/classification-of-goods/osnovnye-pravila-interpretacii-garmonizirovannoj-sistemy-378/</a:t>
            </a:r>
            <a:endParaRPr lang="uk-UA" sz="2800" b="1" dirty="0">
              <a:latin typeface="Times New Roman" panose="02020603050405020304" pitchFamily="18" charset="0"/>
              <a:cs typeface="Times New Roman" panose="02020603050405020304" pitchFamily="18" charset="0"/>
            </a:endParaRPr>
          </a:p>
          <a:p>
            <a:endParaRPr lang="uk-UA" b="1" dirty="0"/>
          </a:p>
          <a:p>
            <a:endParaRPr lang="uk-UA" dirty="0"/>
          </a:p>
          <a:p>
            <a:endParaRPr lang="uk-UA" dirty="0"/>
          </a:p>
        </p:txBody>
      </p:sp>
    </p:spTree>
    <p:extLst>
      <p:ext uri="{BB962C8B-B14F-4D97-AF65-F5344CB8AC3E}">
        <p14:creationId xmlns:p14="http://schemas.microsoft.com/office/powerpoint/2010/main" val="3472265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CB1C7006-ACE9-4577-A521-B97AAFAF805E}"/>
              </a:ext>
            </a:extLst>
          </p:cNvPr>
          <p:cNvSpPr>
            <a:spLocks noGrp="1"/>
          </p:cNvSpPr>
          <p:nvPr>
            <p:ph idx="1"/>
          </p:nvPr>
        </p:nvSpPr>
        <p:spPr>
          <a:xfrm>
            <a:off x="677334" y="1114425"/>
            <a:ext cx="8596668" cy="4926937"/>
          </a:xfrm>
        </p:spPr>
        <p:txBody>
          <a:bodyPr/>
          <a:lstStyle/>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Перша </a:t>
            </a:r>
            <a:r>
              <a:rPr lang="ru-RU" sz="2000" dirty="0" err="1">
                <a:latin typeface="Times New Roman" panose="02020603050405020304" pitchFamily="18" charset="0"/>
                <a:cs typeface="Times New Roman" panose="02020603050405020304" pitchFamily="18" charset="0"/>
              </a:rPr>
              <a:t>товарна</a:t>
            </a:r>
            <a:r>
              <a:rPr lang="ru-RU" sz="2000" dirty="0">
                <a:latin typeface="Times New Roman" panose="02020603050405020304" pitchFamily="18" charset="0"/>
                <a:cs typeface="Times New Roman" panose="02020603050405020304" pitchFamily="18" charset="0"/>
              </a:rPr>
              <a:t> номенклатура </a:t>
            </a:r>
            <a:r>
              <a:rPr lang="ru-RU" sz="2000" dirty="0" err="1">
                <a:latin typeface="Times New Roman" panose="02020603050405020304" pitchFamily="18" charset="0"/>
                <a:cs typeface="Times New Roman" panose="02020603050405020304" pitchFamily="18" charset="0"/>
              </a:rPr>
              <a:t>складалася</a:t>
            </a:r>
            <a:r>
              <a:rPr lang="ru-RU" sz="2000" dirty="0">
                <a:latin typeface="Times New Roman" panose="02020603050405020304" pitchFamily="18" charset="0"/>
                <a:cs typeface="Times New Roman" panose="02020603050405020304" pitchFamily="18" charset="0"/>
              </a:rPr>
              <a:t> з </a:t>
            </a:r>
            <a:r>
              <a:rPr lang="ru-RU" sz="2000" dirty="0" err="1">
                <a:latin typeface="Times New Roman" panose="02020603050405020304" pitchFamily="18" charset="0"/>
                <a:cs typeface="Times New Roman" panose="02020603050405020304" pitchFamily="18" charset="0"/>
              </a:rPr>
              <a:t>п'яти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розділів</a:t>
            </a:r>
            <a:r>
              <a:rPr lang="ru-RU" sz="2000" dirty="0">
                <a:latin typeface="Times New Roman" panose="02020603050405020304" pitchFamily="18" charset="0"/>
                <a:cs typeface="Times New Roman" panose="02020603050405020304" pitchFamily="18" charset="0"/>
              </a:rPr>
              <a:t>, які включали в себе 186 </a:t>
            </a:r>
            <a:r>
              <a:rPr lang="ru-RU" sz="2000" dirty="0" err="1">
                <a:latin typeface="Times New Roman" panose="02020603050405020304" pitchFamily="18" charset="0"/>
                <a:cs typeface="Times New Roman" panose="02020603050405020304" pitchFamily="18" charset="0"/>
              </a:rPr>
              <a:t>базисних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позицій</a:t>
            </a:r>
            <a:r>
              <a:rPr lang="ru-RU" sz="2000" dirty="0">
                <a:latin typeface="Times New Roman" panose="02020603050405020304" pitchFamily="18" charset="0"/>
                <a:cs typeface="Times New Roman" panose="02020603050405020304" pitchFamily="18" charset="0"/>
              </a:rPr>
              <a:t>: </a:t>
            </a:r>
            <a:endParaRPr lang="uk-UA" sz="2000"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I. </a:t>
            </a:r>
            <a:r>
              <a:rPr lang="ru-RU" sz="2000" dirty="0" err="1">
                <a:latin typeface="Times New Roman" panose="02020603050405020304" pitchFamily="18" charset="0"/>
                <a:cs typeface="Times New Roman" panose="02020603050405020304" pitchFamily="18" charset="0"/>
              </a:rPr>
              <a:t>Живі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тварини</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сім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позицій</a:t>
            </a:r>
            <a:r>
              <a:rPr lang="ru-RU" sz="2000" dirty="0">
                <a:latin typeface="Times New Roman" panose="02020603050405020304" pitchFamily="18" charset="0"/>
                <a:cs typeface="Times New Roman" panose="02020603050405020304" pitchFamily="18" charset="0"/>
              </a:rPr>
              <a:t> (1-7). </a:t>
            </a:r>
            <a:endParaRPr lang="uk-UA" sz="2000"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II. </a:t>
            </a:r>
            <a:r>
              <a:rPr lang="ru-RU" sz="2000" dirty="0" err="1">
                <a:latin typeface="Times New Roman" panose="02020603050405020304" pitchFamily="18" charset="0"/>
                <a:cs typeface="Times New Roman" panose="02020603050405020304" pitchFamily="18" charset="0"/>
              </a:rPr>
              <a:t>Продовольчі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товари</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напої</a:t>
            </a:r>
            <a:r>
              <a:rPr lang="ru-RU" sz="2000" dirty="0">
                <a:latin typeface="Times New Roman" panose="02020603050405020304" pitchFamily="18" charset="0"/>
                <a:cs typeface="Times New Roman" panose="02020603050405020304" pitchFamily="18" charset="0"/>
              </a:rPr>
              <a:t> – сорок </a:t>
            </a:r>
            <a:r>
              <a:rPr lang="ru-RU" sz="2000" dirty="0" err="1">
                <a:latin typeface="Times New Roman" panose="02020603050405020304" pitchFamily="18" charset="0"/>
                <a:cs typeface="Times New Roman" panose="02020603050405020304" pitchFamily="18" charset="0"/>
              </a:rPr>
              <a:t>дві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позиції</a:t>
            </a:r>
            <a:r>
              <a:rPr lang="ru-RU" sz="2000" dirty="0">
                <a:latin typeface="Times New Roman" panose="02020603050405020304" pitchFamily="18" charset="0"/>
                <a:cs typeface="Times New Roman" panose="02020603050405020304" pitchFamily="18" charset="0"/>
              </a:rPr>
              <a:t> (8-49). </a:t>
            </a:r>
            <a:endParaRPr lang="uk-UA" sz="2000"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III. </a:t>
            </a:r>
            <a:r>
              <a:rPr lang="ru-RU" sz="2000" dirty="0" err="1">
                <a:latin typeface="Times New Roman" panose="02020603050405020304" pitchFamily="18" charset="0"/>
                <a:cs typeface="Times New Roman" panose="02020603050405020304" pitchFamily="18" charset="0"/>
              </a:rPr>
              <a:t>Сировина</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напівфабрикати</a:t>
            </a:r>
            <a:r>
              <a:rPr lang="ru-RU" sz="2000" dirty="0">
                <a:latin typeface="Times New Roman" panose="02020603050405020304" pitchFamily="18" charset="0"/>
                <a:cs typeface="Times New Roman" panose="02020603050405020304" pitchFamily="18" charset="0"/>
              </a:rPr>
              <a:t> – сорок </a:t>
            </a:r>
            <a:r>
              <a:rPr lang="ru-RU" sz="2000" dirty="0" err="1">
                <a:latin typeface="Times New Roman" panose="02020603050405020304" pitchFamily="18" charset="0"/>
                <a:cs typeface="Times New Roman" panose="02020603050405020304" pitchFamily="18" charset="0"/>
              </a:rPr>
              <a:t>дев'ять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позицій</a:t>
            </a:r>
            <a:r>
              <a:rPr lang="ru-RU" sz="2000" dirty="0">
                <a:latin typeface="Times New Roman" panose="02020603050405020304" pitchFamily="18" charset="0"/>
                <a:cs typeface="Times New Roman" panose="02020603050405020304" pitchFamily="18" charset="0"/>
              </a:rPr>
              <a:t> (50-98). </a:t>
            </a:r>
            <a:endParaRPr lang="uk-UA" sz="2000"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IV. </a:t>
            </a:r>
            <a:r>
              <a:rPr lang="ru-RU" sz="2000" dirty="0" err="1">
                <a:latin typeface="Times New Roman" panose="02020603050405020304" pitchFamily="18" charset="0"/>
                <a:cs typeface="Times New Roman" panose="02020603050405020304" pitchFamily="18" charset="0"/>
              </a:rPr>
              <a:t>Готові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вироби</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вісімдесят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чотири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позиції</a:t>
            </a:r>
            <a:r>
              <a:rPr lang="ru-RU" sz="2000" dirty="0">
                <a:latin typeface="Times New Roman" panose="02020603050405020304" pitchFamily="18" charset="0"/>
                <a:cs typeface="Times New Roman" panose="02020603050405020304" pitchFamily="18" charset="0"/>
              </a:rPr>
              <a:t> (99-182) </a:t>
            </a:r>
            <a:endParaRPr lang="uk-UA" sz="2000"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V. Золото і </a:t>
            </a:r>
            <a:r>
              <a:rPr lang="ru-RU" sz="2000" dirty="0" err="1">
                <a:latin typeface="Times New Roman" panose="02020603050405020304" pitchFamily="18" charset="0"/>
                <a:cs typeface="Times New Roman" panose="02020603050405020304" pitchFamily="18" charset="0"/>
              </a:rPr>
              <a:t>срібло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необроблені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золоті</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срібні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монети</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чотири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позиції</a:t>
            </a:r>
            <a:r>
              <a:rPr lang="ru-RU" sz="2000" dirty="0">
                <a:latin typeface="Times New Roman" panose="02020603050405020304" pitchFamily="18" charset="0"/>
                <a:cs typeface="Times New Roman" panose="02020603050405020304" pitchFamily="18" charset="0"/>
              </a:rPr>
              <a:t> (183-186). </a:t>
            </a:r>
            <a:endParaRPr lang="uk-UA" sz="2000"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В 1938р. </a:t>
            </a:r>
            <a:r>
              <a:rPr lang="ru-RU" sz="2000" dirty="0" err="1">
                <a:latin typeface="Times New Roman" panose="02020603050405020304" pitchFamily="18" charset="0"/>
                <a:cs typeface="Times New Roman" panose="02020603050405020304" pitchFamily="18" charset="0"/>
              </a:rPr>
              <a:t>опубліковано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нову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товарну</a:t>
            </a:r>
            <a:r>
              <a:rPr lang="ru-RU" sz="2000" dirty="0">
                <a:latin typeface="Times New Roman" panose="02020603050405020304" pitchFamily="18" charset="0"/>
                <a:cs typeface="Times New Roman" panose="02020603050405020304" pitchFamily="18" charset="0"/>
              </a:rPr>
              <a:t> номенклатуру, яка </a:t>
            </a:r>
            <a:r>
              <a:rPr lang="ru-RU" sz="2000" dirty="0" err="1">
                <a:latin typeface="Times New Roman" panose="02020603050405020304" pitchFamily="18" charset="0"/>
                <a:cs typeface="Times New Roman" panose="02020603050405020304" pitchFamily="18" charset="0"/>
              </a:rPr>
              <a:t>отримала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назву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Мінімальний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перелік</a:t>
            </a:r>
            <a:r>
              <a:rPr lang="ru-RU" sz="2000" dirty="0">
                <a:latin typeface="Times New Roman" panose="02020603050405020304" pitchFamily="18" charset="0"/>
                <a:cs typeface="Times New Roman" panose="02020603050405020304" pitchFamily="18" charset="0"/>
              </a:rPr>
              <a:t> товару для статистики </a:t>
            </a:r>
            <a:r>
              <a:rPr lang="ru-RU" sz="2000" dirty="0" err="1">
                <a:latin typeface="Times New Roman" panose="02020603050405020304" pitchFamily="18" charset="0"/>
                <a:cs typeface="Times New Roman" panose="02020603050405020304" pitchFamily="18" charset="0"/>
              </a:rPr>
              <a:t>світової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торгівлі</a:t>
            </a:r>
            <a:r>
              <a:rPr lang="ru-RU" sz="2000" dirty="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Вона являла собою </a:t>
            </a:r>
            <a:r>
              <a:rPr lang="ru-RU" sz="2000" dirty="0" err="1">
                <a:latin typeface="Times New Roman" panose="02020603050405020304" pitchFamily="18" charset="0"/>
                <a:cs typeface="Times New Roman" panose="02020603050405020304" pitchFamily="18" charset="0"/>
              </a:rPr>
              <a:t>товарну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класифікацію</a:t>
            </a:r>
            <a:r>
              <a:rPr lang="ru-RU" sz="2000" dirty="0">
                <a:latin typeface="Times New Roman" panose="02020603050405020304" pitchFamily="18" charset="0"/>
                <a:cs typeface="Times New Roman" panose="02020603050405020304" pitchFamily="18" charset="0"/>
              </a:rPr>
              <a:t> вертикального типу. </a:t>
            </a:r>
            <a:r>
              <a:rPr lang="ru-RU" sz="2000" dirty="0" err="1">
                <a:latin typeface="Times New Roman" panose="02020603050405020304" pitchFamily="18" charset="0"/>
                <a:cs typeface="Times New Roman" panose="02020603050405020304" pitchFamily="18" charset="0"/>
              </a:rPr>
              <a:t>Всі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були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розподілені</a:t>
            </a:r>
            <a:r>
              <a:rPr lang="ru-RU" sz="2000" dirty="0">
                <a:latin typeface="Times New Roman" panose="02020603050405020304" pitchFamily="18" charset="0"/>
                <a:cs typeface="Times New Roman" panose="02020603050405020304" pitchFamily="18" charset="0"/>
              </a:rPr>
              <a:t> на 17 </a:t>
            </a:r>
            <a:r>
              <a:rPr lang="ru-RU" sz="2000" dirty="0" err="1">
                <a:latin typeface="Times New Roman" panose="02020603050405020304" pitchFamily="18" charset="0"/>
                <a:cs typeface="Times New Roman" panose="02020603050405020304" pitchFamily="18" charset="0"/>
              </a:rPr>
              <a:t>розділів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Розділи</a:t>
            </a:r>
            <a:r>
              <a:rPr lang="ru-RU" sz="2000" dirty="0">
                <a:latin typeface="Times New Roman" panose="02020603050405020304" pitchFamily="18" charset="0"/>
                <a:cs typeface="Times New Roman" panose="02020603050405020304" pitchFamily="18" charset="0"/>
              </a:rPr>
              <a:t> у свою </a:t>
            </a:r>
            <a:r>
              <a:rPr lang="ru-RU" sz="2000" dirty="0" err="1">
                <a:latin typeface="Times New Roman" panose="02020603050405020304" pitchFamily="18" charset="0"/>
                <a:cs typeface="Times New Roman" panose="02020603050405020304" pitchFamily="18" charset="0"/>
              </a:rPr>
              <a:t>чергу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були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розбиті</a:t>
            </a:r>
            <a:r>
              <a:rPr lang="ru-RU" sz="2000" dirty="0">
                <a:latin typeface="Times New Roman" panose="02020603050405020304" pitchFamily="18" charset="0"/>
                <a:cs typeface="Times New Roman" panose="02020603050405020304" pitchFamily="18" charset="0"/>
              </a:rPr>
              <a:t> на 50 </a:t>
            </a:r>
            <a:r>
              <a:rPr lang="ru-RU" sz="2000" dirty="0" err="1">
                <a:latin typeface="Times New Roman" panose="02020603050405020304" pitchFamily="18" charset="0"/>
                <a:cs typeface="Times New Roman" panose="02020603050405020304" pitchFamily="18" charset="0"/>
              </a:rPr>
              <a:t>груп</a:t>
            </a:r>
            <a:r>
              <a:rPr lang="ru-RU" sz="2000" dirty="0">
                <a:latin typeface="Times New Roman" panose="02020603050405020304" pitchFamily="18" charset="0"/>
                <a:cs typeface="Times New Roman" panose="02020603050405020304" pitchFamily="18" charset="0"/>
              </a:rPr>
              <a:t> і 456 </a:t>
            </a:r>
            <a:r>
              <a:rPr lang="ru-RU" sz="2000" dirty="0" err="1">
                <a:latin typeface="Times New Roman" panose="02020603050405020304" pitchFamily="18" charset="0"/>
                <a:cs typeface="Times New Roman" panose="02020603050405020304" pitchFamily="18" charset="0"/>
              </a:rPr>
              <a:t>базисних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позицій</a:t>
            </a:r>
            <a:r>
              <a:rPr lang="ru-RU" sz="2000" dirty="0">
                <a:latin typeface="Times New Roman" panose="02020603050405020304" pitchFamily="18" charset="0"/>
                <a:cs typeface="Times New Roman" panose="02020603050405020304" pitchFamily="18" charset="0"/>
              </a:rPr>
              <a:t>. </a:t>
            </a:r>
            <a:endParaRPr lang="uk-UA" sz="2000" dirty="0">
              <a:latin typeface="Times New Roman" panose="02020603050405020304" pitchFamily="18" charset="0"/>
              <a:cs typeface="Times New Roman" panose="02020603050405020304" pitchFamily="18" charset="0"/>
            </a:endParaRPr>
          </a:p>
          <a:p>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450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90DAA00-C525-4882-AEB6-40D8DFB79F6E}"/>
              </a:ext>
            </a:extLst>
          </p:cNvPr>
          <p:cNvSpPr>
            <a:spLocks noGrp="1"/>
          </p:cNvSpPr>
          <p:nvPr>
            <p:ph idx="1"/>
          </p:nvPr>
        </p:nvSpPr>
        <p:spPr>
          <a:xfrm>
            <a:off x="677334" y="1533525"/>
            <a:ext cx="8596668" cy="4507837"/>
          </a:xfrm>
        </p:spPr>
        <p:txBody>
          <a:bodyPr/>
          <a:lstStyle/>
          <a:p>
            <a:pPr marL="0" indent="360000" algn="just">
              <a:lnSpc>
                <a:spcPct val="110000"/>
              </a:lnSpc>
              <a:spcBef>
                <a:spcPts val="0"/>
              </a:spcBef>
            </a:pPr>
            <a:r>
              <a:rPr lang="ru-RU" sz="2400" dirty="0">
                <a:latin typeface="Times New Roman" panose="02020603050405020304" pitchFamily="18" charset="0"/>
                <a:cs typeface="Times New Roman" panose="02020603050405020304" pitchFamily="18" charset="0"/>
              </a:rPr>
              <a:t>До 90-х </a:t>
            </a:r>
            <a:r>
              <a:rPr lang="ru-RU" sz="2400" dirty="0" err="1">
                <a:latin typeface="Times New Roman" panose="02020603050405020304" pitchFamily="18" charset="0"/>
                <a:cs typeface="Times New Roman" panose="02020603050405020304" pitchFamily="18" charset="0"/>
              </a:rPr>
              <a:t>років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найбільшого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розповсюдження</a:t>
            </a:r>
            <a:r>
              <a:rPr lang="ru-RU" sz="2400" dirty="0">
                <a:latin typeface="Times New Roman" panose="02020603050405020304" pitchFamily="18" charset="0"/>
                <a:cs typeface="Times New Roman" panose="02020603050405020304" pitchFamily="18" charset="0"/>
              </a:rPr>
              <a:t> в </a:t>
            </a:r>
            <a:r>
              <a:rPr lang="ru-RU" sz="2400" dirty="0" err="1">
                <a:latin typeface="Times New Roman" panose="02020603050405020304" pitchFamily="18" charset="0"/>
                <a:cs typeface="Times New Roman" panose="02020603050405020304" pitchFamily="18" charset="0"/>
              </a:rPr>
              <a:t>системі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митного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регулювання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міжнародних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економічних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відносин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отримали</a:t>
            </a:r>
            <a:r>
              <a:rPr lang="ru-RU" sz="2400" dirty="0">
                <a:latin typeface="Times New Roman" panose="02020603050405020304" pitchFamily="18" charset="0"/>
                <a:cs typeface="Times New Roman" panose="02020603050405020304" pitchFamily="18" charset="0"/>
              </a:rPr>
              <a:t> три </a:t>
            </a:r>
            <a:r>
              <a:rPr lang="ru-RU" sz="2400" dirty="0" err="1">
                <a:latin typeface="Times New Roman" panose="02020603050405020304" pitchFamily="18" charset="0"/>
                <a:cs typeface="Times New Roman" panose="02020603050405020304" pitchFamily="18" charset="0"/>
              </a:rPr>
              <a:t>класифікаційні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системи</a:t>
            </a:r>
            <a:r>
              <a:rPr lang="ru-RU" sz="2400" dirty="0">
                <a:latin typeface="Times New Roman" panose="02020603050405020304" pitchFamily="18" charset="0"/>
                <a:cs typeface="Times New Roman" panose="02020603050405020304" pitchFamily="18" charset="0"/>
              </a:rPr>
              <a:t>: </a:t>
            </a:r>
            <a:endParaRPr lang="uk-UA" sz="2400"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Єдина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товарна</a:t>
            </a:r>
            <a:r>
              <a:rPr lang="ru-RU" sz="2400" dirty="0">
                <a:latin typeface="Times New Roman" panose="02020603050405020304" pitchFamily="18" charset="0"/>
                <a:cs typeface="Times New Roman" panose="02020603050405020304" pitchFamily="18" charset="0"/>
              </a:rPr>
              <a:t> номенклатура </a:t>
            </a:r>
            <a:r>
              <a:rPr lang="ru-RU" sz="2400" dirty="0" err="1">
                <a:latin typeface="Times New Roman" panose="02020603050405020304" pitchFamily="18" charset="0"/>
                <a:cs typeface="Times New Roman" panose="02020603050405020304" pitchFamily="18" charset="0"/>
              </a:rPr>
              <a:t>зовнішньої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торгівлі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країн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членів</a:t>
            </a:r>
            <a:r>
              <a:rPr lang="ru-RU" sz="2400" dirty="0">
                <a:latin typeface="Times New Roman" panose="02020603050405020304" pitchFamily="18" charset="0"/>
                <a:cs typeface="Times New Roman" panose="02020603050405020304" pitchFamily="18" charset="0"/>
              </a:rPr>
              <a:t> РЕВ; </a:t>
            </a:r>
            <a:endParaRPr lang="uk-UA" sz="2400"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400" dirty="0">
                <a:latin typeface="Times New Roman" panose="02020603050405020304" pitchFamily="18" charset="0"/>
                <a:cs typeface="Times New Roman" panose="02020603050405020304" pitchFamily="18" charset="0"/>
              </a:rPr>
              <a:t>• Стандартна </a:t>
            </a:r>
            <a:r>
              <a:rPr lang="ru-RU" sz="2400" dirty="0" err="1">
                <a:latin typeface="Times New Roman" panose="02020603050405020304" pitchFamily="18" charset="0"/>
                <a:cs typeface="Times New Roman" panose="02020603050405020304" pitchFamily="18" charset="0"/>
              </a:rPr>
              <a:t>міжнародна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торговельна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класифікація</a:t>
            </a:r>
            <a:r>
              <a:rPr lang="ru-RU" sz="2400" dirty="0">
                <a:latin typeface="Times New Roman" panose="02020603050405020304" pitchFamily="18" charset="0"/>
                <a:cs typeface="Times New Roman" panose="02020603050405020304" pitchFamily="18" charset="0"/>
              </a:rPr>
              <a:t> ООН. </a:t>
            </a:r>
            <a:endParaRPr lang="uk-UA" sz="2400"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400" dirty="0">
                <a:latin typeface="Times New Roman" panose="02020603050405020304" pitchFamily="18" charset="0"/>
                <a:cs typeface="Times New Roman" panose="02020603050405020304" pitchFamily="18" charset="0"/>
              </a:rPr>
              <a:t>• Номенклатура Ради </a:t>
            </a:r>
            <a:r>
              <a:rPr lang="ru-RU" sz="2400" dirty="0" err="1">
                <a:latin typeface="Times New Roman" panose="02020603050405020304" pitchFamily="18" charset="0"/>
                <a:cs typeface="Times New Roman" panose="02020603050405020304" pitchFamily="18" charset="0"/>
              </a:rPr>
              <a:t>митного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співробітництва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або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Брюссельська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митна</a:t>
            </a:r>
            <a:r>
              <a:rPr lang="ru-RU" sz="2400" dirty="0">
                <a:latin typeface="Times New Roman" panose="02020603050405020304" pitchFamily="18" charset="0"/>
                <a:cs typeface="Times New Roman" panose="02020603050405020304" pitchFamily="18" charset="0"/>
              </a:rPr>
              <a:t> номенклатура. </a:t>
            </a:r>
            <a:endParaRPr lang="uk-UA" sz="2400" dirty="0">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166706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D87FF53-F503-4864-B2F8-FDC0F4F0E742}"/>
              </a:ext>
            </a:extLst>
          </p:cNvPr>
          <p:cNvSpPr>
            <a:spLocks noGrp="1"/>
          </p:cNvSpPr>
          <p:nvPr>
            <p:ph idx="1"/>
          </p:nvPr>
        </p:nvSpPr>
        <p:spPr>
          <a:xfrm>
            <a:off x="677334" y="1057275"/>
            <a:ext cx="8596668" cy="4984088"/>
          </a:xfrm>
        </p:spPr>
        <p:txBody>
          <a:bodyPr/>
          <a:lstStyle/>
          <a:p>
            <a:pPr marL="0" indent="360000" algn="just">
              <a:lnSpc>
                <a:spcPct val="110000"/>
              </a:lnSpc>
              <a:spcBef>
                <a:spcPts val="0"/>
              </a:spcBef>
            </a:pPr>
            <a:r>
              <a:rPr lang="ru-RU" dirty="0" err="1">
                <a:latin typeface="Times New Roman" panose="02020603050405020304" pitchFamily="18" charset="0"/>
                <a:cs typeface="Times New Roman" panose="02020603050405020304" pitchFamily="18" charset="0"/>
              </a:rPr>
              <a:t>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номенклатури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побудовані</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основі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різних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класифікаційних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критеріїв</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мали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різний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ступінь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деталізації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товарообігу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значно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ускладнювало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зіставлення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структури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експортно-імпортних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операцій</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навіть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призводило</a:t>
            </a:r>
            <a:r>
              <a:rPr lang="ru-RU" dirty="0">
                <a:latin typeface="Times New Roman" panose="02020603050405020304" pitchFamily="18" charset="0"/>
                <a:cs typeface="Times New Roman" panose="02020603050405020304" pitchFamily="18" charset="0"/>
              </a:rPr>
              <a:t> до того, що у </a:t>
            </a:r>
            <a:r>
              <a:rPr lang="ru-RU" dirty="0" err="1">
                <a:latin typeface="Times New Roman" panose="02020603050405020304" pitchFamily="18" charset="0"/>
                <a:cs typeface="Times New Roman" panose="02020603050405020304" pitchFamily="18" charset="0"/>
              </a:rPr>
              <a:t>випадках</a:t>
            </a:r>
            <a:r>
              <a:rPr lang="ru-RU" dirty="0">
                <a:latin typeface="Times New Roman" panose="02020603050405020304" pitchFamily="18" charset="0"/>
                <a:cs typeface="Times New Roman" panose="02020603050405020304" pitchFamily="18" charset="0"/>
              </a:rPr>
              <a:t> текстового </a:t>
            </a:r>
            <a:r>
              <a:rPr lang="ru-RU" dirty="0" err="1">
                <a:latin typeface="Times New Roman" panose="02020603050405020304" pitchFamily="18" charset="0"/>
                <a:cs typeface="Times New Roman" panose="02020603050405020304" pitchFamily="18" charset="0"/>
              </a:rPr>
              <a:t>збігу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груп</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розділів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формулювалися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різні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поняття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Єдина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товарна</a:t>
            </a:r>
            <a:r>
              <a:rPr lang="ru-RU" dirty="0">
                <a:latin typeface="Times New Roman" panose="02020603050405020304" pitchFamily="18" charset="0"/>
                <a:cs typeface="Times New Roman" panose="02020603050405020304" pitchFamily="18" charset="0"/>
              </a:rPr>
              <a:t> номенклатура </a:t>
            </a:r>
            <a:r>
              <a:rPr lang="ru-RU" dirty="0" err="1">
                <a:latin typeface="Times New Roman" panose="02020603050405020304" pitchFamily="18" charset="0"/>
                <a:cs typeface="Times New Roman" panose="02020603050405020304" pitchFamily="18" charset="0"/>
              </a:rPr>
              <a:t>зовнішньої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торгівлі</a:t>
            </a:r>
            <a:r>
              <a:rPr lang="ru-RU" dirty="0">
                <a:latin typeface="Times New Roman" panose="02020603050405020304" pitchFamily="18" charset="0"/>
                <a:cs typeface="Times New Roman" panose="02020603050405020304" pitchFamily="18" charset="0"/>
              </a:rPr>
              <a:t> (ЄТНЗТ — </a:t>
            </a:r>
            <a:r>
              <a:rPr lang="ru-RU" dirty="0" err="1">
                <a:latin typeface="Times New Roman" panose="02020603050405020304" pitchFamily="18" charset="0"/>
                <a:cs typeface="Times New Roman" panose="02020603050405020304" pitchFamily="18" charset="0"/>
              </a:rPr>
              <a:t>країн-членів</a:t>
            </a:r>
            <a:r>
              <a:rPr lang="ru-RU" dirty="0">
                <a:latin typeface="Times New Roman" panose="02020603050405020304" pitchFamily="18" charset="0"/>
                <a:cs typeface="Times New Roman" panose="02020603050405020304" pitchFamily="18" charset="0"/>
              </a:rPr>
              <a:t> РЕВ) </a:t>
            </a:r>
            <a:r>
              <a:rPr lang="ru-RU" dirty="0" err="1">
                <a:latin typeface="Times New Roman" panose="02020603050405020304" pitchFamily="18" charset="0"/>
                <a:cs typeface="Times New Roman" panose="02020603050405020304" pitchFamily="18" charset="0"/>
              </a:rPr>
              <a:t>була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підготовлена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Відділом</a:t>
            </a:r>
            <a:r>
              <a:rPr lang="ru-RU" dirty="0">
                <a:latin typeface="Times New Roman" panose="02020603050405020304" pitchFamily="18" charset="0"/>
                <a:cs typeface="Times New Roman" panose="02020603050405020304" pitchFamily="18" charset="0"/>
              </a:rPr>
              <a:t> статистики </a:t>
            </a:r>
            <a:r>
              <a:rPr lang="ru-RU" dirty="0" err="1">
                <a:latin typeface="Times New Roman" panose="02020603050405020304" pitchFamily="18" charset="0"/>
                <a:cs typeface="Times New Roman" panose="02020603050405020304" pitchFamily="18" charset="0"/>
              </a:rPr>
              <a:t>Секретаріату</a:t>
            </a:r>
            <a:r>
              <a:rPr lang="ru-RU" dirty="0">
                <a:latin typeface="Times New Roman" panose="02020603050405020304" pitchFamily="18" charset="0"/>
                <a:cs typeface="Times New Roman" panose="02020603050405020304" pitchFamily="18" charset="0"/>
              </a:rPr>
              <a:t> Ради і видана у 1962 </a:t>
            </a:r>
            <a:r>
              <a:rPr lang="ru-RU" dirty="0" err="1">
                <a:latin typeface="Times New Roman" panose="02020603050405020304" pitchFamily="18" charset="0"/>
                <a:cs typeface="Times New Roman" panose="02020603050405020304" pitchFamily="18" charset="0"/>
              </a:rPr>
              <a:t>році</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використовувалася</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основний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класифікатор</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сфері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економічних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відносин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Радянським</a:t>
            </a:r>
            <a:r>
              <a:rPr lang="ru-RU" dirty="0">
                <a:latin typeface="Times New Roman" panose="02020603050405020304" pitchFamily="18" charset="0"/>
                <a:cs typeface="Times New Roman" panose="02020603050405020304" pitchFamily="18" charset="0"/>
              </a:rPr>
              <a:t> Союзом до 1991 року. </a:t>
            </a:r>
            <a:endParaRPr lang="uk-UA"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dirty="0">
                <a:latin typeface="Times New Roman" panose="02020603050405020304" pitchFamily="18" charset="0"/>
                <a:cs typeface="Times New Roman" panose="02020603050405020304" pitchFamily="18" charset="0"/>
              </a:rPr>
              <a:t>ЄТН ЗТ РЕВ включала 9 </a:t>
            </a:r>
            <a:r>
              <a:rPr lang="ru-RU" dirty="0" err="1">
                <a:latin typeface="Times New Roman" panose="02020603050405020304" pitchFamily="18" charset="0"/>
                <a:cs typeface="Times New Roman" panose="02020603050405020304" pitchFamily="18" charset="0"/>
              </a:rPr>
              <a:t>товарних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розділів</a:t>
            </a:r>
            <a:r>
              <a:rPr lang="ru-RU" dirty="0">
                <a:latin typeface="Times New Roman" panose="02020603050405020304" pitchFamily="18" charset="0"/>
                <a:cs typeface="Times New Roman" panose="02020603050405020304" pitchFamily="18" charset="0"/>
              </a:rPr>
              <a:t>, 57 </a:t>
            </a:r>
            <a:r>
              <a:rPr lang="ru-RU" dirty="0" err="1">
                <a:latin typeface="Times New Roman" panose="02020603050405020304" pitchFamily="18" charset="0"/>
                <a:cs typeface="Times New Roman" panose="02020603050405020304" pitchFamily="18" charset="0"/>
              </a:rPr>
              <a:t>товарних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груп</a:t>
            </a:r>
            <a:r>
              <a:rPr lang="ru-RU" dirty="0">
                <a:latin typeface="Times New Roman" panose="02020603050405020304" pitchFamily="18" charset="0"/>
                <a:cs typeface="Times New Roman" panose="02020603050405020304" pitchFamily="18" charset="0"/>
              </a:rPr>
              <a:t>, 325 </a:t>
            </a:r>
            <a:r>
              <a:rPr lang="ru-RU" dirty="0" err="1">
                <a:latin typeface="Times New Roman" panose="02020603050405020304" pitchFamily="18" charset="0"/>
                <a:cs typeface="Times New Roman" panose="02020603050405020304" pitchFamily="18" charset="0"/>
              </a:rPr>
              <a:t>підгруп</a:t>
            </a:r>
            <a:r>
              <a:rPr lang="ru-RU" dirty="0">
                <a:latin typeface="Times New Roman" panose="02020603050405020304" pitchFamily="18" charset="0"/>
                <a:cs typeface="Times New Roman" panose="02020603050405020304" pitchFamily="18" charset="0"/>
              </a:rPr>
              <a:t>, 4200 </a:t>
            </a:r>
            <a:r>
              <a:rPr lang="ru-RU" dirty="0" err="1">
                <a:latin typeface="Times New Roman" panose="02020603050405020304" pitchFamily="18" charset="0"/>
                <a:cs typeface="Times New Roman" panose="02020603050405020304" pitchFamily="18" charset="0"/>
              </a:rPr>
              <a:t>товарних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позицій</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понад</a:t>
            </a:r>
            <a:r>
              <a:rPr lang="ru-RU" dirty="0">
                <a:latin typeface="Times New Roman" panose="02020603050405020304" pitchFamily="18" charset="0"/>
                <a:cs typeface="Times New Roman" panose="02020603050405020304" pitchFamily="18" charset="0"/>
              </a:rPr>
              <a:t> 10 000 </a:t>
            </a:r>
            <a:r>
              <a:rPr lang="ru-RU" dirty="0" err="1">
                <a:latin typeface="Times New Roman" panose="02020603050405020304" pitchFamily="18" charset="0"/>
                <a:cs typeface="Times New Roman" panose="02020603050405020304" pitchFamily="18" charset="0"/>
              </a:rPr>
              <a:t>субпозицій</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dirty="0" err="1">
                <a:latin typeface="Times New Roman" panose="02020603050405020304" pitchFamily="18" charset="0"/>
                <a:cs typeface="Times New Roman" panose="02020603050405020304" pitchFamily="18" charset="0"/>
              </a:rPr>
              <a:t>Використання</a:t>
            </a:r>
            <a:r>
              <a:rPr lang="ru-RU" dirty="0">
                <a:latin typeface="Times New Roman" panose="02020603050405020304" pitchFamily="18" charset="0"/>
                <a:cs typeface="Times New Roman" panose="02020603050405020304" pitchFamily="18" charset="0"/>
              </a:rPr>
              <a:t> ЄТН ЗТ РЕВ </a:t>
            </a:r>
            <a:r>
              <a:rPr lang="ru-RU" dirty="0" err="1">
                <a:latin typeface="Times New Roman" panose="02020603050405020304" pitchFamily="18" charset="0"/>
                <a:cs typeface="Times New Roman" panose="02020603050405020304" pitchFamily="18" charset="0"/>
              </a:rPr>
              <a:t>надало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зіставити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планові</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звітні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показники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зовнішньої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торгівлі</a:t>
            </a:r>
            <a:r>
              <a:rPr lang="ru-RU" dirty="0">
                <a:latin typeface="Times New Roman" panose="02020603050405020304" pitchFamily="18" charset="0"/>
                <a:cs typeface="Times New Roman" panose="02020603050405020304" pitchFamily="18" charset="0"/>
              </a:rPr>
              <a:t> як у межах </a:t>
            </a:r>
            <a:r>
              <a:rPr lang="ru-RU" dirty="0" err="1">
                <a:latin typeface="Times New Roman" panose="02020603050405020304" pitchFamily="18" charset="0"/>
                <a:cs typeface="Times New Roman" panose="02020603050405020304" pitchFamily="18" charset="0"/>
              </a:rPr>
              <a:t>однієї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країни</a:t>
            </a:r>
            <a:r>
              <a:rPr lang="ru-RU" dirty="0">
                <a:latin typeface="Times New Roman" panose="02020603050405020304" pitchFamily="18" charset="0"/>
                <a:cs typeface="Times New Roman" panose="02020603050405020304" pitchFamily="18" charset="0"/>
              </a:rPr>
              <a:t>, так і в межах </a:t>
            </a:r>
            <a:r>
              <a:rPr lang="ru-RU" dirty="0" err="1">
                <a:latin typeface="Times New Roman" panose="02020603050405020304" pitchFamily="18" charset="0"/>
                <a:cs typeface="Times New Roman" panose="02020603050405020304" pitchFamily="18" charset="0"/>
              </a:rPr>
              <a:t>інтеграційного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угруповання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країн-членів</a:t>
            </a:r>
            <a:r>
              <a:rPr lang="ru-RU" dirty="0">
                <a:latin typeface="Times New Roman" panose="02020603050405020304" pitchFamily="18" charset="0"/>
                <a:cs typeface="Times New Roman" panose="02020603050405020304" pitchFamily="18" charset="0"/>
              </a:rPr>
              <a:t> РЕВ. </a:t>
            </a:r>
            <a:r>
              <a:rPr lang="ru-RU" dirty="0" err="1">
                <a:latin typeface="Times New Roman" panose="02020603050405020304" pitchFamily="18" charset="0"/>
                <a:cs typeface="Times New Roman" panose="02020603050405020304" pitchFamily="18" charset="0"/>
              </a:rPr>
              <a:t>Зв'язок</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іншими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класифікаторами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здійснювався</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допомогою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перехідних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таблиць</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0776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CE65C11-5999-4FB7-802E-8F7FCBD76D86}"/>
              </a:ext>
            </a:extLst>
          </p:cNvPr>
          <p:cNvSpPr>
            <a:spLocks noGrp="1"/>
          </p:cNvSpPr>
          <p:nvPr>
            <p:ph idx="1"/>
          </p:nvPr>
        </p:nvSpPr>
        <p:spPr>
          <a:xfrm>
            <a:off x="696384" y="857251"/>
            <a:ext cx="8596668" cy="4876800"/>
          </a:xfrm>
        </p:spPr>
        <p:txBody>
          <a:bodyPr/>
          <a:lstStyle/>
          <a:p>
            <a:pPr marL="0" indent="360000" algn="just">
              <a:lnSpc>
                <a:spcPct val="110000"/>
              </a:lnSpc>
              <a:spcBef>
                <a:spcPts val="0"/>
              </a:spcBef>
            </a:pPr>
            <a:r>
              <a:rPr lang="ru-RU" dirty="0" err="1">
                <a:latin typeface="Times New Roman" panose="02020603050405020304" pitchFamily="18" charset="0"/>
                <a:cs typeface="Times New Roman" panose="02020603050405020304" pitchFamily="18" charset="0"/>
              </a:rPr>
              <a:t>Однією</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найбільш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популярних</a:t>
            </a:r>
            <a:r>
              <a:rPr lang="ru-RU" dirty="0">
                <a:latin typeface="Times New Roman" panose="02020603050405020304" pitchFamily="18" charset="0"/>
                <a:cs typeface="Times New Roman" panose="02020603050405020304" pitchFamily="18" charset="0"/>
              </a:rPr>
              <a:t> систем </a:t>
            </a:r>
            <a:r>
              <a:rPr lang="ru-RU" dirty="0" err="1">
                <a:latin typeface="Times New Roman" panose="02020603050405020304" pitchFamily="18" charset="0"/>
                <a:cs typeface="Times New Roman" panose="02020603050405020304" pitchFamily="18" charset="0"/>
              </a:rPr>
              <a:t>класифікації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є номенклатура Ради </a:t>
            </a:r>
            <a:r>
              <a:rPr lang="ru-RU" dirty="0" err="1">
                <a:latin typeface="Times New Roman" panose="02020603050405020304" pitchFamily="18" charset="0"/>
                <a:cs typeface="Times New Roman" panose="02020603050405020304" pitchFamily="18" charset="0"/>
              </a:rPr>
              <a:t>митного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співробітництва</a:t>
            </a:r>
            <a:r>
              <a:rPr lang="ru-RU" dirty="0">
                <a:latin typeface="Times New Roman" panose="02020603050405020304" pitchFamily="18" charset="0"/>
                <a:cs typeface="Times New Roman" panose="02020603050405020304" pitchFamily="18" charset="0"/>
              </a:rPr>
              <a:t> (НРМС). </a:t>
            </a:r>
            <a:r>
              <a:rPr lang="ru-RU" dirty="0" err="1">
                <a:latin typeface="Times New Roman" panose="02020603050405020304" pitchFamily="18" charset="0"/>
                <a:cs typeface="Times New Roman" panose="02020603050405020304" pitchFamily="18" charset="0"/>
              </a:rPr>
              <a:t>Дану</a:t>
            </a:r>
            <a:r>
              <a:rPr lang="ru-RU" dirty="0">
                <a:latin typeface="Times New Roman" panose="02020603050405020304" pitchFamily="18" charset="0"/>
                <a:cs typeface="Times New Roman" panose="02020603050405020304" pitchFamily="18" charset="0"/>
              </a:rPr>
              <a:t> номенклатуру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було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розроблено</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базі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Брюссельської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номенклатури</a:t>
            </a:r>
            <a:r>
              <a:rPr lang="ru-RU" dirty="0">
                <a:latin typeface="Times New Roman" panose="02020603050405020304" pitchFamily="18" charset="0"/>
                <a:cs typeface="Times New Roman" panose="02020603050405020304" pitchFamily="18" charset="0"/>
              </a:rPr>
              <a:t> (БМН), яка почала </a:t>
            </a:r>
            <a:r>
              <a:rPr lang="ru-RU" dirty="0" err="1">
                <a:latin typeface="Times New Roman" panose="02020603050405020304" pitchFamily="18" charset="0"/>
                <a:cs typeface="Times New Roman" panose="02020603050405020304" pitchFamily="18" charset="0"/>
              </a:rPr>
              <a:t>діяти</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з </a:t>
            </a:r>
            <a:r>
              <a:rPr lang="ru-RU" dirty="0">
                <a:latin typeface="Times New Roman" panose="02020603050405020304" pitchFamily="18" charset="0"/>
                <a:cs typeface="Times New Roman" panose="02020603050405020304" pitchFamily="18" charset="0"/>
              </a:rPr>
              <a:t>1955 р. У </a:t>
            </a:r>
            <a:r>
              <a:rPr lang="ru-RU" dirty="0" err="1">
                <a:latin typeface="Times New Roman" panose="02020603050405020304" pitchFamily="18" charset="0"/>
                <a:cs typeface="Times New Roman" panose="02020603050405020304" pitchFamily="18" charset="0"/>
              </a:rPr>
              <a:t>першому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варіанті</a:t>
            </a:r>
            <a:r>
              <a:rPr lang="ru-RU" dirty="0">
                <a:latin typeface="Times New Roman" panose="02020603050405020304" pitchFamily="18" charset="0"/>
                <a:cs typeface="Times New Roman" panose="02020603050405020304" pitchFamily="18" charset="0"/>
              </a:rPr>
              <a:t> БМН за </a:t>
            </a:r>
            <a:r>
              <a:rPr lang="ru-RU" dirty="0" err="1">
                <a:latin typeface="Times New Roman" panose="02020603050405020304" pitchFamily="18" charset="0"/>
                <a:cs typeface="Times New Roman" panose="02020603050405020304" pitchFamily="18" charset="0"/>
              </a:rPr>
              <a:t>основну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класифікаційну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було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прийнято</a:t>
            </a:r>
            <a:r>
              <a:rPr lang="ru-RU" dirty="0">
                <a:latin typeface="Times New Roman" panose="02020603050405020304" pitchFamily="18" charset="0"/>
                <a:cs typeface="Times New Roman" panose="02020603050405020304" pitchFamily="18" charset="0"/>
              </a:rPr>
              <a:t> характер </a:t>
            </a:r>
            <a:r>
              <a:rPr lang="ru-RU" dirty="0" err="1">
                <a:latin typeface="Times New Roman" panose="02020603050405020304" pitchFamily="18" charset="0"/>
                <a:cs typeface="Times New Roman" panose="02020603050405020304" pitchFamily="18" charset="0"/>
              </a:rPr>
              <a:t>матеріалу</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якого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виготовлені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В 1959, 1965, 1972 роках до </a:t>
            </a:r>
            <a:r>
              <a:rPr lang="ru-RU" dirty="0" err="1">
                <a:latin typeface="Times New Roman" panose="02020603050405020304" pitchFamily="18" charset="0"/>
                <a:cs typeface="Times New Roman" panose="02020603050405020304" pitchFamily="18" charset="0"/>
              </a:rPr>
              <a:t>даної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номенклатури</a:t>
            </a:r>
            <a:r>
              <a:rPr lang="ru-RU" dirty="0">
                <a:latin typeface="Times New Roman" panose="02020603050405020304" pitchFamily="18" charset="0"/>
                <a:cs typeface="Times New Roman" panose="02020603050405020304" pitchFamily="18" charset="0"/>
              </a:rPr>
              <a:t> вносились </a:t>
            </a:r>
            <a:r>
              <a:rPr lang="ru-RU" dirty="0" err="1">
                <a:latin typeface="Times New Roman" panose="02020603050405020304" pitchFamily="18" charset="0"/>
                <a:cs typeface="Times New Roman" panose="02020603050405020304" pitchFamily="18" charset="0"/>
              </a:rPr>
              <a:t>доповнення</a:t>
            </a:r>
            <a:r>
              <a:rPr lang="ru-RU" dirty="0">
                <a:latin typeface="Times New Roman" panose="02020603050405020304" pitchFamily="18" charset="0"/>
                <a:cs typeface="Times New Roman" panose="02020603050405020304" pitchFamily="18" charset="0"/>
              </a:rPr>
              <a:t>, поправки </a:t>
            </a:r>
            <a:r>
              <a:rPr lang="ru-RU" dirty="0" err="1">
                <a:latin typeface="Times New Roman" panose="02020603050405020304" pitchFamily="18" charset="0"/>
                <a:cs typeface="Times New Roman" panose="02020603050405020304" pitchFamily="18" charset="0"/>
              </a:rPr>
              <a:t>відповідно</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критеріїв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економічної</a:t>
            </a:r>
            <a:r>
              <a:rPr lang="ru-RU" dirty="0">
                <a:latin typeface="Times New Roman" panose="02020603050405020304" pitchFamily="18" charset="0"/>
                <a:cs typeface="Times New Roman" panose="02020603050405020304" pitchFamily="18" charset="0"/>
              </a:rPr>
              <a:t> статистики, </a:t>
            </a:r>
            <a:r>
              <a:rPr lang="ru-RU" dirty="0" err="1">
                <a:latin typeface="Times New Roman" panose="02020603050405020304" pitchFamily="18" charset="0"/>
                <a:cs typeface="Times New Roman" panose="02020603050405020304" pitchFamily="18" charset="0"/>
              </a:rPr>
              <a:t>тобто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узагальнені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показники</a:t>
            </a:r>
            <a:r>
              <a:rPr lang="ru-RU" dirty="0">
                <a:latin typeface="Times New Roman" panose="02020603050405020304" pitchFamily="18" charset="0"/>
                <a:cs typeface="Times New Roman" panose="02020603050405020304" pitchFamily="18" charset="0"/>
              </a:rPr>
              <a:t> з таких </a:t>
            </a:r>
            <a:r>
              <a:rPr lang="ru-RU" dirty="0" err="1">
                <a:latin typeface="Times New Roman" panose="02020603050405020304" pitchFamily="18" charset="0"/>
                <a:cs typeface="Times New Roman" panose="02020603050405020304" pitchFamily="18" charset="0"/>
              </a:rPr>
              <a:t>категорій</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сировина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машини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обладнання</a:t>
            </a:r>
            <a:r>
              <a:rPr lang="ru-RU" dirty="0">
                <a:latin typeface="Times New Roman" panose="02020603050405020304" pitchFamily="18" charset="0"/>
                <a:cs typeface="Times New Roman" panose="02020603050405020304" pitchFamily="18" charset="0"/>
              </a:rPr>
              <a:t> і под., а також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згруповані</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ступенем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обробки</a:t>
            </a:r>
            <a:r>
              <a:rPr lang="ru-RU" dirty="0">
                <a:latin typeface="Times New Roman" panose="02020603050405020304" pitchFamily="18" charset="0"/>
                <a:cs typeface="Times New Roman" panose="02020603050405020304" pitchFamily="18" charset="0"/>
              </a:rPr>
              <a:t> і за </a:t>
            </a:r>
            <a:r>
              <a:rPr lang="ru-RU" dirty="0" err="1">
                <a:latin typeface="Times New Roman" panose="02020603050405020304" pitchFamily="18" charset="0"/>
                <a:cs typeface="Times New Roman" panose="02020603050405020304" pitchFamily="18" charset="0"/>
              </a:rPr>
              <a:t>галузевим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походженням</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зближення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основних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класифікацій</a:t>
            </a:r>
            <a:r>
              <a:rPr lang="ru-RU" dirty="0">
                <a:latin typeface="Times New Roman" panose="02020603050405020304" pitchFamily="18" charset="0"/>
                <a:cs typeface="Times New Roman" panose="02020603050405020304" pitchFamily="18" charset="0"/>
              </a:rPr>
              <a:t> (СМТК ООН і БМН) привели до </a:t>
            </a:r>
            <a:r>
              <a:rPr lang="ru-RU" dirty="0" err="1">
                <a:latin typeface="Times New Roman" panose="02020603050405020304" pitchFamily="18" charset="0"/>
                <a:cs typeface="Times New Roman" panose="02020603050405020304" pitchFamily="18" charset="0"/>
              </a:rPr>
              <a:t>створення</a:t>
            </a:r>
            <a:r>
              <a:rPr lang="ru-RU" dirty="0">
                <a:latin typeface="Times New Roman" panose="02020603050405020304" pitchFamily="18" charset="0"/>
                <a:cs typeface="Times New Roman" panose="02020603050405020304" pitchFamily="18" charset="0"/>
              </a:rPr>
              <a:t> нового проекту </a:t>
            </a:r>
            <a:r>
              <a:rPr lang="ru-RU" dirty="0" err="1">
                <a:latin typeface="Times New Roman" panose="02020603050405020304" pitchFamily="18" charset="0"/>
                <a:cs typeface="Times New Roman" panose="02020603050405020304" pitchFamily="18" charset="0"/>
              </a:rPr>
              <a:t>Брюссельської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номенклатури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Цей</a:t>
            </a:r>
            <a:r>
              <a:rPr lang="ru-RU" dirty="0">
                <a:latin typeface="Times New Roman" panose="02020603050405020304" pitchFamily="18" charset="0"/>
                <a:cs typeface="Times New Roman" panose="02020603050405020304" pitchFamily="18" charset="0"/>
              </a:rPr>
              <a:t> проект </a:t>
            </a:r>
            <a:r>
              <a:rPr lang="ru-RU" dirty="0" err="1">
                <a:latin typeface="Times New Roman" panose="02020603050405020304" pitchFamily="18" charset="0"/>
                <a:cs typeface="Times New Roman" panose="02020603050405020304" pitchFamily="18" charset="0"/>
              </a:rPr>
              <a:t>отримав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назву</a:t>
            </a:r>
            <a:r>
              <a:rPr lang="ru-RU" dirty="0">
                <a:latin typeface="Times New Roman" panose="02020603050405020304" pitchFamily="18" charset="0"/>
                <a:cs typeface="Times New Roman" panose="02020603050405020304" pitchFamily="18" charset="0"/>
              </a:rPr>
              <a:t> Номенклатура Ради </a:t>
            </a:r>
            <a:r>
              <a:rPr lang="ru-RU" dirty="0" err="1">
                <a:latin typeface="Times New Roman" panose="02020603050405020304" pitchFamily="18" charset="0"/>
                <a:cs typeface="Times New Roman" panose="02020603050405020304" pitchFamily="18" charset="0"/>
              </a:rPr>
              <a:t>митного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співробітництва</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відміну</a:t>
            </a:r>
            <a:r>
              <a:rPr lang="ru-RU" dirty="0">
                <a:latin typeface="Times New Roman" panose="02020603050405020304" pitchFamily="18" charset="0"/>
                <a:cs typeface="Times New Roman" panose="02020603050405020304" pitchFamily="18" charset="0"/>
              </a:rPr>
              <a:t> від початкового </a:t>
            </a:r>
            <a:r>
              <a:rPr lang="ru-RU" dirty="0" err="1">
                <a:latin typeface="Times New Roman" panose="02020603050405020304" pitchFamily="18" charset="0"/>
                <a:cs typeface="Times New Roman" panose="02020603050405020304" pitchFamily="18" charset="0"/>
              </a:rPr>
              <a:t>варіанту</a:t>
            </a:r>
            <a:r>
              <a:rPr lang="ru-RU" dirty="0">
                <a:latin typeface="Times New Roman" panose="02020603050405020304" pitchFamily="18" charset="0"/>
                <a:cs typeface="Times New Roman" panose="02020603050405020304" pitchFamily="18" charset="0"/>
              </a:rPr>
              <a:t> БМН, в основу </a:t>
            </a:r>
            <a:r>
              <a:rPr lang="ru-RU" dirty="0" err="1">
                <a:latin typeface="Times New Roman" panose="02020603050405020304" pitchFamily="18" charset="0"/>
                <a:cs typeface="Times New Roman" panose="02020603050405020304" pitchFamily="18" charset="0"/>
              </a:rPr>
              <a:t>класифікаційної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схеми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номенклатури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було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покладено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ознаки</a:t>
            </a:r>
            <a:r>
              <a:rPr lang="ru-RU" dirty="0">
                <a:latin typeface="Times New Roman" panose="02020603050405020304" pitchFamily="18" charset="0"/>
                <a:cs typeface="Times New Roman" panose="02020603050405020304" pitchFamily="18" charset="0"/>
              </a:rPr>
              <a:t>, як </a:t>
            </a:r>
            <a:r>
              <a:rPr lang="ru-RU" dirty="0" err="1">
                <a:latin typeface="Times New Roman" panose="02020603050405020304" pitchFamily="18" charset="0"/>
                <a:cs typeface="Times New Roman" panose="02020603050405020304" pitchFamily="18" charset="0"/>
              </a:rPr>
              <a:t>ступінь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обробки</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походження</a:t>
            </a:r>
            <a:r>
              <a:rPr lang="ru-RU" dirty="0">
                <a:latin typeface="Times New Roman" panose="02020603050405020304" pitchFamily="18" charset="0"/>
                <a:cs typeface="Times New Roman" panose="02020603050405020304" pitchFamily="18" charset="0"/>
              </a:rPr>
              <a:t> товару. </a:t>
            </a:r>
            <a:r>
              <a:rPr lang="ru-RU" dirty="0" err="1">
                <a:latin typeface="Times New Roman" panose="02020603050405020304" pitchFamily="18" charset="0"/>
                <a:cs typeface="Times New Roman" panose="02020603050405020304" pitchFamily="18" charset="0"/>
              </a:rPr>
              <a:t>Важливою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особливістю</a:t>
            </a:r>
            <a:r>
              <a:rPr lang="ru-RU" dirty="0">
                <a:latin typeface="Times New Roman" panose="02020603050405020304" pitchFamily="18" charset="0"/>
                <a:cs typeface="Times New Roman" panose="02020603050405020304" pitchFamily="18" charset="0"/>
              </a:rPr>
              <a:t> НРМС </a:t>
            </a:r>
            <a:r>
              <a:rPr lang="ru-RU" i="1" dirty="0">
                <a:latin typeface="Times New Roman" panose="02020603050405020304" pitchFamily="18" charset="0"/>
                <a:cs typeface="Times New Roman" panose="02020603050405020304" pitchFamily="18" charset="0"/>
              </a:rPr>
              <a:t>є </a:t>
            </a:r>
            <a:r>
              <a:rPr lang="ru-RU" dirty="0">
                <a:latin typeface="Times New Roman" panose="02020603050405020304" pitchFamily="18" charset="0"/>
                <a:cs typeface="Times New Roman" panose="02020603050405020304" pitchFamily="18" charset="0"/>
              </a:rPr>
              <a:t>те, що </a:t>
            </a:r>
            <a:r>
              <a:rPr lang="ru-RU" dirty="0" err="1">
                <a:latin typeface="Times New Roman" panose="02020603050405020304" pitchFamily="18" charset="0"/>
                <a:cs typeface="Times New Roman" panose="02020603050405020304" pitchFamily="18" charset="0"/>
              </a:rPr>
              <a:t>розділи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шифри</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мають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нумерації</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4393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A38107A-ED76-4DDC-9429-5AFA79679B47}"/>
              </a:ext>
            </a:extLst>
          </p:cNvPr>
          <p:cNvSpPr>
            <a:spLocks noGrp="1"/>
          </p:cNvSpPr>
          <p:nvPr>
            <p:ph idx="1"/>
          </p:nvPr>
        </p:nvSpPr>
        <p:spPr>
          <a:xfrm>
            <a:off x="677333" y="581025"/>
            <a:ext cx="8761941" cy="5460337"/>
          </a:xfrm>
        </p:spPr>
        <p:txBody>
          <a:bodyPr>
            <a:normAutofit/>
          </a:bodyPr>
          <a:lstStyle/>
          <a:p>
            <a:pPr marL="0" indent="360000" algn="just">
              <a:lnSpc>
                <a:spcPct val="110000"/>
              </a:lnSpc>
              <a:spcBef>
                <a:spcPts val="0"/>
              </a:spcBef>
            </a:pPr>
            <a:r>
              <a:rPr lang="ru-RU" sz="2000" dirty="0" err="1">
                <a:latin typeface="Times New Roman" panose="02020603050405020304" pitchFamily="18" charset="0"/>
                <a:cs typeface="Times New Roman" panose="02020603050405020304" pitchFamily="18" charset="0"/>
              </a:rPr>
              <a:t>Жодна</a:t>
            </a:r>
            <a:r>
              <a:rPr lang="ru-RU" sz="2000" dirty="0">
                <a:latin typeface="Times New Roman" panose="02020603050405020304" pitchFamily="18" charset="0"/>
                <a:cs typeface="Times New Roman" panose="02020603050405020304" pitchFamily="18" charset="0"/>
              </a:rPr>
              <a:t> з </a:t>
            </a:r>
            <a:r>
              <a:rPr lang="ru-RU" sz="2000" dirty="0" err="1">
                <a:latin typeface="Times New Roman" panose="02020603050405020304" pitchFamily="18" charset="0"/>
                <a:cs typeface="Times New Roman" panose="02020603050405020304" pitchFamily="18" charset="0"/>
              </a:rPr>
              <a:t>розроблених</a:t>
            </a:r>
            <a:r>
              <a:rPr lang="ru-RU" sz="2000" dirty="0">
                <a:latin typeface="Times New Roman" panose="02020603050405020304" pitchFamily="18" charset="0"/>
                <a:cs typeface="Times New Roman" panose="02020603050405020304" pitchFamily="18" charset="0"/>
              </a:rPr>
              <a:t> у </a:t>
            </a:r>
            <a:r>
              <a:rPr lang="ru-RU" sz="2000" dirty="0" err="1">
                <a:latin typeface="Times New Roman" panose="02020603050405020304" pitchFamily="18" charset="0"/>
                <a:cs typeface="Times New Roman" panose="02020603050405020304" pitchFamily="18" charset="0"/>
              </a:rPr>
              <a:t>різний</a:t>
            </a:r>
            <a:r>
              <a:rPr lang="ru-RU" sz="2000" dirty="0">
                <a:latin typeface="Times New Roman" panose="02020603050405020304" pitchFamily="18" charset="0"/>
                <a:cs typeface="Times New Roman" panose="02020603050405020304" pitchFamily="18" charset="0"/>
              </a:rPr>
              <a:t> час </a:t>
            </a:r>
            <a:r>
              <a:rPr lang="ru-RU" sz="2000" dirty="0" err="1">
                <a:latin typeface="Times New Roman" panose="02020603050405020304" pitchFamily="18" charset="0"/>
                <a:cs typeface="Times New Roman" panose="02020603050405020304" pitchFamily="18" charset="0"/>
              </a:rPr>
              <a:t>міжнародних</a:t>
            </a:r>
            <a:r>
              <a:rPr lang="ru-RU" sz="2000" dirty="0">
                <a:latin typeface="Times New Roman" panose="02020603050405020304" pitchFamily="18" charset="0"/>
                <a:cs typeface="Times New Roman" panose="02020603050405020304" pitchFamily="18" charset="0"/>
              </a:rPr>
              <a:t> номенклатур не </a:t>
            </a:r>
            <a:r>
              <a:rPr lang="ru-RU" sz="2000" dirty="0" err="1">
                <a:latin typeface="Times New Roman" panose="02020603050405020304" pitchFamily="18" charset="0"/>
                <a:cs typeface="Times New Roman" panose="02020603050405020304" pitchFamily="18" charset="0"/>
              </a:rPr>
              <a:t>відповідала</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повному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обсязі</a:t>
            </a:r>
            <a:r>
              <a:rPr lang="ru-RU" sz="2000" dirty="0">
                <a:latin typeface="Times New Roman" panose="02020603050405020304" pitchFamily="18" charset="0"/>
                <a:cs typeface="Times New Roman" panose="02020603050405020304" pitchFamily="18" charset="0"/>
              </a:rPr>
              <a:t> тим </a:t>
            </a:r>
            <a:r>
              <a:rPr lang="ru-RU" sz="2000" dirty="0" err="1">
                <a:latin typeface="Times New Roman" panose="02020603050405020304" pitchFamily="18" charset="0"/>
                <a:cs typeface="Times New Roman" panose="02020603050405020304" pitchFamily="18" charset="0"/>
              </a:rPr>
              <a:t>вимогам</a:t>
            </a:r>
            <a:r>
              <a:rPr lang="ru-RU" sz="2000" dirty="0">
                <a:latin typeface="Times New Roman" panose="02020603050405020304" pitchFamily="18" charset="0"/>
                <a:cs typeface="Times New Roman" panose="02020603050405020304" pitchFamily="18" charset="0"/>
              </a:rPr>
              <a:t>, що ставили до </a:t>
            </a:r>
            <a:r>
              <a:rPr lang="ru-RU" sz="2000" dirty="0" err="1">
                <a:latin typeface="Times New Roman" panose="02020603050405020304" pitchFamily="18" charset="0"/>
                <a:cs typeface="Times New Roman" panose="02020603050405020304" pitchFamily="18" charset="0"/>
              </a:rPr>
              <a:t>неї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окремі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країни</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міжнародні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організації</a:t>
            </a:r>
            <a:r>
              <a:rPr lang="ru-RU" sz="2000" dirty="0">
                <a:latin typeface="Times New Roman" panose="02020603050405020304" pitchFamily="18" charset="0"/>
                <a:cs typeface="Times New Roman" panose="02020603050405020304" pitchFamily="18" charset="0"/>
              </a:rPr>
              <a:t>. З </a:t>
            </a:r>
            <a:r>
              <a:rPr lang="ru-RU" sz="2000" dirty="0" err="1">
                <a:latin typeface="Times New Roman" panose="02020603050405020304" pitchFamily="18" charset="0"/>
                <a:cs typeface="Times New Roman" panose="02020603050405020304" pitchFamily="18" charset="0"/>
              </a:rPr>
              <a:t>погляду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різних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країн</a:t>
            </a:r>
            <a:r>
              <a:rPr lang="ru-RU" sz="2000" dirty="0">
                <a:latin typeface="Times New Roman" panose="02020603050405020304" pitchFamily="18" charset="0"/>
                <a:cs typeface="Times New Roman" panose="02020603050405020304" pitchFamily="18" charset="0"/>
              </a:rPr>
              <a:t> і організацій </a:t>
            </a:r>
            <a:r>
              <a:rPr lang="ru-RU" sz="2000" dirty="0" err="1">
                <a:latin typeface="Times New Roman" panose="02020603050405020304" pitchFamily="18" charset="0"/>
                <a:cs typeface="Times New Roman" panose="02020603050405020304" pitchFamily="18" charset="0"/>
              </a:rPr>
              <a:t>кожна</a:t>
            </a:r>
            <a:r>
              <a:rPr lang="ru-RU" sz="2000" dirty="0">
                <a:latin typeface="Times New Roman" panose="02020603050405020304" pitchFamily="18" charset="0"/>
                <a:cs typeface="Times New Roman" panose="02020603050405020304" pitchFamily="18" charset="0"/>
              </a:rPr>
              <a:t> з номенклатур, </a:t>
            </a:r>
            <a:r>
              <a:rPr lang="ru-RU" sz="2000" dirty="0" err="1">
                <a:latin typeface="Times New Roman" panose="02020603050405020304" pitchFamily="18" charset="0"/>
                <a:cs typeface="Times New Roman" panose="02020603050405020304" pitchFamily="18" charset="0"/>
              </a:rPr>
              <a:t>крім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явних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переваг</a:t>
            </a:r>
            <a:r>
              <a:rPr lang="ru-RU" sz="2000" dirty="0">
                <a:latin typeface="Times New Roman" panose="02020603050405020304" pitchFamily="18" charset="0"/>
                <a:cs typeface="Times New Roman" panose="02020603050405020304" pitchFamily="18" charset="0"/>
              </a:rPr>
              <a:t>, мала й </a:t>
            </a:r>
            <a:r>
              <a:rPr lang="ru-RU" sz="2000" dirty="0" err="1">
                <a:latin typeface="Times New Roman" panose="02020603050405020304" pitchFamily="18" charset="0"/>
                <a:cs typeface="Times New Roman" panose="02020603050405020304" pitchFamily="18" charset="0"/>
              </a:rPr>
              <a:t>істотні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недоліки</a:t>
            </a:r>
            <a:r>
              <a:rPr lang="ru-RU" sz="2000" dirty="0">
                <a:latin typeface="Times New Roman" panose="02020603050405020304" pitchFamily="18" charset="0"/>
                <a:cs typeface="Times New Roman" panose="02020603050405020304" pitchFamily="18" charset="0"/>
              </a:rPr>
              <a:t>. </a:t>
            </a:r>
            <a:endParaRPr lang="uk-UA" sz="2000" dirty="0">
              <a:latin typeface="Times New Roman" panose="02020603050405020304" pitchFamily="18" charset="0"/>
              <a:cs typeface="Times New Roman" panose="02020603050405020304" pitchFamily="18" charset="0"/>
            </a:endParaRPr>
          </a:p>
          <a:p>
            <a:pPr marL="0" indent="360000" algn="just">
              <a:lnSpc>
                <a:spcPct val="110000"/>
              </a:lnSpc>
              <a:spcBef>
                <a:spcPts val="0"/>
              </a:spcBef>
            </a:pPr>
            <a:r>
              <a:rPr lang="ru-RU" sz="2000" dirty="0" err="1">
                <a:latin typeface="Times New Roman" panose="02020603050405020304" pitchFamily="18" charset="0"/>
                <a:cs typeface="Times New Roman" panose="02020603050405020304" pitchFamily="18" charset="0"/>
              </a:rPr>
              <a:t>Отже</a:t>
            </a:r>
            <a:r>
              <a:rPr lang="ru-RU" sz="2000" dirty="0">
                <a:latin typeface="Times New Roman" panose="02020603050405020304" pitchFamily="18" charset="0"/>
                <a:cs typeface="Times New Roman" panose="02020603050405020304" pitchFamily="18" charset="0"/>
              </a:rPr>
              <a:t>, перед </a:t>
            </a:r>
            <a:r>
              <a:rPr lang="ru-RU" sz="2000" dirty="0" err="1">
                <a:latin typeface="Times New Roman" panose="02020603050405020304" pitchFamily="18" charset="0"/>
                <a:cs typeface="Times New Roman" panose="02020603050405020304" pitchFamily="18" charset="0"/>
              </a:rPr>
              <a:t>міжнародним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співтовариством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постало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завдання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домогтися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раціоналізації</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гармонізації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торговельної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документації</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зокрема</a:t>
            </a:r>
            <a:r>
              <a:rPr lang="ru-RU" sz="2000" dirty="0">
                <a:latin typeface="Times New Roman" panose="02020603050405020304" pitchFamily="18" charset="0"/>
                <a:cs typeface="Times New Roman" panose="02020603050405020304" pitchFamily="18" charset="0"/>
              </a:rPr>
              <a:t>, максимально </a:t>
            </a:r>
            <a:r>
              <a:rPr lang="ru-RU" sz="2000" dirty="0" err="1">
                <a:latin typeface="Times New Roman" panose="02020603050405020304" pitchFamily="18" charset="0"/>
                <a:cs typeface="Times New Roman" panose="02020603050405020304" pitchFamily="18" charset="0"/>
              </a:rPr>
              <a:t>уніфікувати</a:t>
            </a:r>
            <a:r>
              <a:rPr lang="ru-RU" sz="2000" dirty="0">
                <a:latin typeface="Times New Roman" panose="02020603050405020304" pitchFamily="18" charset="0"/>
                <a:cs typeface="Times New Roman" panose="02020603050405020304" pitchFamily="18" charset="0"/>
              </a:rPr>
              <a:t> систему </a:t>
            </a:r>
            <a:r>
              <a:rPr lang="ru-RU" sz="2000" dirty="0" err="1">
                <a:latin typeface="Times New Roman" panose="02020603050405020304" pitchFamily="18" charset="0"/>
                <a:cs typeface="Times New Roman" panose="02020603050405020304" pitchFamily="18" charset="0"/>
              </a:rPr>
              <a:t>кодування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інформації</a:t>
            </a:r>
            <a:r>
              <a:rPr lang="ru-RU" sz="2000" dirty="0">
                <a:latin typeface="Times New Roman" panose="02020603050405020304" pitchFamily="18" charset="0"/>
                <a:cs typeface="Times New Roman" panose="02020603050405020304" pitchFamily="18" charset="0"/>
              </a:rPr>
              <a:t>, що </a:t>
            </a:r>
            <a:r>
              <a:rPr lang="ru-RU" sz="2000" dirty="0" err="1">
                <a:latin typeface="Times New Roman" panose="02020603050405020304" pitchFamily="18" charset="0"/>
                <a:cs typeface="Times New Roman" panose="02020603050405020304" pitchFamily="18" charset="0"/>
              </a:rPr>
              <a:t>стосується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країн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одиниць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виміру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видів</a:t>
            </a:r>
            <a:r>
              <a:rPr lang="ru-RU" sz="2000" dirty="0">
                <a:latin typeface="Times New Roman" panose="02020603050405020304" pitchFamily="18" charset="0"/>
                <a:cs typeface="Times New Roman" panose="02020603050405020304" pitchFamily="18" charset="0"/>
              </a:rPr>
              <a:t> транспорту і, </a:t>
            </a:r>
            <a:r>
              <a:rPr lang="ru-RU" sz="2000" dirty="0" err="1">
                <a:latin typeface="Times New Roman" panose="02020603050405020304" pitchFamily="18" charset="0"/>
                <a:cs typeface="Times New Roman" panose="02020603050405020304" pitchFamily="18" charset="0"/>
              </a:rPr>
              <a:t>найголовніше</a:t>
            </a:r>
            <a:r>
              <a:rPr lang="ru-RU" sz="2000" dirty="0">
                <a:latin typeface="Times New Roman" panose="02020603050405020304" pitchFamily="18" charset="0"/>
                <a:cs typeface="Times New Roman" panose="02020603050405020304" pitchFamily="18" charset="0"/>
              </a:rPr>
              <a:t>, самих </a:t>
            </a:r>
            <a:r>
              <a:rPr lang="ru-RU" sz="2000" dirty="0" err="1">
                <a:latin typeface="Times New Roman" panose="02020603050405020304" pitchFamily="18" charset="0"/>
                <a:cs typeface="Times New Roman" panose="02020603050405020304" pitchFamily="18" charset="0"/>
              </a:rPr>
              <a:t>товарів</a:t>
            </a:r>
            <a:r>
              <a:rPr lang="ru-RU" sz="2000" dirty="0">
                <a:latin typeface="Times New Roman" panose="02020603050405020304" pitchFamily="18" charset="0"/>
                <a:cs typeface="Times New Roman" panose="02020603050405020304" pitchFamily="18" charset="0"/>
              </a:rPr>
              <a:t>, що </a:t>
            </a:r>
            <a:r>
              <a:rPr lang="ru-RU" sz="2000" dirty="0" err="1">
                <a:latin typeface="Times New Roman" panose="02020603050405020304" pitchFamily="18" charset="0"/>
                <a:cs typeface="Times New Roman" panose="02020603050405020304" pitchFamily="18" charset="0"/>
              </a:rPr>
              <a:t>спричинило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необхідність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обговорення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зазначених</a:t>
            </a:r>
            <a:r>
              <a:rPr lang="ru-RU" sz="2000" dirty="0">
                <a:latin typeface="Times New Roman" panose="02020603050405020304" pitchFamily="18" charset="0"/>
                <a:cs typeface="Times New Roman" panose="02020603050405020304" pitchFamily="18" charset="0"/>
              </a:rPr>
              <a:t> проблем </a:t>
            </a:r>
            <a:r>
              <a:rPr lang="ru-RU" sz="2000" dirty="0" err="1">
                <a:latin typeface="Times New Roman" panose="02020603050405020304" pitchFamily="18" charset="0"/>
                <a:cs typeface="Times New Roman" panose="02020603050405020304" pitchFamily="18" charset="0"/>
              </a:rPr>
              <a:t>експертами</a:t>
            </a:r>
            <a:r>
              <a:rPr lang="ru-RU" sz="2000" dirty="0">
                <a:latin typeface="Times New Roman" panose="02020603050405020304" pitchFamily="18" charset="0"/>
                <a:cs typeface="Times New Roman" panose="02020603050405020304" pitchFamily="18" charset="0"/>
              </a:rPr>
              <a:t> Ради </a:t>
            </a:r>
            <a:r>
              <a:rPr lang="ru-RU" sz="2000" dirty="0" err="1">
                <a:latin typeface="Times New Roman" panose="02020603050405020304" pitchFamily="18" charset="0"/>
                <a:cs typeface="Times New Roman" panose="02020603050405020304" pitchFamily="18" charset="0"/>
              </a:rPr>
              <a:t>митного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співробітництва</a:t>
            </a:r>
            <a:r>
              <a:rPr lang="ru-RU" sz="2000" dirty="0">
                <a:latin typeface="Times New Roman" panose="02020603050405020304" pitchFamily="18" charset="0"/>
                <a:cs typeface="Times New Roman" panose="02020603050405020304" pitchFamily="18" charset="0"/>
              </a:rPr>
              <a:t> з </a:t>
            </a:r>
            <a:r>
              <a:rPr lang="ru-RU" sz="2000" dirty="0" err="1">
                <a:latin typeface="Times New Roman" panose="02020603050405020304" pitchFamily="18" charset="0"/>
                <a:cs typeface="Times New Roman" panose="02020603050405020304" pitchFamily="18" charset="0"/>
              </a:rPr>
              <a:t>представниками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інших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зацікавлених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міжнародних</a:t>
            </a:r>
            <a:r>
              <a:rPr lang="ru-RU" sz="2000" dirty="0">
                <a:latin typeface="Times New Roman" panose="02020603050405020304" pitchFamily="18" charset="0"/>
                <a:cs typeface="Times New Roman" panose="02020603050405020304" pitchFamily="18" charset="0"/>
              </a:rPr>
              <a:t> організацій. </a:t>
            </a:r>
          </a:p>
          <a:p>
            <a:pPr marL="0" indent="360000" algn="just">
              <a:lnSpc>
                <a:spcPct val="110000"/>
              </a:lnSpc>
              <a:spcBef>
                <a:spcPts val="0"/>
              </a:spcBef>
            </a:pPr>
            <a:r>
              <a:rPr lang="ru-RU" sz="2000" dirty="0">
                <a:latin typeface="Times New Roman" panose="02020603050405020304" pitchFamily="18" charset="0"/>
                <a:cs typeface="Times New Roman" panose="02020603050405020304" pitchFamily="18" charset="0"/>
              </a:rPr>
              <a:t>На </a:t>
            </a:r>
            <a:r>
              <a:rPr lang="ru-RU" sz="2000" dirty="0" err="1">
                <a:latin typeface="Times New Roman" panose="02020603050405020304" pitchFamily="18" charset="0"/>
                <a:cs typeface="Times New Roman" panose="02020603050405020304" pitchFamily="18" charset="0"/>
              </a:rPr>
              <a:t>засіданні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Європейської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економічної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комісії</a:t>
            </a:r>
            <a:r>
              <a:rPr lang="ru-RU" sz="2000" dirty="0">
                <a:latin typeface="Times New Roman" panose="02020603050405020304" pitchFamily="18" charset="0"/>
                <a:cs typeface="Times New Roman" panose="02020603050405020304" pitchFamily="18" charset="0"/>
              </a:rPr>
              <a:t> (ЄЕК) ООН </a:t>
            </a:r>
            <a:r>
              <a:rPr lang="ru-RU" sz="2000" dirty="0" err="1">
                <a:latin typeface="Times New Roman" panose="02020603050405020304" pitchFamily="18" charset="0"/>
                <a:cs typeface="Times New Roman" panose="02020603050405020304" pitchFamily="18" charset="0"/>
              </a:rPr>
              <a:t>Раді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митного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співробітництва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було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доручено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вивчити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можливості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створення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єдиної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міжнародної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класифікаційної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системи</a:t>
            </a:r>
            <a:r>
              <a:rPr lang="ru-RU" sz="2000" dirty="0">
                <a:latin typeface="Times New Roman" panose="02020603050405020304" pitchFamily="18" charset="0"/>
                <a:cs typeface="Times New Roman" panose="02020603050405020304" pitchFamily="18" charset="0"/>
              </a:rPr>
              <a:t>, що </a:t>
            </a:r>
            <a:r>
              <a:rPr lang="ru-RU" sz="2000" dirty="0" err="1">
                <a:latin typeface="Times New Roman" panose="02020603050405020304" pitchFamily="18" charset="0"/>
                <a:cs typeface="Times New Roman" panose="02020603050405020304" pitchFamily="18" charset="0"/>
              </a:rPr>
              <a:t>згодом</a:t>
            </a:r>
            <a:r>
              <a:rPr lang="ru-RU" sz="2000" dirty="0">
                <a:latin typeface="Times New Roman" panose="02020603050405020304" pitchFamily="18" charset="0"/>
                <a:cs typeface="Times New Roman" panose="02020603050405020304" pitchFamily="18" charset="0"/>
              </a:rPr>
              <a:t> одержала </a:t>
            </a:r>
            <a:r>
              <a:rPr lang="ru-RU" sz="2000" dirty="0" err="1">
                <a:latin typeface="Times New Roman" panose="02020603050405020304" pitchFamily="18" charset="0"/>
                <a:cs typeface="Times New Roman" panose="02020603050405020304" pitchFamily="18" charset="0"/>
              </a:rPr>
              <a:t>назву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Гармонізована</a:t>
            </a:r>
            <a:r>
              <a:rPr lang="ru-RU" sz="2000" dirty="0">
                <a:latin typeface="Times New Roman" panose="02020603050405020304" pitchFamily="18" charset="0"/>
                <a:cs typeface="Times New Roman" panose="02020603050405020304" pitchFamily="18" charset="0"/>
              </a:rPr>
              <a:t> система </a:t>
            </a:r>
            <a:r>
              <a:rPr lang="ru-RU" sz="2000" dirty="0" err="1">
                <a:latin typeface="Times New Roman" panose="02020603050405020304" pitchFamily="18" charset="0"/>
                <a:cs typeface="Times New Roman" panose="02020603050405020304" pitchFamily="18" charset="0"/>
              </a:rPr>
              <a:t>опису</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кодування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товарів</a:t>
            </a:r>
            <a:r>
              <a:rPr lang="ru-RU" sz="2000" dirty="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3598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9FD1C8-74D1-49C6-BD7F-124AD8E7D699}"/>
              </a:ext>
            </a:extLst>
          </p:cNvPr>
          <p:cNvSpPr>
            <a:spLocks noGrp="1"/>
          </p:cNvSpPr>
          <p:nvPr>
            <p:ph type="title"/>
          </p:nvPr>
        </p:nvSpPr>
        <p:spPr>
          <a:xfrm>
            <a:off x="677334" y="609600"/>
            <a:ext cx="8596668" cy="409575"/>
          </a:xfrm>
        </p:spPr>
        <p:txBody>
          <a:bodyPr>
            <a:noAutofit/>
          </a:bodyPr>
          <a:lstStyle/>
          <a:p>
            <a:pPr algn="ctr"/>
            <a:r>
              <a:rPr lang="uk-UA" sz="2400" b="1" dirty="0">
                <a:solidFill>
                  <a:schemeClr val="tx1"/>
                </a:solidFill>
                <a:latin typeface="Times New Roman" panose="02020603050405020304" pitchFamily="18" charset="0"/>
                <a:cs typeface="Times New Roman" panose="02020603050405020304" pitchFamily="18" charset="0"/>
              </a:rPr>
              <a:t>4.2. Гармонізована система опису та кодування товарів.</a:t>
            </a:r>
          </a:p>
        </p:txBody>
      </p:sp>
      <p:sp>
        <p:nvSpPr>
          <p:cNvPr id="3" name="Місце для вмісту 2">
            <a:extLst>
              <a:ext uri="{FF2B5EF4-FFF2-40B4-BE49-F238E27FC236}">
                <a16:creationId xmlns:a16="http://schemas.microsoft.com/office/drawing/2014/main" id="{DF153745-8052-4734-B104-AD11502D228C}"/>
              </a:ext>
            </a:extLst>
          </p:cNvPr>
          <p:cNvSpPr>
            <a:spLocks noGrp="1"/>
          </p:cNvSpPr>
          <p:nvPr>
            <p:ph idx="1"/>
          </p:nvPr>
        </p:nvSpPr>
        <p:spPr>
          <a:xfrm>
            <a:off x="677334" y="1095375"/>
            <a:ext cx="8596668" cy="4945987"/>
          </a:xfrm>
        </p:spPr>
        <p:txBody>
          <a:bodyPr>
            <a:normAutofit lnSpcReduction="10000"/>
          </a:bodyPr>
          <a:lstStyle/>
          <a:p>
            <a:pPr marL="0" indent="360000" algn="just">
              <a:lnSpc>
                <a:spcPct val="120000"/>
              </a:lnSpc>
              <a:spcBef>
                <a:spcPts val="0"/>
              </a:spcBef>
            </a:pPr>
            <a:r>
              <a:rPr lang="ru-RU" dirty="0" err="1">
                <a:latin typeface="Times New Roman" panose="02020603050405020304" pitchFamily="18" charset="0"/>
                <a:cs typeface="Times New Roman" panose="02020603050405020304" pitchFamily="18" charset="0"/>
              </a:rPr>
              <a:t>Розробка</a:t>
            </a:r>
            <a:r>
              <a:rPr lang="ru-RU" dirty="0">
                <a:latin typeface="Times New Roman" panose="02020603050405020304" pitchFamily="18" charset="0"/>
                <a:cs typeface="Times New Roman" panose="02020603050405020304" pitchFamily="18" charset="0"/>
              </a:rPr>
              <a:t> ГС </a:t>
            </a:r>
            <a:r>
              <a:rPr lang="ru-RU" dirty="0" err="1">
                <a:latin typeface="Times New Roman" panose="02020603050405020304" pitchFamily="18" charset="0"/>
                <a:cs typeface="Times New Roman" panose="02020603050405020304" pitchFamily="18" charset="0"/>
              </a:rPr>
              <a:t>почалася</a:t>
            </a:r>
            <a:r>
              <a:rPr lang="ru-RU" dirty="0">
                <a:latin typeface="Times New Roman" panose="02020603050405020304" pitchFamily="18" charset="0"/>
                <a:cs typeface="Times New Roman" panose="02020603050405020304" pitchFamily="18" charset="0"/>
              </a:rPr>
              <a:t> у 1970 p. і </a:t>
            </a:r>
            <a:r>
              <a:rPr lang="ru-RU" dirty="0" err="1">
                <a:latin typeface="Times New Roman" panose="02020603050405020304" pitchFamily="18" charset="0"/>
                <a:cs typeface="Times New Roman" panose="02020603050405020304" pitchFamily="18" charset="0"/>
              </a:rPr>
              <a:t>тривала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понад</a:t>
            </a:r>
            <a:r>
              <a:rPr lang="ru-RU" dirty="0">
                <a:latin typeface="Times New Roman" panose="02020603050405020304" pitchFamily="18" charset="0"/>
                <a:cs typeface="Times New Roman" panose="02020603050405020304" pitchFamily="18" charset="0"/>
              </a:rPr>
              <a:t> десять </a:t>
            </a:r>
            <a:r>
              <a:rPr lang="ru-RU" dirty="0" err="1">
                <a:latin typeface="Times New Roman" panose="02020603050405020304" pitchFamily="18" charset="0"/>
                <a:cs typeface="Times New Roman" panose="02020603050405020304" pitchFamily="18" charset="0"/>
              </a:rPr>
              <a:t>років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тривалий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термін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розроблення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пояснюється</a:t>
            </a:r>
            <a:r>
              <a:rPr lang="ru-RU" dirty="0">
                <a:latin typeface="Times New Roman" panose="02020603050405020304" pitchFamily="18" charset="0"/>
                <a:cs typeface="Times New Roman" panose="02020603050405020304" pitchFamily="18" charset="0"/>
              </a:rPr>
              <a:t> тим, що нова номенклатура мала стати </a:t>
            </a:r>
            <a:r>
              <a:rPr lang="ru-RU" dirty="0" err="1">
                <a:latin typeface="Times New Roman" panose="02020603050405020304" pitchFamily="18" charset="0"/>
                <a:cs typeface="Times New Roman" panose="02020603050405020304" pitchFamily="18" charset="0"/>
              </a:rPr>
              <a:t>придатною</a:t>
            </a:r>
            <a:r>
              <a:rPr lang="ru-RU" dirty="0">
                <a:latin typeface="Times New Roman" panose="02020603050405020304" pitchFamily="18" charset="0"/>
                <a:cs typeface="Times New Roman" panose="02020603050405020304" pitchFamily="18" charset="0"/>
              </a:rPr>
              <a:t> як для </a:t>
            </a:r>
            <a:r>
              <a:rPr lang="ru-RU" dirty="0" err="1">
                <a:latin typeface="Times New Roman" panose="02020603050405020304" pitchFamily="18" charset="0"/>
                <a:cs typeface="Times New Roman" panose="02020603050405020304" pitchFamily="18" charset="0"/>
              </a:rPr>
              <a:t>митних</a:t>
            </a:r>
            <a:r>
              <a:rPr lang="ru-RU" dirty="0">
                <a:latin typeface="Times New Roman" panose="02020603050405020304" pitchFamily="18" charset="0"/>
                <a:cs typeface="Times New Roman" panose="02020603050405020304" pitchFamily="18" charset="0"/>
              </a:rPr>
              <a:t>, так і для </a:t>
            </a:r>
            <a:r>
              <a:rPr lang="ru-RU" dirty="0" err="1">
                <a:latin typeface="Times New Roman" panose="02020603050405020304" pitchFamily="18" charset="0"/>
                <a:cs typeface="Times New Roman" panose="02020603050405020304" pitchFamily="18" charset="0"/>
              </a:rPr>
              <a:t>статистичних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цілей</a:t>
            </a:r>
            <a:r>
              <a:rPr lang="ru-RU" dirty="0">
                <a:latin typeface="Times New Roman" panose="02020603050405020304" pitchFamily="18" charset="0"/>
                <a:cs typeface="Times New Roman" panose="02020603050405020304" pitchFamily="18" charset="0"/>
              </a:rPr>
              <a:t>. Як базу для </a:t>
            </a:r>
            <a:r>
              <a:rPr lang="ru-RU" dirty="0" err="1">
                <a:latin typeface="Times New Roman" panose="02020603050405020304" pitchFamily="18" charset="0"/>
                <a:cs typeface="Times New Roman" panose="02020603050405020304" pitchFamily="18" charset="0"/>
              </a:rPr>
              <a:t>розробки</a:t>
            </a:r>
            <a:r>
              <a:rPr lang="ru-RU" dirty="0">
                <a:latin typeface="Times New Roman" panose="02020603050405020304" pitchFamily="18" charset="0"/>
                <a:cs typeface="Times New Roman" panose="02020603050405020304" pitchFamily="18" charset="0"/>
              </a:rPr>
              <a:t> ГС </a:t>
            </a:r>
            <a:r>
              <a:rPr lang="ru-RU" dirty="0" err="1">
                <a:latin typeface="Times New Roman" panose="02020603050405020304" pitchFamily="18" charset="0"/>
                <a:cs typeface="Times New Roman" panose="02020603050405020304" pitchFamily="18" charset="0"/>
              </a:rPr>
              <a:t>було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використано</a:t>
            </a:r>
            <a:r>
              <a:rPr lang="ru-RU" dirty="0">
                <a:latin typeface="Times New Roman" panose="02020603050405020304" pitchFamily="18" charset="0"/>
                <a:cs typeface="Times New Roman" panose="02020603050405020304" pitchFamily="18" charset="0"/>
              </a:rPr>
              <a:t> 13 </a:t>
            </a:r>
            <a:r>
              <a:rPr lang="ru-RU" dirty="0" err="1">
                <a:latin typeface="Times New Roman" panose="02020603050405020304" pitchFamily="18" charset="0"/>
                <a:cs typeface="Times New Roman" panose="02020603050405020304" pitchFamily="18" charset="0"/>
              </a:rPr>
              <a:t>різних</a:t>
            </a:r>
            <a:r>
              <a:rPr lang="ru-RU" dirty="0">
                <a:latin typeface="Times New Roman" panose="02020603050405020304" pitchFamily="18" charset="0"/>
                <a:cs typeface="Times New Roman" panose="02020603050405020304" pitchFamily="18" charset="0"/>
              </a:rPr>
              <a:t> номенклатур, у тому </a:t>
            </a:r>
            <a:r>
              <a:rPr lang="ru-RU" dirty="0" err="1">
                <a:latin typeface="Times New Roman" panose="02020603050405020304" pitchFamily="18" charset="0"/>
                <a:cs typeface="Times New Roman" panose="02020603050405020304" pitchFamily="18" charset="0"/>
              </a:rPr>
              <a:t>числі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Митна</a:t>
            </a:r>
            <a:r>
              <a:rPr lang="ru-RU" dirty="0">
                <a:latin typeface="Times New Roman" panose="02020603050405020304" pitchFamily="18" charset="0"/>
                <a:cs typeface="Times New Roman" panose="02020603050405020304" pitchFamily="18" charset="0"/>
              </a:rPr>
              <a:t> номенклатура </a:t>
            </a:r>
            <a:r>
              <a:rPr lang="ru-RU" dirty="0" err="1">
                <a:latin typeface="Times New Roman" panose="02020603050405020304" pitchFamily="18" charset="0"/>
                <a:cs typeface="Times New Roman" panose="02020603050405020304" pitchFamily="18" charset="0"/>
              </a:rPr>
              <a:t>зовнішньої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торгівлі</a:t>
            </a:r>
            <a:r>
              <a:rPr lang="ru-RU" dirty="0">
                <a:latin typeface="Times New Roman" panose="02020603050405020304" pitchFamily="18" charset="0"/>
                <a:cs typeface="Times New Roman" panose="02020603050405020304" pitchFamily="18" charset="0"/>
              </a:rPr>
              <a:t> ЄЕС (НИМЕКС), </a:t>
            </a:r>
            <a:r>
              <a:rPr lang="ru-RU" dirty="0" err="1">
                <a:latin typeface="Times New Roman" panose="02020603050405020304" pitchFamily="18" charset="0"/>
                <a:cs typeface="Times New Roman" panose="02020603050405020304" pitchFamily="18" charset="0"/>
              </a:rPr>
              <a:t>Єдина</a:t>
            </a:r>
            <a:r>
              <a:rPr lang="ru-RU" dirty="0">
                <a:latin typeface="Times New Roman" panose="02020603050405020304" pitchFamily="18" charset="0"/>
                <a:cs typeface="Times New Roman" panose="02020603050405020304" pitchFamily="18" charset="0"/>
              </a:rPr>
              <a:t> номенклатура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спілки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залізниць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тарифи</a:t>
            </a:r>
            <a:r>
              <a:rPr lang="ru-RU" dirty="0">
                <a:latin typeface="Times New Roman" panose="02020603050405020304" pitchFamily="18" charset="0"/>
                <a:cs typeface="Times New Roman" panose="02020603050405020304" pitchFamily="18" charset="0"/>
              </a:rPr>
              <a:t> ряду держав (</a:t>
            </a:r>
            <a:r>
              <a:rPr lang="ru-RU" dirty="0" err="1">
                <a:latin typeface="Times New Roman" panose="02020603050405020304" pitchFamily="18" charset="0"/>
                <a:cs typeface="Times New Roman" panose="02020603050405020304" pitchFamily="18" charset="0"/>
              </a:rPr>
              <a:t>зокрема</a:t>
            </a:r>
            <a:r>
              <a:rPr lang="ru-RU" dirty="0">
                <a:latin typeface="Times New Roman" panose="02020603050405020304" pitchFamily="18" charset="0"/>
                <a:cs typeface="Times New Roman" panose="02020603050405020304" pitchFamily="18" charset="0"/>
              </a:rPr>
              <a:t>, США, </a:t>
            </a:r>
            <a:r>
              <a:rPr lang="ru-RU" dirty="0" err="1">
                <a:latin typeface="Times New Roman" panose="02020603050405020304" pitchFamily="18" charset="0"/>
                <a:cs typeface="Times New Roman" panose="02020603050405020304" pitchFamily="18" charset="0"/>
              </a:rPr>
              <a:t>Японії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Канади</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360000" algn="just">
              <a:lnSpc>
                <a:spcPct val="120000"/>
              </a:lnSpc>
              <a:spcBef>
                <a:spcPts val="0"/>
              </a:spcBef>
            </a:pPr>
            <a:r>
              <a:rPr lang="ru-RU" dirty="0" err="1">
                <a:latin typeface="Times New Roman" panose="02020603050405020304" pitchFamily="18" charset="0"/>
                <a:cs typeface="Times New Roman" panose="02020603050405020304" pitchFamily="18" charset="0"/>
              </a:rPr>
              <a:t>Розроблювачі</a:t>
            </a:r>
            <a:r>
              <a:rPr lang="ru-RU" dirty="0">
                <a:latin typeface="Times New Roman" panose="02020603050405020304" pitchFamily="18" charset="0"/>
                <a:cs typeface="Times New Roman" panose="02020603050405020304" pitchFamily="18" charset="0"/>
              </a:rPr>
              <a:t> ГС </a:t>
            </a:r>
            <a:r>
              <a:rPr lang="ru-RU" dirty="0" err="1">
                <a:latin typeface="Times New Roman" panose="02020603050405020304" pitchFamily="18" charset="0"/>
                <a:cs typeface="Times New Roman" panose="02020603050405020304" pitchFamily="18" charset="0"/>
              </a:rPr>
              <a:t>керувалися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двома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основними</a:t>
            </a:r>
            <a:r>
              <a:rPr lang="ru-RU" dirty="0">
                <a:latin typeface="Times New Roman" panose="02020603050405020304" pitchFamily="18" charset="0"/>
                <a:cs typeface="Times New Roman" panose="02020603050405020304" pitchFamily="18" charset="0"/>
              </a:rPr>
              <a:t> принципами </a:t>
            </a:r>
            <a:r>
              <a:rPr lang="ru-RU" dirty="0" err="1">
                <a:latin typeface="Times New Roman" panose="02020603050405020304" pitchFamily="18" charset="0"/>
                <a:cs typeface="Times New Roman" panose="02020603050405020304" pitchFamily="18" charset="0"/>
              </a:rPr>
              <a:t>поділу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групи</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360000" algn="just">
              <a:lnSpc>
                <a:spcPct val="120000"/>
              </a:lnSpc>
              <a:spcBef>
                <a:spcPts val="0"/>
              </a:spcBef>
            </a:pPr>
            <a:r>
              <a:rPr lang="ru-RU"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Товари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повинні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самостійні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відмітні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ознаки</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360000" algn="just">
              <a:lnSpc>
                <a:spcPct val="120000"/>
              </a:lnSpc>
              <a:spcBef>
                <a:spcPts val="0"/>
              </a:spcBef>
            </a:pPr>
            <a:r>
              <a:rPr lang="ru-RU" dirty="0">
                <a:latin typeface="Times New Roman" panose="02020603050405020304" pitchFamily="18" charset="0"/>
                <a:cs typeface="Times New Roman" panose="02020603050405020304" pitchFamily="18" charset="0"/>
              </a:rPr>
              <a:t>2. Товар, що </a:t>
            </a:r>
            <a:r>
              <a:rPr lang="ru-RU" dirty="0" err="1">
                <a:latin typeface="Times New Roman" panose="02020603050405020304" pitchFamily="18" charset="0"/>
                <a:cs typeface="Times New Roman" panose="02020603050405020304" pitchFamily="18" charset="0"/>
              </a:rPr>
              <a:t>включається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системи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викликати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зацікавленість</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декількох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цією</a:t>
            </a:r>
            <a:r>
              <a:rPr lang="ru-RU" dirty="0">
                <a:latin typeface="Times New Roman" panose="02020603050405020304" pitchFamily="18" charset="0"/>
                <a:cs typeface="Times New Roman" panose="02020603050405020304" pitchFamily="18" charset="0"/>
              </a:rPr>
              <a:t> метою </a:t>
            </a:r>
            <a:r>
              <a:rPr lang="ru-RU" dirty="0" err="1">
                <a:latin typeface="Times New Roman" panose="02020603050405020304" pitchFamily="18" charset="0"/>
                <a:cs typeface="Times New Roman" panose="02020603050405020304" pitchFamily="18" charset="0"/>
              </a:rPr>
              <a:t>використовувалися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міжнародної</a:t>
            </a:r>
            <a:r>
              <a:rPr lang="ru-RU" dirty="0">
                <a:latin typeface="Times New Roman" panose="02020603050405020304" pitchFamily="18" charset="0"/>
                <a:cs typeface="Times New Roman" panose="02020603050405020304" pitchFamily="18" charset="0"/>
              </a:rPr>
              <a:t> та національної статистики </a:t>
            </a:r>
            <a:r>
              <a:rPr lang="ru-RU" dirty="0" err="1">
                <a:latin typeface="Times New Roman" panose="02020603050405020304" pitchFamily="18" charset="0"/>
                <a:cs typeface="Times New Roman" panose="02020603050405020304" pitchFamily="18" charset="0"/>
              </a:rPr>
              <a:t>зовнішньої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торгівлі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різних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a:t>
            </a:r>
            <a:r>
              <a:rPr lang="ru-RU"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marL="0" indent="360000" algn="just">
              <a:lnSpc>
                <a:spcPct val="120000"/>
              </a:lnSpc>
              <a:spcBef>
                <a:spcPts val="0"/>
              </a:spcBef>
            </a:pPr>
            <a:r>
              <a:rPr lang="ru-RU" dirty="0" err="1">
                <a:latin typeface="Times New Roman" panose="02020603050405020304" pitchFamily="18" charset="0"/>
                <a:cs typeface="Times New Roman" panose="02020603050405020304" pitchFamily="18" charset="0"/>
              </a:rPr>
              <a:t>Гармонізована</a:t>
            </a:r>
            <a:r>
              <a:rPr lang="ru-RU" dirty="0">
                <a:latin typeface="Times New Roman" panose="02020603050405020304" pitchFamily="18" charset="0"/>
                <a:cs typeface="Times New Roman" panose="02020603050405020304" pitchFamily="18" charset="0"/>
              </a:rPr>
              <a:t> система </a:t>
            </a:r>
            <a:r>
              <a:rPr lang="ru-RU" dirty="0" err="1">
                <a:latin typeface="Times New Roman" panose="02020603050405020304" pitchFamily="18" charset="0"/>
                <a:cs typeface="Times New Roman" panose="02020603050405020304" pitchFamily="18" charset="0"/>
              </a:rPr>
              <a:t>опису</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кодування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(ГС) </a:t>
            </a:r>
            <a:r>
              <a:rPr lang="ru-RU" dirty="0" err="1">
                <a:latin typeface="Times New Roman" panose="02020603050405020304" pitchFamily="18" charset="0"/>
                <a:cs typeface="Times New Roman" panose="02020603050405020304" pitchFamily="18" charset="0"/>
              </a:rPr>
              <a:t>набула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чинності</a:t>
            </a:r>
            <a:r>
              <a:rPr lang="ru-RU" dirty="0">
                <a:latin typeface="Times New Roman" panose="02020603050405020304" pitchFamily="18" charset="0"/>
                <a:cs typeface="Times New Roman" panose="02020603050405020304" pitchFamily="18" charset="0"/>
              </a:rPr>
              <a:t> з 1 </a:t>
            </a:r>
            <a:r>
              <a:rPr lang="ru-RU" dirty="0" err="1">
                <a:latin typeface="Times New Roman" panose="02020603050405020304" pitchFamily="18" charset="0"/>
                <a:cs typeface="Times New Roman" panose="02020603050405020304" pitchFamily="18" charset="0"/>
              </a:rPr>
              <a:t>січня</a:t>
            </a:r>
            <a:r>
              <a:rPr lang="ru-RU" dirty="0">
                <a:latin typeface="Times New Roman" panose="02020603050405020304" pitchFamily="18" charset="0"/>
                <a:cs typeface="Times New Roman" panose="02020603050405020304" pitchFamily="18" charset="0"/>
              </a:rPr>
              <a:t> 1988 р. </a:t>
            </a:r>
            <a:r>
              <a:rPr lang="ru-RU" dirty="0" err="1">
                <a:latin typeface="Times New Roman" panose="02020603050405020304" pitchFamily="18" charset="0"/>
                <a:cs typeface="Times New Roman" panose="02020603050405020304" pitchFamily="18" charset="0"/>
              </a:rPr>
              <a:t>Нині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використовують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понад</a:t>
            </a:r>
            <a:r>
              <a:rPr lang="ru-RU" dirty="0">
                <a:latin typeface="Times New Roman" panose="02020603050405020304" pitchFamily="18" charset="0"/>
                <a:cs typeface="Times New Roman" panose="02020603050405020304" pitchFamily="18" charset="0"/>
              </a:rPr>
              <a:t> 100 </a:t>
            </a:r>
            <a:r>
              <a:rPr lang="ru-RU" dirty="0" err="1">
                <a:latin typeface="Times New Roman" panose="02020603050405020304" pitchFamily="18" charset="0"/>
                <a:cs typeface="Times New Roman" panose="02020603050405020304" pitchFamily="18" charset="0"/>
              </a:rPr>
              <a:t>країн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світу</a:t>
            </a:r>
            <a:r>
              <a:rPr lang="ru-RU" dirty="0">
                <a:latin typeface="Times New Roman" panose="02020603050405020304" pitchFamily="18" charset="0"/>
                <a:cs typeface="Times New Roman" panose="02020603050405020304" pitchFamily="18" charset="0"/>
              </a:rPr>
              <a:t>, а на </a:t>
            </a:r>
            <a:r>
              <a:rPr lang="ru-RU" dirty="0" err="1">
                <a:latin typeface="Times New Roman" panose="02020603050405020304" pitchFamily="18" charset="0"/>
                <a:cs typeface="Times New Roman" panose="02020603050405020304" pitchFamily="18" charset="0"/>
              </a:rPr>
              <a:t>її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основі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здійснюється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понад</a:t>
            </a:r>
            <a:r>
              <a:rPr lang="ru-RU" dirty="0">
                <a:latin typeface="Times New Roman" panose="02020603050405020304" pitchFamily="18" charset="0"/>
                <a:cs typeface="Times New Roman" panose="02020603050405020304" pitchFamily="18" charset="0"/>
              </a:rPr>
              <a:t> 100% </a:t>
            </a:r>
            <a:r>
              <a:rPr lang="ru-RU" dirty="0" err="1">
                <a:latin typeface="Times New Roman" panose="02020603050405020304" pitchFamily="18" charset="0"/>
                <a:cs typeface="Times New Roman" panose="02020603050405020304" pitchFamily="18" charset="0"/>
              </a:rPr>
              <a:t>світової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торгівлі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багатоцільовий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класифікатор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що </a:t>
            </a:r>
            <a:r>
              <a:rPr lang="ru-RU" dirty="0" err="1">
                <a:latin typeface="Times New Roman" panose="02020603050405020304" pitchFamily="18" charset="0"/>
                <a:cs typeface="Times New Roman" panose="02020603050405020304" pitchFamily="18" charset="0"/>
              </a:rPr>
              <a:t>обертаються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міжнародній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торгівлі</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3182929"/>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186</TotalTime>
  <Words>6014</Words>
  <Application>Microsoft Office PowerPoint</Application>
  <PresentationFormat>Широкий екран</PresentationFormat>
  <Paragraphs>202</Paragraphs>
  <Slides>33</Slides>
  <Notes>1</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33</vt:i4>
      </vt:variant>
    </vt:vector>
  </HeadingPairs>
  <TitlesOfParts>
    <vt:vector size="39" baseType="lpstr">
      <vt:lpstr>Arial</vt:lpstr>
      <vt:lpstr>Calibri</vt:lpstr>
      <vt:lpstr>Times New Roman</vt:lpstr>
      <vt:lpstr>Trebuchet MS</vt:lpstr>
      <vt:lpstr>Wingdings 3</vt:lpstr>
      <vt:lpstr>Грань</vt:lpstr>
      <vt:lpstr>Презентація PowerPoint</vt:lpstr>
      <vt:lpstr>4.1. Поняття товарної номенклатури, класифікації і кодування товарів. Необхідність та значення кодування товарів зовнішньоекономічної діяльності.</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4.2. Гармонізована система опису та кодування товарів.</vt:lpstr>
      <vt:lpstr>Презентація PowerPoint</vt:lpstr>
      <vt:lpstr>Презентація PowerPoint</vt:lpstr>
      <vt:lpstr>Презентація PowerPoint</vt:lpstr>
      <vt:lpstr>Презентація PowerPoint</vt:lpstr>
      <vt:lpstr>4.3. Українська класифікація товарів ЗЕД: сутність та принципи кодування.</vt:lpstr>
      <vt:lpstr>Презентація PowerPoint</vt:lpstr>
      <vt:lpstr>Презентація PowerPoint</vt:lpstr>
      <vt:lpstr>Презентація PowerPoint</vt:lpstr>
      <vt:lpstr>Презентація PowerPoint</vt:lpstr>
      <vt:lpstr>4.4. Правила інтерпретації УКТ ЗЕД</vt:lpstr>
      <vt:lpstr>Презентація PowerPoint</vt:lpstr>
      <vt:lpstr>Презентація PowerPoint</vt:lpstr>
      <vt:lpstr>4.5. Визначення країни походження товару.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Література: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ASUS</dc:creator>
  <cp:lastModifiedBy>ASUS</cp:lastModifiedBy>
  <cp:revision>39</cp:revision>
  <dcterms:created xsi:type="dcterms:W3CDTF">2025-02-21T10:49:46Z</dcterms:created>
  <dcterms:modified xsi:type="dcterms:W3CDTF">2025-02-22T12:09:27Z</dcterms:modified>
</cp:coreProperties>
</file>