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70" r:id="rId15"/>
    <p:sldId id="271" r:id="rId16"/>
    <p:sldId id="269" r:id="rId17"/>
    <p:sldId id="276" r:id="rId18"/>
    <p:sldId id="277" r:id="rId19"/>
    <p:sldId id="285" r:id="rId20"/>
    <p:sldId id="272" r:id="rId21"/>
    <p:sldId id="273" r:id="rId22"/>
    <p:sldId id="274" r:id="rId23"/>
    <p:sldId id="275" r:id="rId24"/>
    <p:sldId id="278" r:id="rId25"/>
    <p:sldId id="279" r:id="rId26"/>
    <p:sldId id="280" r:id="rId27"/>
    <p:sldId id="281"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3/5/2025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americanrhetoric.com/top100speechesall.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bbc.com/culture/article/20180521-the-100-stories-that-shaped-the-worl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UuXQYEVbXm0" TargetMode="External"/><Relationship Id="rId2" Type="http://schemas.openxmlformats.org/officeDocument/2006/relationships/hyperlink" Target="https://www.youtube.com/watch?v=X_V_GuXUQZ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3778" y="1310922"/>
            <a:ext cx="8925841" cy="703782"/>
          </a:xfrm>
          <a:prstGeom prst="rect">
            <a:avLst/>
          </a:prstGeom>
        </p:spPr>
        <p:txBody>
          <a:bodyPr wrap="none">
            <a:spAutoFit/>
          </a:bodyPr>
          <a:lstStyle/>
          <a:p>
            <a:pPr algn="ctr">
              <a:lnSpc>
                <a:spcPct val="120000"/>
              </a:lnSpc>
              <a:spcAft>
                <a:spcPts val="0"/>
              </a:spcAft>
            </a:pPr>
            <a:r>
              <a:rPr lang="ru-RU" sz="3600" b="1" dirty="0">
                <a:latin typeface="Bookman Old Style" panose="02050604050505020204" pitchFamily="18" charset="0"/>
                <a:ea typeface="Times New Roman" panose="02020603050405020304" pitchFamily="18" charset="0"/>
                <a:cs typeface="Times New Roman" panose="02020603050405020304" pitchFamily="18" charset="0"/>
              </a:rPr>
              <a:t>ТЕМА: ВЛАДА, ВПЛИВ, ЛІДЕРСТВО</a:t>
            </a:r>
            <a:endParaRPr lang="uk-UA" sz="36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65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2191" y="302359"/>
            <a:ext cx="11365906" cy="6555641"/>
          </a:xfrm>
          <a:prstGeom prst="rect">
            <a:avLst/>
          </a:prstGeom>
        </p:spPr>
        <p:txBody>
          <a:bodyPr wrap="square">
            <a:spAutoFit/>
          </a:bodyPr>
          <a:lstStyle/>
          <a:p>
            <a:pPr indent="360000" algn="just">
              <a:spcAft>
                <a:spcPts val="0"/>
              </a:spcAft>
            </a:pP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Авторитет підкупу</a:t>
            </a:r>
            <a:r>
              <a:rPr lang="uk-UA" sz="2000" dirty="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uk-UA" sz="2000" dirty="0">
                <a:latin typeface="Calibri" panose="020F0502020204030204" pitchFamily="34" charset="0"/>
                <a:ea typeface="Calibri" panose="020F0502020204030204" pitchFamily="34" charset="0"/>
                <a:cs typeface="Times New Roman" panose="02020603050405020304" pitchFamily="18" charset="0"/>
              </a:rPr>
              <a:t>має місце тоді, коли керівник дотримується правила, що винагорода за працю прямо залежить від особистих бажань керівника. Це викривлює зміст службових відносин, породжує прислужництво. Ділові відносини в такому разі набувають форми особистої відданості керівникові, який є благодійником за рахунок держави.</a:t>
            </a:r>
            <a:endParaRPr lang="uk-UA" sz="2000" b="1" dirty="0" smtClean="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b="1" dirty="0" smtClean="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Авторитет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відстані</a:t>
            </a:r>
            <a:r>
              <a:rPr lang="uk-UA" sz="2000" dirty="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uk-UA" sz="2000" dirty="0">
                <a:latin typeface="Calibri" panose="020F0502020204030204" pitchFamily="34" charset="0"/>
                <a:ea typeface="Calibri" panose="020F0502020204030204" pitchFamily="34" charset="0"/>
                <a:cs typeface="Times New Roman" panose="02020603050405020304" pitchFamily="18" charset="0"/>
              </a:rPr>
              <a:t>полягає в тому, що керівникові здається: чим далі він від підлеглих, чим рідше він з ними бачиться, тим сильніший його вплив на них. Прихильники такого авторитету прагнуть закріпити його шляхом створення штучних, бюрократичних бар'єрів між собою і підлеглими, встановлення для себе різних привілеїв, штучного виокремлення з колективу, самозвеличування. </a:t>
            </a:r>
          </a:p>
          <a:p>
            <a:pPr indent="360000" algn="just">
              <a:spcAft>
                <a:spcPts val="0"/>
              </a:spcAft>
            </a:pPr>
            <a:endParaRPr lang="uk-UA" sz="2000" b="1" dirty="0" smtClean="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Авторитет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доброти</a:t>
            </a:r>
            <a:r>
              <a:rPr lang="uk-UA" sz="2000" dirty="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uk-UA" sz="2000" dirty="0">
                <a:latin typeface="Calibri" panose="020F0502020204030204" pitchFamily="34" charset="0"/>
                <a:ea typeface="Calibri" panose="020F0502020204030204" pitchFamily="34" charset="0"/>
                <a:cs typeface="Times New Roman" panose="02020603050405020304" pitchFamily="18" charset="0"/>
              </a:rPr>
              <a:t>виникає на основі неправильного розуміння сутності чуйного ставлення до підлеглих і характеризується низькою вимогливістю до них. Це послаблює волю людини, дезорганізує, заважає перспективі росту, завдає шкоди особистості й справі. </a:t>
            </a:r>
          </a:p>
          <a:p>
            <a:pPr indent="360000" algn="just">
              <a:spcAft>
                <a:spcPts val="0"/>
              </a:spcAft>
            </a:pPr>
            <a:r>
              <a:rPr lang="uk-UA" sz="2000" dirty="0">
                <a:latin typeface="Calibri" panose="020F0502020204030204" pitchFamily="34" charset="0"/>
                <a:ea typeface="Calibri" panose="020F0502020204030204" pitchFamily="34" charset="0"/>
                <a:cs typeface="Times New Roman" panose="02020603050405020304" pitchFamily="18" charset="0"/>
              </a:rPr>
              <a:t>Авторитет чванства – це зверхність, пихатість, заснована на минулих або уявних, надуманих заслугах. Чванство — надмірне захоплення владою. Такий керівник формально або підкреслено поблажливо ставиться до підлеглих, не заглиблюється в їх потреби. Усім своїм виглядом, манерою поведінки, напускною поважністю він принижує підлеглих, підкреслюючи виключність своєї персони. </a:t>
            </a:r>
          </a:p>
          <a:p>
            <a:pPr indent="360000" algn="just">
              <a:spcAft>
                <a:spcPts val="0"/>
              </a:spcAft>
            </a:pPr>
            <a:r>
              <a:rPr lang="uk-UA" sz="2000" dirty="0">
                <a:latin typeface="Calibri" panose="020F0502020204030204" pitchFamily="34" charset="0"/>
                <a:ea typeface="Calibri" panose="020F0502020204030204" pitchFamily="34" charset="0"/>
                <a:cs typeface="Times New Roman" panose="02020603050405020304" pitchFamily="18" charset="0"/>
              </a:rPr>
              <a:t>Чванливий керівник часто аргументує свою діяльність, посилаючись на свій вік, освіту й соціальне положення. Досить часто вони вживають такі фрази: </a:t>
            </a:r>
            <a:r>
              <a:rPr lang="uk-UA" sz="2000" i="1" dirty="0">
                <a:latin typeface="Calibri" panose="020F0502020204030204" pitchFamily="34" charset="0"/>
                <a:ea typeface="Calibri" panose="020F0502020204030204" pitchFamily="34" charset="0"/>
                <a:cs typeface="Times New Roman" panose="02020603050405020304" pitchFamily="18" charset="0"/>
              </a:rPr>
              <a:t>"Ось </a:t>
            </a:r>
            <a:r>
              <a:rPr lang="uk-UA" sz="2000" i="1" dirty="0" err="1">
                <a:latin typeface="Calibri" panose="020F0502020204030204" pitchFamily="34" charset="0"/>
                <a:ea typeface="Calibri" panose="020F0502020204030204" pitchFamily="34" charset="0"/>
                <a:cs typeface="Times New Roman" panose="02020603050405020304" pitchFamily="18" charset="0"/>
              </a:rPr>
              <a:t>доживете</a:t>
            </a:r>
            <a:r>
              <a:rPr lang="uk-UA" sz="2000" i="1" dirty="0">
                <a:latin typeface="Calibri" panose="020F0502020204030204" pitchFamily="34" charset="0"/>
                <a:ea typeface="Calibri" panose="020F0502020204030204" pitchFamily="34" charset="0"/>
                <a:cs typeface="Times New Roman" panose="02020603050405020304" pitchFamily="18" charset="0"/>
              </a:rPr>
              <a:t> до моїх років, тоді й будете судити", "Спочатку отримайте диплом, а потім і поговоримо", "Займете моє місце, тоді й будете вирішувати"</a:t>
            </a:r>
            <a:r>
              <a:rPr lang="uk-UA" sz="2000" dirty="0">
                <a:latin typeface="Calibri" panose="020F0502020204030204" pitchFamily="34" charset="0"/>
                <a:ea typeface="Calibri" panose="020F0502020204030204" pitchFamily="34" charset="0"/>
                <a:cs typeface="Times New Roman" panose="02020603050405020304" pitchFamily="18" charset="0"/>
              </a:rPr>
              <a:t>.</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537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2012" y="108487"/>
            <a:ext cx="11220628" cy="6645730"/>
          </a:xfrm>
          <a:prstGeom prst="rect">
            <a:avLst/>
          </a:prstGeom>
        </p:spPr>
        <p:txBody>
          <a:bodyPr wrap="square">
            <a:spAutoFit/>
          </a:bodyPr>
          <a:lstStyle/>
          <a:p>
            <a:pPr algn="ctr">
              <a:lnSpc>
                <a:spcPct val="107000"/>
              </a:lnSpc>
              <a:spcAft>
                <a:spcPts val="0"/>
              </a:spcAft>
            </a:pPr>
            <a:r>
              <a:rPr lang="uk-UA" b="1" dirty="0">
                <a:latin typeface="Calibri" panose="020F0502020204030204" pitchFamily="34" charset="0"/>
                <a:ea typeface="Calibri" panose="020F0502020204030204" pitchFamily="34" charset="0"/>
                <a:cs typeface="Times New Roman" panose="02020603050405020304" pitchFamily="18" charset="0"/>
              </a:rPr>
              <a:t>Аналізуючи процес формування </a:t>
            </a:r>
            <a:r>
              <a:rPr lang="uk-UA" b="1" dirty="0" err="1">
                <a:latin typeface="Calibri" panose="020F0502020204030204" pitchFamily="34" charset="0"/>
                <a:ea typeface="Calibri" panose="020F0502020204030204" pitchFamily="34" charset="0"/>
                <a:cs typeface="Times New Roman" panose="02020603050405020304" pitchFamily="18" charset="0"/>
              </a:rPr>
              <a:t>псевдоавторитетів</a:t>
            </a:r>
            <a:r>
              <a:rPr lang="uk-UA" b="1" dirty="0">
                <a:latin typeface="Calibri" panose="020F0502020204030204" pitchFamily="34" charset="0"/>
                <a:ea typeface="Calibri" panose="020F0502020204030204" pitchFamily="34" charset="0"/>
                <a:cs typeface="Times New Roman" panose="02020603050405020304" pitchFamily="18" charset="0"/>
              </a:rPr>
              <a:t>, психолог </a:t>
            </a:r>
            <a:r>
              <a:rPr lang="uk-UA" b="1" dirty="0" err="1">
                <a:latin typeface="Calibri" panose="020F0502020204030204" pitchFamily="34" charset="0"/>
                <a:ea typeface="Calibri" panose="020F0502020204030204" pitchFamily="34" charset="0"/>
                <a:cs typeface="Times New Roman" panose="02020603050405020304" pitchFamily="18" charset="0"/>
              </a:rPr>
              <a:t>Є.Вендров</a:t>
            </a:r>
            <a:r>
              <a:rPr lang="uk-UA" b="1" dirty="0">
                <a:latin typeface="Calibri" panose="020F0502020204030204" pitchFamily="34" charset="0"/>
                <a:ea typeface="Calibri" panose="020F0502020204030204" pitchFamily="34" charset="0"/>
                <a:cs typeface="Times New Roman" panose="02020603050405020304" pitchFamily="18" charset="0"/>
              </a:rPr>
              <a:t> назвав кілька причин їх виникненн</a:t>
            </a:r>
            <a:r>
              <a:rPr lang="uk-UA" dirty="0">
                <a:latin typeface="Calibri" panose="020F0502020204030204" pitchFamily="34" charset="0"/>
                <a:ea typeface="Calibri" panose="020F0502020204030204" pitchFamily="34" charset="0"/>
                <a:cs typeface="Times New Roman" panose="02020603050405020304" pitchFamily="18" charset="0"/>
              </a:rPr>
              <a:t>я: </a:t>
            </a:r>
          </a:p>
          <a:p>
            <a:pPr algn="just">
              <a:lnSpc>
                <a:spcPct val="107000"/>
              </a:lnSpc>
              <a:spcAft>
                <a:spcPts val="0"/>
              </a:spcAft>
            </a:pPr>
            <a:endParaRPr lang="uk-UA"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Calibri" panose="020F0502020204030204" pitchFamily="34" charset="0"/>
                <a:ea typeface="Calibri" panose="020F0502020204030204" pitchFamily="34" charset="0"/>
                <a:cs typeface="Times New Roman" panose="02020603050405020304" pitchFamily="18" charset="0"/>
              </a:rPr>
              <a:t>1</a:t>
            </a:r>
            <a:r>
              <a:rPr lang="uk-UA" sz="2000" dirty="0">
                <a:latin typeface="Calibri" panose="020F0502020204030204" pitchFamily="34" charset="0"/>
                <a:ea typeface="Calibri" panose="020F0502020204030204" pitchFamily="34" charset="0"/>
                <a:cs typeface="Times New Roman" panose="02020603050405020304" pitchFamily="18" charset="0"/>
              </a:rPr>
              <a:t>. Керівник вважає, що немає потреби радитися з підлеглими, рахуватися з ними, бо свідомість підлеглих ще не на достатньому рівні. </a:t>
            </a:r>
          </a:p>
          <a:p>
            <a:pPr algn="just">
              <a:lnSpc>
                <a:spcPct val="107000"/>
              </a:lnSpc>
              <a:spcAft>
                <a:spcPts val="0"/>
              </a:spcAft>
            </a:pPr>
            <a:endParaRPr lang="uk-UA"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Calibri" panose="020F0502020204030204" pitchFamily="34" charset="0"/>
                <a:ea typeface="Calibri" panose="020F0502020204030204" pitchFamily="34" charset="0"/>
                <a:cs typeface="Times New Roman" panose="02020603050405020304" pitchFamily="18" charset="0"/>
              </a:rPr>
              <a:t>2</a:t>
            </a:r>
            <a:r>
              <a:rPr lang="uk-UA" sz="2000" dirty="0">
                <a:latin typeface="Calibri" panose="020F0502020204030204" pitchFamily="34" charset="0"/>
                <a:ea typeface="Calibri" panose="020F0502020204030204" pitchFamily="34" charset="0"/>
                <a:cs typeface="Times New Roman" panose="02020603050405020304" pitchFamily="18" charset="0"/>
              </a:rPr>
              <a:t>. Керівник вважає: підлеглі повинні його боятися. Хоча відомо, що такі їх риси, як охайність, виконавча дисципліна, чіткість у роботі, виховуються насамперед не грубістю, криком і покаранням, а силою авторитету керівника. </a:t>
            </a:r>
          </a:p>
          <a:p>
            <a:pPr algn="just">
              <a:lnSpc>
                <a:spcPct val="107000"/>
              </a:lnSpc>
              <a:spcAft>
                <a:spcPts val="0"/>
              </a:spcAft>
            </a:pPr>
            <a:endParaRPr lang="uk-UA"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Calibri" panose="020F0502020204030204" pitchFamily="34" charset="0"/>
                <a:ea typeface="Calibri" panose="020F0502020204030204" pitchFamily="34" charset="0"/>
                <a:cs typeface="Times New Roman" panose="02020603050405020304" pitchFamily="18" charset="0"/>
              </a:rPr>
              <a:t>3</a:t>
            </a:r>
            <a:r>
              <a:rPr lang="uk-UA" sz="2000" dirty="0">
                <a:latin typeface="Calibri" panose="020F0502020204030204" pitchFamily="34" charset="0"/>
                <a:ea typeface="Calibri" panose="020F0502020204030204" pitchFamily="34" charset="0"/>
                <a:cs typeface="Times New Roman" panose="02020603050405020304" pitchFamily="18" charset="0"/>
              </a:rPr>
              <a:t>. Досягти </a:t>
            </a:r>
            <a:r>
              <a:rPr lang="uk-UA" sz="2000" dirty="0" err="1">
                <a:latin typeface="Calibri" panose="020F0502020204030204" pitchFamily="34" charset="0"/>
                <a:ea typeface="Calibri" panose="020F0502020204030204" pitchFamily="34" charset="0"/>
                <a:cs typeface="Times New Roman" panose="02020603050405020304" pitchFamily="18" charset="0"/>
              </a:rPr>
              <a:t>псевдоавторитету</a:t>
            </a:r>
            <a:r>
              <a:rPr lang="uk-UA" sz="2000" dirty="0">
                <a:latin typeface="Calibri" panose="020F0502020204030204" pitchFamily="34" charset="0"/>
                <a:ea typeface="Calibri" panose="020F0502020204030204" pitchFamily="34" charset="0"/>
                <a:cs typeface="Times New Roman" panose="02020603050405020304" pitchFamily="18" charset="0"/>
              </a:rPr>
              <a:t> легше і мати його зручніше, ніж істинний. Можна менше вимагати від себе, не завантажувати уважним вивченням справ і вчинків, аналізом мотивів, що спонукали до їх здійснення. Набагато легше карати, кричати, ніж </a:t>
            </a:r>
            <a:r>
              <a:rPr lang="uk-UA" sz="2000" dirty="0" err="1">
                <a:latin typeface="Calibri" panose="020F0502020204030204" pitchFamily="34" charset="0"/>
                <a:ea typeface="Calibri" panose="020F0502020204030204" pitchFamily="34" charset="0"/>
                <a:cs typeface="Times New Roman" panose="02020603050405020304" pitchFamily="18" charset="0"/>
              </a:rPr>
              <a:t>професійно</a:t>
            </a:r>
            <a:r>
              <a:rPr lang="uk-UA" sz="2000" dirty="0">
                <a:latin typeface="Calibri" panose="020F0502020204030204" pitchFamily="34" charset="0"/>
                <a:ea typeface="Calibri" panose="020F0502020204030204" pitchFamily="34" charset="0"/>
                <a:cs typeface="Times New Roman" panose="02020603050405020304" pitchFamily="18" charset="0"/>
              </a:rPr>
              <a:t> й правильно організовувати виробничий процес. </a:t>
            </a:r>
          </a:p>
          <a:p>
            <a:pPr algn="just">
              <a:lnSpc>
                <a:spcPct val="107000"/>
              </a:lnSpc>
              <a:spcAft>
                <a:spcPts val="0"/>
              </a:spcAft>
            </a:pPr>
            <a:endParaRPr lang="uk-UA"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Calibri" panose="020F0502020204030204" pitchFamily="34" charset="0"/>
                <a:ea typeface="Calibri" panose="020F0502020204030204" pitchFamily="34" charset="0"/>
                <a:cs typeface="Times New Roman" panose="02020603050405020304" pitchFamily="18" charset="0"/>
              </a:rPr>
              <a:t>4</a:t>
            </a:r>
            <a:r>
              <a:rPr lang="uk-UA" sz="2000" dirty="0">
                <a:latin typeface="Calibri" panose="020F0502020204030204" pitchFamily="34" charset="0"/>
                <a:ea typeface="Calibri" panose="020F0502020204030204" pitchFamily="34" charset="0"/>
                <a:cs typeface="Times New Roman" panose="02020603050405020304" pitchFamily="18" charset="0"/>
              </a:rPr>
              <a:t>. Грубість, чванливість, самодурство можуть бути засобом самозахисту, бо саме нормальні людські стосунки одразу ж викриють його невихованість, некомпетентність, непридатність до управлінської діяльності. Цим пояснюється і хвороблива нетерпимість таких горе-керівників до критики. </a:t>
            </a:r>
          </a:p>
          <a:p>
            <a:pPr algn="just">
              <a:lnSpc>
                <a:spcPct val="107000"/>
              </a:lnSpc>
              <a:spcAft>
                <a:spcPts val="0"/>
              </a:spcAft>
            </a:pPr>
            <a:endParaRPr lang="uk-UA"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Calibri" panose="020F0502020204030204" pitchFamily="34" charset="0"/>
                <a:ea typeface="Calibri" panose="020F0502020204030204" pitchFamily="34" charset="0"/>
                <a:cs typeface="Times New Roman" panose="02020603050405020304" pitchFamily="18" charset="0"/>
              </a:rPr>
              <a:t>5</a:t>
            </a:r>
            <a:r>
              <a:rPr lang="uk-UA" sz="2000" dirty="0">
                <a:latin typeface="Calibri" panose="020F0502020204030204" pitchFamily="34" charset="0"/>
                <a:ea typeface="Calibri" panose="020F0502020204030204" pitchFamily="34" charset="0"/>
                <a:cs typeface="Times New Roman" panose="02020603050405020304" pitchFamily="18" charset="0"/>
              </a:rPr>
              <a:t>. Такі риси характеру, як властолюбство, завищена самооцінка. </a:t>
            </a:r>
          </a:p>
          <a:p>
            <a:pPr algn="just">
              <a:lnSpc>
                <a:spcPct val="107000"/>
              </a:lnSpc>
              <a:spcAft>
                <a:spcPts val="0"/>
              </a:spcAft>
            </a:pPr>
            <a:endParaRPr lang="uk-UA"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Calibri" panose="020F0502020204030204" pitchFamily="34" charset="0"/>
                <a:ea typeface="Calibri" panose="020F0502020204030204" pitchFamily="34" charset="0"/>
                <a:cs typeface="Times New Roman" panose="02020603050405020304" pitchFamily="18" charset="0"/>
              </a:rPr>
              <a:t>6</a:t>
            </a:r>
            <a:r>
              <a:rPr lang="uk-UA" sz="2000" dirty="0">
                <a:latin typeface="Calibri" panose="020F0502020204030204" pitchFamily="34" charset="0"/>
                <a:ea typeface="Calibri" panose="020F0502020204030204" pitchFamily="34" charset="0"/>
                <a:cs typeface="Times New Roman" panose="02020603050405020304" pitchFamily="18" charset="0"/>
              </a:rPr>
              <a:t>. Поведінка вищого керівництва.</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816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6015" y="269736"/>
            <a:ext cx="11212083" cy="5928674"/>
          </a:xfrm>
          <a:prstGeom prst="rect">
            <a:avLst/>
          </a:prstGeom>
        </p:spPr>
        <p:txBody>
          <a:bodyPr wrap="square">
            <a:spAutoFit/>
          </a:bodyPr>
          <a:lstStyle/>
          <a:p>
            <a:pPr algn="ctr">
              <a:lnSpc>
                <a:spcPct val="107000"/>
              </a:lnSpc>
              <a:spcAft>
                <a:spcPts val="0"/>
              </a:spcAft>
            </a:pPr>
            <a:r>
              <a:rPr lang="uk-UA" b="1" dirty="0">
                <a:latin typeface="Calibri" panose="020F0502020204030204" pitchFamily="34" charset="0"/>
                <a:ea typeface="Calibri" panose="020F0502020204030204" pitchFamily="34" charset="0"/>
                <a:cs typeface="Times New Roman" panose="02020603050405020304" pitchFamily="18" charset="0"/>
              </a:rPr>
              <a:t>Важливими чинниками впливу керівника на підлеглих є влада.</a:t>
            </a:r>
            <a:endParaRPr lang="uk-UA"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latin typeface="Calibri" panose="020F0502020204030204" pitchFamily="34" charset="0"/>
                <a:ea typeface="Calibri" panose="020F0502020204030204" pitchFamily="34" charset="0"/>
                <a:cs typeface="Times New Roman" panose="02020603050405020304" pitchFamily="18" charset="0"/>
              </a:rPr>
              <a:t>Влада</a:t>
            </a:r>
            <a:r>
              <a:rPr lang="uk-UA" dirty="0">
                <a:latin typeface="Calibri" panose="020F0502020204030204" pitchFamily="34" charset="0"/>
                <a:ea typeface="Calibri" panose="020F0502020204030204" pitchFamily="34" charset="0"/>
                <a:cs typeface="Times New Roman" panose="02020603050405020304" pitchFamily="18" charset="0"/>
              </a:rPr>
              <a:t> – здатність і можливість здійснювати певний вплив на діяльність, поведінку людей за допомогою різних засобів – волі, права, авторитету, насилля.</a:t>
            </a:r>
          </a:p>
          <a:p>
            <a:pPr indent="360000" algn="ctr">
              <a:spcAft>
                <a:spcPts val="0"/>
              </a:spcAft>
            </a:pPr>
            <a:r>
              <a:rPr lang="uk-UA"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Джерелами влади керівника над підлеглими є (</a:t>
            </a:r>
            <a:r>
              <a:rPr lang="uk-UA" b="1" dirty="0" err="1">
                <a:solidFill>
                  <a:srgbClr val="CC00CC"/>
                </a:solidFill>
                <a:latin typeface="Calibri" panose="020F0502020204030204" pitchFamily="34" charset="0"/>
                <a:ea typeface="Calibri" panose="020F0502020204030204" pitchFamily="34" charset="0"/>
                <a:cs typeface="Times New Roman" panose="02020603050405020304" pitchFamily="18" charset="0"/>
              </a:rPr>
              <a:t>Дж</a:t>
            </a:r>
            <a:r>
              <a:rPr lang="uk-UA"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 Френч, Б. </a:t>
            </a:r>
            <a:r>
              <a:rPr lang="uk-UA" b="1" dirty="0" err="1">
                <a:solidFill>
                  <a:srgbClr val="CC00CC"/>
                </a:solidFill>
                <a:latin typeface="Calibri" panose="020F0502020204030204" pitchFamily="34" charset="0"/>
                <a:ea typeface="Calibri" panose="020F0502020204030204" pitchFamily="34" charset="0"/>
                <a:cs typeface="Times New Roman" panose="02020603050405020304" pitchFamily="18" charset="0"/>
              </a:rPr>
              <a:t>Рейвен</a:t>
            </a:r>
            <a:r>
              <a:rPr lang="uk-UA"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a:t>
            </a:r>
            <a:r>
              <a:rPr lang="uk-UA" b="1" dirty="0">
                <a:latin typeface="Calibri" panose="020F0502020204030204" pitchFamily="34" charset="0"/>
                <a:ea typeface="Calibri" panose="020F0502020204030204" pitchFamily="34" charset="0"/>
                <a:cs typeface="Times New Roman" panose="02020603050405020304" pitchFamily="18" charset="0"/>
              </a:rPr>
              <a:t> </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чинне законодавство, межі посадової компетенції в організації;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застосування винагород (підвищення заробітної плати, встановлення премій, доплат, надання змоги використовувати в найзручніший час відпустки, виконувати цікавішу, бажанішу роботу);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застосування примусу (здатність отримати бажану згоду під тиском і страхом покарання, тобто догани, пониження посади, звільнення з посади, інколи фізичного насилля). </a:t>
            </a:r>
          </a:p>
          <a:p>
            <a:pPr indent="360000" algn="just">
              <a:spcAft>
                <a:spcPts val="0"/>
              </a:spcAft>
            </a:pPr>
            <a:r>
              <a:rPr lang="uk-UA" dirty="0">
                <a:latin typeface="Calibri" panose="020F0502020204030204" pitchFamily="34" charset="0"/>
                <a:ea typeface="Calibri" panose="020F0502020204030204" pitchFamily="34" charset="0"/>
                <a:cs typeface="Times New Roman" panose="02020603050405020304" pitchFamily="18" charset="0"/>
              </a:rPr>
              <a:t>Формами примусу є критика, присутність керівника під час виконання роботи його підлеглими;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референтна влада (базується вона на привабливих особистісних рисах керівника). Намагання співробітників бути схожими на такого керівника наділяють його додатковою владою над ними;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влада, заснована на досвіді (проявляється у визнанні, що індивід наділений недоступними для інших спеціальними знаннями). </a:t>
            </a:r>
          </a:p>
          <a:p>
            <a:pPr indent="360000" algn="just">
              <a:spcAft>
                <a:spcPts val="0"/>
              </a:spcAft>
            </a:pPr>
            <a:endParaRPr lang="uk-UA" dirty="0" smtClean="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smtClean="0">
                <a:latin typeface="Calibri" panose="020F0502020204030204" pitchFamily="34" charset="0"/>
                <a:ea typeface="Calibri" panose="020F0502020204030204" pitchFamily="34" charset="0"/>
                <a:cs typeface="Times New Roman" panose="02020603050405020304" pitchFamily="18" charset="0"/>
              </a:rPr>
              <a:t>За </a:t>
            </a:r>
            <a:r>
              <a:rPr lang="uk-UA" dirty="0">
                <a:latin typeface="Calibri" panose="020F0502020204030204" pitchFamily="34" charset="0"/>
                <a:ea typeface="Calibri" panose="020F0502020204030204" pitchFamily="34" charset="0"/>
                <a:cs typeface="Times New Roman" panose="02020603050405020304" pitchFamily="18" charset="0"/>
              </a:rPr>
              <a:t>іншою концепцією </a:t>
            </a:r>
            <a:r>
              <a:rPr lang="uk-UA" b="1" dirty="0" err="1">
                <a:latin typeface="Calibri" panose="020F0502020204030204" pitchFamily="34" charset="0"/>
                <a:ea typeface="Calibri" panose="020F0502020204030204" pitchFamily="34" charset="0"/>
                <a:cs typeface="Times New Roman" panose="02020603050405020304" pitchFamily="18" charset="0"/>
              </a:rPr>
              <a:t>К.Хейлс</a:t>
            </a:r>
            <a:r>
              <a:rPr lang="uk-UA" dirty="0">
                <a:latin typeface="Calibri" panose="020F0502020204030204" pitchFamily="34" charset="0"/>
                <a:ea typeface="Calibri" panose="020F0502020204030204" pitchFamily="34" charset="0"/>
                <a:cs typeface="Times New Roman" panose="02020603050405020304" pitchFamily="18" charset="0"/>
              </a:rPr>
              <a:t> акцентує увагу на відмінностях між особистими та інституційними джерелами влади, такими в управлінні є: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ресурси фізичної влади (можливість вплинути на дії інших індивідів);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ресурси економічної влади;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ресурси влади знань (адміністративні, технічні); </a:t>
            </a:r>
          </a:p>
          <a:p>
            <a:pPr marL="285750" indent="-285750" algn="jus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ресурси нормативної влади (обмежені й бажані ідеї, переконання, цінності та вплив).</a:t>
            </a:r>
            <a:endParaRPr lang="uk-UA" dirty="0"/>
          </a:p>
        </p:txBody>
      </p:sp>
    </p:spTree>
    <p:extLst>
      <p:ext uri="{BB962C8B-B14F-4D97-AF65-F5344CB8AC3E}">
        <p14:creationId xmlns:p14="http://schemas.microsoft.com/office/powerpoint/2010/main" val="415739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36919" y="234098"/>
            <a:ext cx="7007552" cy="3785652"/>
          </a:xfrm>
          <a:prstGeom prst="rect">
            <a:avLst/>
          </a:prstGeom>
        </p:spPr>
        <p:txBody>
          <a:bodyPr wrap="square">
            <a:spAutoFit/>
          </a:bodyPr>
          <a:lstStyle/>
          <a:p>
            <a:pPr indent="360000" algn="just">
              <a:spcAft>
                <a:spcPts val="0"/>
              </a:spcAft>
            </a:pP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здатність керівника/ менеджера розпоряджатися наданими ресурсами (матеріальними, трудовими, фінансовими та ін.), впливати на дії і поведінку людей, за допомогою волі, авторитету, права, насильства. Вона може відноситися до індивіду, групі людей або організації в цілому.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Визначення влади як організаційного процесу припускає наступне:</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 це потенціал, який є у його користувача; між користувачем влади і тим до кого вона застосовується існує взаємозалежність;</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користувач влади має деяку свободу дій</a:t>
            </a: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uk-UA"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29084" t="17547" r="34802" b="28386"/>
          <a:stretch/>
        </p:blipFill>
        <p:spPr bwMode="auto">
          <a:xfrm>
            <a:off x="273822" y="353731"/>
            <a:ext cx="4563097" cy="3683238"/>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150976" y="4430144"/>
            <a:ext cx="6096000" cy="2031325"/>
          </a:xfrm>
          <a:prstGeom prst="rect">
            <a:avLst/>
          </a:prstGeom>
        </p:spPr>
        <p:txBody>
          <a:bodyPr>
            <a:spAutoFit/>
          </a:bodyPr>
          <a:lstStyle/>
          <a:p>
            <a:pPr indent="360000" algn="just">
              <a:spcAft>
                <a:spcPts val="0"/>
              </a:spcAft>
            </a:pPr>
            <a:r>
              <a:rPr lang="uk-UA"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може існувати, але не використовуватися</a:t>
            </a:r>
            <a:r>
              <a:rPr lang="uk-UA" dirty="0">
                <a:solidFill>
                  <a:srgbClr val="000000"/>
                </a:solidFill>
                <a:latin typeface="Calibri" panose="020F0502020204030204" pitchFamily="34" charset="0"/>
                <a:ea typeface="Calibri" panose="020F0502020204030204" pitchFamily="34" charset="0"/>
                <a:cs typeface="Times New Roman" panose="02020603050405020304" pitchFamily="18" charset="0"/>
              </a:rPr>
              <a:t>. Якщо співробітник виконує всі посадові обов'язки, у керівництва немає необхідності застосувати владу. Це функція залежності, а точніше взаємозалежності. Чим більше одна людина залежить від іншої, тим влада збільшується у обох. Влада може спрямовуватися на вирішення проблеми і на владу заборони.</a:t>
            </a:r>
            <a:endParaRPr lang="uk-UA"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p:nvPr/>
        </p:nvPicPr>
        <p:blipFill rotWithShape="1">
          <a:blip r:embed="rId3"/>
          <a:srcRect l="28998" t="23081" r="29991" b="34839"/>
          <a:stretch/>
        </p:blipFill>
        <p:spPr bwMode="auto">
          <a:xfrm>
            <a:off x="6741863" y="4069514"/>
            <a:ext cx="5188066" cy="27525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334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7469" y="97528"/>
            <a:ext cx="11374452" cy="3477875"/>
          </a:xfrm>
          <a:prstGeom prst="rect">
            <a:avLst/>
          </a:prstGeom>
        </p:spPr>
        <p:txBody>
          <a:bodyPr wrap="square">
            <a:spAutoFit/>
          </a:bodyPr>
          <a:lstStyle/>
          <a:p>
            <a:pPr indent="360000" algn="just">
              <a:spcAft>
                <a:spcPts val="0"/>
              </a:spcAft>
            </a:pP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по суті соціальний термін. її має один індивід у відношенні до іншого, один колектив у відношенні до другого та ін. Концепція влади будується на взаємодії людей і колективів в організації. її використовують і керівники, і підлеглі для досягнення своїх цілей і укріплення власного положення. Успіх або невдача у застосуванні влади в основному визначається її розумінням, знанням, як і коли нею користуватися, або передбачати наслідки її використання.</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ґрунтується на відносинах субординації, встановлюється відповідно до діючої структури управління і враховує особистості та рівень фахової підготовки керівного складу. </a:t>
            </a:r>
            <a:endParaRPr lang="uk-UA"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Термін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застосовується щодо соціальних утворень (групова, корпоративна, релігійна, світська), а також щодо функцій держави (адміністративна, дисциплінарна, військова, судова, фінансова).</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67469" y="4105405"/>
            <a:ext cx="11237719" cy="1631216"/>
          </a:xfrm>
          <a:prstGeom prst="rect">
            <a:avLst/>
          </a:prstGeom>
        </p:spPr>
        <p:txBody>
          <a:bodyPr wrap="square">
            <a:spAutoFit/>
          </a:bodyPr>
          <a:lstStyle/>
          <a:p>
            <a:pPr indent="360000" algn="just"/>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посади виходить не із самої посади, а делегується її володарю тими, кому він підпорядкований. Об'єм влади залежить від рівня довіри </a:t>
            </a:r>
            <a:r>
              <a:rPr lang="uk-U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вищестоящого</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керівника. При цьому делегування влади може бути </a:t>
            </a:r>
            <a:r>
              <a:rPr lang="uk-U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повернено</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назад. Це дозволяє зробити висновок, що не існує прямої залежності між рівнем посади і об'ємом влади. </a:t>
            </a: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Їх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співвідношення залежить від ситуації та особистостей.</a:t>
            </a:r>
            <a:endParaRPr lang="uk-UA" sz="2000" dirty="0"/>
          </a:p>
        </p:txBody>
      </p:sp>
    </p:spTree>
    <p:extLst>
      <p:ext uri="{BB962C8B-B14F-4D97-AF65-F5344CB8AC3E}">
        <p14:creationId xmlns:p14="http://schemas.microsoft.com/office/powerpoint/2010/main" val="374032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00755" y="863747"/>
            <a:ext cx="10716426" cy="4401205"/>
          </a:xfrm>
          <a:prstGeom prst="rect">
            <a:avLst/>
          </a:prstGeom>
        </p:spPr>
        <p:txBody>
          <a:bodyPr wrap="square">
            <a:spAutoFit/>
          </a:bodyPr>
          <a:lstStyle/>
          <a:p>
            <a:pPr indent="360000" algn="just">
              <a:spcAft>
                <a:spcPts val="0"/>
              </a:spcAft>
            </a:pP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Особиста влада</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поважне, добре і віддане відношення до її володаря з боку підлеглих. Вона ґрунтується на близькості цілей.</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Формальна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влада</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влада за посадою. Вона обумовлена офіційним місцем особи, яку вона займає, в структурі управління організацією і змінюється кількістю підпорядкованих осіб або об'ємом матеріальних ресурсів, якими керівник розпоряджається.</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Реальна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влада</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влада як по посаді, так і по авторитету. Вона обумовлена місцем людини не тільки в операційній, але і в неофіційній системі відносин і вимірюється кількістю людей, які добровільно готові підкорятися даній особі.</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Керівники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мають владу над підлеглими, але в деяких ситуаціях і підлеглі мають владу над керівником, так як останній залежить від них по таким проблемам, як необхідна для прийняття рішень інформація, неформальні контакти з працюючими в інших підрозділах.</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804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6810" y="271837"/>
            <a:ext cx="10813279" cy="1938992"/>
          </a:xfrm>
          <a:prstGeom prst="rect">
            <a:avLst/>
          </a:prstGeom>
        </p:spPr>
        <p:txBody>
          <a:bodyPr wrap="square">
            <a:spAutoFit/>
          </a:bodyPr>
          <a:lstStyle/>
          <a:p>
            <a:pPr indent="360000" algn="just"/>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 менеджменті необхідно розрізняти поняття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і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сила</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Влада</a:t>
            </a:r>
            <a:r>
              <a:rPr lang="uk-UA" sz="2000"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є законною і вбудовується в структуру організації, а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сила</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навпаки, - не завжди законна, оскільки вона опирається не на право, а на </a:t>
            </a: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спроможність і може бути кваліфікована як можливість і здатність </a:t>
            </a:r>
            <a:r>
              <a:rPr lang="uk-UA" sz="2000" u="sng"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примушувати</a:t>
            </a: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явища, події відбуватися за заданим сценарієм.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Сила здійснюється через контроль над ресурсами, грошима, інформацією, знаннями і має примусовий характер.</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86809" y="2376843"/>
            <a:ext cx="10813279" cy="1394997"/>
          </a:xfrm>
          <a:prstGeom prst="rect">
            <a:avLst/>
          </a:prstGeom>
        </p:spPr>
        <p:txBody>
          <a:bodyPr wrap="square">
            <a:spAutoFit/>
          </a:bodyPr>
          <a:lstStyle/>
          <a:p>
            <a:pPr indent="360000" algn="just">
              <a:lnSpc>
                <a:spcPct val="107000"/>
              </a:lnSpc>
              <a:spcAft>
                <a:spcPts val="800"/>
              </a:spcAft>
            </a:pPr>
            <a:r>
              <a:rPr lang="uk-UA" sz="2000" dirty="0">
                <a:solidFill>
                  <a:srgbClr val="000000"/>
                </a:solidFill>
                <a:latin typeface="Calibri" panose="020F0502020204030204" pitchFamily="34" charset="0"/>
                <a:ea typeface="Calibri" panose="020F0502020204030204" pitchFamily="34" charset="0"/>
                <a:cs typeface="Calibri" panose="020F0502020204030204" pitchFamily="34" charset="0"/>
              </a:rPr>
              <a:t>Проте влада нерозривно пов’язана з </a:t>
            </a:r>
            <a:r>
              <a:rPr lang="uk-UA" sz="2000" b="1" dirty="0">
                <a:solidFill>
                  <a:srgbClr val="CC00CC"/>
                </a:solidFill>
                <a:latin typeface="Calibri" panose="020F0502020204030204" pitchFamily="34" charset="0"/>
                <a:ea typeface="Calibri" panose="020F0502020204030204" pitchFamily="34" charset="0"/>
                <a:cs typeface="Calibri" panose="020F0502020204030204" pitchFamily="34" charset="0"/>
              </a:rPr>
              <a:t>відповідальністю</a:t>
            </a:r>
            <a:r>
              <a:rPr lang="uk-UA" sz="2000" dirty="0">
                <a:solidFill>
                  <a:srgbClr val="000000"/>
                </a:solidFill>
                <a:latin typeface="Calibri" panose="020F0502020204030204" pitchFamily="34" charset="0"/>
                <a:ea typeface="Calibri" panose="020F0502020204030204" pitchFamily="34" charset="0"/>
                <a:cs typeface="Calibri" panose="020F0502020204030204" pitchFamily="34" charset="0"/>
              </a:rPr>
              <a:t>, оскільки, впливаючи на поведінку людей, керівник несе відповідальність за таку зміну їх поведінки. Таким чином, чим більшу владу має керівник, тим більшу відповідальність він несе. Ця відповідальність полягає у дотриманні керівником певних норм щодо діяльності організації і, зокрема, поведінки підлеглих.</a:t>
            </a:r>
            <a:endParaRPr lang="uk-U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024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3961" y="124922"/>
            <a:ext cx="4800514" cy="483890"/>
          </a:xfrm>
        </p:spPr>
        <p:txBody>
          <a:bodyPr>
            <a:normAutofit/>
          </a:bodyPr>
          <a:lstStyle/>
          <a:p>
            <a:r>
              <a:rPr lang="uk-UA" sz="2800" b="1" dirty="0" smtClean="0">
                <a:solidFill>
                  <a:srgbClr val="CC00CC"/>
                </a:solidFill>
                <a:latin typeface="Bookman Old Style" panose="02050604050505020204" pitchFamily="18" charset="0"/>
              </a:rPr>
              <a:t>Ресурси влади</a:t>
            </a:r>
            <a:endParaRPr lang="uk-UA" sz="2800" b="1" dirty="0">
              <a:solidFill>
                <a:srgbClr val="CC00CC"/>
              </a:solidFill>
              <a:latin typeface="Bookman Old Style" panose="02050604050505020204" pitchFamily="18" charset="0"/>
            </a:endParaRPr>
          </a:p>
        </p:txBody>
      </p:sp>
      <p:pic>
        <p:nvPicPr>
          <p:cNvPr id="4" name="Рисунок 3"/>
          <p:cNvPicPr/>
          <p:nvPr/>
        </p:nvPicPr>
        <p:blipFill rotWithShape="1">
          <a:blip r:embed="rId2"/>
          <a:srcRect l="49590" t="17683" r="30350" b="40579"/>
          <a:stretch/>
        </p:blipFill>
        <p:spPr bwMode="auto">
          <a:xfrm>
            <a:off x="188720" y="794758"/>
            <a:ext cx="3716708" cy="4033615"/>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4227005" y="827735"/>
            <a:ext cx="5703207" cy="2554545"/>
          </a:xfrm>
          <a:prstGeom prst="rect">
            <a:avLst/>
          </a:prstGeom>
        </p:spPr>
        <p:txBody>
          <a:bodyPr wrap="square">
            <a:spAutoFit/>
          </a:bodyPr>
          <a:lstStyle/>
          <a:p>
            <a:pPr indent="360000" algn="just"/>
            <a:r>
              <a:rPr lang="uk-UA" sz="2000" dirty="0">
                <a:solidFill>
                  <a:srgbClr val="333333"/>
                </a:solidFill>
                <a:latin typeface="Calibri" panose="020F0502020204030204" pitchFamily="34" charset="0"/>
                <a:ea typeface="Calibri" panose="020F0502020204030204" pitchFamily="34" charset="0"/>
                <a:cs typeface="Calibri" panose="020F0502020204030204" pitchFamily="34" charset="0"/>
              </a:rPr>
              <a:t>Термін "</a:t>
            </a:r>
            <a:r>
              <a:rPr lang="uk-UA" sz="2000" b="1" dirty="0">
                <a:solidFill>
                  <a:srgbClr val="333333"/>
                </a:solidFill>
                <a:latin typeface="Calibri" panose="020F0502020204030204" pitchFamily="34" charset="0"/>
                <a:ea typeface="Calibri" panose="020F0502020204030204" pitchFamily="34" charset="0"/>
                <a:cs typeface="Calibri" panose="020F0502020204030204" pitchFamily="34" charset="0"/>
              </a:rPr>
              <a:t>ресурси влади</a:t>
            </a:r>
            <a:r>
              <a:rPr lang="uk-UA" sz="2000" dirty="0">
                <a:solidFill>
                  <a:srgbClr val="333333"/>
                </a:solidFill>
                <a:latin typeface="Calibri" panose="020F0502020204030204" pitchFamily="34" charset="0"/>
                <a:ea typeface="Calibri" panose="020F0502020204030204" pitchFamily="34" charset="0"/>
                <a:cs typeface="Calibri" panose="020F0502020204030204" pitchFamily="34" charset="0"/>
              </a:rPr>
              <a:t>" використовують як у широкому, так і у вузькому розумінні. </a:t>
            </a:r>
            <a:endParaRPr lang="uk-UA" sz="2000" dirty="0">
              <a:latin typeface="Calibri" panose="020F0502020204030204" pitchFamily="34" charset="0"/>
              <a:ea typeface="Calibri" panose="020F0502020204030204" pitchFamily="34" charset="0"/>
              <a:cs typeface="Calibri" panose="020F0502020204030204" pitchFamily="34" charset="0"/>
            </a:endParaRPr>
          </a:p>
          <a:p>
            <a:pPr indent="360000" algn="just"/>
            <a:r>
              <a:rPr lang="uk-UA" sz="2000" b="1" dirty="0">
                <a:solidFill>
                  <a:srgbClr val="333333"/>
                </a:solidFill>
                <a:latin typeface="Calibri" panose="020F0502020204030204" pitchFamily="34" charset="0"/>
                <a:ea typeface="Calibri" panose="020F0502020204030204" pitchFamily="34" charset="0"/>
                <a:cs typeface="Calibri" panose="020F0502020204030204" pitchFamily="34" charset="0"/>
              </a:rPr>
              <a:t>У широкому розумінні </a:t>
            </a:r>
            <a:r>
              <a:rPr lang="uk-UA" sz="2000" dirty="0">
                <a:solidFill>
                  <a:srgbClr val="333333"/>
                </a:solidFill>
                <a:latin typeface="Calibri" panose="020F0502020204030204" pitchFamily="34" charset="0"/>
                <a:ea typeface="Calibri" panose="020F0502020204030204" pitchFamily="34" charset="0"/>
                <a:cs typeface="Calibri" panose="020F0502020204030204" pitchFamily="34" charset="0"/>
              </a:rPr>
              <a:t>ресурси влади є всім, що суб'єкт (індивід, група) може використати для впливу на ін. </a:t>
            </a:r>
            <a:endParaRPr lang="uk-UA" sz="2000" dirty="0">
              <a:latin typeface="Calibri" panose="020F0502020204030204" pitchFamily="34" charset="0"/>
              <a:ea typeface="Calibri" panose="020F0502020204030204" pitchFamily="34" charset="0"/>
              <a:cs typeface="Calibri" panose="020F0502020204030204" pitchFamily="34" charset="0"/>
            </a:endParaRPr>
          </a:p>
          <a:p>
            <a:pPr indent="360000" algn="just"/>
            <a:r>
              <a:rPr lang="uk-UA" sz="2000" b="1" dirty="0">
                <a:solidFill>
                  <a:srgbClr val="333333"/>
                </a:solidFill>
                <a:latin typeface="Calibri" panose="020F0502020204030204" pitchFamily="34" charset="0"/>
                <a:ea typeface="Calibri" panose="020F0502020204030204" pitchFamily="34" charset="0"/>
                <a:cs typeface="Calibri" panose="020F0502020204030204" pitchFamily="34" charset="0"/>
              </a:rPr>
              <a:t>У вузькому розумінні </a:t>
            </a:r>
            <a:r>
              <a:rPr lang="uk-UA" sz="2000" dirty="0">
                <a:solidFill>
                  <a:srgbClr val="333333"/>
                </a:solidFill>
                <a:latin typeface="Calibri" panose="020F0502020204030204" pitchFamily="34" charset="0"/>
                <a:ea typeface="Calibri" panose="020F0502020204030204" pitchFamily="34" charset="0"/>
                <a:cs typeface="Calibri" panose="020F0502020204030204" pitchFamily="34" charset="0"/>
              </a:rPr>
              <a:t>— це засоби, використання яких забезпечує вплив суб'єкта на об'єкт влади.</a:t>
            </a:r>
            <a:endParaRPr lang="uk-UA"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Прямоугольник 5"/>
          <p:cNvSpPr/>
          <p:nvPr/>
        </p:nvSpPr>
        <p:spPr>
          <a:xfrm>
            <a:off x="4227005" y="3601203"/>
            <a:ext cx="6096000" cy="2246769"/>
          </a:xfrm>
          <a:prstGeom prst="rect">
            <a:avLst/>
          </a:prstGeom>
        </p:spPr>
        <p:txBody>
          <a:bodyPr>
            <a:spAutoFit/>
          </a:bodyPr>
          <a:lstStyle/>
          <a:p>
            <a:pPr indent="360000" algn="just"/>
            <a:r>
              <a:rPr lang="uk-UA" sz="2000" dirty="0">
                <a:solidFill>
                  <a:srgbClr val="333333"/>
                </a:solidFill>
                <a:latin typeface="Calibri" panose="020F0502020204030204" pitchFamily="34" charset="0"/>
                <a:ea typeface="Calibri" panose="020F0502020204030204" pitchFamily="34" charset="0"/>
                <a:cs typeface="Calibri" panose="020F0502020204030204" pitchFamily="34" charset="0"/>
              </a:rPr>
              <a:t>Ресурси влади можуть застосовуватися для примусу, заохочення або переконання. Відповідно до цих способів досягнення політичних цілей можна виокремити й такі антропологічні ресурси влади, як страх, інтерес, переконання. </a:t>
            </a:r>
            <a:endParaRPr lang="uk-UA" sz="2000" dirty="0" smtClean="0">
              <a:solidFill>
                <a:srgbClr val="333333"/>
              </a:solidFill>
              <a:latin typeface="Calibri" panose="020F0502020204030204" pitchFamily="34" charset="0"/>
              <a:ea typeface="Calibri" panose="020F0502020204030204" pitchFamily="34" charset="0"/>
              <a:cs typeface="Calibri" panose="020F0502020204030204" pitchFamily="34" charset="0"/>
            </a:endParaRPr>
          </a:p>
          <a:p>
            <a:pPr indent="360000" algn="just"/>
            <a:r>
              <a:rPr lang="uk-UA" sz="2000" dirty="0" smtClean="0">
                <a:solidFill>
                  <a:srgbClr val="333333"/>
                </a:solidFill>
                <a:latin typeface="Calibri" panose="020F0502020204030204" pitchFamily="34" charset="0"/>
                <a:ea typeface="Calibri" panose="020F0502020204030204" pitchFamily="34" charset="0"/>
                <a:cs typeface="Calibri" panose="020F0502020204030204" pitchFamily="34" charset="0"/>
              </a:rPr>
              <a:t>Згідно </a:t>
            </a:r>
            <a:r>
              <a:rPr lang="uk-UA" sz="2000" dirty="0">
                <a:solidFill>
                  <a:srgbClr val="333333"/>
                </a:solidFill>
                <a:latin typeface="Calibri" panose="020F0502020204030204" pitchFamily="34" charset="0"/>
                <a:ea typeface="Calibri" panose="020F0502020204030204" pitchFamily="34" charset="0"/>
                <a:cs typeface="Calibri" panose="020F0502020204030204" pitchFamily="34" charset="0"/>
              </a:rPr>
              <a:t>з характером і сферою впливу розрізняють нормативні, примусові та утилітарні ресурси.</a:t>
            </a:r>
            <a:endParaRPr lang="uk-U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6486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rotWithShape="1">
          <a:blip r:embed="rId2"/>
          <a:srcRect l="24835" t="21786" r="29476" b="34926"/>
          <a:stretch/>
        </p:blipFill>
        <p:spPr bwMode="auto">
          <a:xfrm>
            <a:off x="1332916" y="789456"/>
            <a:ext cx="9280961" cy="53207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013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399" y="3679025"/>
            <a:ext cx="11477002" cy="3170099"/>
          </a:xfrm>
          <a:prstGeom prst="rect">
            <a:avLst/>
          </a:prstGeom>
        </p:spPr>
        <p:txBody>
          <a:bodyPr wrap="square">
            <a:spAutoFit/>
          </a:bodyPr>
          <a:lstStyle/>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Повноваження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надають керівникові владу над підлеглими.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Наприклад</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підлеглі залежать від керівника у таких питаннях як: підвищення заробітної плати; просування по службі; робочі завдання тощо.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Проте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і </a:t>
            </a:r>
            <a:r>
              <a:rPr lang="uk-UA"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підлеглі мають владу над керівником</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Він, зокрема, залежить від них у питаннях: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отримання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необхідної для прийняття рішень інформації;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встановлення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неформальних контактів з робітниками інших підрозділів;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здійснення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впливів, які підлеглі можуть чинити на своїх колег тощо.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Отже</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використання керівником своєї влади у повному обсязі може примусити підлеглих продемонструвати свою владу. Це, безперечно, буде впливати на рівень досягнення цілей організації. Тому розумний керівник намагається підтримувати так званий “баланс влади”.</a:t>
            </a:r>
            <a:endParaRPr lang="uk-UA"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Прямоугольник 4"/>
          <p:cNvSpPr/>
          <p:nvPr/>
        </p:nvSpPr>
        <p:spPr>
          <a:xfrm>
            <a:off x="3924793" y="108028"/>
            <a:ext cx="4791696" cy="369332"/>
          </a:xfrm>
          <a:prstGeom prst="rect">
            <a:avLst/>
          </a:prstGeom>
        </p:spPr>
        <p:txBody>
          <a:bodyPr wrap="none">
            <a:spAutoFit/>
          </a:bodyPr>
          <a:lstStyle/>
          <a:p>
            <a:r>
              <a:rPr lang="uk-UA" b="1" dirty="0">
                <a:solidFill>
                  <a:srgbClr val="CC00CC"/>
                </a:solidFill>
                <a:latin typeface="Bookman Old Style" panose="02050604050505020204" pitchFamily="18" charset="0"/>
                <a:ea typeface="Times New Roman" panose="02020603050405020304" pitchFamily="18" charset="0"/>
                <a:cs typeface="Times New Roman" panose="02020603050405020304" pitchFamily="18" charset="0"/>
              </a:rPr>
              <a:t>Баланс влади керівників і підлеглих</a:t>
            </a:r>
            <a:endParaRPr lang="uk-UA" dirty="0">
              <a:solidFill>
                <a:srgbClr val="CC00CC"/>
              </a:solidFill>
              <a:latin typeface="Bookman Old Style" panose="02050604050505020204" pitchFamily="18" charset="0"/>
            </a:endParaRPr>
          </a:p>
        </p:txBody>
      </p:sp>
      <p:sp>
        <p:nvSpPr>
          <p:cNvPr id="6" name="Прямоугольник 5"/>
          <p:cNvSpPr/>
          <p:nvPr/>
        </p:nvSpPr>
        <p:spPr>
          <a:xfrm>
            <a:off x="495656" y="485449"/>
            <a:ext cx="11511185" cy="2862322"/>
          </a:xfrm>
          <a:prstGeom prst="rect">
            <a:avLst/>
          </a:prstGeom>
        </p:spPr>
        <p:txBody>
          <a:bodyPr wrap="square">
            <a:spAutoFit/>
          </a:bodyPr>
          <a:lstStyle/>
          <a:p>
            <a:pPr indent="360000" algn="just">
              <a:spcAft>
                <a:spcPts val="0"/>
              </a:spcAft>
            </a:pP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Повноваження надають керівникові владу над підлеглими, зокрема у таких питаннях, як підвищення заробітної плати, просування по службі, робочі завдання тощо.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Проте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і підлеглі мають владу над керівником, зокрема у питаннях отримання необхідної для прийняття рішень інформації, встановлення неформальних контактів з робітниками інших підрозділів, здійснення впливів, які підлеглі можуть чинити на своїх колег тощо.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З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огляду на це </a:t>
            </a:r>
            <a:r>
              <a:rPr lang="uk-UA"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ефективний керівник намагається підтримати розумний баланс влади</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достатньої для забезпечення досягнення цілей, але такої, що не викликає почуття знедоленості і, звідси, – непокірності. Саме в цьому і полягає баланс – врівноважити владу керівника над підлеглим і владу підлеглого над керівником.</a:t>
            </a:r>
            <a:endParaRPr lang="uk-UA" sz="2000" dirty="0">
              <a:latin typeface="Calibri" panose="020F0502020204030204" pitchFamily="34" charset="0"/>
              <a:ea typeface="Calibri" panose="020F0502020204030204" pitchFamily="34" charset="0"/>
              <a:cs typeface="Calibri" panose="020F0502020204030204" pitchFamily="34" charset="0"/>
            </a:endParaRPr>
          </a:p>
        </p:txBody>
      </p:sp>
      <p:sp>
        <p:nvSpPr>
          <p:cNvPr id="7" name="Прямоугольник 6"/>
          <p:cNvSpPr/>
          <p:nvPr/>
        </p:nvSpPr>
        <p:spPr>
          <a:xfrm>
            <a:off x="4563056" y="3032694"/>
            <a:ext cx="6096000" cy="646331"/>
          </a:xfrm>
          <a:prstGeom prst="rect">
            <a:avLst/>
          </a:prstGeom>
        </p:spPr>
        <p:txBody>
          <a:bodyPr>
            <a:spAutoFit/>
          </a:bodyPr>
          <a:lstStyle/>
          <a:p>
            <a:r>
              <a:rPr lang="uk-UA" b="1" dirty="0">
                <a:solidFill>
                  <a:srgbClr val="CC00CC"/>
                </a:solidFill>
                <a:latin typeface="Bookman Old Style" panose="02050604050505020204" pitchFamily="18" charset="0"/>
                <a:ea typeface="Times New Roman" panose="02020603050405020304" pitchFamily="18" charset="0"/>
                <a:cs typeface="Times New Roman" panose="02020603050405020304" pitchFamily="18" charset="0"/>
              </a:rPr>
              <a:t>Фактори, що визначають владу керівника над підлеглими і владу підлеглого над керівником</a:t>
            </a:r>
            <a:endParaRPr lang="uk-UA" dirty="0">
              <a:solidFill>
                <a:srgbClr val="CC00CC"/>
              </a:solidFill>
              <a:latin typeface="Bookman Old Style" panose="02050604050505020204" pitchFamily="18" charset="0"/>
            </a:endParaRPr>
          </a:p>
        </p:txBody>
      </p:sp>
    </p:spTree>
    <p:extLst>
      <p:ext uri="{BB962C8B-B14F-4D97-AF65-F5344CB8AC3E}">
        <p14:creationId xmlns:p14="http://schemas.microsoft.com/office/powerpoint/2010/main" val="8332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3465" y="1013922"/>
            <a:ext cx="11348815" cy="5170646"/>
          </a:xfrm>
          <a:prstGeom prst="rect">
            <a:avLst/>
          </a:prstGeom>
        </p:spPr>
        <p:txBody>
          <a:bodyPr wrap="square">
            <a:spAutoFit/>
          </a:bodyPr>
          <a:lstStyle/>
          <a:p>
            <a:pPr indent="360000" algn="just">
              <a:spcAft>
                <a:spcPts val="0"/>
              </a:spcAft>
            </a:pPr>
            <a:r>
              <a:rPr lang="uk-UA" dirty="0">
                <a:latin typeface="Bookman Old Style" panose="02050604050505020204" pitchFamily="18" charset="0"/>
                <a:ea typeface="Times New Roman" panose="02020603050405020304" pitchFamily="18" charset="0"/>
                <a:cs typeface="Times New Roman" panose="02020603050405020304" pitchFamily="18" charset="0"/>
              </a:rPr>
              <a:t>Складовою частиною менеджменту є влада і вміле її використання є основною умовою досягнення поставлених цілей. Мотивувати людей можливо тільки впливаючи на них певним чином</a:t>
            </a:r>
            <a:r>
              <a:rPr lang="uk-UA" dirty="0" smtClean="0">
                <a:latin typeface="Bookman Old Style" panose="02050604050505020204" pitchFamily="18" charset="0"/>
                <a:ea typeface="Times New Roman" panose="02020603050405020304" pitchFamily="18" charset="0"/>
                <a:cs typeface="Times New Roman" panose="02020603050405020304" pitchFamily="18" charset="0"/>
              </a:rPr>
              <a:t>.</a:t>
            </a:r>
          </a:p>
          <a:p>
            <a:pPr indent="360000" algn="just">
              <a:spcAft>
                <a:spcPts val="0"/>
              </a:spcAft>
            </a:pP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Bookman Old Style" panose="02050604050505020204" pitchFamily="18" charset="0"/>
                <a:ea typeface="Times New Roman" panose="02020603050405020304" pitchFamily="18" charset="0"/>
                <a:cs typeface="Times New Roman" panose="02020603050405020304" pitchFamily="18" charset="0"/>
              </a:rPr>
              <a:t>Важливо зазначити, що неможливо ефективно використовувати функції менеджменту, а також впроваджувати оптимальні управлінські  рішення  за  відсутності  результативного керівництва.  Для  забезпечення  трудового процесу взаємодії між працівниками, керівник повинен володіти стратегіями впливу, владою та стилями керівництва, задля забезпечення досягнення ефективних результатів трудових відносин.  Сучасним  керівникам  доводиться докладати немало зусиль для того, щоб мотивувати діяльність підлеглих і скерувати її на досягнення мети організації</a:t>
            </a:r>
            <a:r>
              <a:rPr lang="uk-UA" dirty="0" smtClean="0">
                <a:latin typeface="Bookman Old Style" panose="02050604050505020204" pitchFamily="18" charset="0"/>
                <a:ea typeface="Times New Roman" panose="02020603050405020304" pitchFamily="18" charset="0"/>
                <a:cs typeface="Times New Roman" panose="02020603050405020304" pitchFamily="18" charset="0"/>
              </a:rPr>
              <a:t>.</a:t>
            </a:r>
          </a:p>
          <a:p>
            <a:pPr indent="360000" algn="just">
              <a:spcAft>
                <a:spcPts val="0"/>
              </a:spcAft>
            </a:pP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Bookman Old Style" panose="02050604050505020204" pitchFamily="18" charset="0"/>
                <a:ea typeface="Times New Roman" panose="02020603050405020304" pitchFamily="18" charset="0"/>
                <a:cs typeface="Times New Roman" panose="02020603050405020304" pitchFamily="18" charset="0"/>
              </a:rPr>
              <a:t>Управлінський  вплив  здійснюється постійно в різних формах у процесі взаємодії  між  трудовим  колективом  і  керівником. </a:t>
            </a:r>
            <a:endParaRPr lang="uk-UA" dirty="0" smtClean="0">
              <a:latin typeface="Bookman Old Style" panose="02050604050505020204" pitchFamily="18" charset="0"/>
              <a:ea typeface="Times New Roman" panose="02020603050405020304" pitchFamily="18" charset="0"/>
              <a:cs typeface="Times New Roman" panose="02020603050405020304" pitchFamily="18" charset="0"/>
            </a:endParaRPr>
          </a:p>
          <a:p>
            <a:pPr indent="360000" algn="just">
              <a:spcAft>
                <a:spcPts val="0"/>
              </a:spcAft>
            </a:pP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Bookman Old Style" panose="02050604050505020204" pitchFamily="18" charset="0"/>
                <a:ea typeface="Times New Roman" panose="02020603050405020304" pitchFamily="18" charset="0"/>
                <a:cs typeface="Times New Roman" panose="02020603050405020304" pitchFamily="18" charset="0"/>
              </a:rPr>
              <a:t>При цьому вплив має бути цілеспрямованим та позитивним з боку керівника, а персонал не  супротивився  такому  впливу.  Розглядаючи  феномен  стилю  керівництва  у  процесі управлінської  діяльності,  важливо  звернути увагу на такі категорії як влада, вплив, сила та  відповідальність,  а  також  співвідношення їх застосування у взаємодії з підлеглими. </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226064" y="242698"/>
            <a:ext cx="3124573" cy="499945"/>
          </a:xfrm>
          <a:prstGeom prst="rect">
            <a:avLst/>
          </a:prstGeom>
        </p:spPr>
        <p:txBody>
          <a:bodyPr wrap="none">
            <a:spAutoFit/>
          </a:bodyPr>
          <a:lstStyle/>
          <a:p>
            <a:pPr algn="ctr">
              <a:lnSpc>
                <a:spcPct val="120000"/>
              </a:lnSpc>
              <a:spcAft>
                <a:spcPts val="0"/>
              </a:spcAft>
            </a:pPr>
            <a:r>
              <a:rPr lang="ru-RU" sz="2400" b="1" dirty="0" smtClean="0">
                <a:solidFill>
                  <a:srgbClr val="CC00CC"/>
                </a:solidFill>
                <a:latin typeface="Bookman Old Style" panose="02050604050505020204" pitchFamily="18" charset="0"/>
                <a:ea typeface="Times New Roman" panose="02020603050405020304" pitchFamily="18" charset="0"/>
                <a:cs typeface="Times New Roman" panose="02020603050405020304" pitchFamily="18" charset="0"/>
              </a:rPr>
              <a:t>ПОНЯТТЯ ВЛАДИ</a:t>
            </a:r>
            <a:endParaRPr lang="uk-UA" sz="2400" dirty="0">
              <a:solidFill>
                <a:srgbClr val="CC00CC"/>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399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87051" y="242698"/>
            <a:ext cx="7202613" cy="499945"/>
          </a:xfrm>
          <a:prstGeom prst="rect">
            <a:avLst/>
          </a:prstGeom>
        </p:spPr>
        <p:txBody>
          <a:bodyPr wrap="none">
            <a:spAutoFit/>
          </a:bodyPr>
          <a:lstStyle/>
          <a:p>
            <a:pPr algn="ctr">
              <a:lnSpc>
                <a:spcPct val="120000"/>
              </a:lnSpc>
              <a:spcAft>
                <a:spcPts val="0"/>
              </a:spcAft>
            </a:pPr>
            <a:r>
              <a:rPr lang="ru-RU" sz="2400" b="1" dirty="0" smtClean="0">
                <a:solidFill>
                  <a:srgbClr val="CC00CC"/>
                </a:solidFill>
                <a:latin typeface="Bookman Old Style" panose="02050604050505020204" pitchFamily="18" charset="0"/>
                <a:ea typeface="Times New Roman" panose="02020603050405020304" pitchFamily="18" charset="0"/>
                <a:cs typeface="Times New Roman" panose="02020603050405020304" pitchFamily="18" charset="0"/>
              </a:rPr>
              <a:t>ХАРАКТЕРИСТИКА ФОРМ І ТИПІВ ВЛАДИ</a:t>
            </a:r>
            <a:endParaRPr lang="uk-UA" sz="2400" dirty="0">
              <a:solidFill>
                <a:srgbClr val="CC00CC"/>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940037" y="863747"/>
            <a:ext cx="10383141" cy="5313121"/>
          </a:xfrm>
          <a:prstGeom prst="rect">
            <a:avLst/>
          </a:prstGeom>
        </p:spPr>
        <p:txBody>
          <a:bodyPr wrap="square">
            <a:spAutoFit/>
          </a:bodyPr>
          <a:lstStyle/>
          <a:p>
            <a:pPr indent="360000" algn="just">
              <a:spcAft>
                <a:spcPts val="0"/>
              </a:spcAft>
            </a:pP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може сприймати різні форми, в тому числі утилітарну, авторитарно-нормативну і об'єднану.</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Утилітарна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влада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вплив на людину за допомогою сильних мотивів. Виконавець завдання знає, що при його виконанні він отримає певну винагороду.</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Авторитарно-нормативна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влада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законна влада і виконавець розуміє що його обов'язком є визнання вказівок керівника.</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Об'єднана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влада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влада, яка встановлюється групою, може бути великою і неусвідомленою, але поведінка працюючих повинна вписуватися в норми і культуру організації.</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Фахівці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розробили декілька підходів до класифікації типів влади. Останні наукові джерела виділяють десять типів влади, які поділені на дві групи і мають особисту та організаційну </a:t>
            </a: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основу.</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3242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6860" t="20709" r="29911" b="23010"/>
          <a:stretch/>
        </p:blipFill>
        <p:spPr bwMode="auto">
          <a:xfrm>
            <a:off x="1485018" y="453323"/>
            <a:ext cx="8547745" cy="57252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863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7215" t="20393" r="28845" b="23640"/>
          <a:stretch/>
        </p:blipFill>
        <p:spPr bwMode="auto">
          <a:xfrm>
            <a:off x="1424369" y="510758"/>
            <a:ext cx="8676759" cy="57960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5506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40067" y="265098"/>
            <a:ext cx="6096000" cy="369332"/>
          </a:xfrm>
          <a:prstGeom prst="rect">
            <a:avLst/>
          </a:prstGeom>
        </p:spPr>
        <p:txBody>
          <a:bodyPr>
            <a:spAutoFit/>
          </a:bodyPr>
          <a:lstStyle/>
          <a:p>
            <a:pPr marL="73660" marR="68580" indent="493395" algn="just">
              <a:spcAft>
                <a:spcPts val="0"/>
              </a:spcAft>
            </a:pPr>
            <a:r>
              <a:rPr lang="uk-UA" b="1" dirty="0" smtClean="0">
                <a:solidFill>
                  <a:srgbClr val="CC00CC"/>
                </a:solidFill>
                <a:latin typeface="Bookman Old Style" panose="02050604050505020204" pitchFamily="18" charset="0"/>
                <a:ea typeface="Times New Roman" panose="02020603050405020304" pitchFamily="18" charset="0"/>
              </a:rPr>
              <a:t>ФОРМИ ВЛАДИ ТА ЇХ ХАРАКТЕРИСТИКА</a:t>
            </a:r>
            <a:endParaRPr lang="uk-UA" b="1" dirty="0">
              <a:solidFill>
                <a:srgbClr val="CC00CC"/>
              </a:solidFill>
              <a:effectLst/>
              <a:latin typeface="Bookman Old Style" panose="02050604050505020204" pitchFamily="18" charset="0"/>
              <a:ea typeface="Times New Roman" panose="02020603050405020304" pitchFamily="18" charset="0"/>
            </a:endParaRPr>
          </a:p>
        </p:txBody>
      </p:sp>
      <p:sp>
        <p:nvSpPr>
          <p:cNvPr id="3" name="Прямоугольник 2"/>
          <p:cNvSpPr/>
          <p:nvPr/>
        </p:nvSpPr>
        <p:spPr>
          <a:xfrm>
            <a:off x="663723" y="876862"/>
            <a:ext cx="10582542" cy="1200329"/>
          </a:xfrm>
          <a:prstGeom prst="rect">
            <a:avLst/>
          </a:prstGeom>
        </p:spPr>
        <p:txBody>
          <a:bodyPr wrap="square">
            <a:spAutoFit/>
          </a:bodyPr>
          <a:lstStyle/>
          <a:p>
            <a:pPr marL="73660" marR="68580" indent="493395" algn="just">
              <a:spcAft>
                <a:spcPts val="0"/>
              </a:spcAft>
            </a:pPr>
            <a:r>
              <a:rPr lang="uk-UA" sz="2400" dirty="0">
                <a:latin typeface="Calibri" panose="020F0502020204030204" pitchFamily="34" charset="0"/>
                <a:ea typeface="Times New Roman" panose="02020603050405020304" pitchFamily="18" charset="0"/>
                <a:cs typeface="Calibri" panose="020F0502020204030204" pitchFamily="34" charset="0"/>
              </a:rPr>
              <a:t>В організаціях влада може набувати різних форм, кожна з яких базується</a:t>
            </a:r>
            <a:r>
              <a:rPr lang="uk-UA" sz="2400" spc="5" dirty="0">
                <a:latin typeface="Calibri" panose="020F0502020204030204" pitchFamily="34" charset="0"/>
                <a:ea typeface="Times New Roman" panose="02020603050405020304" pitchFamily="18" charset="0"/>
                <a:cs typeface="Calibri" panose="020F0502020204030204" pitchFamily="34" charset="0"/>
              </a:rPr>
              <a:t> </a:t>
            </a:r>
            <a:r>
              <a:rPr lang="uk-UA" sz="2400" dirty="0">
                <a:latin typeface="Calibri" panose="020F0502020204030204" pitchFamily="34" charset="0"/>
                <a:ea typeface="Times New Roman" panose="02020603050405020304" pitchFamily="18" charset="0"/>
                <a:cs typeface="Calibri" panose="020F0502020204030204" pitchFamily="34" charset="0"/>
              </a:rPr>
              <a:t>на визначеній формі впливу. Ми розглянемо класифікацію, найбільш відому в</a:t>
            </a:r>
            <a:r>
              <a:rPr lang="uk-UA" sz="2400" spc="5" dirty="0">
                <a:latin typeface="Calibri" panose="020F0502020204030204" pitchFamily="34" charset="0"/>
                <a:ea typeface="Times New Roman" panose="02020603050405020304" pitchFamily="18" charset="0"/>
                <a:cs typeface="Calibri" panose="020F0502020204030204" pitchFamily="34" charset="0"/>
              </a:rPr>
              <a:t> </a:t>
            </a:r>
            <a:r>
              <a:rPr lang="uk-UA" sz="2400" dirty="0">
                <a:latin typeface="Calibri" panose="020F0502020204030204" pitchFamily="34" charset="0"/>
                <a:ea typeface="Times New Roman" panose="02020603050405020304" pitchFamily="18" charset="0"/>
                <a:cs typeface="Calibri" panose="020F0502020204030204" pitchFamily="34" charset="0"/>
              </a:rPr>
              <a:t>менеджменті:</a:t>
            </a:r>
            <a:endParaRPr lang="uk-UA"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Прямоугольник 3"/>
          <p:cNvSpPr/>
          <p:nvPr/>
        </p:nvSpPr>
        <p:spPr>
          <a:xfrm>
            <a:off x="2801594" y="2422173"/>
            <a:ext cx="6306799" cy="1938992"/>
          </a:xfrm>
          <a:prstGeom prst="rect">
            <a:avLst/>
          </a:prstGeom>
        </p:spPr>
        <p:txBody>
          <a:bodyPr wrap="square">
            <a:spAutoFit/>
          </a:bodyPr>
          <a:lstStyle/>
          <a:p>
            <a:pPr marL="0" lvl="2" algn="just">
              <a:buSzPts val="1400"/>
              <a:buFont typeface="Times New Roman" panose="02020603050405020304" pitchFamily="18" charset="0"/>
              <a:buAutoNum type="arabicPeriod"/>
              <a:tabLst>
                <a:tab pos="752475" algn="l"/>
              </a:tabLst>
            </a:pPr>
            <a:r>
              <a:rPr lang="uk-UA" sz="2400" b="1" dirty="0">
                <a:latin typeface="Calibri" panose="020F0502020204030204" pitchFamily="34" charset="0"/>
                <a:ea typeface="Times New Roman" panose="02020603050405020304" pitchFamily="18" charset="0"/>
                <a:cs typeface="Calibri" panose="020F0502020204030204" pitchFamily="34" charset="0"/>
              </a:rPr>
              <a:t>Примусова</a:t>
            </a:r>
            <a:r>
              <a:rPr lang="uk-UA" sz="2400" b="1" spc="-20" dirty="0">
                <a:latin typeface="Calibri" panose="020F0502020204030204" pitchFamily="34" charset="0"/>
                <a:ea typeface="Times New Roman" panose="02020603050405020304" pitchFamily="18" charset="0"/>
                <a:cs typeface="Calibri" panose="020F0502020204030204" pitchFamily="34" charset="0"/>
              </a:rPr>
              <a:t> </a:t>
            </a:r>
            <a:r>
              <a:rPr lang="uk-UA" sz="2400" b="1" dirty="0" smtClean="0">
                <a:latin typeface="Calibri" panose="020F0502020204030204" pitchFamily="34" charset="0"/>
                <a:ea typeface="Times New Roman" panose="02020603050405020304" pitchFamily="18" charset="0"/>
                <a:cs typeface="Calibri" panose="020F0502020204030204" pitchFamily="34" charset="0"/>
              </a:rPr>
              <a:t>влада або влада примусу.</a:t>
            </a:r>
            <a:endParaRPr lang="uk-UA" sz="2400" b="1" dirty="0">
              <a:latin typeface="Calibri" panose="020F0502020204030204" pitchFamily="34" charset="0"/>
              <a:ea typeface="Times New Roman" panose="02020603050405020304" pitchFamily="18" charset="0"/>
              <a:cs typeface="Calibri" panose="020F0502020204030204" pitchFamily="34" charset="0"/>
            </a:endParaRPr>
          </a:p>
          <a:p>
            <a:pPr marL="0" lvl="2" algn="just">
              <a:buSzPts val="1400"/>
              <a:buFont typeface="Times New Roman" panose="02020603050405020304" pitchFamily="18" charset="0"/>
              <a:buAutoNum type="arabicPeriod"/>
              <a:tabLst>
                <a:tab pos="752475" algn="l"/>
              </a:tabLst>
            </a:pPr>
            <a:r>
              <a:rPr lang="uk-UA" sz="2400" b="1" dirty="0">
                <a:latin typeface="Calibri" panose="020F0502020204030204" pitchFamily="34" charset="0"/>
                <a:ea typeface="Times New Roman" panose="02020603050405020304" pitchFamily="18" charset="0"/>
                <a:cs typeface="Calibri" panose="020F0502020204030204" pitchFamily="34" charset="0"/>
              </a:rPr>
              <a:t>Влада,</a:t>
            </a:r>
            <a:r>
              <a:rPr lang="uk-UA" sz="2400" b="1" spc="-20"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заснована</a:t>
            </a:r>
            <a:r>
              <a:rPr lang="uk-UA" sz="2400" b="1" spc="-25"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на</a:t>
            </a:r>
            <a:r>
              <a:rPr lang="uk-UA" sz="2400" b="1" spc="-25"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винагородженні.</a:t>
            </a:r>
          </a:p>
          <a:p>
            <a:pPr marL="0" lvl="2" algn="just">
              <a:buSzPts val="1400"/>
              <a:buFont typeface="Times New Roman" panose="02020603050405020304" pitchFamily="18" charset="0"/>
              <a:buAutoNum type="arabicPeriod"/>
              <a:tabLst>
                <a:tab pos="752475" algn="l"/>
              </a:tabLst>
            </a:pPr>
            <a:r>
              <a:rPr lang="uk-UA" sz="2400" b="1" dirty="0">
                <a:latin typeface="Calibri" panose="020F0502020204030204" pitchFamily="34" charset="0"/>
                <a:ea typeface="Times New Roman" panose="02020603050405020304" pitchFamily="18" charset="0"/>
                <a:cs typeface="Calibri" panose="020F0502020204030204" pitchFamily="34" charset="0"/>
              </a:rPr>
              <a:t>Законна</a:t>
            </a:r>
            <a:r>
              <a:rPr lang="uk-UA" sz="2400" b="1" spc="-10"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влада.</a:t>
            </a:r>
          </a:p>
          <a:p>
            <a:pPr marL="0" lvl="2" algn="just">
              <a:buSzPts val="1400"/>
              <a:buFont typeface="Times New Roman" panose="02020603050405020304" pitchFamily="18" charset="0"/>
              <a:buAutoNum type="arabicPeriod"/>
              <a:tabLst>
                <a:tab pos="752475" algn="l"/>
              </a:tabLst>
            </a:pPr>
            <a:r>
              <a:rPr lang="uk-UA" sz="2400" b="1" dirty="0">
                <a:latin typeface="Calibri" panose="020F0502020204030204" pitchFamily="34" charset="0"/>
                <a:ea typeface="Times New Roman" panose="02020603050405020304" pitchFamily="18" charset="0"/>
                <a:cs typeface="Calibri" panose="020F0502020204030204" pitchFamily="34" charset="0"/>
              </a:rPr>
              <a:t>Влада</a:t>
            </a:r>
            <a:r>
              <a:rPr lang="uk-UA" sz="2400" b="1" spc="-30"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особистого</a:t>
            </a:r>
            <a:r>
              <a:rPr lang="uk-UA" sz="2400" b="1" spc="-20"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прикладу.</a:t>
            </a:r>
          </a:p>
          <a:p>
            <a:pPr marL="0" lvl="2" algn="just">
              <a:buSzPts val="1400"/>
              <a:buFont typeface="Times New Roman" panose="02020603050405020304" pitchFamily="18" charset="0"/>
              <a:buAutoNum type="arabicPeriod"/>
              <a:tabLst>
                <a:tab pos="752475" algn="l"/>
              </a:tabLst>
            </a:pPr>
            <a:r>
              <a:rPr lang="uk-UA" sz="2400" b="1" dirty="0">
                <a:latin typeface="Calibri" panose="020F0502020204030204" pitchFamily="34" charset="0"/>
                <a:ea typeface="Times New Roman" panose="02020603050405020304" pitchFamily="18" charset="0"/>
                <a:cs typeface="Calibri" panose="020F0502020204030204" pitchFamily="34" charset="0"/>
              </a:rPr>
              <a:t>Експертна</a:t>
            </a:r>
            <a:r>
              <a:rPr lang="uk-UA" sz="2400" b="1" spc="-10"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влада.</a:t>
            </a:r>
            <a:endParaRPr lang="uk-UA" sz="2400" b="1" spc="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41887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6553" y="538625"/>
            <a:ext cx="11673555" cy="5940088"/>
          </a:xfrm>
          <a:prstGeom prst="rect">
            <a:avLst/>
          </a:prstGeom>
        </p:spPr>
        <p:txBody>
          <a:bodyPr wrap="square">
            <a:spAutoFit/>
          </a:bodyPr>
          <a:lstStyle/>
          <a:p>
            <a:pPr indent="360000" algn="just">
              <a:spcAft>
                <a:spcPts val="0"/>
              </a:spcAft>
            </a:pPr>
            <a:r>
              <a:rPr lang="uk-UA" sz="2000" b="1" dirty="0">
                <a:solidFill>
                  <a:srgbClr val="CC00CC"/>
                </a:solidFill>
                <a:latin typeface="Calibri" panose="020F0502020204030204" pitchFamily="34" charset="0"/>
                <a:ea typeface="Times New Roman" panose="02020603050405020304" pitchFamily="18" charset="0"/>
                <a:cs typeface="Calibri" panose="020F0502020204030204" pitchFamily="34" charset="0"/>
              </a:rPr>
              <a:t>ПРИМУСОВА ВЛАДА АБО ВЛАДА </a:t>
            </a:r>
            <a:r>
              <a:rPr lang="uk-UA" sz="2000" b="1" dirty="0" smtClean="0">
                <a:solidFill>
                  <a:srgbClr val="CC00CC"/>
                </a:solidFill>
                <a:latin typeface="Calibri" panose="020F0502020204030204" pitchFamily="34" charset="0"/>
                <a:ea typeface="Times New Roman" panose="02020603050405020304" pitchFamily="18" charset="0"/>
                <a:cs typeface="Calibri" panose="020F0502020204030204" pitchFamily="34" charset="0"/>
              </a:rPr>
              <a:t>ПРИМУСУ </a:t>
            </a:r>
            <a:r>
              <a:rPr lang="uk-UA" sz="2000" dirty="0" smtClean="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це  здатність  індивіда впливати  на  поведінку  інших  шляхом  покарання за небажану поведінку. </a:t>
            </a:r>
            <a:endParaRPr lang="uk-UA" sz="2000"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sz="2000" b="1" i="1" dirty="0">
                <a:latin typeface="Calibri" panose="020F0502020204030204" pitchFamily="34" charset="0"/>
                <a:ea typeface="Calibri" panose="020F0502020204030204" pitchFamily="34" charset="0"/>
                <a:cs typeface="Calibri" panose="020F0502020204030204" pitchFamily="34" charset="0"/>
              </a:rPr>
              <a:t>Примусова влада </a:t>
            </a:r>
            <a:r>
              <a:rPr lang="uk-UA" sz="2000" dirty="0">
                <a:latin typeface="Calibri" panose="020F0502020204030204" pitchFamily="34" charset="0"/>
                <a:ea typeface="Calibri" panose="020F0502020204030204" pitchFamily="34" charset="0"/>
                <a:cs typeface="Calibri" panose="020F0502020204030204" pitchFamily="34" charset="0"/>
              </a:rPr>
              <a:t>виникає тоді, коли підлеглий переконаний у можливості</a:t>
            </a:r>
            <a:r>
              <a:rPr lang="uk-UA" sz="2000" spc="-33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керівника покарати його у такий спосіб, який завадить задоволенню актуальної</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потреби чи зробить неможливим реалізацію особистісних очікувань. Вплив на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підлеглого</a:t>
            </a:r>
            <a:r>
              <a:rPr lang="uk-UA" sz="2000" spc="5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у</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такому</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разі</a:t>
            </a:r>
            <a:r>
              <a:rPr lang="uk-UA" sz="2000" spc="5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відбувається</a:t>
            </a:r>
            <a:r>
              <a:rPr lang="uk-UA" sz="2000" spc="5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через</a:t>
            </a:r>
            <a:r>
              <a:rPr lang="uk-UA" sz="2000" spc="45" dirty="0">
                <a:latin typeface="Calibri" panose="020F0502020204030204" pitchFamily="34" charset="0"/>
                <a:ea typeface="Calibri" panose="020F0502020204030204" pitchFamily="34" charset="0"/>
                <a:cs typeface="Calibri" panose="020F0502020204030204" pitchFamily="34" charset="0"/>
              </a:rPr>
              <a:t> </a:t>
            </a:r>
            <a:r>
              <a:rPr lang="uk-UA" sz="2000" b="1" dirty="0">
                <a:solidFill>
                  <a:srgbClr val="CC00CC"/>
                </a:solidFill>
                <a:latin typeface="Calibri" panose="020F0502020204030204" pitchFamily="34" charset="0"/>
                <a:ea typeface="Calibri" panose="020F0502020204030204" pitchFamily="34" charset="0"/>
                <a:cs typeface="Calibri" panose="020F0502020204030204" pitchFamily="34" charset="0"/>
              </a:rPr>
              <a:t>страх</a:t>
            </a:r>
            <a:r>
              <a:rPr lang="uk-UA" sz="2000" dirty="0">
                <a:latin typeface="Calibri" panose="020F0502020204030204" pitchFamily="34" charset="0"/>
                <a:ea typeface="Calibri" panose="020F0502020204030204" pitchFamily="34" charset="0"/>
                <a:cs typeface="Calibri" panose="020F0502020204030204" pitchFamily="34" charset="0"/>
              </a:rPr>
              <a:t>,</a:t>
            </a:r>
            <a:r>
              <a:rPr lang="uk-UA" sz="2000" spc="3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який</a:t>
            </a:r>
            <a:r>
              <a:rPr lang="uk-UA" sz="2000" spc="4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є</a:t>
            </a:r>
            <a:r>
              <a:rPr lang="uk-UA" sz="2000" spc="7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своєрідною «демонстрацією</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батога».</a:t>
            </a:r>
          </a:p>
          <a:p>
            <a:pPr indent="360000" algn="just">
              <a:spcAft>
                <a:spcPts val="0"/>
              </a:spcAft>
            </a:pPr>
            <a:r>
              <a:rPr lang="uk-UA" sz="2000" b="1" dirty="0">
                <a:latin typeface="Calibri" panose="020F0502020204030204" pitchFamily="34" charset="0"/>
                <a:ea typeface="Times New Roman" panose="02020603050405020304" pitchFamily="18" charset="0"/>
                <a:cs typeface="Calibri" panose="020F0502020204030204" pitchFamily="34" charset="0"/>
              </a:rPr>
              <a:t>Наприклад</a:t>
            </a:r>
            <a:r>
              <a:rPr lang="uk-UA" sz="2000" dirty="0">
                <a:latin typeface="Calibri" panose="020F0502020204030204" pitchFamily="34" charset="0"/>
                <a:ea typeface="Times New Roman" panose="02020603050405020304" pitchFamily="18" charset="0"/>
                <a:cs typeface="Calibri" panose="020F0502020204030204" pitchFamily="34" charset="0"/>
              </a:rPr>
              <a:t>, підлеглі підкорюються, бо знають, що за непокору їх карають. Покарання може набувати форми догани, небажаної роботи, пильного нагляду, жорсткіших  вимог  до  поведінки,  зменшення оплати  і  т.  ін.  крайньою  мірою  покарання, з  точки  зору  організаційної  перспективи,  є звільнення працівника. При цьому, покарання може мати небажані сторонні ефекти. Працівник, який отримав офіційну догану за недбалу роботу, може знайти способи (що суперечать інтересам організації) уникнути покарання, як відмова виконувати завдання, фальсифікація звіту, часта відсутність.</a:t>
            </a:r>
            <a:endParaRPr lang="uk-UA" sz="2000"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sz="2000" dirty="0">
                <a:latin typeface="Calibri" panose="020F0502020204030204" pitchFamily="34" charset="0"/>
                <a:ea typeface="Calibri" panose="020F0502020204030204" pitchFamily="34" charset="0"/>
                <a:cs typeface="Calibri" panose="020F0502020204030204" pitchFamily="34" charset="0"/>
              </a:rPr>
              <a:t>Проте</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широке</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застосування</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примусової</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влади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впливу</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через</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страх</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найчастіше</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не</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приносить</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позитивних</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результатів</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для</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spc="-5" dirty="0">
                <a:latin typeface="Calibri" panose="020F0502020204030204" pitchFamily="34" charset="0"/>
                <a:ea typeface="Calibri" panose="020F0502020204030204" pitchFamily="34" charset="0"/>
                <a:cs typeface="Calibri" panose="020F0502020204030204" pitchFamily="34" charset="0"/>
              </a:rPr>
              <a:t>організації.</a:t>
            </a:r>
            <a:r>
              <a:rPr lang="uk-UA" sz="2000" spc="-7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Причинами</a:t>
            </a:r>
            <a:r>
              <a:rPr lang="uk-UA" sz="2000" spc="-7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цього</a:t>
            </a:r>
            <a:r>
              <a:rPr lang="uk-UA" sz="2000" spc="-6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є</a:t>
            </a:r>
            <a:r>
              <a:rPr lang="uk-UA" sz="2000" spc="-8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відсутність</a:t>
            </a:r>
            <a:r>
              <a:rPr lang="uk-UA" sz="2000" spc="-8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довіри</a:t>
            </a:r>
            <a:r>
              <a:rPr lang="uk-UA" sz="2000" spc="-7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та</a:t>
            </a:r>
            <a:r>
              <a:rPr lang="uk-UA" sz="2000" spc="-8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надзвичайно</a:t>
            </a:r>
            <a:r>
              <a:rPr lang="uk-UA" sz="2000" spc="-7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високі</a:t>
            </a:r>
            <a:r>
              <a:rPr lang="uk-UA" sz="2000" spc="-6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витрати</a:t>
            </a:r>
            <a:r>
              <a:rPr lang="uk-UA" sz="2000" spc="-34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a:t>
            </a:r>
            <a:r>
              <a:rPr lang="uk-UA" sz="2000" spc="-3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підтримання</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такої</a:t>
            </a:r>
            <a:r>
              <a:rPr lang="uk-UA" sz="2000" spc="-2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влади:</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страх виникає</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лише</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тоді,</a:t>
            </a:r>
            <a:r>
              <a:rPr lang="uk-UA" sz="2000" spc="-3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коли</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для</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порушника</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існує</a:t>
            </a:r>
            <a:r>
              <a:rPr lang="uk-UA" sz="2000" spc="-34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висока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імовірність</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бути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виявленим</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покараним.</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Це</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вимагає</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створення</a:t>
            </a:r>
            <a:r>
              <a:rPr lang="uk-UA" sz="2000" spc="-33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ефективної системи контролю, або навіть декількох конкуруючих між собою</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систем, які будуть контролювати об’єкти управління та одна одну. Особливістю</a:t>
            </a:r>
            <a:r>
              <a:rPr lang="uk-UA" sz="2000" spc="-33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систем</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управління,</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які</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застосовують</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примусову</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владу,</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є</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їхня</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менша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життєздатність</a:t>
            </a:r>
            <a:r>
              <a:rPr lang="uk-UA" sz="2000" spc="-2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можливість</a:t>
            </a:r>
            <a:r>
              <a:rPr lang="uk-UA" sz="2000" spc="-2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існувати</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лише</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у</a:t>
            </a:r>
            <a:r>
              <a:rPr lang="uk-UA" sz="2000" spc="-3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відносно</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ізольованих умовах.</a:t>
            </a:r>
            <a:endParaRPr lang="uk-U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5765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099" y="133584"/>
            <a:ext cx="11092441" cy="5909310"/>
          </a:xfrm>
          <a:prstGeom prst="rect">
            <a:avLst/>
          </a:prstGeom>
        </p:spPr>
        <p:txBody>
          <a:bodyPr wrap="square">
            <a:spAutoFit/>
          </a:bodyPr>
          <a:lstStyle/>
          <a:p>
            <a:pPr indent="360000" algn="just">
              <a:spcAft>
                <a:spcPts val="0"/>
              </a:spcAft>
            </a:pPr>
            <a:r>
              <a:rPr lang="uk-UA" b="1" dirty="0">
                <a:latin typeface="Calibri" panose="020F0502020204030204" pitchFamily="34" charset="0"/>
                <a:ea typeface="Times New Roman" panose="02020603050405020304" pitchFamily="18" charset="0"/>
                <a:cs typeface="Calibri" panose="020F0502020204030204" pitchFamily="34" charset="0"/>
              </a:rPr>
              <a:t>Влада винагороди, або влада, заснована на  винагороді, або </a:t>
            </a:r>
            <a:r>
              <a:rPr lang="uk-UA" b="1" dirty="0" err="1">
                <a:latin typeface="Calibri" panose="020F0502020204030204" pitchFamily="34" charset="0"/>
                <a:ea typeface="Times New Roman" panose="02020603050405020304" pitchFamily="18" charset="0"/>
                <a:cs typeface="Calibri" panose="020F0502020204030204" pitchFamily="34" charset="0"/>
              </a:rPr>
              <a:t>винагороджувальна</a:t>
            </a:r>
            <a:r>
              <a:rPr lang="uk-UA" b="1" dirty="0">
                <a:latin typeface="Calibri" panose="020F0502020204030204" pitchFamily="34" charset="0"/>
                <a:ea typeface="Times New Roman" panose="02020603050405020304" pitchFamily="18" charset="0"/>
                <a:cs typeface="Calibri" panose="020F0502020204030204" pitchFamily="34" charset="0"/>
              </a:rPr>
              <a:t> влада</a:t>
            </a:r>
            <a:r>
              <a:rPr lang="uk-UA" dirty="0">
                <a:latin typeface="Calibri" panose="020F0502020204030204" pitchFamily="34" charset="0"/>
                <a:ea typeface="Times New Roman" panose="02020603050405020304" pitchFamily="18" charset="0"/>
                <a:cs typeface="Calibri" panose="020F0502020204030204" pitchFamily="34" charset="0"/>
              </a:rPr>
              <a:t> – це спроможність  індивіда  впливати  на  поведінку  інших, винагороджуючи  бажану  поведінку. </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b="1" dirty="0">
                <a:latin typeface="Calibri" panose="020F0502020204030204" pitchFamily="34" charset="0"/>
                <a:ea typeface="Times New Roman" panose="02020603050405020304" pitchFamily="18" charset="0"/>
                <a:cs typeface="Calibri" panose="020F0502020204030204" pitchFamily="34" charset="0"/>
              </a:rPr>
              <a:t>Наприклад</a:t>
            </a:r>
            <a:r>
              <a:rPr lang="uk-UA" dirty="0">
                <a:latin typeface="Calibri" panose="020F0502020204030204" pitchFamily="34" charset="0"/>
                <a:ea typeface="Times New Roman" panose="02020603050405020304" pitchFamily="18" charset="0"/>
                <a:cs typeface="Calibri" panose="020F0502020204030204" pitchFamily="34" charset="0"/>
              </a:rPr>
              <a:t>,  якщо  підлеглі  цінують  винагороду,  яку можуть дати керівники (похвалу, підвищення, гроші, вільний час і  т. ін.),  вони  виконують </a:t>
            </a:r>
            <a:r>
              <a:rPr lang="uk-UA" dirty="0" smtClean="0">
                <a:latin typeface="Calibri" panose="020F0502020204030204" pitchFamily="34" charset="0"/>
                <a:ea typeface="Times New Roman" panose="02020603050405020304" pitchFamily="18" charset="0"/>
                <a:cs typeface="Calibri" panose="020F0502020204030204" pitchFamily="34" charset="0"/>
              </a:rPr>
              <a:t>директиви </a:t>
            </a:r>
            <a:r>
              <a:rPr lang="uk-UA" dirty="0">
                <a:latin typeface="Calibri" panose="020F0502020204030204" pitchFamily="34" charset="0"/>
                <a:ea typeface="Times New Roman" panose="02020603050405020304" pitchFamily="18" charset="0"/>
                <a:cs typeface="Calibri" panose="020F0502020204030204" pitchFamily="34" charset="0"/>
              </a:rPr>
              <a:t>і вимоги. Керівник, який контролює розподіл  надбавок  у відділі,  має владу над працівниками відділу. Працівники погоджуються з керівником, тому що за це вони одержують винагороду.</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b="1" dirty="0">
                <a:latin typeface="Calibri" panose="020F0502020204030204" pitchFamily="34" charset="0"/>
                <a:ea typeface="Calibri" panose="020F0502020204030204" pitchFamily="34" charset="0"/>
                <a:cs typeface="Calibri" panose="020F0502020204030204" pitchFamily="34" charset="0"/>
              </a:rPr>
              <a:t>Влада, заснована на винагороді</a:t>
            </a:r>
            <a:r>
              <a:rPr lang="uk-UA" dirty="0">
                <a:latin typeface="Calibri" panose="020F0502020204030204" pitchFamily="34" charset="0"/>
                <a:ea typeface="Calibri" panose="020F0502020204030204" pitchFamily="34" charset="0"/>
                <a:cs typeface="Calibri" panose="020F0502020204030204" pitchFamily="34" charset="0"/>
              </a:rPr>
              <a:t> - це вплив через позитивне підкріплення. Підлеглий дозволяє володарювати над собою і робити те, чого вимагає від нього керівник, але в обмін на винагороду. Аби вплинути на поведінку виконавця, винагорода має бути коштовною для нього. Тобто влада, заснована на винагороді, буде дієвою у тому випадку, коли керівник зможе правильно визначити, що в очах підлеглого представляє дійсну цінність і реально запропонувати йому це. Ця форма може дати гарні результати, якщо матиме чесну основу.</a:t>
            </a:r>
          </a:p>
          <a:p>
            <a:pPr indent="360000" algn="just"/>
            <a:r>
              <a:rPr lang="uk-UA" b="1" dirty="0">
                <a:latin typeface="Calibri" panose="020F0502020204030204" pitchFamily="34" charset="0"/>
                <a:ea typeface="Calibri" panose="020F0502020204030204" pitchFamily="34" charset="0"/>
                <a:cs typeface="Calibri" panose="020F0502020204030204" pitchFamily="34" charset="0"/>
              </a:rPr>
              <a:t>Влада,</a:t>
            </a:r>
            <a:r>
              <a:rPr lang="uk-UA" b="1" spc="5" dirty="0">
                <a:latin typeface="Calibri" panose="020F0502020204030204" pitchFamily="34" charset="0"/>
                <a:ea typeface="Calibri" panose="020F0502020204030204" pitchFamily="34" charset="0"/>
                <a:cs typeface="Calibri" panose="020F0502020204030204" pitchFamily="34" charset="0"/>
              </a:rPr>
              <a:t> </a:t>
            </a:r>
            <a:r>
              <a:rPr lang="uk-UA" b="1" dirty="0">
                <a:latin typeface="Calibri" panose="020F0502020204030204" pitchFamily="34" charset="0"/>
                <a:ea typeface="Calibri" panose="020F0502020204030204" pitchFamily="34" charset="0"/>
                <a:cs typeface="Calibri" panose="020F0502020204030204" pitchFamily="34" charset="0"/>
              </a:rPr>
              <a:t>заснована</a:t>
            </a:r>
            <a:r>
              <a:rPr lang="uk-UA" b="1" spc="5" dirty="0">
                <a:latin typeface="Calibri" panose="020F0502020204030204" pitchFamily="34" charset="0"/>
                <a:ea typeface="Calibri" panose="020F0502020204030204" pitchFamily="34" charset="0"/>
                <a:cs typeface="Calibri" panose="020F0502020204030204" pitchFamily="34" charset="0"/>
              </a:rPr>
              <a:t> </a:t>
            </a:r>
            <a:r>
              <a:rPr lang="uk-UA" b="1" dirty="0">
                <a:latin typeface="Calibri" panose="020F0502020204030204" pitchFamily="34" charset="0"/>
                <a:ea typeface="Calibri" panose="020F0502020204030204" pitchFamily="34" charset="0"/>
                <a:cs typeface="Calibri" panose="020F0502020204030204" pitchFamily="34" charset="0"/>
              </a:rPr>
              <a:t>на</a:t>
            </a:r>
            <a:r>
              <a:rPr lang="uk-UA" b="1" spc="5" dirty="0">
                <a:latin typeface="Calibri" panose="020F0502020204030204" pitchFamily="34" charset="0"/>
                <a:ea typeface="Calibri" panose="020F0502020204030204" pitchFamily="34" charset="0"/>
                <a:cs typeface="Calibri" panose="020F0502020204030204" pitchFamily="34" charset="0"/>
              </a:rPr>
              <a:t> </a:t>
            </a:r>
            <a:r>
              <a:rPr lang="uk-UA" b="1" dirty="0">
                <a:latin typeface="Calibri" panose="020F0502020204030204" pitchFamily="34" charset="0"/>
                <a:ea typeface="Calibri" panose="020F0502020204030204" pitchFamily="34" charset="0"/>
                <a:cs typeface="Calibri" panose="020F0502020204030204" pitchFamily="34" charset="0"/>
              </a:rPr>
              <a:t>винагороді</a:t>
            </a:r>
            <a:r>
              <a:rPr lang="uk-UA" b="1" i="1"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Якщо</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примусова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влада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робить</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акцент</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spc="-5" dirty="0">
                <a:latin typeface="Calibri" panose="020F0502020204030204" pitchFamily="34" charset="0"/>
                <a:ea typeface="Calibri" panose="020F0502020204030204" pitchFamily="34" charset="0"/>
                <a:cs typeface="Calibri" panose="020F0502020204030204" pitchFamily="34" charset="0"/>
              </a:rPr>
              <a:t>залякуванні</a:t>
            </a:r>
            <a:r>
              <a:rPr lang="uk-UA" spc="-70" dirty="0">
                <a:latin typeface="Calibri" panose="020F0502020204030204" pitchFamily="34" charset="0"/>
                <a:ea typeface="Calibri" panose="020F0502020204030204" pitchFamily="34" charset="0"/>
                <a:cs typeface="Calibri" panose="020F0502020204030204" pitchFamily="34" charset="0"/>
              </a:rPr>
              <a:t> </a:t>
            </a:r>
            <a:r>
              <a:rPr lang="uk-UA" spc="-5" dirty="0">
                <a:latin typeface="Calibri" panose="020F0502020204030204" pitchFamily="34" charset="0"/>
                <a:ea typeface="Calibri" panose="020F0502020204030204" pitchFamily="34" charset="0"/>
                <a:cs typeface="Calibri" panose="020F0502020204030204" pitchFamily="34" charset="0"/>
              </a:rPr>
              <a:t>людей</a:t>
            </a:r>
            <a:r>
              <a:rPr lang="uk-UA" spc="-80" dirty="0">
                <a:latin typeface="Calibri" panose="020F0502020204030204" pitchFamily="34" charset="0"/>
                <a:ea typeface="Calibri" panose="020F0502020204030204" pitchFamily="34" charset="0"/>
                <a:cs typeface="Calibri" panose="020F0502020204030204" pitchFamily="34" charset="0"/>
              </a:rPr>
              <a:t> </a:t>
            </a:r>
            <a:r>
              <a:rPr lang="uk-UA" spc="-5" dirty="0">
                <a:latin typeface="Calibri" panose="020F0502020204030204" pitchFamily="34" charset="0"/>
                <a:ea typeface="Calibri" panose="020F0502020204030204" pitchFamily="34" charset="0"/>
                <a:cs typeface="Calibri" panose="020F0502020204030204" pitchFamily="34" charset="0"/>
              </a:rPr>
              <a:t>і</a:t>
            </a:r>
            <a:r>
              <a:rPr lang="uk-UA" spc="-85" dirty="0">
                <a:latin typeface="Calibri" panose="020F0502020204030204" pitchFamily="34" charset="0"/>
                <a:ea typeface="Calibri" panose="020F0502020204030204" pitchFamily="34" charset="0"/>
                <a:cs typeface="Calibri" panose="020F0502020204030204" pitchFamily="34" charset="0"/>
              </a:rPr>
              <a:t> </a:t>
            </a:r>
            <a:r>
              <a:rPr lang="uk-UA" spc="-5" dirty="0">
                <a:latin typeface="Calibri" panose="020F0502020204030204" pitchFamily="34" charset="0"/>
                <a:ea typeface="Calibri" panose="020F0502020204030204" pitchFamily="34" charset="0"/>
                <a:cs typeface="Calibri" panose="020F0502020204030204" pitchFamily="34" charset="0"/>
              </a:rPr>
              <a:t>підтриманні</a:t>
            </a:r>
            <a:r>
              <a:rPr lang="uk-UA" spc="-7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a:t>
            </a:r>
            <a:r>
              <a:rPr lang="uk-UA" spc="-9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них</a:t>
            </a:r>
            <a:r>
              <a:rPr lang="uk-UA" spc="-7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відчуття</a:t>
            </a:r>
            <a:r>
              <a:rPr lang="uk-UA" spc="-7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страху,</a:t>
            </a:r>
            <a:r>
              <a:rPr lang="uk-UA" spc="-8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то</a:t>
            </a:r>
            <a:r>
              <a:rPr lang="uk-UA" spc="-70"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влада</a:t>
            </a:r>
            <a:r>
              <a:rPr lang="uk-UA" i="1" spc="-8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винагород </a:t>
            </a:r>
            <a:r>
              <a:rPr lang="uk-UA" i="1" spc="-33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реалізується на основі позитивного підкріплення зусиль підлеглих</a:t>
            </a:r>
            <a:r>
              <a:rPr lang="uk-UA" dirty="0">
                <a:latin typeface="Calibri" panose="020F0502020204030204" pitchFamily="34" charset="0"/>
                <a:ea typeface="Calibri" panose="020F0502020204030204" pitchFamily="34" charset="0"/>
                <a:cs typeface="Calibri" panose="020F0502020204030204" pitchFamily="34" charset="0"/>
              </a:rPr>
              <a:t>. Працівник</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вірить, що в обмін на лояльність і виконання доручень керівник задовольнить</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актуальну потребу працівника або </a:t>
            </a:r>
            <a:r>
              <a:rPr lang="uk-UA" dirty="0" err="1">
                <a:latin typeface="Calibri" panose="020F0502020204030204" pitchFamily="34" charset="0"/>
                <a:ea typeface="Calibri" panose="020F0502020204030204" pitchFamily="34" charset="0"/>
                <a:cs typeface="Calibri" panose="020F0502020204030204" pitchFamily="34" charset="0"/>
              </a:rPr>
              <a:t>надасть</a:t>
            </a:r>
            <a:r>
              <a:rPr lang="uk-UA" dirty="0">
                <a:latin typeface="Calibri" panose="020F0502020204030204" pitchFamily="34" charset="0"/>
                <a:ea typeface="Calibri" panose="020F0502020204030204" pitchFamily="34" charset="0"/>
                <a:cs typeface="Calibri" panose="020F0502020204030204" pitchFamily="34" charset="0"/>
              </a:rPr>
              <a:t> іншу винагороду. Позитивним</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підкріпленням може виступати матеріальна винагорода (зарплатня, премія,</a:t>
            </a:r>
            <a:r>
              <a:rPr lang="uk-UA" spc="-3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матеріальна</a:t>
            </a:r>
            <a:r>
              <a:rPr lang="uk-UA" spc="32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допомога),</a:t>
            </a:r>
            <a:r>
              <a:rPr lang="uk-UA" spc="33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схвалення</a:t>
            </a:r>
            <a:r>
              <a:rPr lang="uk-UA" spc="3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поведінки</a:t>
            </a:r>
            <a:r>
              <a:rPr lang="uk-UA" spc="32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працівника</a:t>
            </a:r>
            <a:r>
              <a:rPr lang="uk-UA" spc="32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a:t>
            </a:r>
            <a:r>
              <a:rPr lang="uk-UA" spc="33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боку</a:t>
            </a:r>
            <a:r>
              <a:rPr lang="uk-UA" spc="31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керівництва, надання</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організацією</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додаткових</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послуг,</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які</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підвищують</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якість</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життя</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підлеглого (оплата медичного страхування, компенсація витрат на відпустку та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оздоровлення,</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надання</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службового</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житла,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автомобіля</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та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засобів</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зв’язку,</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допомога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у</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здобутті</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освіти).</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Натомість,</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її</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недоліки</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спричинені</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звиканням</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людини до позитивних стимулів підкріплення та короткочасним ефектом їхньої</a:t>
            </a:r>
            <a:r>
              <a:rPr lang="uk-UA" spc="-3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дії.</a:t>
            </a:r>
            <a:endParaRPr lang="uk-UA" dirty="0">
              <a:latin typeface="Calibri" panose="020F0502020204030204" pitchFamily="34" charset="0"/>
              <a:cs typeface="Calibri" panose="020F0502020204030204" pitchFamily="34" charset="0"/>
            </a:endParaRPr>
          </a:p>
        </p:txBody>
      </p:sp>
      <p:sp>
        <p:nvSpPr>
          <p:cNvPr id="5" name="Прямоугольник 4"/>
          <p:cNvSpPr/>
          <p:nvPr/>
        </p:nvSpPr>
        <p:spPr>
          <a:xfrm>
            <a:off x="1692066" y="6042894"/>
            <a:ext cx="4614728" cy="646331"/>
          </a:xfrm>
          <a:prstGeom prst="rect">
            <a:avLst/>
          </a:prstGeom>
        </p:spPr>
        <p:txBody>
          <a:bodyPr wrap="square">
            <a:spAutoFit/>
          </a:bodyPr>
          <a:lstStyle/>
          <a:p>
            <a:pPr algn="ctr"/>
            <a:r>
              <a:rPr lang="uk-UA" b="1" dirty="0">
                <a:solidFill>
                  <a:srgbClr val="CC00CC"/>
                </a:solidFill>
                <a:latin typeface="Times New Roman" panose="02020603050405020304" pitchFamily="18" charset="0"/>
                <a:ea typeface="Times New Roman" panose="02020603050405020304" pitchFamily="18" charset="0"/>
              </a:rPr>
              <a:t>Винагорода є одним із самих давніх і широко використовуваних джерел влади.</a:t>
            </a:r>
            <a:endParaRPr lang="uk-UA" b="1" dirty="0">
              <a:solidFill>
                <a:srgbClr val="CC00CC"/>
              </a:solidFill>
            </a:endParaRPr>
          </a:p>
        </p:txBody>
      </p:sp>
    </p:spTree>
    <p:extLst>
      <p:ext uri="{BB962C8B-B14F-4D97-AF65-F5344CB8AC3E}">
        <p14:creationId xmlns:p14="http://schemas.microsoft.com/office/powerpoint/2010/main" val="2457693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7828" y="117693"/>
            <a:ext cx="11365906" cy="6740307"/>
          </a:xfrm>
          <a:prstGeom prst="rect">
            <a:avLst/>
          </a:prstGeom>
        </p:spPr>
        <p:txBody>
          <a:bodyPr wrap="square">
            <a:spAutoFit/>
          </a:bodyPr>
          <a:lstStyle/>
          <a:p>
            <a:pPr indent="360000" algn="just">
              <a:spcAft>
                <a:spcPts val="0"/>
              </a:spcAft>
            </a:pPr>
            <a:r>
              <a:rPr lang="uk-UA" b="1" dirty="0">
                <a:latin typeface="Calibri" panose="020F0502020204030204" pitchFamily="34" charset="0"/>
                <a:ea typeface="Calibri" panose="020F0502020204030204" pitchFamily="34" charset="0"/>
                <a:cs typeface="Calibri" panose="020F0502020204030204" pitchFamily="34" charset="0"/>
              </a:rPr>
              <a:t>Влада законна</a:t>
            </a:r>
            <a:r>
              <a:rPr lang="uk-UA" dirty="0">
                <a:latin typeface="Calibri" panose="020F0502020204030204" pitchFamily="34" charset="0"/>
                <a:ea typeface="Calibri" panose="020F0502020204030204" pitchFamily="34" charset="0"/>
                <a:cs typeface="Calibri" panose="020F0502020204030204" pitchFamily="34" charset="0"/>
              </a:rPr>
              <a:t> (традиційна, легітимна) - це різновид форм влади, який полягає у тому, що вплив на підлеглих здійснюється на засадах традицій, які здатні задовольнити потребу виконавця в захищеності і приналежності. </a:t>
            </a:r>
          </a:p>
          <a:p>
            <a:pPr indent="360000" algn="just">
              <a:spcAft>
                <a:spcPts val="0"/>
              </a:spcAft>
            </a:pPr>
            <a:r>
              <a:rPr lang="uk-UA" b="1" dirty="0">
                <a:latin typeface="Calibri" panose="020F0502020204030204" pitchFamily="34" charset="0"/>
                <a:ea typeface="Calibri" panose="020F0502020204030204" pitchFamily="34" charset="0"/>
                <a:cs typeface="Calibri" panose="020F0502020204030204" pitchFamily="34" charset="0"/>
              </a:rPr>
              <a:t>Законна влада</a:t>
            </a:r>
            <a:r>
              <a:rPr lang="uk-UA" dirty="0">
                <a:latin typeface="Calibri" panose="020F0502020204030204" pitchFamily="34" charset="0"/>
                <a:ea typeface="Calibri" panose="020F0502020204030204" pitchFamily="34" charset="0"/>
                <a:cs typeface="Calibri" panose="020F0502020204030204" pitchFamily="34" charset="0"/>
              </a:rPr>
              <a:t> - це вплив через традиції. У основі лежить формальне положення керівника в ієрархії, через яке підлеглі зобов'язані виконувати його розпорядження. </a:t>
            </a:r>
          </a:p>
          <a:p>
            <a:pPr indent="360000" algn="just">
              <a:spcAft>
                <a:spcPts val="0"/>
              </a:spcAft>
            </a:pPr>
            <a:r>
              <a:rPr lang="uk-UA" dirty="0">
                <a:latin typeface="Calibri" panose="020F0502020204030204" pitchFamily="34" charset="0"/>
                <a:ea typeface="Calibri" panose="020F0502020204030204" pitchFamily="34" charset="0"/>
                <a:cs typeface="Calibri" panose="020F0502020204030204" pitchFamily="34" charset="0"/>
              </a:rPr>
              <a:t>Ця форма влади дієва лише за умови, що підлеглий відчуває потребу в захищеності і приналежності. (Вплив через традиції ґрунтується на вірі в цінності і авторитет керівника, в його здатність бути «батьком рідним»).</a:t>
            </a:r>
          </a:p>
          <a:p>
            <a:pPr indent="360000" algn="just">
              <a:spcAft>
                <a:spcPts val="0"/>
              </a:spcAft>
            </a:pPr>
            <a:r>
              <a:rPr lang="uk-UA" b="1" dirty="0">
                <a:latin typeface="Calibri" panose="020F0502020204030204" pitchFamily="34" charset="0"/>
                <a:ea typeface="Times New Roman" panose="02020603050405020304" pitchFamily="18" charset="0"/>
                <a:cs typeface="Calibri" panose="020F0502020204030204" pitchFamily="34" charset="0"/>
              </a:rPr>
              <a:t>Законна  влада</a:t>
            </a:r>
            <a:r>
              <a:rPr lang="uk-UA" dirty="0">
                <a:latin typeface="Calibri" panose="020F0502020204030204" pitchFamily="34" charset="0"/>
                <a:ea typeface="Times New Roman" panose="02020603050405020304" pitchFamily="18" charset="0"/>
                <a:cs typeface="Calibri" panose="020F0502020204030204" pitchFamily="34" charset="0"/>
              </a:rPr>
              <a:t>  –  це  здатність  керівників впливати на поведінку підлеглих завдяки позиції  самого  керівника  в  організаційній ієрархії.  Підлеглі  можуть  відповідати  на вплив, бо вони знають легітимне право керівника приписувати певну поведінку. Іноді інший персонал також має леґітимну владу. </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dirty="0">
                <a:latin typeface="Calibri" panose="020F0502020204030204" pitchFamily="34" charset="0"/>
                <a:ea typeface="Times New Roman" panose="02020603050405020304" pitchFamily="18" charset="0"/>
                <a:cs typeface="Calibri" panose="020F0502020204030204" pitchFamily="34" charset="0"/>
              </a:rPr>
              <a:t>Варто зазначити,  що  законна  влада  є  важливою організаційною  концепцією.  Зазвичай  керівники уповноважені приймати рішення в межах певної  сфери  відповідальності  (контроль  за якістю,  маркетинг  чи  бухгалтерія  тощо).  Ця сфера відповідальності визначає види діяльності,  до  якої  керівники  можуть  застосовувати законну владу, щоб впливати на поведінку. </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dirty="0">
                <a:latin typeface="Calibri" panose="020F0502020204030204" pitchFamily="34" charset="0"/>
                <a:ea typeface="Times New Roman" panose="02020603050405020304" pitchFamily="18" charset="0"/>
                <a:cs typeface="Calibri" panose="020F0502020204030204" pitchFamily="34" charset="0"/>
              </a:rPr>
              <a:t>В  її  межах  працівники  сприймають  певні директиви  без  будь-якого  сумніву,  а  керівник має значну законну владу для впливу на  поведінку  підлеглих.  </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b="1" dirty="0">
                <a:latin typeface="Calibri" panose="020F0502020204030204" pitchFamily="34" charset="0"/>
                <a:ea typeface="Times New Roman" panose="02020603050405020304" pitchFamily="18" charset="0"/>
                <a:cs typeface="Calibri" panose="020F0502020204030204" pitchFamily="34" charset="0"/>
              </a:rPr>
              <a:t>Наприклад</a:t>
            </a:r>
            <a:r>
              <a:rPr lang="uk-UA" dirty="0">
                <a:latin typeface="Calibri" panose="020F0502020204030204" pitchFamily="34" charset="0"/>
                <a:ea typeface="Times New Roman" panose="02020603050405020304" pitchFamily="18" charset="0"/>
                <a:cs typeface="Calibri" panose="020F0502020204030204" pitchFamily="34" charset="0"/>
              </a:rPr>
              <a:t>, секретар друкуватиме листи, відповідатиме  на  телефонні  дзвінки,  відкриватиме кореспонденцію і виконуватиме подібні завдання без зайвих запитань. </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b="1" dirty="0">
                <a:latin typeface="Calibri" panose="020F0502020204030204" pitchFamily="34" charset="0"/>
                <a:ea typeface="Calibri" panose="020F0502020204030204" pitchFamily="34" charset="0"/>
                <a:cs typeface="Calibri" panose="020F0502020204030204" pitchFamily="34" charset="0"/>
              </a:rPr>
              <a:t>Законна</a:t>
            </a:r>
            <a:r>
              <a:rPr lang="uk-UA" b="1" spc="-70" dirty="0">
                <a:latin typeface="Calibri" panose="020F0502020204030204" pitchFamily="34" charset="0"/>
                <a:ea typeface="Calibri" panose="020F0502020204030204" pitchFamily="34" charset="0"/>
                <a:cs typeface="Calibri" panose="020F0502020204030204" pitchFamily="34" charset="0"/>
              </a:rPr>
              <a:t> </a:t>
            </a:r>
            <a:r>
              <a:rPr lang="uk-UA" b="1" dirty="0">
                <a:latin typeface="Calibri" panose="020F0502020204030204" pitchFamily="34" charset="0"/>
                <a:ea typeface="Calibri" panose="020F0502020204030204" pitchFamily="34" charset="0"/>
                <a:cs typeface="Calibri" panose="020F0502020204030204" pitchFamily="34" charset="0"/>
              </a:rPr>
              <a:t>влада</a:t>
            </a:r>
            <a:r>
              <a:rPr lang="uk-UA" i="1" spc="-4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є</a:t>
            </a:r>
            <a:r>
              <a:rPr lang="uk-UA" spc="-8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найдавнішою</a:t>
            </a:r>
            <a:r>
              <a:rPr lang="uk-UA" spc="-6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a:t>
            </a:r>
            <a:r>
              <a:rPr lang="uk-UA" spc="-6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усіх</a:t>
            </a:r>
            <a:r>
              <a:rPr lang="uk-UA" spc="-6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форм,</a:t>
            </a:r>
            <a:r>
              <a:rPr lang="uk-UA" spc="-6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її</a:t>
            </a:r>
            <a:r>
              <a:rPr lang="uk-UA" spc="-6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засади</a:t>
            </a:r>
            <a:r>
              <a:rPr lang="uk-UA" spc="-6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сформовано</a:t>
            </a:r>
            <a:r>
              <a:rPr lang="uk-UA" spc="-6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на</a:t>
            </a:r>
            <a:r>
              <a:rPr lang="uk-UA" spc="-7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початку</a:t>
            </a:r>
            <a:r>
              <a:rPr lang="uk-UA" spc="-34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створення суспільних форм організації життя людей. </a:t>
            </a:r>
            <a:r>
              <a:rPr lang="uk-UA" i="1" dirty="0">
                <a:latin typeface="Calibri" panose="020F0502020204030204" pitchFamily="34" charset="0"/>
                <a:ea typeface="Calibri" panose="020F0502020204030204" pitchFamily="34" charset="0"/>
                <a:cs typeface="Calibri" panose="020F0502020204030204" pitchFamily="34" charset="0"/>
              </a:rPr>
              <a:t>Влада стає законною у</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ситуації,</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коли</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учасник</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організації</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вірить</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у</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правомірність</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розпоряджень</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керівника,</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тобто</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у</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право</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суб’єкта</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управління</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віддавати</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накази</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та</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в</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зобов’язання</a:t>
            </a:r>
            <a:r>
              <a:rPr lang="uk-UA" i="1" spc="-3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об’єкта</a:t>
            </a:r>
            <a:r>
              <a:rPr lang="uk-UA" i="1" spc="-30"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управління</a:t>
            </a:r>
            <a:r>
              <a:rPr lang="uk-UA" i="1" spc="-4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їх</a:t>
            </a:r>
            <a:r>
              <a:rPr lang="uk-UA" i="1" spc="-4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виконувати.</a:t>
            </a:r>
            <a:r>
              <a:rPr lang="uk-UA" i="1" spc="-3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У</a:t>
            </a:r>
            <a:r>
              <a:rPr lang="uk-UA" spc="-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випадку</a:t>
            </a:r>
            <a:r>
              <a:rPr lang="uk-UA" spc="-5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законної</a:t>
            </a:r>
            <a:r>
              <a:rPr lang="uk-UA" spc="-2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влади</a:t>
            </a:r>
            <a:r>
              <a:rPr lang="uk-UA" spc="-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вплив</a:t>
            </a:r>
            <a:r>
              <a:rPr lang="uk-UA" spc="-3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керівників на підлеглих базується на силі </a:t>
            </a:r>
            <a:r>
              <a:rPr lang="uk-UA" i="1" dirty="0">
                <a:latin typeface="Calibri" panose="020F0502020204030204" pitchFamily="34" charset="0"/>
                <a:ea typeface="Calibri" panose="020F0502020204030204" pitchFamily="34" charset="0"/>
                <a:cs typeface="Calibri" panose="020F0502020204030204" pitchFamily="34" charset="0"/>
              </a:rPr>
              <a:t>традиції </a:t>
            </a:r>
            <a:r>
              <a:rPr lang="uk-UA"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елементів культури, що</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передаються від покоління до покоління та зберігаються протягом тривалого</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часу</a:t>
            </a:r>
            <a:r>
              <a:rPr lang="uk-UA" dirty="0">
                <a:latin typeface="Calibri" panose="020F0502020204030204" pitchFamily="34" charset="0"/>
                <a:ea typeface="Calibri" panose="020F0502020204030204" pitchFamily="34" charset="0"/>
                <a:cs typeface="Calibri" panose="020F0502020204030204" pitchFamily="34" charset="0"/>
              </a:rPr>
              <a:t>.</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Метод впливу на основі традиції діє не завжди</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 для цього</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учасник</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організації</a:t>
            </a:r>
            <a:r>
              <a:rPr lang="uk-UA" spc="-1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повинен</a:t>
            </a:r>
            <a:r>
              <a:rPr lang="uk-UA" spc="-2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засвоїти</a:t>
            </a:r>
            <a:r>
              <a:rPr lang="uk-UA" spc="-2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ті</a:t>
            </a:r>
            <a:r>
              <a:rPr lang="uk-UA" spc="-2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цінності,</a:t>
            </a:r>
            <a:r>
              <a:rPr lang="uk-UA" spc="-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які</a:t>
            </a:r>
            <a:r>
              <a:rPr lang="uk-UA" spc="-3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дозволять</a:t>
            </a:r>
            <a:r>
              <a:rPr lang="uk-UA" spc="-3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йому</a:t>
            </a:r>
            <a:r>
              <a:rPr lang="uk-UA" spc="-4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повірити</a:t>
            </a:r>
            <a:r>
              <a:rPr lang="uk-UA" spc="-2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у</a:t>
            </a:r>
            <a:r>
              <a:rPr lang="uk-UA" spc="-4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здатність</a:t>
            </a:r>
            <a:r>
              <a:rPr lang="uk-UA" spc="-3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керівника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задовольняти</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потреби.</a:t>
            </a:r>
            <a:endParaRPr lang="uk-UA"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7950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0199" y="139572"/>
            <a:ext cx="11237718" cy="6555641"/>
          </a:xfrm>
          <a:prstGeom prst="rect">
            <a:avLst/>
          </a:prstGeom>
        </p:spPr>
        <p:txBody>
          <a:bodyPr wrap="square">
            <a:spAutoFit/>
          </a:bodyPr>
          <a:lstStyle/>
          <a:p>
            <a:pPr indent="360000" algn="just">
              <a:spcAft>
                <a:spcPts val="0"/>
              </a:spcAft>
            </a:pPr>
            <a:r>
              <a:rPr lang="uk-UA" sz="2000" b="1" dirty="0">
                <a:latin typeface="Calibri" panose="020F0502020204030204" pitchFamily="34" charset="0"/>
                <a:ea typeface="Calibri" panose="020F0502020204030204" pitchFamily="34" charset="0"/>
                <a:cs typeface="Calibri" panose="020F0502020204030204" pitchFamily="34" charset="0"/>
              </a:rPr>
              <a:t>Еталонна влада (влада особистого прикладу) </a:t>
            </a:r>
            <a:r>
              <a:rPr lang="uk-UA" sz="2000" dirty="0">
                <a:latin typeface="Calibri" panose="020F0502020204030204" pitchFamily="34" charset="0"/>
                <a:ea typeface="Calibri" panose="020F0502020204030204" pitchFamily="34" charset="0"/>
                <a:cs typeface="Calibri" panose="020F0502020204030204" pitchFamily="34" charset="0"/>
              </a:rPr>
              <a:t>побудована на силі особистісних якостей</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керівника або його здібностях.</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У</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такому випадку,</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відбувається</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формування</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особистісної симпатії та довіри виконавця до керівника, а сам керівник впливає</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 підлеглих за допомогою </a:t>
            </a:r>
            <a:r>
              <a:rPr lang="uk-UA" sz="2000" b="1" i="1" dirty="0">
                <a:latin typeface="Calibri" panose="020F0502020204030204" pitchFamily="34" charset="0"/>
                <a:ea typeface="Calibri" panose="020F0502020204030204" pitchFamily="34" charset="0"/>
                <a:cs typeface="Calibri" panose="020F0502020204030204" pitchFamily="34" charset="0"/>
              </a:rPr>
              <a:t>особистого прикладу</a:t>
            </a:r>
            <a:r>
              <a:rPr lang="uk-UA" sz="2000" b="1" dirty="0">
                <a:latin typeface="Calibri" panose="020F0502020204030204" pitchFamily="34" charset="0"/>
                <a:ea typeface="Calibri" panose="020F0502020204030204" pitchFamily="34" charset="0"/>
                <a:cs typeface="Calibri" panose="020F0502020204030204" pitchFamily="34" charset="0"/>
              </a:rPr>
              <a:t>, </a:t>
            </a:r>
            <a:r>
              <a:rPr lang="uk-UA" sz="2000" b="1" i="1" dirty="0">
                <a:latin typeface="Calibri" panose="020F0502020204030204" pitchFamily="34" charset="0"/>
                <a:ea typeface="Calibri" panose="020F0502020204030204" pitchFamily="34" charset="0"/>
                <a:cs typeface="Calibri" panose="020F0502020204030204" pitchFamily="34" charset="0"/>
              </a:rPr>
              <a:t>впливу через участь</a:t>
            </a:r>
            <a:r>
              <a:rPr lang="uk-UA" sz="2000" i="1"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або за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допомогою</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b="1" i="1" dirty="0">
                <a:latin typeface="Calibri" panose="020F0502020204030204" pitchFamily="34" charset="0"/>
                <a:ea typeface="Calibri" panose="020F0502020204030204" pitchFamily="34" charset="0"/>
                <a:cs typeface="Calibri" panose="020F0502020204030204" pitchFamily="34" charset="0"/>
              </a:rPr>
              <a:t>харизми</a:t>
            </a:r>
            <a:r>
              <a:rPr lang="uk-UA" sz="2000" dirty="0">
                <a:latin typeface="Calibri" panose="020F0502020204030204" pitchFamily="34" charset="0"/>
                <a:ea typeface="Calibri" panose="020F0502020204030204" pitchFamily="34" charset="0"/>
                <a:cs typeface="Calibri" panose="020F0502020204030204" pitchFamily="34" charset="0"/>
              </a:rPr>
              <a:t>.</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Ці</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три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впливи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є</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різними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за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своєю</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сутністю.</a:t>
            </a:r>
          </a:p>
          <a:p>
            <a:pPr marL="73660" indent="360000" algn="just">
              <a:spcAft>
                <a:spcPts val="0"/>
              </a:spcAft>
            </a:pPr>
            <a:r>
              <a:rPr lang="uk-UA" sz="2000" b="1" dirty="0">
                <a:latin typeface="Calibri" panose="020F0502020204030204" pitchFamily="34" charset="0"/>
                <a:ea typeface="Times New Roman" panose="02020603050405020304" pitchFamily="18" charset="0"/>
                <a:cs typeface="Calibri" panose="020F0502020204030204" pitchFamily="34" charset="0"/>
              </a:rPr>
              <a:t>Вплив</a:t>
            </a:r>
            <a:r>
              <a:rPr lang="uk-UA" sz="2000" b="1" spc="-20" dirty="0">
                <a:latin typeface="Calibri" panose="020F0502020204030204" pitchFamily="34" charset="0"/>
                <a:ea typeface="Times New Roman" panose="02020603050405020304" pitchFamily="18" charset="0"/>
                <a:cs typeface="Calibri" panose="020F0502020204030204" pitchFamily="34" charset="0"/>
              </a:rPr>
              <a:t> </a:t>
            </a:r>
            <a:r>
              <a:rPr lang="uk-UA" sz="2000" b="1" dirty="0">
                <a:latin typeface="Calibri" panose="020F0502020204030204" pitchFamily="34" charset="0"/>
                <a:ea typeface="Times New Roman" panose="02020603050405020304" pitchFamily="18" charset="0"/>
                <a:cs typeface="Calibri" panose="020F0502020204030204" pitchFamily="34" charset="0"/>
              </a:rPr>
              <a:t>на</a:t>
            </a:r>
            <a:r>
              <a:rPr lang="uk-UA" sz="2000" b="1" spc="-10" dirty="0">
                <a:latin typeface="Calibri" panose="020F0502020204030204" pitchFamily="34" charset="0"/>
                <a:ea typeface="Times New Roman" panose="02020603050405020304" pitchFamily="18" charset="0"/>
                <a:cs typeface="Calibri" panose="020F0502020204030204" pitchFamily="34" charset="0"/>
              </a:rPr>
              <a:t> </a:t>
            </a:r>
            <a:r>
              <a:rPr lang="uk-UA" sz="2000" b="1" dirty="0">
                <a:latin typeface="Calibri" panose="020F0502020204030204" pitchFamily="34" charset="0"/>
                <a:ea typeface="Times New Roman" panose="02020603050405020304" pitchFamily="18" charset="0"/>
                <a:cs typeface="Calibri" panose="020F0502020204030204" pitchFamily="34" charset="0"/>
              </a:rPr>
              <a:t>основі</a:t>
            </a:r>
            <a:r>
              <a:rPr lang="uk-UA" sz="2000" b="1" spc="-20" dirty="0">
                <a:latin typeface="Calibri" panose="020F0502020204030204" pitchFamily="34" charset="0"/>
                <a:ea typeface="Times New Roman" panose="02020603050405020304" pitchFamily="18" charset="0"/>
                <a:cs typeface="Calibri" panose="020F0502020204030204" pitchFamily="34" charset="0"/>
              </a:rPr>
              <a:t> </a:t>
            </a:r>
            <a:r>
              <a:rPr lang="uk-UA" sz="2000" b="1" dirty="0">
                <a:latin typeface="Calibri" panose="020F0502020204030204" pitchFamily="34" charset="0"/>
                <a:ea typeface="Times New Roman" panose="02020603050405020304" pitchFamily="18" charset="0"/>
                <a:cs typeface="Calibri" panose="020F0502020204030204" pitchFamily="34" charset="0"/>
              </a:rPr>
              <a:t>особистого</a:t>
            </a:r>
            <a:r>
              <a:rPr lang="uk-UA" sz="2000" b="1" spc="-5" dirty="0">
                <a:latin typeface="Calibri" panose="020F0502020204030204" pitchFamily="34" charset="0"/>
                <a:ea typeface="Times New Roman" panose="02020603050405020304" pitchFamily="18" charset="0"/>
                <a:cs typeface="Calibri" panose="020F0502020204030204" pitchFamily="34" charset="0"/>
              </a:rPr>
              <a:t> </a:t>
            </a:r>
            <a:r>
              <a:rPr lang="uk-UA" sz="2000" b="1" dirty="0">
                <a:latin typeface="Calibri" panose="020F0502020204030204" pitchFamily="34" charset="0"/>
                <a:ea typeface="Times New Roman" panose="02020603050405020304" pitchFamily="18" charset="0"/>
                <a:cs typeface="Calibri" panose="020F0502020204030204" pitchFamily="34" charset="0"/>
              </a:rPr>
              <a:t>прикладу</a:t>
            </a:r>
            <a:r>
              <a:rPr lang="uk-UA" sz="2000" b="1" spc="-2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базується</a:t>
            </a:r>
            <a:r>
              <a:rPr lang="uk-UA" sz="2000" spc="-1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на</a:t>
            </a:r>
            <a:r>
              <a:rPr lang="uk-UA" sz="2000" spc="-1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таких</a:t>
            </a:r>
            <a:r>
              <a:rPr lang="uk-UA" sz="2000" spc="-1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постулатах:</a:t>
            </a:r>
          </a:p>
          <a:p>
            <a:pPr marL="342900" lvl="0" indent="360000" algn="just">
              <a:spcAft>
                <a:spcPts val="0"/>
              </a:spcAft>
              <a:buSzPts val="1400"/>
              <a:buFont typeface="Times New Roman" panose="02020603050405020304" pitchFamily="18" charset="0"/>
              <a:buAutoNum type="arabicPeriod"/>
              <a:tabLst>
                <a:tab pos="752475" algn="l"/>
              </a:tabLst>
            </a:pPr>
            <a:r>
              <a:rPr lang="uk-UA" sz="2000" dirty="0">
                <a:latin typeface="Calibri" panose="020F0502020204030204" pitchFamily="34" charset="0"/>
                <a:ea typeface="Times New Roman" panose="02020603050405020304" pitchFamily="18" charset="0"/>
                <a:cs typeface="Calibri" panose="020F0502020204030204" pitchFamily="34" charset="0"/>
              </a:rPr>
              <a:t>Поважай</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та</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цінуй</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інших</a:t>
            </a:r>
            <a:r>
              <a:rPr lang="uk-UA" sz="2000" spc="1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людей, навіть</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якщо</a:t>
            </a:r>
            <a:r>
              <a:rPr lang="uk-UA" sz="2000" spc="1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вони</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не</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наділені</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владою</a:t>
            </a:r>
            <a:r>
              <a:rPr lang="uk-UA" sz="2000" spc="1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a:t>
            </a:r>
            <a:r>
              <a:rPr lang="uk-UA" sz="2000" spc="-33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саме</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вони створюють</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організацію,</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якій</a:t>
            </a:r>
            <a:r>
              <a:rPr lang="uk-UA" sz="2000" spc="-1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ти</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служиш.</a:t>
            </a:r>
          </a:p>
          <a:p>
            <a:pPr marL="342900" lvl="0" indent="360000" algn="just">
              <a:spcAft>
                <a:spcPts val="0"/>
              </a:spcAft>
              <a:buSzPts val="1400"/>
              <a:buFont typeface="Times New Roman" panose="02020603050405020304" pitchFamily="18" charset="0"/>
              <a:buAutoNum type="arabicPeriod"/>
              <a:tabLst>
                <a:tab pos="752475" algn="l"/>
              </a:tabLst>
            </a:pPr>
            <a:r>
              <a:rPr lang="uk-UA" sz="2000" dirty="0">
                <a:latin typeface="Calibri" panose="020F0502020204030204" pitchFamily="34" charset="0"/>
                <a:ea typeface="Times New Roman" panose="02020603050405020304" pitchFamily="18" charset="0"/>
                <a:cs typeface="Calibri" panose="020F0502020204030204" pitchFamily="34" charset="0"/>
              </a:rPr>
              <a:t>Став</a:t>
            </a:r>
            <a:r>
              <a:rPr lang="uk-UA" sz="2000" spc="2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до</a:t>
            </a:r>
            <a:r>
              <a:rPr lang="uk-UA" sz="2000" spc="3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себе</a:t>
            </a:r>
            <a:r>
              <a:rPr lang="uk-UA" sz="2000" spc="3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більш</a:t>
            </a:r>
            <a:r>
              <a:rPr lang="uk-UA" sz="2000" spc="3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високі</a:t>
            </a:r>
            <a:r>
              <a:rPr lang="uk-UA" sz="2000" spc="3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вимоги,</a:t>
            </a:r>
            <a:r>
              <a:rPr lang="uk-UA" sz="2000" spc="1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ніж</a:t>
            </a:r>
            <a:r>
              <a:rPr lang="uk-UA" sz="2000" spc="3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до</a:t>
            </a:r>
            <a:r>
              <a:rPr lang="uk-UA" sz="2000" spc="3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підлеглих,</a:t>
            </a:r>
            <a:r>
              <a:rPr lang="uk-UA" sz="2000" spc="2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якщо</a:t>
            </a:r>
            <a:r>
              <a:rPr lang="uk-UA" sz="2000" spc="2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хочеш</a:t>
            </a:r>
            <a:r>
              <a:rPr lang="uk-UA" sz="2000" spc="-33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здобути</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їхню</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повагу.</a:t>
            </a:r>
          </a:p>
          <a:p>
            <a:pPr marL="342900" lvl="0" indent="360000" algn="just">
              <a:spcAft>
                <a:spcPts val="0"/>
              </a:spcAft>
              <a:buSzPts val="1400"/>
              <a:buFont typeface="Times New Roman" panose="02020603050405020304" pitchFamily="18" charset="0"/>
              <a:buAutoNum type="arabicPeriod"/>
              <a:tabLst>
                <a:tab pos="752475" algn="l"/>
              </a:tabLst>
            </a:pPr>
            <a:r>
              <a:rPr lang="uk-UA" sz="2000" dirty="0">
                <a:latin typeface="Calibri" panose="020F0502020204030204" pitchFamily="34" charset="0"/>
                <a:ea typeface="Times New Roman" panose="02020603050405020304" pitchFamily="18" charset="0"/>
                <a:cs typeface="Calibri" panose="020F0502020204030204" pitchFamily="34" charset="0"/>
              </a:rPr>
              <a:t>Зміни</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себе</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у</a:t>
            </a:r>
            <a:r>
              <a:rPr lang="uk-UA" sz="2000" spc="-2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тому, в чому</a:t>
            </a:r>
            <a:r>
              <a:rPr lang="uk-UA" sz="2000" spc="-2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хочеш</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змінити</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інших.</a:t>
            </a:r>
          </a:p>
          <a:p>
            <a:pPr marL="73660" indent="360000" algn="just">
              <a:spcAft>
                <a:spcPts val="0"/>
              </a:spcAft>
            </a:pPr>
            <a:r>
              <a:rPr lang="uk-UA" sz="2000" dirty="0">
                <a:latin typeface="Calibri" panose="020F0502020204030204" pitchFamily="34" charset="0"/>
                <a:ea typeface="Times New Roman" panose="02020603050405020304" pitchFamily="18" charset="0"/>
                <a:cs typeface="Calibri" panose="020F0502020204030204" pitchFamily="34" charset="0"/>
              </a:rPr>
              <a:t>Дещо</a:t>
            </a:r>
            <a:r>
              <a:rPr lang="uk-UA" sz="2000" spc="-7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відмінним</a:t>
            </a:r>
            <a:r>
              <a:rPr lang="uk-UA" sz="2000" spc="-7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є</a:t>
            </a:r>
            <a:r>
              <a:rPr lang="uk-UA" sz="2000" spc="-70" dirty="0">
                <a:latin typeface="Calibri" panose="020F0502020204030204" pitchFamily="34" charset="0"/>
                <a:ea typeface="Times New Roman" panose="02020603050405020304" pitchFamily="18" charset="0"/>
                <a:cs typeface="Calibri" panose="020F0502020204030204" pitchFamily="34" charset="0"/>
              </a:rPr>
              <a:t> </a:t>
            </a:r>
            <a:r>
              <a:rPr lang="uk-UA" sz="2000" b="1" i="1" dirty="0">
                <a:latin typeface="Calibri" panose="020F0502020204030204" pitchFamily="34" charset="0"/>
                <a:ea typeface="Times New Roman" panose="02020603050405020304" pitchFamily="18" charset="0"/>
                <a:cs typeface="Calibri" panose="020F0502020204030204" pitchFamily="34" charset="0"/>
              </a:rPr>
              <a:t>вплив</a:t>
            </a:r>
            <a:r>
              <a:rPr lang="uk-UA" sz="2000" b="1" i="1" spc="-70" dirty="0">
                <a:latin typeface="Calibri" panose="020F0502020204030204" pitchFamily="34" charset="0"/>
                <a:ea typeface="Times New Roman" panose="02020603050405020304" pitchFamily="18" charset="0"/>
                <a:cs typeface="Calibri" panose="020F0502020204030204" pitchFamily="34" charset="0"/>
              </a:rPr>
              <a:t> </a:t>
            </a:r>
            <a:r>
              <a:rPr lang="uk-UA" sz="2000" b="1" i="1" dirty="0">
                <a:latin typeface="Calibri" panose="020F0502020204030204" pitchFamily="34" charset="0"/>
                <a:ea typeface="Times New Roman" panose="02020603050405020304" pitchFamily="18" charset="0"/>
                <a:cs typeface="Calibri" panose="020F0502020204030204" pitchFamily="34" charset="0"/>
              </a:rPr>
              <a:t>на</a:t>
            </a:r>
            <a:r>
              <a:rPr lang="uk-UA" sz="2000" b="1" i="1" spc="-70" dirty="0">
                <a:latin typeface="Calibri" panose="020F0502020204030204" pitchFamily="34" charset="0"/>
                <a:ea typeface="Times New Roman" panose="02020603050405020304" pitchFamily="18" charset="0"/>
                <a:cs typeface="Calibri" panose="020F0502020204030204" pitchFamily="34" charset="0"/>
              </a:rPr>
              <a:t> </a:t>
            </a:r>
            <a:r>
              <a:rPr lang="uk-UA" sz="2000" b="1" i="1" dirty="0">
                <a:latin typeface="Calibri" panose="020F0502020204030204" pitchFamily="34" charset="0"/>
                <a:ea typeface="Times New Roman" panose="02020603050405020304" pitchFamily="18" charset="0"/>
                <a:cs typeface="Calibri" panose="020F0502020204030204" pitchFamily="34" charset="0"/>
              </a:rPr>
              <a:t>основі</a:t>
            </a:r>
            <a:r>
              <a:rPr lang="uk-UA" sz="2000" b="1" i="1" spc="-70" dirty="0">
                <a:latin typeface="Calibri" panose="020F0502020204030204" pitchFamily="34" charset="0"/>
                <a:ea typeface="Times New Roman" panose="02020603050405020304" pitchFamily="18" charset="0"/>
                <a:cs typeface="Calibri" panose="020F0502020204030204" pitchFamily="34" charset="0"/>
              </a:rPr>
              <a:t> </a:t>
            </a:r>
            <a:r>
              <a:rPr lang="uk-UA" sz="2000" b="1" i="1" dirty="0">
                <a:latin typeface="Calibri" panose="020F0502020204030204" pitchFamily="34" charset="0"/>
                <a:ea typeface="Times New Roman" panose="02020603050405020304" pitchFamily="18" charset="0"/>
                <a:cs typeface="Calibri" panose="020F0502020204030204" pitchFamily="34" charset="0"/>
              </a:rPr>
              <a:t>харизми</a:t>
            </a:r>
            <a:r>
              <a:rPr lang="uk-UA" sz="2000" dirty="0">
                <a:latin typeface="Calibri" panose="020F0502020204030204" pitchFamily="34" charset="0"/>
                <a:ea typeface="Times New Roman" panose="02020603050405020304" pitchFamily="18" charset="0"/>
                <a:cs typeface="Calibri" panose="020F0502020204030204" pitchFamily="34" charset="0"/>
              </a:rPr>
              <a:t>.</a:t>
            </a:r>
            <a:r>
              <a:rPr lang="uk-UA" sz="2000" spc="-7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Під</a:t>
            </a:r>
            <a:r>
              <a:rPr lang="uk-UA" sz="2000" spc="-6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впливом</a:t>
            </a:r>
            <a:r>
              <a:rPr lang="uk-UA" sz="2000" spc="-7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харизми</a:t>
            </a:r>
            <a:r>
              <a:rPr lang="uk-UA" sz="2000" spc="-7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керівника</a:t>
            </a:r>
            <a:r>
              <a:rPr lang="uk-UA" sz="2000" spc="-34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(лідера) його підлеглі сподіваються стати схожими на свого кумира вважають,</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що підпорядкування та виконання розпоряджень лідера допоможуть їм у цьому.</a:t>
            </a:r>
            <a:r>
              <a:rPr lang="uk-UA" sz="2000" spc="-33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Для харизматичних лідерів притаманний обмін енергією зі своїм оточенням,</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незалежність характеру, приємна зовнішність і добрі ораторські здібності. Такі</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люди люблять перебувати у променях слави та насолоджуються увагою своїх</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прихильників.</a:t>
            </a:r>
          </a:p>
          <a:p>
            <a:pPr indent="360000" algn="just">
              <a:spcAft>
                <a:spcPts val="0"/>
              </a:spcAft>
            </a:pPr>
            <a:r>
              <a:rPr lang="uk-UA" sz="2000" b="1" i="1" dirty="0">
                <a:latin typeface="Calibri" panose="020F0502020204030204" pitchFamily="34" charset="0"/>
                <a:ea typeface="Calibri" panose="020F0502020204030204" pitchFamily="34" charset="0"/>
                <a:cs typeface="Calibri" panose="020F0502020204030204" pitchFamily="34" charset="0"/>
              </a:rPr>
              <a:t>Харизмою</a:t>
            </a:r>
            <a:r>
              <a:rPr lang="uk-UA" sz="2000" i="1"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a:t>
            </a:r>
            <a:r>
              <a:rPr lang="uk-UA" sz="2000" dirty="0" err="1">
                <a:latin typeface="Calibri" panose="020F0502020204030204" pitchFamily="34" charset="0"/>
                <a:ea typeface="Calibri" panose="020F0502020204030204" pitchFamily="34" charset="0"/>
                <a:cs typeface="Calibri" panose="020F0502020204030204" pitchFamily="34" charset="0"/>
              </a:rPr>
              <a:t>грец</a:t>
            </a:r>
            <a:r>
              <a:rPr lang="uk-UA" sz="2000" dirty="0">
                <a:latin typeface="Calibri" panose="020F0502020204030204" pitchFamily="34" charset="0"/>
                <a:ea typeface="Calibri" panose="020F0502020204030204" pitchFamily="34" charset="0"/>
                <a:cs typeface="Calibri" panose="020F0502020204030204" pitchFamily="34" charset="0"/>
              </a:rPr>
              <a:t>.</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err="1">
                <a:latin typeface="Calibri" panose="020F0502020204030204" pitchFamily="34" charset="0"/>
                <a:ea typeface="Calibri" panose="020F0502020204030204" pitchFamily="34" charset="0"/>
                <a:cs typeface="Calibri" panose="020F0502020204030204" pitchFamily="34" charset="0"/>
              </a:rPr>
              <a:t>Χάρισμ</a:t>
            </a:r>
            <a:r>
              <a:rPr lang="uk-UA" sz="2000" dirty="0">
                <a:latin typeface="Calibri" panose="020F0502020204030204" pitchFamily="34" charset="0"/>
                <a:ea typeface="Calibri" panose="020F0502020204030204" pitchFamily="34" charset="0"/>
                <a:cs typeface="Calibri" panose="020F0502020204030204" pitchFamily="34" charset="0"/>
              </a:rPr>
              <a:t>α</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милість,</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божественний</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дар,</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благодать)</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називається особистісна характеристика, завдяки якій людина оцінюється як</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наділена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надприродними,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надлюдськими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або</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унікальними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силами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властивостями,</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не</a:t>
            </a:r>
            <a:r>
              <a:rPr lang="uk-UA" sz="2000" spc="-1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притаманними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іншим</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людям.</a:t>
            </a:r>
          </a:p>
          <a:p>
            <a:pPr indent="360000" algn="just">
              <a:spcAft>
                <a:spcPts val="0"/>
              </a:spcAft>
            </a:pPr>
            <a:r>
              <a:rPr lang="uk-UA" sz="2000" b="1" dirty="0">
                <a:latin typeface="Calibri" panose="020F0502020204030204" pitchFamily="34" charset="0"/>
                <a:ea typeface="Calibri" panose="020F0502020204030204" pitchFamily="34" charset="0"/>
                <a:cs typeface="Calibri" panose="020F0502020204030204" pitchFamily="34" charset="0"/>
              </a:rPr>
              <a:t>Харизма</a:t>
            </a:r>
            <a:r>
              <a:rPr lang="uk-UA" sz="2000" dirty="0">
                <a:latin typeface="Calibri" panose="020F0502020204030204" pitchFamily="34" charset="0"/>
                <a:ea typeface="Calibri" panose="020F0502020204030204" pitchFamily="34" charset="0"/>
                <a:cs typeface="Calibri" panose="020F0502020204030204" pitchFamily="34" charset="0"/>
              </a:rPr>
              <a:t> - це влада, побудована на силі і привабливості особистих якостей і здібностей керівника, через які він стає лідером. На підсвідомому рівні підлеглі чекають, що виконання того, чого вимагає керівник, зробить їх схожими на нього або </a:t>
            </a:r>
            <a:r>
              <a:rPr lang="uk-UA" sz="2000" dirty="0" err="1">
                <a:latin typeface="Calibri" panose="020F0502020204030204" pitchFamily="34" charset="0"/>
                <a:ea typeface="Calibri" panose="020F0502020204030204" pitchFamily="34" charset="0"/>
                <a:cs typeface="Calibri" panose="020F0502020204030204" pitchFamily="34" charset="0"/>
              </a:rPr>
              <a:t>викличе</a:t>
            </a:r>
            <a:r>
              <a:rPr lang="uk-UA" sz="2000" dirty="0">
                <a:latin typeface="Calibri" panose="020F0502020204030204" pitchFamily="34" charset="0"/>
                <a:ea typeface="Calibri" panose="020F0502020204030204" pitchFamily="34" charset="0"/>
                <a:cs typeface="Calibri" panose="020F0502020204030204" pitchFamily="34" charset="0"/>
              </a:rPr>
              <a:t> пошану оточення.</a:t>
            </a:r>
            <a:endParaRPr lang="uk-U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5621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8445" y="563912"/>
            <a:ext cx="10958557" cy="1938992"/>
          </a:xfrm>
          <a:prstGeom prst="rect">
            <a:avLst/>
          </a:prstGeom>
        </p:spPr>
        <p:txBody>
          <a:bodyPr wrap="square">
            <a:spAutoFit/>
          </a:bodyPr>
          <a:lstStyle/>
          <a:p>
            <a:pPr marL="73660" marR="68580" indent="448945" algn="just">
              <a:spcAft>
                <a:spcPts val="0"/>
              </a:spcAft>
            </a:pPr>
            <a:r>
              <a:rPr lang="uk-UA" sz="2000" b="1" dirty="0">
                <a:latin typeface="Calibri" panose="020F0502020204030204" pitchFamily="34" charset="0"/>
                <a:ea typeface="Times New Roman" panose="02020603050405020304" pitchFamily="18" charset="0"/>
                <a:cs typeface="Calibri" panose="020F0502020204030204" pitchFamily="34" charset="0"/>
              </a:rPr>
              <a:t>Вплив</a:t>
            </a:r>
            <a:r>
              <a:rPr lang="uk-UA" sz="2000" b="1" spc="-60" dirty="0">
                <a:latin typeface="Calibri" panose="020F0502020204030204" pitchFamily="34" charset="0"/>
                <a:ea typeface="Times New Roman" panose="02020603050405020304" pitchFamily="18" charset="0"/>
                <a:cs typeface="Calibri" panose="020F0502020204030204" pitchFamily="34" charset="0"/>
              </a:rPr>
              <a:t> </a:t>
            </a:r>
            <a:r>
              <a:rPr lang="uk-UA" sz="2000" b="1" dirty="0">
                <a:latin typeface="Calibri" panose="020F0502020204030204" pitchFamily="34" charset="0"/>
                <a:ea typeface="Times New Roman" panose="02020603050405020304" pitchFamily="18" charset="0"/>
                <a:cs typeface="Calibri" panose="020F0502020204030204" pitchFamily="34" charset="0"/>
              </a:rPr>
              <a:t>через</a:t>
            </a:r>
            <a:r>
              <a:rPr lang="uk-UA" sz="2000" b="1" spc="-65" dirty="0">
                <a:latin typeface="Calibri" panose="020F0502020204030204" pitchFamily="34" charset="0"/>
                <a:ea typeface="Times New Roman" panose="02020603050405020304" pitchFamily="18" charset="0"/>
                <a:cs typeface="Calibri" panose="020F0502020204030204" pitchFamily="34" charset="0"/>
              </a:rPr>
              <a:t> </a:t>
            </a:r>
            <a:r>
              <a:rPr lang="uk-UA" sz="2000" b="1" dirty="0">
                <a:latin typeface="Calibri" panose="020F0502020204030204" pitchFamily="34" charset="0"/>
                <a:ea typeface="Times New Roman" panose="02020603050405020304" pitchFamily="18" charset="0"/>
                <a:cs typeface="Calibri" panose="020F0502020204030204" pitchFamily="34" charset="0"/>
              </a:rPr>
              <a:t>участь</a:t>
            </a:r>
            <a:r>
              <a:rPr lang="uk-UA" sz="2000" b="1" spc="-7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відбувається</a:t>
            </a:r>
            <a:r>
              <a:rPr lang="uk-UA" sz="2000" spc="-5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на</a:t>
            </a:r>
            <a:r>
              <a:rPr lang="uk-UA" sz="2000" spc="-6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основі</a:t>
            </a:r>
            <a:r>
              <a:rPr lang="uk-UA" sz="2000" spc="-5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спрямування</a:t>
            </a:r>
            <a:r>
              <a:rPr lang="uk-UA" sz="2000" spc="-6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керівником</a:t>
            </a:r>
            <a:r>
              <a:rPr lang="uk-UA" sz="2000" spc="-5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зусиль</a:t>
            </a:r>
            <a:r>
              <a:rPr lang="uk-UA" sz="2000" spc="-33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підлеглого у потрібному напрямку та сприянні вільному обміну інформацією.</a:t>
            </a:r>
            <a:r>
              <a:rPr lang="uk-UA" sz="2000" spc="5" dirty="0">
                <a:latin typeface="Calibri" panose="020F0502020204030204" pitchFamily="34" charset="0"/>
                <a:ea typeface="Times New Roman" panose="02020603050405020304" pitchFamily="18" charset="0"/>
                <a:cs typeface="Calibri" panose="020F0502020204030204" pitchFamily="34" charset="0"/>
              </a:rPr>
              <a:t> </a:t>
            </a:r>
            <a:endParaRPr lang="uk-UA" sz="2000" spc="5" dirty="0" smtClean="0">
              <a:latin typeface="Calibri" panose="020F0502020204030204" pitchFamily="34" charset="0"/>
              <a:ea typeface="Times New Roman" panose="02020603050405020304" pitchFamily="18" charset="0"/>
              <a:cs typeface="Calibri" panose="020F0502020204030204" pitchFamily="34" charset="0"/>
            </a:endParaRPr>
          </a:p>
          <a:p>
            <a:pPr marL="73660" marR="68580" indent="448945" algn="just">
              <a:spcAft>
                <a:spcPts val="0"/>
              </a:spcAft>
            </a:pPr>
            <a:r>
              <a:rPr lang="uk-UA" sz="2000" dirty="0" smtClean="0">
                <a:latin typeface="Calibri" panose="020F0502020204030204" pitchFamily="34" charset="0"/>
                <a:ea typeface="Times New Roman" panose="02020603050405020304" pitchFamily="18" charset="0"/>
                <a:cs typeface="Calibri" panose="020F0502020204030204" pitchFamily="34" charset="0"/>
              </a:rPr>
              <a:t>Цей </a:t>
            </a:r>
            <a:r>
              <a:rPr lang="uk-UA" sz="2000" dirty="0">
                <a:latin typeface="Calibri" panose="020F0502020204030204" pitchFamily="34" charset="0"/>
                <a:ea typeface="Times New Roman" panose="02020603050405020304" pitchFamily="18" charset="0"/>
                <a:cs typeface="Calibri" panose="020F0502020204030204" pitchFamily="34" charset="0"/>
              </a:rPr>
              <a:t>вплив реалізується за умови наявності довіри працівника до менеджера,</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відчуття</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спільності</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справи</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та</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актуальності</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для</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підлеглого</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потреб</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у</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владі,</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компетентності, успіхові або самореалізації. Для того, аби переконати людину</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взяти участь у спільному проекті, керівник має засвідчити своєю поведінкою</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важливість</a:t>
            </a:r>
            <a:r>
              <a:rPr lang="uk-UA" sz="2000" spc="-1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і перспективність</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цього проекту.</a:t>
            </a:r>
            <a:endParaRPr lang="uk-UA" sz="2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Прямоугольник 4"/>
          <p:cNvSpPr/>
          <p:nvPr/>
        </p:nvSpPr>
        <p:spPr>
          <a:xfrm>
            <a:off x="564022" y="2991487"/>
            <a:ext cx="11015529" cy="3477875"/>
          </a:xfrm>
          <a:prstGeom prst="rect">
            <a:avLst/>
          </a:prstGeom>
        </p:spPr>
        <p:txBody>
          <a:bodyPr wrap="square">
            <a:spAutoFit/>
          </a:bodyPr>
          <a:lstStyle/>
          <a:p>
            <a:pPr indent="360000" algn="just">
              <a:spcAft>
                <a:spcPts val="0"/>
              </a:spcAft>
            </a:pPr>
            <a:r>
              <a:rPr lang="uk-UA" sz="2000" b="1" dirty="0">
                <a:latin typeface="Calibri" panose="020F0502020204030204" pitchFamily="34" charset="0"/>
                <a:ea typeface="Times New Roman" panose="02020603050405020304" pitchFamily="18" charset="0"/>
                <a:cs typeface="Calibri" panose="020F0502020204030204" pitchFamily="34" charset="0"/>
              </a:rPr>
              <a:t>Експертна влада</a:t>
            </a:r>
            <a:r>
              <a:rPr lang="uk-UA" sz="2000" dirty="0">
                <a:latin typeface="Calibri" panose="020F0502020204030204" pitchFamily="34" charset="0"/>
                <a:ea typeface="Times New Roman" panose="02020603050405020304" pitchFamily="18" charset="0"/>
                <a:cs typeface="Calibri" panose="020F0502020204030204" pitchFamily="34" charset="0"/>
              </a:rPr>
              <a:t> – це спроможність індивіда  впливати  на  поведінку  інших  завдяки своїм  талантам,  знанням  і  навичкам.  Поки керівник  здатний  демонструвати  компетентність  у  впровадженні,  аналізі,  оцінці  та  контролі за завданнями підлеглих, вони володітимуть експертною владою.</a:t>
            </a:r>
            <a:endParaRPr lang="uk-UA" sz="2000"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sz="2000" b="1" dirty="0">
                <a:latin typeface="Calibri" panose="020F0502020204030204" pitchFamily="34" charset="0"/>
                <a:ea typeface="Calibri" panose="020F0502020204030204" pitchFamily="34" charset="0"/>
                <a:cs typeface="Calibri" panose="020F0502020204030204" pitchFamily="34" charset="0"/>
              </a:rPr>
              <a:t>Влада експертна</a:t>
            </a:r>
            <a:r>
              <a:rPr lang="uk-UA" sz="2000" dirty="0">
                <a:latin typeface="Calibri" panose="020F0502020204030204" pitchFamily="34" charset="0"/>
                <a:ea typeface="Calibri" panose="020F0502020204030204" pitchFamily="34" charset="0"/>
                <a:cs typeface="Calibri" panose="020F0502020204030204" pitchFamily="34" charset="0"/>
              </a:rPr>
              <a:t> - різновид влади, який полягає у володінні керівником спеціальними знаннями, які можуть задовольнити певні потреби підлеглих. </a:t>
            </a:r>
            <a:r>
              <a:rPr lang="uk-UA" sz="2000" u="sng" dirty="0">
                <a:latin typeface="Calibri" panose="020F0502020204030204" pitchFamily="34" charset="0"/>
                <a:ea typeface="Calibri" panose="020F0502020204030204" pitchFamily="34" charset="0"/>
                <a:cs typeface="Calibri" panose="020F0502020204030204" pitchFamily="34" charset="0"/>
              </a:rPr>
              <a:t>Влада експерта - це вплив через розумну віру</a:t>
            </a:r>
            <a:r>
              <a:rPr lang="uk-UA" sz="2000" dirty="0">
                <a:latin typeface="Calibri" panose="020F0502020204030204" pitchFamily="34" charset="0"/>
                <a:ea typeface="Calibri" panose="020F0502020204030204" pitchFamily="34" charset="0"/>
                <a:cs typeface="Calibri" panose="020F0502020204030204" pitchFamily="34" charset="0"/>
              </a:rPr>
              <a:t>. Влада ґрунтується на розумній вірі в знання і компетенції керівника. Ця форма влади менш стійка, ніж влада, заснована на прикладі. Завойовується вона набагато повільніше, але вона виявляється сильнішою, оскільки знання сьогодні в ціні.</a:t>
            </a:r>
          </a:p>
          <a:p>
            <a:pPr indent="360000" algn="just">
              <a:spcAft>
                <a:spcPts val="0"/>
              </a:spcAft>
            </a:pPr>
            <a:r>
              <a:rPr lang="uk-UA" sz="2000" dirty="0">
                <a:solidFill>
                  <a:srgbClr val="000000"/>
                </a:solidFill>
                <a:latin typeface="Calibri" panose="020F0502020204030204" pitchFamily="34" charset="0"/>
                <a:ea typeface="Calibri" panose="020F0502020204030204" pitchFamily="34" charset="0"/>
                <a:cs typeface="Calibri" panose="020F0502020204030204" pitchFamily="34" charset="0"/>
              </a:rPr>
              <a:t>Експертна влада жорстоко не зв'язується з окремою посадою. її нестачею страждають молоді керівники, яким необхідний час для здобуття та ефективного використання цієї влади.</a:t>
            </a:r>
            <a:endParaRPr lang="uk-UA" sz="20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7" name="Прямая соединительная линия 6"/>
          <p:cNvCxnSpPr/>
          <p:nvPr/>
        </p:nvCxnSpPr>
        <p:spPr>
          <a:xfrm>
            <a:off x="564022" y="2657742"/>
            <a:ext cx="11015529" cy="8546"/>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47165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69293" y="311360"/>
            <a:ext cx="6096000" cy="646331"/>
          </a:xfrm>
          <a:prstGeom prst="rect">
            <a:avLst/>
          </a:prstGeom>
        </p:spPr>
        <p:txBody>
          <a:bodyPr>
            <a:spAutoFit/>
          </a:bodyPr>
          <a:lstStyle/>
          <a:p>
            <a:pPr algn="ctr"/>
            <a:r>
              <a:rPr lang="uk-UA" b="1" dirty="0" smtClean="0">
                <a:latin typeface="Calibri" panose="020F0502020204030204" pitchFamily="34" charset="0"/>
                <a:ea typeface="Times New Roman" panose="02020603050405020304" pitchFamily="18" charset="0"/>
                <a:cs typeface="Calibri" panose="020F0502020204030204" pitchFamily="34" charset="0"/>
              </a:rPr>
              <a:t>ПРИКЛАДИ ХАРАКТЕРИСТИК ПОСАД, ЯКІ ВИЗНАЧАЮТЬ ВІДНОСНУ ВЛАДУ В ОРГАНІЗАЦІЯХ</a:t>
            </a:r>
            <a:endParaRPr lang="uk-UA" b="1" dirty="0">
              <a:latin typeface="Calibri" panose="020F0502020204030204" pitchFamily="34" charset="0"/>
              <a:cs typeface="Calibri" panose="020F0502020204030204" pitchFamily="34" charset="0"/>
            </a:endParaRPr>
          </a:p>
        </p:txBody>
      </p:sp>
      <p:pic>
        <p:nvPicPr>
          <p:cNvPr id="5" name="Рисунок 4"/>
          <p:cNvPicPr/>
          <p:nvPr/>
        </p:nvPicPr>
        <p:blipFill rotWithShape="1">
          <a:blip r:embed="rId2"/>
          <a:srcRect l="28167" t="32368" r="29038" b="40520"/>
          <a:stretch/>
        </p:blipFill>
        <p:spPr bwMode="auto">
          <a:xfrm>
            <a:off x="1308564" y="1509679"/>
            <a:ext cx="9339496" cy="36776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059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2806" y="785519"/>
            <a:ext cx="11052561" cy="2862322"/>
          </a:xfrm>
          <a:prstGeom prst="rect">
            <a:avLst/>
          </a:prstGeom>
        </p:spPr>
        <p:txBody>
          <a:bodyPr wrap="square">
            <a:spAutoFit/>
          </a:bodyPr>
          <a:lstStyle/>
          <a:p>
            <a:pPr indent="360000" algn="just">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Науковці </a:t>
            </a:r>
            <a:r>
              <a:rPr lang="uk-UA" sz="2000" dirty="0" err="1" smtClean="0">
                <a:latin typeface="Times New Roman" panose="02020603050405020304" pitchFamily="18" charset="0"/>
                <a:ea typeface="Times New Roman" panose="02020603050405020304" pitchFamily="18" charset="0"/>
                <a:cs typeface="Times New Roman" panose="02020603050405020304" pitchFamily="18" charset="0"/>
              </a:rPr>
              <a:t>Г.В.Осовська</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ea typeface="Times New Roman" panose="02020603050405020304" pitchFamily="18" charset="0"/>
                <a:cs typeface="Times New Roman" panose="02020603050405020304" pitchFamily="18" charset="0"/>
              </a:rPr>
              <a:t>О.А.Осовський</a:t>
            </a:r>
            <a:r>
              <a:rPr lang="uk-UA"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визначають </a:t>
            </a: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керівництво</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як процес впливу на підлеглих, який є способом змусити їх працювати на досягнення єдиної мети.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en-US"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a:spcAft>
                <a:spcPts val="0"/>
              </a:spcAft>
            </a:pPr>
            <a:r>
              <a:rPr lang="uk-UA" sz="2000" dirty="0" smtClean="0">
                <a:latin typeface="Times New Roman" panose="02020603050405020304" pitchFamily="18" charset="0"/>
                <a:ea typeface="Times New Roman" panose="02020603050405020304" pitchFamily="18" charset="0"/>
                <a:cs typeface="Times New Roman" panose="02020603050405020304" pitchFamily="18" charset="0"/>
              </a:rPr>
              <a:t>Слушними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також  є наступне твердження (О.Є. Кузьмін та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Н.Т.Мала</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керівництво</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 це процес використання влади задля досягнення впливу на людей.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endParaRPr lang="en-US" sz="2000" dirty="0" smtClean="0">
              <a:latin typeface="Times New Roman" panose="02020603050405020304" pitchFamily="18" charset="0"/>
              <a:ea typeface="Times New Roman" panose="02020603050405020304" pitchFamily="18" charset="0"/>
            </a:endParaRPr>
          </a:p>
          <a:p>
            <a:pPr indent="360000" algn="just"/>
            <a:r>
              <a:rPr lang="uk-UA" sz="2000" dirty="0" smtClean="0">
                <a:latin typeface="Times New Roman" panose="02020603050405020304" pitchFamily="18" charset="0"/>
                <a:ea typeface="Times New Roman" panose="02020603050405020304" pitchFamily="18" charset="0"/>
              </a:rPr>
              <a:t>Тому</a:t>
            </a:r>
            <a:r>
              <a:rPr lang="uk-UA" sz="2000" dirty="0">
                <a:latin typeface="Times New Roman" panose="02020603050405020304" pitchFamily="18" charset="0"/>
                <a:ea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rPr>
              <a:t>керівництво</a:t>
            </a:r>
            <a:r>
              <a:rPr lang="uk-UA" sz="2000" dirty="0">
                <a:latin typeface="Times New Roman" panose="02020603050405020304" pitchFamily="18" charset="0"/>
                <a:ea typeface="Times New Roman" panose="02020603050405020304" pitchFamily="18" charset="0"/>
              </a:rPr>
              <a:t> характеризується як процес впливу на підлеглих за допомогою формальних важелів для  забезпечення  виконання  ними  офіційно визначених  доручень  і  вирішення  певних завдань,  налагодження  співробітництва  між людьми, забезпечення організації ресурсами.</a:t>
            </a:r>
            <a:endParaRPr lang="uk-UA" sz="2000" dirty="0"/>
          </a:p>
        </p:txBody>
      </p:sp>
      <p:sp>
        <p:nvSpPr>
          <p:cNvPr id="5" name="Прямоугольник 4"/>
          <p:cNvSpPr/>
          <p:nvPr/>
        </p:nvSpPr>
        <p:spPr>
          <a:xfrm>
            <a:off x="398803" y="3915335"/>
            <a:ext cx="11052560" cy="1323439"/>
          </a:xfrm>
          <a:prstGeom prst="rect">
            <a:avLst/>
          </a:prstGeom>
        </p:spPr>
        <p:txBody>
          <a:bodyPr wrap="square">
            <a:spAutoFit/>
          </a:bodyPr>
          <a:lstStyle/>
          <a:p>
            <a:pPr indent="360000" algn="just">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Одними з найважливіших чинників впливу керівника  на  підлеглих  є  його  авторитет  і влада.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Авторитет</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(від лат.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autoritas</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 вплив, влада)  –  вплив  особистості,  який  засновується на займаних ним посадах; визнання за особистістю  права  приймати  відповідальні рішення в умовах спільної трудової̈ діяльності.</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65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2551" y="2347486"/>
            <a:ext cx="6076060" cy="2862322"/>
          </a:xfrm>
          <a:prstGeom prst="rect">
            <a:avLst/>
          </a:prstGeom>
        </p:spPr>
        <p:txBody>
          <a:bodyPr wrap="square">
            <a:spAutoFit/>
          </a:bodyPr>
          <a:lstStyle/>
          <a:p>
            <a:pPr indent="360000" algn="just">
              <a:spcAft>
                <a:spcPts val="0"/>
              </a:spcAft>
            </a:pPr>
            <a:r>
              <a:rPr lang="uk-UA" sz="2000" b="1" dirty="0" smtClean="0">
                <a:latin typeface="Calibri" panose="020F0502020204030204" pitchFamily="34" charset="0"/>
                <a:ea typeface="Calibri" panose="020F0502020204030204" pitchFamily="34" charset="0"/>
                <a:cs typeface="Calibri" panose="020F0502020204030204" pitchFamily="34" charset="0"/>
              </a:rPr>
              <a:t>Вплив</a:t>
            </a:r>
            <a:r>
              <a:rPr lang="uk-UA" sz="2000" dirty="0" smtClean="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 це будь-яка поведінка одного індивіду, яка вносить зміни в поведінку, взаємини, почуття тощо, іншого індивіда. </a:t>
            </a:r>
          </a:p>
          <a:p>
            <a:pPr indent="360000" algn="just">
              <a:spcAft>
                <a:spcPts val="0"/>
              </a:spcAft>
            </a:pPr>
            <a:r>
              <a:rPr lang="uk-UA" sz="2000" dirty="0">
                <a:latin typeface="Calibri" panose="020F0502020204030204" pitchFamily="34" charset="0"/>
                <a:ea typeface="Calibri" panose="020F0502020204030204" pitchFamily="34" charset="0"/>
                <a:cs typeface="Calibri" panose="020F0502020204030204" pitchFamily="34" charset="0"/>
              </a:rPr>
              <a:t>Психологи вважають, що </a:t>
            </a:r>
            <a:r>
              <a:rPr lang="uk-UA" sz="2000" b="1" dirty="0">
                <a:latin typeface="Calibri" panose="020F0502020204030204" pitchFamily="34" charset="0"/>
                <a:ea typeface="Calibri" panose="020F0502020204030204" pitchFamily="34" charset="0"/>
                <a:cs typeface="Calibri" panose="020F0502020204030204" pitchFamily="34" charset="0"/>
              </a:rPr>
              <a:t>індивідуальний вплив</a:t>
            </a:r>
            <a:r>
              <a:rPr lang="uk-UA" sz="2000" dirty="0">
                <a:latin typeface="Calibri" panose="020F0502020204030204" pitchFamily="34" charset="0"/>
                <a:ea typeface="Calibri" panose="020F0502020204030204" pitchFamily="34" charset="0"/>
                <a:cs typeface="Calibri" panose="020F0502020204030204" pitchFamily="34" charset="0"/>
              </a:rPr>
              <a:t> - це процес і результат зміни однією людиною поведінки іншої людини (її установок, уявлень, думок, оцінок тощо) під час взаємодії з нею. Будь-який вплив здійснюється з метою формування, закріплення або зміни установок, поглядів, взаємин, почуттів або дій</a:t>
            </a:r>
            <a:r>
              <a:rPr lang="uk-UA" sz="2000" dirty="0" smtClean="0">
                <a:latin typeface="Calibri" panose="020F0502020204030204" pitchFamily="34" charset="0"/>
                <a:ea typeface="Calibri" panose="020F0502020204030204" pitchFamily="34" charset="0"/>
                <a:cs typeface="Calibri" panose="020F0502020204030204" pitchFamily="34" charset="0"/>
              </a:rPr>
              <a:t>.</a:t>
            </a:r>
            <a:endParaRPr lang="uk-UA" sz="2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Рисунок 4" descr="Загальні методи впливу"/>
          <p:cNvPicPr/>
          <p:nvPr/>
        </p:nvPicPr>
        <p:blipFill>
          <a:blip r:embed="rId2">
            <a:extLst>
              <a:ext uri="{28A0092B-C50C-407E-A947-70E740481C1C}">
                <a14:useLocalDpi xmlns:a14="http://schemas.microsoft.com/office/drawing/2010/main" val="0"/>
              </a:ext>
            </a:extLst>
          </a:blip>
          <a:srcRect/>
          <a:stretch>
            <a:fillRect/>
          </a:stretch>
        </p:blipFill>
        <p:spPr bwMode="auto">
          <a:xfrm>
            <a:off x="6357246" y="2221160"/>
            <a:ext cx="5623958" cy="3137053"/>
          </a:xfrm>
          <a:prstGeom prst="rect">
            <a:avLst/>
          </a:prstGeom>
          <a:noFill/>
          <a:ln>
            <a:noFill/>
          </a:ln>
        </p:spPr>
      </p:pic>
      <p:sp>
        <p:nvSpPr>
          <p:cNvPr id="6" name="Прямоугольник 5"/>
          <p:cNvSpPr/>
          <p:nvPr/>
        </p:nvSpPr>
        <p:spPr>
          <a:xfrm>
            <a:off x="287709" y="174022"/>
            <a:ext cx="11479850" cy="1754326"/>
          </a:xfrm>
          <a:prstGeom prst="rect">
            <a:avLst/>
          </a:prstGeom>
        </p:spPr>
        <p:txBody>
          <a:bodyPr wrap="square">
            <a:spAutoFit/>
          </a:bodyPr>
          <a:lstStyle/>
          <a:p>
            <a:pPr indent="360000" algn="just">
              <a:spcAft>
                <a:spcPts val="0"/>
              </a:spcAft>
            </a:pPr>
            <a:r>
              <a:rPr lang="uk-UA" dirty="0">
                <a:latin typeface="Calibri" panose="020F0502020204030204" pitchFamily="34" charset="0"/>
                <a:ea typeface="Calibri" panose="020F0502020204030204" pitchFamily="34" charset="0"/>
                <a:cs typeface="Calibri" panose="020F0502020204030204" pitchFamily="34" charset="0"/>
              </a:rPr>
              <a:t>Підґрунтям владних відносин є </a:t>
            </a:r>
            <a:r>
              <a:rPr lang="uk-UA" b="1" dirty="0">
                <a:highlight>
                  <a:srgbClr val="FFFF00"/>
                </a:highlight>
                <a:latin typeface="Calibri" panose="020F0502020204030204" pitchFamily="34" charset="0"/>
                <a:ea typeface="Calibri" panose="020F0502020204030204" pitchFamily="34" charset="0"/>
                <a:cs typeface="Calibri" panose="020F0502020204030204" pitchFamily="34" charset="0"/>
              </a:rPr>
              <a:t>вплив</a:t>
            </a:r>
            <a:r>
              <a:rPr lang="uk-UA" dirty="0">
                <a:latin typeface="Calibri" panose="020F0502020204030204" pitchFamily="34" charset="0"/>
                <a:ea typeface="Calibri" panose="020F0502020204030204" pitchFamily="34" charset="0"/>
                <a:cs typeface="Calibri" panose="020F0502020204030204" pitchFamily="34" charset="0"/>
              </a:rPr>
              <a:t>. </a:t>
            </a:r>
          </a:p>
          <a:p>
            <a:pPr indent="360000" algn="just">
              <a:spcAft>
                <a:spcPts val="0"/>
              </a:spcAft>
            </a:pPr>
            <a:endParaRPr lang="uk-UA" dirty="0">
              <a:solidFill>
                <a:srgbClr val="373D3F"/>
              </a:solidFill>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dirty="0">
                <a:solidFill>
                  <a:srgbClr val="373D3F"/>
                </a:solidFill>
                <a:latin typeface="Calibri" panose="020F0502020204030204" pitchFamily="34" charset="0"/>
                <a:ea typeface="Calibri" panose="020F0502020204030204" pitchFamily="34" charset="0"/>
                <a:cs typeface="Calibri" panose="020F0502020204030204" pitchFamily="34" charset="0"/>
              </a:rPr>
              <a:t>Згідно із загальноприйнятою точкою зору, </a:t>
            </a:r>
            <a:r>
              <a:rPr lang="uk-UA" b="1" i="1" dirty="0">
                <a:solidFill>
                  <a:srgbClr val="373D3F"/>
                </a:solidFill>
                <a:latin typeface="Calibri" panose="020F0502020204030204" pitchFamily="34" charset="0"/>
                <a:ea typeface="Calibri" panose="020F0502020204030204" pitchFamily="34" charset="0"/>
                <a:cs typeface="Calibri" panose="020F0502020204030204" pitchFamily="34" charset="0"/>
              </a:rPr>
              <a:t>влада –</a:t>
            </a:r>
            <a:r>
              <a:rPr lang="uk-UA" dirty="0">
                <a:solidFill>
                  <a:srgbClr val="373D3F"/>
                </a:solidFill>
                <a:latin typeface="Calibri" panose="020F0502020204030204" pitchFamily="34" charset="0"/>
                <a:ea typeface="Calibri" panose="020F0502020204030204" pitchFamily="34" charset="0"/>
                <a:cs typeface="Calibri" panose="020F0502020204030204" pitchFamily="34" charset="0"/>
              </a:rPr>
              <a:t> це можливість індивідуума впливати на поведінку інших осіб. У свою чергу, </a:t>
            </a:r>
            <a:r>
              <a:rPr lang="uk-UA" b="1" i="1" dirty="0">
                <a:solidFill>
                  <a:srgbClr val="373D3F"/>
                </a:solidFill>
                <a:latin typeface="Calibri" panose="020F0502020204030204" pitchFamily="34" charset="0"/>
                <a:ea typeface="Calibri" panose="020F0502020204030204" pitchFamily="34" charset="0"/>
                <a:cs typeface="Calibri" panose="020F0502020204030204" pitchFamily="34" charset="0"/>
              </a:rPr>
              <a:t>вплив – </a:t>
            </a:r>
            <a:r>
              <a:rPr lang="uk-UA" dirty="0">
                <a:solidFill>
                  <a:srgbClr val="373D3F"/>
                </a:solidFill>
                <a:latin typeface="Calibri" panose="020F0502020204030204" pitchFamily="34" charset="0"/>
                <a:ea typeface="Calibri" panose="020F0502020204030204" pitchFamily="34" charset="0"/>
                <a:cs typeface="Calibri" panose="020F0502020204030204" pitchFamily="34" charset="0"/>
              </a:rPr>
              <a:t>це результат зміни менеджером поведінки працівника в ході взаємодії з ним. </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dirty="0">
                <a:solidFill>
                  <a:srgbClr val="373D3F"/>
                </a:solidFill>
                <a:latin typeface="Calibri" panose="020F0502020204030204" pitchFamily="34" charset="0"/>
                <a:ea typeface="Calibri" panose="020F0502020204030204" pitchFamily="34" charset="0"/>
                <a:cs typeface="Calibri" panose="020F0502020204030204" pitchFamily="34" charset="0"/>
              </a:rPr>
              <a:t>Різниця між цими поняттями полягає в наступному: </a:t>
            </a:r>
            <a:r>
              <a:rPr lang="uk-UA" b="1" dirty="0">
                <a:solidFill>
                  <a:srgbClr val="373D3F"/>
                </a:solidFill>
                <a:latin typeface="Calibri" panose="020F0502020204030204" pitchFamily="34" charset="0"/>
                <a:ea typeface="Calibri" panose="020F0502020204030204" pitchFamily="34" charset="0"/>
                <a:cs typeface="Calibri" panose="020F0502020204030204" pitchFamily="34" charset="0"/>
              </a:rPr>
              <a:t>влада</a:t>
            </a:r>
            <a:r>
              <a:rPr lang="uk-UA" dirty="0">
                <a:solidFill>
                  <a:srgbClr val="373D3F"/>
                </a:solidFill>
                <a:latin typeface="Calibri" panose="020F0502020204030204" pitchFamily="34" charset="0"/>
                <a:ea typeface="Calibri" panose="020F0502020204030204" pitchFamily="34" charset="0"/>
                <a:cs typeface="Calibri" panose="020F0502020204030204" pitchFamily="34" charset="0"/>
              </a:rPr>
              <a:t> – це важіль впливу на поведінку людини, а </a:t>
            </a:r>
            <a:r>
              <a:rPr lang="uk-UA" b="1" dirty="0">
                <a:solidFill>
                  <a:srgbClr val="373D3F"/>
                </a:solidFill>
                <a:latin typeface="Calibri" panose="020F0502020204030204" pitchFamily="34" charset="0"/>
                <a:ea typeface="Calibri" panose="020F0502020204030204" pitchFamily="34" charset="0"/>
                <a:cs typeface="Calibri" panose="020F0502020204030204" pitchFamily="34" charset="0"/>
              </a:rPr>
              <a:t>вплив</a:t>
            </a:r>
            <a:r>
              <a:rPr lang="uk-UA" dirty="0">
                <a:solidFill>
                  <a:srgbClr val="373D3F"/>
                </a:solidFill>
                <a:latin typeface="Calibri" panose="020F0502020204030204" pitchFamily="34" charset="0"/>
                <a:ea typeface="Calibri" panose="020F0502020204030204" pitchFamily="34" charset="0"/>
                <a:cs typeface="Calibri" panose="020F0502020204030204" pitchFamily="34" charset="0"/>
              </a:rPr>
              <a:t> – результат впливу цього важеля.</a:t>
            </a:r>
            <a:endParaRPr lang="uk-U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4269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69434" y="266864"/>
            <a:ext cx="8334999" cy="707886"/>
          </a:xfrm>
          <a:prstGeom prst="rect">
            <a:avLst/>
          </a:prstGeom>
        </p:spPr>
        <p:txBody>
          <a:bodyPr wrap="square">
            <a:spAutoFit/>
          </a:bodyPr>
          <a:lstStyle/>
          <a:p>
            <a:pPr algn="ctr"/>
            <a:r>
              <a:rPr lang="uk-UA" sz="2000" b="1" dirty="0">
                <a:solidFill>
                  <a:srgbClr val="373D3F"/>
                </a:solidFill>
                <a:latin typeface="Calibri" panose="020F0502020204030204" pitchFamily="34" charset="0"/>
                <a:ea typeface="Calibri" panose="020F0502020204030204" pitchFamily="34" charset="0"/>
                <a:cs typeface="Calibri" panose="020F0502020204030204" pitchFamily="34" charset="0"/>
              </a:rPr>
              <a:t>Двома такими формами впливу, які спонукають виконавця до активного співробітництва, є </a:t>
            </a:r>
            <a:r>
              <a:rPr lang="uk-UA" sz="2000" b="1" i="1" dirty="0">
                <a:solidFill>
                  <a:srgbClr val="373D3F"/>
                </a:solidFill>
                <a:latin typeface="Calibri" panose="020F0502020204030204" pitchFamily="34" charset="0"/>
                <a:ea typeface="Calibri" panose="020F0502020204030204" pitchFamily="34" charset="0"/>
                <a:cs typeface="Calibri" panose="020F0502020204030204" pitchFamily="34" charset="0"/>
              </a:rPr>
              <a:t>переконання й участь. </a:t>
            </a:r>
            <a:endParaRPr lang="uk-UA" sz="2000" dirty="0">
              <a:latin typeface="Calibri" panose="020F0502020204030204" pitchFamily="34" charset="0"/>
              <a:cs typeface="Calibri" panose="020F0502020204030204" pitchFamily="34" charset="0"/>
            </a:endParaRPr>
          </a:p>
        </p:txBody>
      </p:sp>
      <p:sp>
        <p:nvSpPr>
          <p:cNvPr id="5" name="Прямоугольник 4"/>
          <p:cNvSpPr/>
          <p:nvPr/>
        </p:nvSpPr>
        <p:spPr>
          <a:xfrm>
            <a:off x="341832" y="1088124"/>
            <a:ext cx="11331723" cy="5632311"/>
          </a:xfrm>
          <a:prstGeom prst="rect">
            <a:avLst/>
          </a:prstGeom>
        </p:spPr>
        <p:txBody>
          <a:bodyPr wrap="square">
            <a:spAutoFit/>
          </a:bodyPr>
          <a:lstStyle/>
          <a:p>
            <a:pPr indent="360000" algn="just">
              <a:spcAft>
                <a:spcPts val="0"/>
              </a:spcAft>
            </a:pPr>
            <a:r>
              <a:rPr lang="uk-UA" b="1" i="1" dirty="0">
                <a:solidFill>
                  <a:srgbClr val="000000"/>
                </a:solidFill>
                <a:latin typeface="Verdana" panose="020B0604030504040204" pitchFamily="34" charset="0"/>
                <a:ea typeface="Verdana" panose="020B0604030504040204" pitchFamily="34" charset="0"/>
                <a:cs typeface="Calibri" panose="020F0502020204030204" pitchFamily="34" charset="0"/>
              </a:rPr>
              <a:t>Метод переконання </a:t>
            </a:r>
            <a:r>
              <a:rPr lang="uk-UA" i="1" dirty="0">
                <a:solidFill>
                  <a:srgbClr val="000000"/>
                </a:solidFill>
                <a:latin typeface="Verdana" panose="020B0604030504040204" pitchFamily="34" charset="0"/>
                <a:ea typeface="Verdana" panose="020B0604030504040204" pitchFamily="34" charset="0"/>
                <a:cs typeface="Calibri" panose="020F0502020204030204" pitchFamily="34" charset="0"/>
              </a:rPr>
              <a:t>– </a:t>
            </a:r>
            <a:r>
              <a:rPr lang="uk-UA" dirty="0">
                <a:solidFill>
                  <a:srgbClr val="000000"/>
                </a:solidFill>
                <a:latin typeface="Verdana" panose="020B0604030504040204" pitchFamily="34" charset="0"/>
                <a:ea typeface="Verdana" panose="020B0604030504040204" pitchFamily="34" charset="0"/>
                <a:cs typeface="Calibri" panose="020F0502020204030204" pitchFamily="34" charset="0"/>
              </a:rPr>
              <a:t>це вплив на наявні у працівника стимули </a:t>
            </a:r>
            <a:r>
              <a:rPr lang="uk-UA" i="1" dirty="0">
                <a:solidFill>
                  <a:srgbClr val="000000"/>
                </a:solidFill>
                <a:latin typeface="Verdana" panose="020B0604030504040204" pitchFamily="34" charset="0"/>
                <a:ea typeface="Verdana" panose="020B0604030504040204" pitchFamily="34" charset="0"/>
                <a:cs typeface="Calibri" panose="020F0502020204030204" pitchFamily="34" charset="0"/>
              </a:rPr>
              <a:t>з </a:t>
            </a:r>
            <a:r>
              <a:rPr lang="uk-UA" dirty="0">
                <a:solidFill>
                  <a:srgbClr val="000000"/>
                </a:solidFill>
                <a:latin typeface="Verdana" panose="020B0604030504040204" pitchFamily="34" charset="0"/>
                <a:ea typeface="Verdana" panose="020B0604030504040204" pitchFamily="34" charset="0"/>
                <a:cs typeface="Calibri" panose="020F0502020204030204" pitchFamily="34" charset="0"/>
              </a:rPr>
              <a:t>використанням логічних та психологічних прийомів з ціллю перетворення завдання у свідомий обов'язок, внутрішню потребу працівника виконувати доручення.</a:t>
            </a:r>
            <a:endParaRPr lang="uk-UA" dirty="0">
              <a:latin typeface="Verdana" panose="020B0604030504040204" pitchFamily="34" charset="0"/>
              <a:ea typeface="Verdana" panose="020B0604030504040204" pitchFamily="34" charset="0"/>
              <a:cs typeface="Calibri" panose="020F0502020204030204" pitchFamily="34" charset="0"/>
            </a:endParaRPr>
          </a:p>
          <a:p>
            <a:pPr indent="360000" algn="just"/>
            <a:endParaRPr lang="uk-UA" dirty="0" smtClean="0">
              <a:solidFill>
                <a:srgbClr val="000000"/>
              </a:solidFill>
              <a:latin typeface="Verdana" panose="020B0604030504040204" pitchFamily="34" charset="0"/>
              <a:ea typeface="Verdana" panose="020B0604030504040204" pitchFamily="34" charset="0"/>
              <a:cs typeface="Calibri" panose="020F0502020204030204" pitchFamily="34" charset="0"/>
            </a:endParaRPr>
          </a:p>
          <a:p>
            <a:pPr indent="360000" algn="just"/>
            <a:r>
              <a:rPr lang="uk-UA" dirty="0" smtClean="0">
                <a:solidFill>
                  <a:srgbClr val="000000"/>
                </a:solidFill>
                <a:latin typeface="Verdana" panose="020B0604030504040204" pitchFamily="34" charset="0"/>
                <a:ea typeface="Verdana" panose="020B0604030504040204" pitchFamily="34" charset="0"/>
                <a:cs typeface="Calibri" panose="020F0502020204030204" pitchFamily="34" charset="0"/>
              </a:rPr>
              <a:t>Влада </a:t>
            </a:r>
            <a:r>
              <a:rPr lang="uk-UA" dirty="0">
                <a:solidFill>
                  <a:srgbClr val="000000"/>
                </a:solidFill>
                <a:latin typeface="Verdana" panose="020B0604030504040204" pitchFamily="34" charset="0"/>
                <a:ea typeface="Verdana" panose="020B0604030504040204" pitchFamily="34" charset="0"/>
                <a:cs typeface="Calibri" panose="020F0502020204030204" pitchFamily="34" charset="0"/>
              </a:rPr>
              <a:t>(адміністративний вплив) тільки у тому випадку може розраховувати на успіх, якщо вона поєднується з методами переконання, доповнюється ними і спирається на них.</a:t>
            </a:r>
            <a:endParaRPr lang="uk-UA" dirty="0">
              <a:latin typeface="Verdana" panose="020B0604030504040204" pitchFamily="34" charset="0"/>
              <a:ea typeface="Verdana" panose="020B0604030504040204" pitchFamily="34" charset="0"/>
              <a:cs typeface="Calibri" panose="020F0502020204030204" pitchFamily="34" charset="0"/>
            </a:endParaRPr>
          </a:p>
          <a:p>
            <a:pPr indent="360000" algn="just"/>
            <a:endParaRPr lang="uk-UA" dirty="0" smtClean="0">
              <a:solidFill>
                <a:srgbClr val="000000"/>
              </a:solidFill>
              <a:latin typeface="Verdana" panose="020B0604030504040204" pitchFamily="34" charset="0"/>
              <a:ea typeface="Verdana" panose="020B0604030504040204" pitchFamily="34" charset="0"/>
              <a:cs typeface="Calibri" panose="020F0502020204030204" pitchFamily="34" charset="0"/>
            </a:endParaRPr>
          </a:p>
          <a:p>
            <a:pPr indent="360000" algn="just"/>
            <a:r>
              <a:rPr lang="uk-UA" dirty="0" smtClean="0">
                <a:solidFill>
                  <a:srgbClr val="000000"/>
                </a:solidFill>
                <a:latin typeface="Verdana" panose="020B0604030504040204" pitchFamily="34" charset="0"/>
                <a:ea typeface="Verdana" panose="020B0604030504040204" pitchFamily="34" charset="0"/>
                <a:cs typeface="Calibri" panose="020F0502020204030204" pitchFamily="34" charset="0"/>
              </a:rPr>
              <a:t>Переконання </a:t>
            </a:r>
            <a:r>
              <a:rPr lang="uk-UA" dirty="0">
                <a:solidFill>
                  <a:srgbClr val="000000"/>
                </a:solidFill>
                <a:latin typeface="Verdana" panose="020B0604030504040204" pitchFamily="34" charset="0"/>
                <a:ea typeface="Verdana" panose="020B0604030504040204" pitchFamily="34" charset="0"/>
                <a:cs typeface="Calibri" panose="020F0502020204030204" pitchFamily="34" charset="0"/>
              </a:rPr>
              <a:t>призначено забезпечити розумне, повне і точне сприйняття сутності завдання, його кінцевих цілей і засобів його рішення. </a:t>
            </a:r>
            <a:endParaRPr lang="uk-UA" dirty="0">
              <a:latin typeface="Verdana" panose="020B0604030504040204" pitchFamily="34" charset="0"/>
              <a:ea typeface="Verdana" panose="020B0604030504040204" pitchFamily="34" charset="0"/>
              <a:cs typeface="Calibri" panose="020F0502020204030204" pitchFamily="34" charset="0"/>
            </a:endParaRPr>
          </a:p>
          <a:p>
            <a:pPr indent="360000" algn="just">
              <a:spcAft>
                <a:spcPts val="0"/>
              </a:spcAft>
            </a:pPr>
            <a:endParaRPr lang="uk-UA" dirty="0" smtClean="0">
              <a:solidFill>
                <a:srgbClr val="373D3F"/>
              </a:solidFill>
              <a:latin typeface="Verdana" panose="020B0604030504040204" pitchFamily="34" charset="0"/>
              <a:ea typeface="Verdana" panose="020B0604030504040204" pitchFamily="34" charset="0"/>
              <a:cs typeface="Calibri" panose="020F0502020204030204" pitchFamily="34" charset="0"/>
            </a:endParaRPr>
          </a:p>
          <a:p>
            <a:pPr indent="360000" algn="just">
              <a:spcAft>
                <a:spcPts val="0"/>
              </a:spcAft>
            </a:pPr>
            <a:r>
              <a:rPr lang="uk-UA" dirty="0" smtClean="0">
                <a:solidFill>
                  <a:srgbClr val="373D3F"/>
                </a:solidFill>
                <a:latin typeface="Verdana" panose="020B0604030504040204" pitchFamily="34" charset="0"/>
                <a:ea typeface="Verdana" panose="020B0604030504040204" pitchFamily="34" charset="0"/>
                <a:cs typeface="Calibri" panose="020F0502020204030204" pitchFamily="34" charset="0"/>
              </a:rPr>
              <a:t>Переконання </a:t>
            </a:r>
            <a:r>
              <a:rPr lang="uk-UA" dirty="0">
                <a:solidFill>
                  <a:srgbClr val="373D3F"/>
                </a:solidFill>
                <a:latin typeface="Verdana" panose="020B0604030504040204" pitchFamily="34" charset="0"/>
                <a:ea typeface="Verdana" panose="020B0604030504040204" pitchFamily="34" charset="0"/>
                <a:cs typeface="Calibri" panose="020F0502020204030204" pitchFamily="34" charset="0"/>
              </a:rPr>
              <a:t>слід розуміти як активний вплив керівників, а також інших суб'єктів на свідомість та поведінку співробітників, що має на меті виховання у них внутрішньої потреби та звички чітко виконувати встановлені правила поведінки, суворо дотримуватись дисципліни та законності</a:t>
            </a:r>
            <a:r>
              <a:rPr lang="uk-UA" dirty="0" smtClean="0">
                <a:solidFill>
                  <a:srgbClr val="373D3F"/>
                </a:solidFill>
                <a:latin typeface="Verdana" panose="020B0604030504040204" pitchFamily="34" charset="0"/>
                <a:ea typeface="Verdana" panose="020B0604030504040204" pitchFamily="34" charset="0"/>
                <a:cs typeface="Calibri" panose="020F0502020204030204" pitchFamily="34" charset="0"/>
              </a:rPr>
              <a:t>.</a:t>
            </a:r>
          </a:p>
          <a:p>
            <a:pPr indent="360000" algn="just"/>
            <a:endParaRPr lang="uk-UA" b="1" dirty="0" smtClean="0">
              <a:latin typeface="Verdana" panose="020B0604030504040204" pitchFamily="34" charset="0"/>
              <a:ea typeface="Verdana" panose="020B0604030504040204" pitchFamily="34" charset="0"/>
            </a:endParaRPr>
          </a:p>
          <a:p>
            <a:pPr indent="360000" algn="just"/>
            <a:r>
              <a:rPr lang="uk-UA" b="1" dirty="0" smtClean="0">
                <a:latin typeface="Verdana" panose="020B0604030504040204" pitchFamily="34" charset="0"/>
                <a:ea typeface="Verdana" panose="020B0604030504040204" pitchFamily="34" charset="0"/>
              </a:rPr>
              <a:t>Переконання </a:t>
            </a:r>
            <a:r>
              <a:rPr lang="uk-UA" i="1" dirty="0">
                <a:latin typeface="Verdana" panose="020B0604030504040204" pitchFamily="34" charset="0"/>
                <a:ea typeface="Verdana" panose="020B0604030504040204" pitchFamily="34" charset="0"/>
              </a:rPr>
              <a:t>- це такий спосіб впливу керівника на підлеглого, за якого останній свідомо прагне виконати роботу якнайкраще.</a:t>
            </a:r>
            <a:endParaRPr lang="uk-UA" dirty="0">
              <a:latin typeface="Verdana" panose="020B0604030504040204" pitchFamily="34" charset="0"/>
              <a:ea typeface="Verdana" panose="020B0604030504040204" pitchFamily="34" charset="0"/>
            </a:endParaRPr>
          </a:p>
          <a:p>
            <a:pPr indent="360000" algn="just"/>
            <a:r>
              <a:rPr lang="uk-UA" dirty="0">
                <a:latin typeface="Verdana" panose="020B0604030504040204" pitchFamily="34" charset="0"/>
                <a:ea typeface="Verdana" panose="020B0604030504040204" pitchFamily="34" charset="0"/>
              </a:rPr>
              <a:t>Тобто в цьому випадку керівник </a:t>
            </a:r>
            <a:r>
              <a:rPr lang="uk-UA" u="sng" dirty="0">
                <a:latin typeface="Verdana" panose="020B0604030504040204" pitchFamily="34" charset="0"/>
                <a:ea typeface="Verdana" panose="020B0604030504040204" pitchFamily="34" charset="0"/>
              </a:rPr>
              <a:t>не говорить</a:t>
            </a:r>
            <a:r>
              <a:rPr lang="uk-UA" dirty="0">
                <a:latin typeface="Verdana" panose="020B0604030504040204" pitchFamily="34" charset="0"/>
                <a:ea typeface="Verdana" panose="020B0604030504040204" pitchFamily="34" charset="0"/>
              </a:rPr>
              <a:t> підлеглому, що й як потрібно зробити, а, цілеспрямовано звертаючись до його потреб, інтересів, </a:t>
            </a:r>
            <a:r>
              <a:rPr lang="uk-UA" u="sng" dirty="0">
                <a:latin typeface="Verdana" panose="020B0604030504040204" pitchFamily="34" charset="0"/>
                <a:ea typeface="Verdana" panose="020B0604030504040204" pitchFamily="34" charset="0"/>
              </a:rPr>
              <a:t>спонукає працівника</a:t>
            </a:r>
            <a:r>
              <a:rPr lang="uk-UA" dirty="0">
                <a:latin typeface="Verdana" panose="020B0604030504040204" pitchFamily="34" charset="0"/>
                <a:ea typeface="Verdana" panose="020B0604030504040204" pitchFamily="34" charset="0"/>
              </a:rPr>
              <a:t> самостійно приймати рішення про потрібні дії.</a:t>
            </a:r>
            <a:endParaRPr lang="uk-UA" dirty="0">
              <a:effectLst/>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206450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ok-t.ru/studopediaru/baza10/2155459194055.files/image003.gif"/>
          <p:cNvPicPr/>
          <p:nvPr/>
        </p:nvPicPr>
        <p:blipFill>
          <a:blip r:embed="rId2">
            <a:extLst>
              <a:ext uri="{28A0092B-C50C-407E-A947-70E740481C1C}">
                <a14:useLocalDpi xmlns:a14="http://schemas.microsoft.com/office/drawing/2010/main" val="0"/>
              </a:ext>
            </a:extLst>
          </a:blip>
          <a:srcRect/>
          <a:stretch>
            <a:fillRect/>
          </a:stretch>
        </p:blipFill>
        <p:spPr bwMode="auto">
          <a:xfrm>
            <a:off x="-158275" y="235422"/>
            <a:ext cx="5295900" cy="3037205"/>
          </a:xfrm>
          <a:prstGeom prst="rect">
            <a:avLst/>
          </a:prstGeom>
          <a:noFill/>
          <a:ln>
            <a:noFill/>
          </a:ln>
        </p:spPr>
      </p:pic>
      <p:sp>
        <p:nvSpPr>
          <p:cNvPr id="5" name="Прямоугольник 4"/>
          <p:cNvSpPr/>
          <p:nvPr/>
        </p:nvSpPr>
        <p:spPr>
          <a:xfrm>
            <a:off x="4945166" y="235422"/>
            <a:ext cx="6617294" cy="2133918"/>
          </a:xfrm>
          <a:prstGeom prst="rect">
            <a:avLst/>
          </a:prstGeom>
        </p:spPr>
        <p:txBody>
          <a:bodyPr wrap="square">
            <a:spAutoFit/>
          </a:bodyPr>
          <a:lstStyle/>
          <a:p>
            <a:pPr indent="360000" algn="just">
              <a:spcAft>
                <a:spcPts val="800"/>
              </a:spcAft>
            </a:pPr>
            <a:r>
              <a:rPr lang="uk-UA" dirty="0">
                <a:solidFill>
                  <a:srgbClr val="000000"/>
                </a:solidFill>
                <a:latin typeface="Verdana" panose="020B0604030504040204" pitchFamily="34" charset="0"/>
                <a:ea typeface="Calibri" panose="020F0502020204030204" pitchFamily="34" charset="0"/>
                <a:cs typeface="Times New Roman" panose="02020603050405020304" pitchFamily="18" charset="0"/>
              </a:rPr>
              <a:t>У процесі переконання особлива роль належить </a:t>
            </a:r>
            <a:r>
              <a:rPr lang="uk-UA"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аргументації й доказам</a:t>
            </a:r>
            <a:r>
              <a:rPr lang="uk-UA"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endParaRPr lang="uk-UA"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Докази </a:t>
            </a:r>
            <a:r>
              <a:rPr lang="uk-UA" dirty="0">
                <a:solidFill>
                  <a:srgbClr val="000000"/>
                </a:solidFill>
                <a:latin typeface="Verdana" panose="020B0604030504040204" pitchFamily="34" charset="0"/>
                <a:ea typeface="Calibri" panose="020F0502020204030204" pitchFamily="34" charset="0"/>
                <a:cs typeface="Times New Roman" panose="02020603050405020304" pitchFamily="18" charset="0"/>
              </a:rPr>
              <a:t>бувають </a:t>
            </a:r>
            <a:r>
              <a:rPr lang="uk-UA"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логічні і психологічні</a:t>
            </a:r>
            <a:r>
              <a:rPr lang="uk-UA" dirty="0">
                <a:solidFill>
                  <a:srgbClr val="000000"/>
                </a:solidFill>
                <a:latin typeface="Verdana" panose="020B0604030504040204" pitchFamily="34" charset="0"/>
                <a:ea typeface="Calibri" panose="020F0502020204030204" pitchFamily="34" charset="0"/>
                <a:cs typeface="Times New Roman" panose="02020603050405020304" pitchFamily="18" charset="0"/>
              </a:rPr>
              <a:t>, але на практиці їх розмежувати важко. З одного боку, логічні докази підкріплюються прийомами, які впливають на почуття, а з іншого боку, на почуття впливають докази, які на думку слухача є логічними.</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5551917" y="2626296"/>
            <a:ext cx="6096000" cy="646331"/>
          </a:xfrm>
          <a:prstGeom prst="rect">
            <a:avLst/>
          </a:prstGeom>
        </p:spPr>
        <p:txBody>
          <a:bodyPr>
            <a:spAutoFit/>
          </a:bodyPr>
          <a:lstStyle/>
          <a:p>
            <a:pPr algn="ctr"/>
            <a:r>
              <a:rPr lang="uk-UA" b="1" dirty="0" smtClean="0">
                <a:solidFill>
                  <a:srgbClr val="CC00CC"/>
                </a:solidFill>
                <a:latin typeface="Verdana" panose="020B0604030504040204" pitchFamily="34" charset="0"/>
                <a:ea typeface="Times New Roman" panose="02020603050405020304" pitchFamily="18" charset="0"/>
                <a:cs typeface="Times New Roman" panose="02020603050405020304" pitchFamily="18" charset="0"/>
              </a:rPr>
              <a:t>ЛОГІЧНО ПОБУДОВАНІ ДОКАЗИ — ЦЕ ГОЛОВНИЙ ПРИЙОМ ПЕРЕКОНАННЯ</a:t>
            </a:r>
            <a:endParaRPr lang="uk-UA" b="1" dirty="0">
              <a:solidFill>
                <a:srgbClr val="CC00CC"/>
              </a:solidFill>
            </a:endParaRPr>
          </a:p>
        </p:txBody>
      </p:sp>
    </p:spTree>
    <p:extLst>
      <p:ext uri="{BB962C8B-B14F-4D97-AF65-F5344CB8AC3E}">
        <p14:creationId xmlns:p14="http://schemas.microsoft.com/office/powerpoint/2010/main" val="252944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7470" y="313130"/>
            <a:ext cx="11118079" cy="5416868"/>
          </a:xfrm>
          <a:prstGeom prst="rect">
            <a:avLst/>
          </a:prstGeom>
        </p:spPr>
        <p:txBody>
          <a:bodyPr wrap="square">
            <a:spAutoFit/>
          </a:bodyPr>
          <a:lstStyle/>
          <a:p>
            <a:pPr indent="360000" algn="just">
              <a:spcAft>
                <a:spcPts val="800"/>
              </a:spcAft>
            </a:pPr>
            <a:r>
              <a:rPr lang="uk-UA" b="1" dirty="0" smtClean="0">
                <a:solidFill>
                  <a:srgbClr val="CC00CC"/>
                </a:solidFill>
                <a:latin typeface="Arial" panose="020B0604020202020204" pitchFamily="34" charset="0"/>
                <a:ea typeface="Times New Roman" panose="02020603050405020304" pitchFamily="18" charset="0"/>
                <a:cs typeface="Times New Roman" panose="02020603050405020304" pitchFamily="18" charset="0"/>
              </a:rPr>
              <a:t>ВПЛИВ ЧЕРЕЗ УЧАСТЬ </a:t>
            </a:r>
            <a:r>
              <a:rPr lang="uk-UA" i="1" dirty="0" smtClean="0">
                <a:latin typeface="Arial" panose="020B0604020202020204" pitchFamily="34" charset="0"/>
                <a:ea typeface="Times New Roman" panose="02020603050405020304" pitchFamily="18" charset="0"/>
                <a:cs typeface="Times New Roman" panose="02020603050405020304" pitchFamily="18" charset="0"/>
              </a:rPr>
              <a:t>полягає </a:t>
            </a:r>
            <a:r>
              <a:rPr lang="uk-UA" i="1" dirty="0">
                <a:latin typeface="Arial" panose="020B0604020202020204" pitchFamily="34" charset="0"/>
                <a:ea typeface="Times New Roman" panose="02020603050405020304" pitchFamily="18" charset="0"/>
                <a:cs typeface="Times New Roman" panose="02020603050405020304" pitchFamily="18" charset="0"/>
              </a:rPr>
              <a:t>у залученні персоналу до управління.</a:t>
            </a:r>
            <a:r>
              <a:rPr lang="uk-UA" dirty="0">
                <a:latin typeface="Arial" panose="020B0604020202020204" pitchFamily="34" charset="0"/>
                <a:ea typeface="Times New Roman" panose="02020603050405020304" pitchFamily="18" charset="0"/>
                <a:cs typeface="Times New Roman" panose="02020603050405020304" pitchFamily="18" charset="0"/>
              </a:rPr>
              <a:t>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Такий вплив більш ефективний, ніж переконання.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Доведено, що люди працюють продуктивніше в тих випадках, коли рішення приймали вони самостійно або за їхнього участю. Тому вплив через участь справляє мотивуючу дію на працівників.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Разом з тим залучення персоналу до управління далеко не завжди виправдане. Умовами ефективного впливу через участь є рівень розвитку трудового колективу, свідомості його членів, розуміння працівниками цілей підприємства тощо.</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Керівник не робить зусиль, щоб нав'язати виконавцеві свою волю або думку. Замість того, щоб переконувати виконавця прийняти сформульовану мету, керівник просто спрямовує його зусилля й сприяє вільному обміну інформацією.</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Участь у прийнятті рішень явно апелює до потреб вищого рівня - влади, компетентності, успіху, самовираження, самовдосконалення. Тому такий підхід варто застосовувати лише в тих випадках, коли такі потреби є активними мотивуючими факторами робітників. Крім того, позитивним моментом такого підходу є той факт, що виконавець працює на досягнення мети, яку він сам обрав.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Однак форма впливу керівника у вигляді участі виконавців у керуванні поширена не дуже широко. Насамперед тому, що керівники не бажають відмовлятися від своїх традиційних повноважень і прерогатив.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276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1832" y="209136"/>
            <a:ext cx="10810430" cy="6699270"/>
          </a:xfrm>
          <a:prstGeom prst="rect">
            <a:avLst/>
          </a:prstGeom>
        </p:spPr>
        <p:txBody>
          <a:bodyPr wrap="square">
            <a:spAutoFit/>
          </a:bodyPr>
          <a:lstStyle/>
          <a:p>
            <a:pPr indent="360000" algn="ctr">
              <a:spcAft>
                <a:spcPts val="800"/>
              </a:spcAft>
            </a:pPr>
            <a:r>
              <a:rPr lang="uk-UA" sz="1600" b="1" dirty="0" smtClean="0">
                <a:solidFill>
                  <a:srgbClr val="CC00CC"/>
                </a:solidFill>
                <a:latin typeface="Arial" panose="020B0604020202020204" pitchFamily="34" charset="0"/>
                <a:ea typeface="Times New Roman" panose="02020603050405020304" pitchFamily="18" charset="0"/>
                <a:cs typeface="Times New Roman" panose="02020603050405020304" pitchFamily="18" charset="0"/>
              </a:rPr>
              <a:t>БАЗОВІ СТРАТЕГІЇ ПОВЕДІНКИ КЕРІВНИКА ОРГАНІЗАЦІЇ</a:t>
            </a:r>
            <a:r>
              <a:rPr lang="uk-UA" sz="1600" dirty="0" smtClean="0">
                <a:latin typeface="Arial" panose="020B0604020202020204" pitchFamily="34" charset="0"/>
                <a:ea typeface="Times New Roman" panose="02020603050405020304" pitchFamily="18" charset="0"/>
                <a:cs typeface="Times New Roman" panose="02020603050405020304" pitchFamily="18" charset="0"/>
              </a:rPr>
              <a:t>.</a:t>
            </a:r>
            <a:endParaRPr lang="uk-UA" sz="1600" dirty="0" smtClean="0">
              <a:latin typeface="Calibri" panose="020F0502020204030204" pitchFamily="34" charset="0"/>
              <a:ea typeface="Times New Roman" panose="02020603050405020304" pitchFamily="18" charset="0"/>
              <a:cs typeface="Times New Roman" panose="02020603050405020304" pitchFamily="18" charset="0"/>
            </a:endParaRP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1</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Логічне переконання персоналу -</a:t>
            </a:r>
            <a:r>
              <a:rPr lang="uk-UA" dirty="0">
                <a:latin typeface="Arial" panose="020B0604020202020204" pitchFamily="34" charset="0"/>
                <a:ea typeface="Times New Roman" panose="02020603050405020304" pitchFamily="18" charset="0"/>
                <a:cs typeface="Arial" panose="020B0604020202020204" pitchFamily="34" charset="0"/>
              </a:rPr>
              <a:t> використання спеціально підібраних фактів і міркувань, що призводять працівників до внутрішнім переконанням в необхідності конкретних </a:t>
            </a:r>
            <a:r>
              <a:rPr lang="uk-UA" dirty="0" smtClean="0">
                <a:latin typeface="Arial" panose="020B0604020202020204" pitchFamily="34" charset="0"/>
                <a:ea typeface="Times New Roman" panose="02020603050405020304" pitchFamily="18" charset="0"/>
                <a:cs typeface="Arial" panose="020B0604020202020204" pitchFamily="34" charset="0"/>
              </a:rPr>
              <a:t>дій.</a:t>
            </a: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2</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Підкуп персоналу -</a:t>
            </a:r>
            <a:r>
              <a:rPr lang="uk-UA" dirty="0">
                <a:latin typeface="Arial" panose="020B0604020202020204" pitchFamily="34" charset="0"/>
                <a:ea typeface="Times New Roman" panose="02020603050405020304" pitchFamily="18" charset="0"/>
                <a:cs typeface="Arial" panose="020B0604020202020204" pitchFamily="34" charset="0"/>
              </a:rPr>
              <a:t> позитивні моральні заохочення (похвала, позитивна оцінка будь-яких сторін особистості </a:t>
            </a:r>
            <a:r>
              <a:rPr lang="uk-UA" dirty="0" smtClean="0">
                <a:latin typeface="Arial" panose="020B0604020202020204" pitchFamily="34" charset="0"/>
                <a:ea typeface="Times New Roman" panose="02020603050405020304" pitchFamily="18" charset="0"/>
                <a:cs typeface="Arial" panose="020B0604020202020204" pitchFamily="34" charset="0"/>
              </a:rPr>
              <a:t>тощо), </a:t>
            </a:r>
            <a:r>
              <a:rPr lang="uk-UA" dirty="0">
                <a:latin typeface="Arial" panose="020B0604020202020204" pitchFamily="34" charset="0"/>
                <a:ea typeface="Times New Roman" panose="02020603050405020304" pitchFamily="18" charset="0"/>
                <a:cs typeface="Arial" panose="020B0604020202020204" pitchFamily="34" charset="0"/>
              </a:rPr>
              <a:t>що викликають у індивідуумів почуття обов'язку, що, у свою чергу, мотивує їх до вчинків, позитивно оцінюваним </a:t>
            </a:r>
            <a:r>
              <a:rPr lang="uk-UA" dirty="0" smtClean="0">
                <a:latin typeface="Arial" panose="020B0604020202020204" pitchFamily="34" charset="0"/>
                <a:ea typeface="Times New Roman" panose="02020603050405020304" pitchFamily="18" charset="0"/>
                <a:cs typeface="Arial" panose="020B0604020202020204" pitchFamily="34" charset="0"/>
              </a:rPr>
              <a:t>керівником.</a:t>
            </a: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3</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Груповий тиск -</a:t>
            </a:r>
            <a:r>
              <a:rPr lang="uk-UA" dirty="0">
                <a:latin typeface="Arial" panose="020B0604020202020204" pitchFamily="34" charset="0"/>
                <a:ea typeface="Times New Roman" panose="02020603050405020304" pitchFamily="18" charset="0"/>
                <a:cs typeface="Arial" panose="020B0604020202020204" pitchFamily="34" charset="0"/>
              </a:rPr>
              <a:t> дружні відносини менеджера з деякими працівниками організації для надання психологічного тиску на решті </a:t>
            </a:r>
            <a:r>
              <a:rPr lang="uk-UA" dirty="0" smtClean="0">
                <a:latin typeface="Arial" panose="020B0604020202020204" pitchFamily="34" charset="0"/>
                <a:ea typeface="Times New Roman" panose="02020603050405020304" pitchFamily="18" charset="0"/>
                <a:cs typeface="Arial" panose="020B0604020202020204" pitchFamily="34" charset="0"/>
              </a:rPr>
              <a:t>персонал.</a:t>
            </a: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4</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Пошук взаємних інтересів -</a:t>
            </a:r>
            <a:r>
              <a:rPr lang="uk-UA" dirty="0">
                <a:latin typeface="Arial" panose="020B0604020202020204" pitchFamily="34" charset="0"/>
                <a:ea typeface="Times New Roman" panose="02020603050405020304" pitchFamily="18" charset="0"/>
                <a:cs typeface="Arial" panose="020B0604020202020204" pitchFamily="34" charset="0"/>
              </a:rPr>
              <a:t> пошук незадоволених потреб персоналу керівником з метою отримати натомість своїх дій щодо їх задоволення (які він не зобов'язаний проводити в силу своїх службових обов'язків) вигідні йому форми трудової поведінки. Наприклад, керівник організації може надати допомогу працівникові у працевлаштуванні його родича, використовуючи свої особисті зв'язки в іншій організації, і </a:t>
            </a:r>
            <a:r>
              <a:rPr lang="uk-UA" dirty="0" err="1" smtClean="0">
                <a:latin typeface="Arial" panose="020B0604020202020204" pitchFamily="34" charset="0"/>
                <a:ea typeface="Times New Roman" panose="02020603050405020304" pitchFamily="18" charset="0"/>
                <a:cs typeface="Arial" panose="020B0604020202020204" pitchFamily="34" charset="0"/>
              </a:rPr>
              <a:t>т.ін</a:t>
            </a:r>
            <a:r>
              <a:rPr lang="uk-UA" dirty="0" smtClean="0">
                <a:latin typeface="Arial" panose="020B0604020202020204" pitchFamily="34" charset="0"/>
                <a:ea typeface="Times New Roman" panose="02020603050405020304" pitchFamily="18" charset="0"/>
                <a:cs typeface="Arial" panose="020B0604020202020204" pitchFamily="34" charset="0"/>
              </a:rPr>
              <a:t>.</a:t>
            </a: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5</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Тиск і натиск</a:t>
            </a:r>
            <a:r>
              <a:rPr lang="uk-UA" dirty="0">
                <a:latin typeface="Arial" panose="020B0604020202020204" pitchFamily="34" charset="0"/>
                <a:ea typeface="Times New Roman" panose="02020603050405020304" pitchFamily="18" charset="0"/>
                <a:cs typeface="Arial" panose="020B0604020202020204" pitchFamily="34" charset="0"/>
              </a:rPr>
              <a:t> - інтенсивне психологічний тиск на персонал з боку менеджера з тим, щоб, скориставшись його тимчасової дезадаптацією, нав'язати працівникові необхідні йому трудові </a:t>
            </a:r>
            <a:r>
              <a:rPr lang="uk-UA" dirty="0" smtClean="0">
                <a:latin typeface="Arial" panose="020B0604020202020204" pitchFamily="34" charset="0"/>
                <a:ea typeface="Times New Roman" panose="02020603050405020304" pitchFamily="18" charset="0"/>
                <a:cs typeface="Arial" panose="020B0604020202020204" pitchFamily="34" charset="0"/>
              </a:rPr>
              <a:t>дії.</a:t>
            </a: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6</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Зовнішній вплив -</a:t>
            </a:r>
            <a:r>
              <a:rPr lang="uk-UA" dirty="0">
                <a:latin typeface="Arial" panose="020B0604020202020204" pitchFamily="34" charset="0"/>
                <a:ea typeface="Times New Roman" panose="02020603050405020304" pitchFamily="18" charset="0"/>
                <a:cs typeface="Arial" panose="020B0604020202020204" pitchFamily="34" charset="0"/>
              </a:rPr>
              <a:t> менеджер змінює в необхідну сторону трудову поведінку персоналу, використовуючи авторитет тих осіб, які користуються у працівників заслуженою </a:t>
            </a:r>
            <a:r>
              <a:rPr lang="uk-UA" dirty="0" smtClean="0">
                <a:latin typeface="Arial" panose="020B0604020202020204" pitchFamily="34" charset="0"/>
                <a:ea typeface="Times New Roman" panose="02020603050405020304" pitchFamily="18" charset="0"/>
                <a:cs typeface="Arial" panose="020B0604020202020204" pitchFamily="34" charset="0"/>
              </a:rPr>
              <a:t>повагою.</a:t>
            </a: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7</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Залякування -</a:t>
            </a:r>
            <a:r>
              <a:rPr lang="uk-UA" dirty="0">
                <a:latin typeface="Arial" panose="020B0604020202020204" pitchFamily="34" charset="0"/>
                <a:ea typeface="Times New Roman" panose="02020603050405020304" pitchFamily="18" charset="0"/>
                <a:cs typeface="Arial" panose="020B0604020202020204" pitchFamily="34" charset="0"/>
              </a:rPr>
              <a:t> негативне підкріплення (об'єктивне або суб'єктивне) для формування у персоналу почуття тривоги за наслідки можливого невиконання побажань керівника</a:t>
            </a:r>
            <a:r>
              <a:rPr lang="uk-UA" dirty="0" smtClean="0">
                <a:latin typeface="Arial" panose="020B0604020202020204" pitchFamily="34" charset="0"/>
                <a:ea typeface="Times New Roman" panose="02020603050405020304" pitchFamily="18" charset="0"/>
                <a:cs typeface="Arial" panose="020B0604020202020204" pitchFamily="34" charset="0"/>
              </a:rPr>
              <a:t>.</a:t>
            </a:r>
          </a:p>
          <a:p>
            <a:pPr indent="360000" algn="just"/>
            <a:r>
              <a:rPr lang="uk-UA" dirty="0" smtClean="0">
                <a:latin typeface="Arial" panose="020B0604020202020204" pitchFamily="34" charset="0"/>
                <a:cs typeface="Arial" panose="020B0604020202020204" pitchFamily="34" charset="0"/>
              </a:rPr>
              <a:t>8. </a:t>
            </a:r>
            <a:r>
              <a:rPr lang="uk-UA" b="1" i="1" dirty="0">
                <a:latin typeface="Arial" panose="020B0604020202020204" pitchFamily="34" charset="0"/>
                <a:cs typeface="Arial" panose="020B0604020202020204" pitchFamily="34" charset="0"/>
              </a:rPr>
              <a:t>Наказ</a:t>
            </a:r>
            <a:r>
              <a:rPr lang="uk-UA" dirty="0">
                <a:latin typeface="Arial" panose="020B0604020202020204" pitchFamily="34" charset="0"/>
                <a:cs typeface="Arial" panose="020B0604020202020204" pitchFamily="34" charset="0"/>
              </a:rPr>
              <a:t> – це офіційне розпорядження органів, що мають владу. Його не обговорюють, а виконують.</a:t>
            </a:r>
          </a:p>
        </p:txBody>
      </p:sp>
    </p:spTree>
    <p:extLst>
      <p:ext uri="{BB962C8B-B14F-4D97-AF65-F5344CB8AC3E}">
        <p14:creationId xmlns:p14="http://schemas.microsoft.com/office/powerpoint/2010/main" val="1168236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7111" y="225046"/>
            <a:ext cx="11263356" cy="2800767"/>
          </a:xfrm>
          <a:prstGeom prst="rect">
            <a:avLst/>
          </a:prstGeom>
        </p:spPr>
        <p:txBody>
          <a:bodyPr wrap="square">
            <a:spAutoFit/>
          </a:bodyPr>
          <a:lstStyle/>
          <a:p>
            <a:pPr indent="360000" algn="just">
              <a:spcAft>
                <a:spcPts val="0"/>
              </a:spcAft>
            </a:pPr>
            <a:r>
              <a:rPr lang="uk-UA" sz="1600" dirty="0">
                <a:latin typeface="Arial" panose="020B0604020202020204" pitchFamily="34" charset="0"/>
                <a:ea typeface="Times New Roman" panose="02020603050405020304" pitchFamily="18" charset="0"/>
                <a:cs typeface="Arial" panose="020B0604020202020204" pitchFamily="34" charset="0"/>
              </a:rPr>
              <a:t>Коли керівники, команди чи працівники стикаються із ситуацією, в якій могли б впливати на поведінку інших, вони повинні обрати стратегію. </a:t>
            </a:r>
            <a:endParaRPr lang="uk-UA" sz="1600" dirty="0">
              <a:latin typeface="Arial" panose="020B0604020202020204" pitchFamily="34" charset="0"/>
              <a:ea typeface="Calibri" panose="020F0502020204030204" pitchFamily="34" charset="0"/>
              <a:cs typeface="Arial" panose="020B0604020202020204" pitchFamily="34" charset="0"/>
            </a:endParaRPr>
          </a:p>
          <a:p>
            <a:pPr indent="360000" algn="just">
              <a:spcAft>
                <a:spcPts val="0"/>
              </a:spcAft>
            </a:pPr>
            <a:r>
              <a:rPr lang="uk-UA" sz="1600" b="1" dirty="0">
                <a:latin typeface="Arial" panose="020B0604020202020204" pitchFamily="34" charset="0"/>
                <a:ea typeface="Times New Roman" panose="02020603050405020304" pitchFamily="18" charset="0"/>
                <a:cs typeface="Arial" panose="020B0604020202020204" pitchFamily="34" charset="0"/>
              </a:rPr>
              <a:t>Стратегія впливу </a:t>
            </a:r>
            <a:r>
              <a:rPr lang="uk-UA" sz="1600" dirty="0">
                <a:latin typeface="Arial" panose="020B0604020202020204" pitchFamily="34" charset="0"/>
                <a:ea typeface="Times New Roman" panose="02020603050405020304" pitchFamily="18" charset="0"/>
                <a:cs typeface="Arial" panose="020B0604020202020204" pitchFamily="34" charset="0"/>
              </a:rPr>
              <a:t>– це методи, за допомогою  яких  індивіди  чи  групи  намагаються виявляти  владу  чи  впливати  на  поведінку інших. В таблиці наводиться перелік різноманітних  стратегій  впливу,  що  використовують у роботі як керівники так і підлеглі. Інтерес викликають  ефективні  стратегії  впливу  та розуміння ситуації в якій можна було б застосувати кожну з них. </a:t>
            </a:r>
            <a:endParaRPr lang="uk-UA" sz="1600" dirty="0">
              <a:latin typeface="Arial" panose="020B0604020202020204" pitchFamily="34" charset="0"/>
              <a:ea typeface="Calibri" panose="020F0502020204030204" pitchFamily="34" charset="0"/>
              <a:cs typeface="Arial" panose="020B0604020202020204" pitchFamily="34" charset="0"/>
            </a:endParaRPr>
          </a:p>
          <a:p>
            <a:pPr indent="360000" algn="just">
              <a:spcAft>
                <a:spcPts val="0"/>
              </a:spcAft>
            </a:pPr>
            <a:r>
              <a:rPr lang="uk-UA" sz="1600" dirty="0">
                <a:latin typeface="Arial" panose="020B0604020202020204" pitchFamily="34" charset="0"/>
                <a:ea typeface="Times New Roman" panose="02020603050405020304" pitchFamily="18" charset="0"/>
                <a:cs typeface="Arial" panose="020B0604020202020204" pitchFamily="34" charset="0"/>
              </a:rPr>
              <a:t>Дослідження  свідчать,  що  вплив  стратегій раціонального  запевнення,  натхненного  до заклику і консультації часто є найбільш ефективними за різних обставин. Взагалі, найменш ефективна стратегія – це тиск, коаліція і леґітимність.  Однак,  хибним  є  припущення,  що певні стратегії завжди спрацьовують, а інші – ні. Відмінності в ефективності мають місце тоді, коли  спроби  вплинути  є  спадаючими,  а  не зростаючими чи однаковими в ієрархії і коли їх застосовують в комбінації, а не окремо.</a:t>
            </a:r>
            <a:endParaRPr lang="uk-UA"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Рисунок 4"/>
          <p:cNvPicPr/>
          <p:nvPr/>
        </p:nvPicPr>
        <p:blipFill rotWithShape="1">
          <a:blip r:embed="rId2"/>
          <a:srcRect l="28011" t="43493" r="29350" b="27815"/>
          <a:stretch/>
        </p:blipFill>
        <p:spPr bwMode="auto">
          <a:xfrm>
            <a:off x="1906448" y="3138086"/>
            <a:ext cx="7921216" cy="35874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4803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10029" y="219124"/>
            <a:ext cx="2561874" cy="1015663"/>
          </a:xfrm>
          <a:prstGeom prst="rect">
            <a:avLst/>
          </a:prstGeom>
        </p:spPr>
        <p:txBody>
          <a:bodyPr wrap="square">
            <a:spAutoFit/>
          </a:bodyPr>
          <a:lstStyle/>
          <a:p>
            <a:pPr algn="ctr">
              <a:spcAft>
                <a:spcPts val="0"/>
              </a:spcAft>
            </a:pPr>
            <a:r>
              <a:rPr lang="uk-UA" sz="2000" b="1" spc="-15" dirty="0">
                <a:solidFill>
                  <a:srgbClr val="CC00CC"/>
                </a:solidFill>
                <a:latin typeface="Times New Roman" panose="02020603050405020304" pitchFamily="18" charset="0"/>
                <a:ea typeface="Times New Roman" panose="02020603050405020304" pitchFamily="18" charset="0"/>
              </a:rPr>
              <a:t>ТРИ ОСНОВНІ ТАКТИКИ ВПЛИВУ ЛІДЕРІВ</a:t>
            </a:r>
            <a:endParaRPr lang="uk-UA" sz="2000" b="1" dirty="0">
              <a:solidFill>
                <a:srgbClr val="CC00CC"/>
              </a:solidFill>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7725398" y="1576362"/>
            <a:ext cx="4238713" cy="5078313"/>
          </a:xfrm>
          <a:prstGeom prst="rect">
            <a:avLst/>
          </a:prstGeom>
        </p:spPr>
        <p:txBody>
          <a:bodyPr wrap="square">
            <a:spAutoFit/>
          </a:bodyPr>
          <a:lstStyle/>
          <a:p>
            <a:pPr indent="360000" algn="just">
              <a:spcAft>
                <a:spcPts val="0"/>
              </a:spcAft>
            </a:pPr>
            <a:r>
              <a:rPr lang="uk-UA" spc="-5" dirty="0">
                <a:latin typeface="Times New Roman" panose="02020603050405020304" pitchFamily="18" charset="0"/>
                <a:ea typeface="Times New Roman" panose="02020603050405020304" pitchFamily="18" charset="0"/>
              </a:rPr>
              <a:t>Тема впливу — одна з ключових на курсах від Лондонської школи економіки, на курсах по переговорах та у програмі МБА. Дослідженням теми впливу в організаціях займався професор </a:t>
            </a:r>
            <a:r>
              <a:rPr lang="uk-UA" b="1" spc="-5" dirty="0">
                <a:latin typeface="Times New Roman" panose="02020603050405020304" pitchFamily="18" charset="0"/>
                <a:ea typeface="Times New Roman" panose="02020603050405020304" pitchFamily="18" charset="0"/>
              </a:rPr>
              <a:t>Гаррі </a:t>
            </a:r>
            <a:r>
              <a:rPr lang="uk-UA" b="1" spc="-5" dirty="0" err="1">
                <a:latin typeface="Times New Roman" panose="02020603050405020304" pitchFamily="18" charset="0"/>
                <a:ea typeface="Times New Roman" panose="02020603050405020304" pitchFamily="18" charset="0"/>
              </a:rPr>
              <a:t>Юкл</a:t>
            </a:r>
            <a:r>
              <a:rPr lang="uk-UA" b="1" spc="-5" dirty="0">
                <a:latin typeface="Times New Roman" panose="02020603050405020304" pitchFamily="18" charset="0"/>
                <a:ea typeface="Times New Roman" panose="02020603050405020304" pitchFamily="18" charset="0"/>
              </a:rPr>
              <a:t> </a:t>
            </a:r>
            <a:r>
              <a:rPr lang="uk-UA" spc="-5" dirty="0">
                <a:latin typeface="Times New Roman" panose="02020603050405020304" pitchFamily="18" charset="0"/>
                <a:ea typeface="Times New Roman" panose="02020603050405020304" pitchFamily="18" charset="0"/>
              </a:rPr>
              <a:t>з університету Албанії у Нью-Йорку.</a:t>
            </a:r>
            <a:endParaRPr lang="uk-UA" sz="1600" dirty="0">
              <a:latin typeface="Times New Roman" panose="02020603050405020304" pitchFamily="18" charset="0"/>
              <a:ea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pc="-5" dirty="0">
                <a:latin typeface="Times New Roman" panose="02020603050405020304" pitchFamily="18" charset="0"/>
                <a:ea typeface="Times New Roman" panose="02020603050405020304" pitchFamily="18" charset="0"/>
                <a:cs typeface="Times New Roman" panose="02020603050405020304" pitchFamily="18" charset="0"/>
              </a:rPr>
              <a:t>Професор досліджував ефективність різних тактик впливу, коли лідери і менеджмент використовували ці тактики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60000" algn="just">
              <a:spcAft>
                <a:spcPts val="0"/>
              </a:spcAft>
              <a:buSzPts val="1000"/>
              <a:buFont typeface="Symbol" panose="05050102010706020507" pitchFamily="18" charset="2"/>
              <a:buChar char=""/>
              <a:tabLst>
                <a:tab pos="457200" algn="l"/>
              </a:tabLst>
            </a:pPr>
            <a:r>
              <a:rPr lang="uk-UA" spc="-5" dirty="0">
                <a:latin typeface="Times New Roman" panose="02020603050405020304" pitchFamily="18" charset="0"/>
                <a:ea typeface="Times New Roman" panose="02020603050405020304" pitchFamily="18" charset="0"/>
                <a:cs typeface="Times New Roman" panose="02020603050405020304" pitchFamily="18" charset="0"/>
              </a:rPr>
              <a:t>на своїх підданих;</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60000" algn="just">
              <a:spcAft>
                <a:spcPts val="0"/>
              </a:spcAft>
              <a:buSzPts val="1000"/>
              <a:buFont typeface="Symbol" panose="05050102010706020507" pitchFamily="18" charset="2"/>
              <a:buChar char=""/>
              <a:tabLst>
                <a:tab pos="457200" algn="l"/>
              </a:tabLst>
            </a:pPr>
            <a:r>
              <a:rPr lang="uk-UA" spc="-5" dirty="0">
                <a:latin typeface="Times New Roman" panose="02020603050405020304" pitchFamily="18" charset="0"/>
                <a:ea typeface="Times New Roman" panose="02020603050405020304" pitchFamily="18" charset="0"/>
                <a:cs typeface="Times New Roman" panose="02020603050405020304" pitchFamily="18" charset="0"/>
              </a:rPr>
              <a:t>на тих, хто знаходиться з ними на одному рівні;</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60000" algn="just">
              <a:spcAft>
                <a:spcPts val="0"/>
              </a:spcAft>
              <a:buSzPts val="1000"/>
              <a:buFont typeface="Symbol" panose="05050102010706020507" pitchFamily="18" charset="2"/>
              <a:buChar char=""/>
              <a:tabLst>
                <a:tab pos="457200" algn="l"/>
              </a:tabLst>
            </a:pPr>
            <a:r>
              <a:rPr lang="uk-UA" spc="-5" dirty="0">
                <a:latin typeface="Times New Roman" panose="02020603050405020304" pitchFamily="18" charset="0"/>
                <a:ea typeface="Times New Roman" panose="02020603050405020304" pitchFamily="18" charset="0"/>
                <a:cs typeface="Times New Roman" panose="02020603050405020304" pitchFamily="18" charset="0"/>
              </a:rPr>
              <a:t>на своїх начальниках.</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pc="-5" dirty="0">
                <a:latin typeface="Times New Roman" panose="02020603050405020304" pitchFamily="18" charset="0"/>
                <a:ea typeface="Times New Roman" panose="02020603050405020304" pitchFamily="18" charset="0"/>
                <a:cs typeface="Times New Roman" panose="02020603050405020304" pitchFamily="18" charset="0"/>
              </a:rPr>
              <a:t>Узагальнені </a:t>
            </a:r>
            <a:r>
              <a:rPr lang="uk-UA" spc="-5"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результати робіт </a:t>
            </a:r>
            <a:r>
              <a:rPr lang="uk-UA" b="1" spc="-5"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Гаррі </a:t>
            </a:r>
            <a:r>
              <a:rPr lang="uk-UA" b="1" spc="-5" dirty="0" err="1">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Юкла</a:t>
            </a:r>
            <a:r>
              <a:rPr lang="uk-UA" b="1" spc="-5"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pc="-5"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Лондонська школа економіки оформила в </a:t>
            </a:r>
            <a:r>
              <a:rPr lang="uk-UA" spc="-5" dirty="0" smtClean="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наступну таблицю</a:t>
            </a:r>
            <a:r>
              <a:rPr lang="uk-UA" spc="-5"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https://miro.medium.com/v2/resize:fit:875/1*Xaj-r25o8-w1Fw2phL6mMw.png"/>
          <p:cNvPicPr/>
          <p:nvPr/>
        </p:nvPicPr>
        <p:blipFill>
          <a:blip r:embed="rId2">
            <a:extLst>
              <a:ext uri="{28A0092B-C50C-407E-A947-70E740481C1C}">
                <a14:useLocalDpi xmlns:a14="http://schemas.microsoft.com/office/drawing/2010/main" val="0"/>
              </a:ext>
            </a:extLst>
          </a:blip>
          <a:srcRect/>
          <a:stretch>
            <a:fillRect/>
          </a:stretch>
        </p:blipFill>
        <p:spPr bwMode="auto">
          <a:xfrm>
            <a:off x="104507" y="126527"/>
            <a:ext cx="7518342" cy="6731473"/>
          </a:xfrm>
          <a:prstGeom prst="rect">
            <a:avLst/>
          </a:prstGeom>
          <a:noFill/>
          <a:ln>
            <a:noFill/>
          </a:ln>
        </p:spPr>
      </p:pic>
    </p:spTree>
    <p:extLst>
      <p:ext uri="{BB962C8B-B14F-4D97-AF65-F5344CB8AC3E}">
        <p14:creationId xmlns:p14="http://schemas.microsoft.com/office/powerpoint/2010/main" val="1929288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65675" y="1267495"/>
            <a:ext cx="10981345" cy="1870512"/>
          </a:xfrm>
          <a:prstGeom prst="rect">
            <a:avLst/>
          </a:prstGeom>
        </p:spPr>
        <p:txBody>
          <a:bodyPr wrap="square">
            <a:spAutoFit/>
          </a:bodyPr>
          <a:lstStyle/>
          <a:p>
            <a:pPr algn="just">
              <a:lnSpc>
                <a:spcPct val="107000"/>
              </a:lnSpc>
              <a:spcAft>
                <a:spcPts val="0"/>
              </a:spcAft>
            </a:pP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У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таблиці вище ви бачите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три стовпчики</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які показують </a:t>
            </a:r>
            <a:r>
              <a:rPr lang="uk-UA" b="1" u="sng"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можливий результат після спроби впливу:</a:t>
            </a:r>
            <a:endParaRPr lang="uk-UA" sz="1400" b="1" u="sng"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самовідданість</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commitment</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коли люди надихаються і мають внутрішню мотивацію робити щось;</a:t>
            </a:r>
            <a:endParaRPr lang="uk-UA" sz="1400"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підкорення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сompliance</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коли люди підкоряються і роблять те, що їм сказали;</a:t>
            </a:r>
            <a:endParaRPr lang="uk-UA" sz="1400"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resistance</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коли люди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проактивно</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протидіють спробі впливу.</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230737" y="3615983"/>
            <a:ext cx="6096000" cy="2862322"/>
          </a:xfrm>
          <a:prstGeom prst="rect">
            <a:avLst/>
          </a:prstGeom>
        </p:spPr>
        <p:txBody>
          <a:bodyPr>
            <a:spAutoFit/>
          </a:bodyPr>
          <a:lstStyle/>
          <a:p>
            <a:pPr indent="360000" algn="just">
              <a:spcAft>
                <a:spcPts val="0"/>
              </a:spcAft>
            </a:pPr>
            <a:r>
              <a:rPr lang="uk-UA" b="1" spc="-5" dirty="0">
                <a:solidFill>
                  <a:srgbClr val="CC00CC"/>
                </a:solidFill>
                <a:latin typeface="Verdana" panose="020B0604030504040204" pitchFamily="34" charset="0"/>
                <a:ea typeface="Verdana" panose="020B0604030504040204" pitchFamily="34" charset="0"/>
                <a:cs typeface="Times New Roman" panose="02020603050405020304" pitchFamily="18" charset="0"/>
              </a:rPr>
              <a:t>Самовідданість</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b="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a:t>
            </a: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це результат спроби впливу, за якого у людини, на яку вплинули, з’являється сильна внутрішня мотивація виконати якусь дію.</a:t>
            </a:r>
            <a:endParaRPr lang="uk-UA" sz="1400"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Власне, цього ефекту лідери команд і хочуть добитися, коли вони пробують впливати на інших. Люди із внутрішньою мотивацією докладають більше зусиль. </a:t>
            </a:r>
            <a:endPar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Вони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краще ставляться до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фідбеку</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й отримують більше задоволення від роботи.</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66746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45845" y="329082"/>
            <a:ext cx="6261971" cy="392480"/>
          </a:xfrm>
          <a:prstGeom prst="rect">
            <a:avLst/>
          </a:prstGeom>
        </p:spPr>
        <p:txBody>
          <a:bodyPr wrap="none">
            <a:spAutoFit/>
          </a:bodyPr>
          <a:lstStyle/>
          <a:p>
            <a:pPr algn="ctr">
              <a:lnSpc>
                <a:spcPct val="107000"/>
              </a:lnSpc>
              <a:spcAft>
                <a:spcPts val="0"/>
              </a:spcAft>
            </a:pPr>
            <a:r>
              <a:rPr lang="uk-UA" sz="20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Які тактики впливу є найефективнішими</a:t>
            </a:r>
            <a:endParaRPr lang="uk-UA"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2671986" y="891298"/>
            <a:ext cx="6096000" cy="1547924"/>
          </a:xfrm>
          <a:prstGeom prst="rect">
            <a:avLst/>
          </a:prstGeom>
        </p:spPr>
        <p:txBody>
          <a:bodyPr>
            <a:spAutoFit/>
          </a:bodyPr>
          <a:lstStyle/>
          <a:p>
            <a:pPr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Як видно з таблиці, існує два найефективніші способи впливу </a:t>
            </a: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мотиваційне звернення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консультація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Вони викликають найбільше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самовідданості</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 при цьому не викликають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6" name="Рисунок 5" descr="https://miro.medium.com/v2/resize:fit:875/1*DbVYCi4CJh6k86S9zwV2fA.png"/>
          <p:cNvPicPr/>
          <p:nvPr/>
        </p:nvPicPr>
        <p:blipFill>
          <a:blip r:embed="rId2">
            <a:extLst>
              <a:ext uri="{28A0092B-C50C-407E-A947-70E740481C1C}">
                <a14:useLocalDpi xmlns:a14="http://schemas.microsoft.com/office/drawing/2010/main" val="0"/>
              </a:ext>
            </a:extLst>
          </a:blip>
          <a:srcRect/>
          <a:stretch>
            <a:fillRect/>
          </a:stretch>
        </p:blipFill>
        <p:spPr bwMode="auto">
          <a:xfrm>
            <a:off x="1155639" y="2695595"/>
            <a:ext cx="8800211" cy="2679710"/>
          </a:xfrm>
          <a:prstGeom prst="rect">
            <a:avLst/>
          </a:prstGeom>
          <a:noFill/>
          <a:ln>
            <a:noFill/>
          </a:ln>
        </p:spPr>
      </p:pic>
    </p:spTree>
    <p:extLst>
      <p:ext uri="{BB962C8B-B14F-4D97-AF65-F5344CB8AC3E}">
        <p14:creationId xmlns:p14="http://schemas.microsoft.com/office/powerpoint/2010/main" val="10988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3901" y="721536"/>
            <a:ext cx="11163657" cy="2585323"/>
          </a:xfrm>
          <a:prstGeom prst="rect">
            <a:avLst/>
          </a:prstGeom>
        </p:spPr>
        <p:txBody>
          <a:bodyPr wrap="square">
            <a:spAutoFit/>
          </a:bodyPr>
          <a:lstStyle/>
          <a:p>
            <a:pPr indent="360000" algn="just">
              <a:spcAft>
                <a:spcPts val="0"/>
              </a:spcAft>
            </a:pP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Мотиваційне звернення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тактика, за якої використовують прохання чи пропозицію, які викликають ентузіазм. Вони апелюють до ваших цінностей, ідей та прагнень; або просто посилюють вашу впевненість у собі.</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Власне, тут можемо говорити про основну суть риторики — мистецтва красномовства. Фактично, причиною виникнення і розвитку риторики у її первісній формі є прагнення впливати на інших. Одним із найвідоміших прикладів мотиваційного звернення є видатна промова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Мартіна Лютера Кінга </a:t>
            </a:r>
            <a:r>
              <a:rPr lang="uk-UA" b="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мол</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Я маю мрію</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Більше зразків мотиваційних звернень, які змінили світ, ви можете прочитати у </a:t>
            </a:r>
            <a:r>
              <a:rPr lang="uk-UA" u="sng" spc="-5" dirty="0">
                <a:solidFill>
                  <a:srgbClr val="00B0F0"/>
                </a:solidFill>
                <a:latin typeface="Verdana" panose="020B0604030504040204" pitchFamily="34" charset="0"/>
                <a:ea typeface="Verdana" panose="020B0604030504040204" pitchFamily="34" charset="0"/>
                <a:cs typeface="Times New Roman" panose="02020603050405020304" pitchFamily="18" charset="0"/>
                <a:hlinkClick r:id="rId2"/>
              </a:rPr>
              <a:t>добірці</a:t>
            </a:r>
            <a:r>
              <a:rPr lang="uk-UA" spc="-5" dirty="0">
                <a:solidFill>
                  <a:srgbClr val="00B0F0"/>
                </a:solidFill>
                <a:latin typeface="Verdana" panose="020B0604030504040204" pitchFamily="34" charset="0"/>
                <a:ea typeface="Verdana" panose="020B0604030504040204" pitchFamily="34" charset="0"/>
                <a:cs typeface="Times New Roman" panose="02020603050405020304" pitchFamily="18" charset="0"/>
              </a:rPr>
              <a:t>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із сотнею найкращих промов (</a:t>
            </a:r>
            <a:r>
              <a:rPr lang="uk-UA" u="sng" spc="-5" dirty="0">
                <a:solidFill>
                  <a:srgbClr val="242424"/>
                </a:solidFill>
                <a:latin typeface="Verdana" panose="020B0604030504040204" pitchFamily="34" charset="0"/>
                <a:ea typeface="Verdana" panose="020B0604030504040204" pitchFamily="34" charset="0"/>
                <a:cs typeface="Times New Roman" panose="02020603050405020304" pitchFamily="18" charset="0"/>
                <a:hlinkClick r:id="rId2"/>
              </a:rPr>
              <a:t>https://www.americanrhetoric.com/top100speechesall.html</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endParaRPr lang="uk-UA"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4747719" y="226532"/>
            <a:ext cx="6268704" cy="362472"/>
          </a:xfrm>
          <a:prstGeom prst="rect">
            <a:avLst/>
          </a:prstGeom>
        </p:spPr>
        <p:txBody>
          <a:bodyPr wrap="none">
            <a:spAutoFit/>
          </a:bodyPr>
          <a:lstStyle/>
          <a:p>
            <a:pPr algn="just">
              <a:lnSpc>
                <a:spcPct val="107000"/>
              </a:lnSpc>
              <a:spcAft>
                <a:spcPts val="0"/>
              </a:spcAft>
            </a:pPr>
            <a:r>
              <a:rPr lang="uk-UA" b="1"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Мотиваційне звернення (</a:t>
            </a:r>
            <a:r>
              <a:rPr lang="uk-UA" b="1" i="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inspirational</a:t>
            </a:r>
            <a:r>
              <a:rPr lang="uk-UA" b="1"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b="1" i="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appeal</a:t>
            </a:r>
            <a:r>
              <a:rPr lang="uk-UA" b="1"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6" name="Прямоугольник 5"/>
          <p:cNvSpPr/>
          <p:nvPr/>
        </p:nvSpPr>
        <p:spPr>
          <a:xfrm>
            <a:off x="239283" y="3752716"/>
            <a:ext cx="4666004" cy="1870512"/>
          </a:xfrm>
          <a:prstGeom prst="rect">
            <a:avLst/>
          </a:prstGeom>
        </p:spPr>
        <p:txBody>
          <a:bodyPr wrap="square">
            <a:spAutoFit/>
          </a:bodyPr>
          <a:lstStyle/>
          <a:p>
            <a:pPr lvl="0" algn="just">
              <a:lnSpc>
                <a:spcPct val="107000"/>
              </a:lnSpc>
              <a:spcAft>
                <a:spcPts val="0"/>
              </a:spcAft>
              <a:buSzPts val="1000"/>
              <a:tabLst>
                <a:tab pos="457200" algn="l"/>
              </a:tabLs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Так виглядає </a:t>
            </a: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найпростіший </a:t>
            </a:r>
            <a:r>
              <a:rPr lang="uk-UA" b="1" i="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приклад</a:t>
            </a:r>
            <a:r>
              <a:rPr lang="uk-UA" i="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b="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мотиваційного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звернення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на роботі. </a:t>
            </a:r>
            <a:endPar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endParaRPr>
          </a:p>
          <a:p>
            <a:pPr lvl="0" algn="just">
              <a:lnSpc>
                <a:spcPct val="107000"/>
              </a:lnSpc>
              <a:spcAft>
                <a:spcPts val="0"/>
              </a:spcAft>
              <a:buSzPts val="1000"/>
              <a:tabLst>
                <a:tab pos="457200" algn="l"/>
              </a:tabLst>
            </a:pP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Лідер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звертається до своєї команди, яка займається доставленням їжі під час посиленого карантину</a:t>
            </a: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sz="1400" dirty="0">
              <a:latin typeface="Verdana" panose="020B0604030504040204" pitchFamily="34" charset="0"/>
              <a:ea typeface="Verdana" panose="020B0604030504040204" pitchFamily="34" charset="0"/>
              <a:cs typeface="Times New Roman" panose="02020603050405020304" pitchFamily="18" charset="0"/>
            </a:endParaRPr>
          </a:p>
        </p:txBody>
      </p:sp>
      <p:sp>
        <p:nvSpPr>
          <p:cNvPr id="7" name="Прямоугольник 6"/>
          <p:cNvSpPr/>
          <p:nvPr/>
        </p:nvSpPr>
        <p:spPr>
          <a:xfrm>
            <a:off x="5543372" y="3752716"/>
            <a:ext cx="6224186" cy="21668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0"/>
              </a:spcAft>
            </a:pPr>
            <a:r>
              <a:rPr lang="uk-UA" i="1" spc="-5" dirty="0">
                <a:solidFill>
                  <a:srgbClr val="242424"/>
                </a:solidFill>
                <a:latin typeface="Book Antiqua" panose="02040602050305030304" pitchFamily="18" charset="0"/>
                <a:ea typeface="Verdana" panose="020B0604030504040204" pitchFamily="34" charset="0"/>
                <a:cs typeface="Times New Roman" panose="02020603050405020304" pitchFamily="18" charset="0"/>
              </a:rPr>
              <a:t>- Командо, я знаю, що всі дуже втомлені. Знаю, що через завантаженість ви не могли проводити час із сім’єю та близькими. Та на результати нашої роботи чекають тисячі людей. Я зі своєї сторони роблю все можливе, щоб ми могли збільшити штат працівників. Я також буду тут із вами та надіюся, що ви будете казати, чим я можу вам допомогти в цей складний період.</a:t>
            </a:r>
            <a:endParaRPr lang="uk-UA" sz="1400" dirty="0">
              <a:latin typeface="Book Antiqua" panose="0204060205030503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2878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2748" y="763151"/>
            <a:ext cx="11135170" cy="5324535"/>
          </a:xfrm>
          <a:prstGeom prst="rect">
            <a:avLst/>
          </a:prstGeom>
        </p:spPr>
        <p:txBody>
          <a:bodyPr wrap="square">
            <a:spAutoFit/>
          </a:bodyPr>
          <a:lstStyle/>
          <a:p>
            <a:pPr indent="360000"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Авторитет</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latin typeface="Times New Roman" panose="02020603050405020304" pitchFamily="18" charset="0"/>
                <a:ea typeface="Calibri" panose="020F0502020204030204" pitchFamily="34" charset="0"/>
                <a:cs typeface="Times New Roman" panose="02020603050405020304" pitchFamily="18" charset="0"/>
              </a:rPr>
              <a:t>authority</a:t>
            </a:r>
            <a:r>
              <a:rPr lang="uk-UA" sz="2000" dirty="0">
                <a:latin typeface="Times New Roman" panose="02020603050405020304" pitchFamily="18" charset="0"/>
                <a:ea typeface="Calibri" panose="020F0502020204030204" pitchFamily="34" charset="0"/>
                <a:cs typeface="Times New Roman" panose="02020603050405020304" pitchFamily="18" charset="0"/>
              </a:rPr>
              <a:t>) – загальновизнаний вплив окремої людини або колективу, організації у різних сферах суспільного життя, що ґрунтується на знаннях, високих моральних якостях, досвіді.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У соціальній психології існують різні підходи до визначення терміну «авторитет»: </a:t>
            </a:r>
            <a:endParaRPr lang="uk-UA" sz="2000" b="1"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1. Вплив індивіда, який заснований не лише на власному стані, посаді, статусі, але й на визнанні за індивідом права оцінювати значущі обставини спільної діяльності, а також права особистості на прийняття відповідального рішення в умовах спільної діяльності. Авторитет може не збігатися з владою, їм може користуватися індивід, не наділений відповідними повноваженнями, але який є моральним еталоном та, як наслідок, має високий ступінь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референтності</a:t>
            </a:r>
            <a:r>
              <a:rPr lang="uk-UA" sz="2000" dirty="0">
                <a:latin typeface="Times New Roman" panose="02020603050405020304" pitchFamily="18" charset="0"/>
                <a:ea typeface="Calibri" panose="020F0502020204030204" pitchFamily="34" charset="0"/>
                <a:cs typeface="Times New Roman" panose="02020603050405020304" pitchFamily="18" charset="0"/>
              </a:rPr>
              <a:t> для оточення.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2. Необумовлена примусом здатність індивіда або соціальної групи спрямовувати почуття, думки і дії інших людей.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3. Загальновизнаний вплив, значення однієї особи або групи через певні якості, заслуги, вияв престижу людини; пов’язаний із ціннісною орієнтацією групи і визначає ступінь навіювання цієї людини як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сугестора</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4. Певна соціальна роль, з якою пов’язані очікування оточуючих.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5. Психологічне ставлення людей один до одного, при якому в самосвідомості авторитету відображаються його можливості, компетентність, наявність прав та обов’язків і суспільне значення власної діяльності</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483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0436" y="1487590"/>
            <a:ext cx="11368756" cy="3918830"/>
          </a:xfrm>
          <a:prstGeom prst="rect">
            <a:avLst/>
          </a:prstGeom>
        </p:spPr>
        <p:txBody>
          <a:bodyPr wrap="square">
            <a:spAutoFit/>
          </a:bodyPr>
          <a:lstStyle/>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Також до цієї категорії можна зарахувати весь класичний </a:t>
            </a:r>
            <a:r>
              <a:rPr lang="uk-UA" b="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сторітеллінг</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Замість того, щоб давати сухі терміни і наводити складні аргументи, вам розповідають особисту історію, притчу, байку, легенду, казку або показують фільм, виставу, рекламу, ТЕД відео тощо. Важливо, що з допомогою цієї історії вас набагато легше переконати у чомусь, надихнути чи навчити.</a:t>
            </a:r>
            <a:endParaRPr lang="uk-UA" sz="1400"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b="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Сторітеллінг</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дуже ефективний. Він може спонукати до дій, і при цьому не викликати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resistance</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endPar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Ви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або мотивуєтеся і робите те, що потрібно, або не протидієте тому, хто пробує переконати вас у такий спосіб. Саме тому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сторітеллінг</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це потужний інструмент у рекламі, маркетингу, журналістиці, освіті тощо. Задумайтеся лише, знайомство з головними категоріями моралі почалося саме з улюблених казок, байок чи міфів, а не зі складних термінів чи нудних аргументів. Це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суперефективно</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Подумайте, як ви можете застосувати цей метод.</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22924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5933" y="661714"/>
            <a:ext cx="9557046" cy="3648691"/>
          </a:xfrm>
          <a:prstGeom prst="rect">
            <a:avLst/>
          </a:prstGeom>
        </p:spPr>
        <p:txBody>
          <a:bodyPr wrap="square">
            <a:spAutoFit/>
          </a:bodyPr>
          <a:lstStyle/>
          <a:p>
            <a:pPr marL="342900" lvl="0" algn="just">
              <a:lnSpc>
                <a:spcPct val="107000"/>
              </a:lnSpc>
              <a:spcAft>
                <a:spcPts val="0"/>
              </a:spcAft>
              <a:buSzPts val="1000"/>
              <a:tabLst>
                <a:tab pos="457200" algn="l"/>
              </a:tabLst>
            </a:pPr>
            <a:r>
              <a:rPr lang="uk-UA" b="1"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Приклад культурного </a:t>
            </a:r>
            <a:r>
              <a:rPr lang="uk-UA" b="1" i="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сторітеллінгу</a:t>
            </a:r>
            <a:endParaRPr lang="uk-UA" sz="1400" b="1"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Учитель етики, щоб пояснити малим дітям сенс поняття спокута, розповідає відому біблійну Притчу про блудного сина.</a:t>
            </a:r>
            <a:endParaRPr lang="uk-UA" sz="1400" dirty="0">
              <a:latin typeface="Verdana" panose="020B0604030504040204" pitchFamily="34" charset="0"/>
              <a:ea typeface="Verdana" panose="020B0604030504040204" pitchFamily="34" charset="0"/>
              <a:cs typeface="Times New Roman" panose="02020603050405020304" pitchFamily="18" charset="0"/>
            </a:endParaRPr>
          </a:p>
          <a:p>
            <a:pPr marL="342900" lvl="0" algn="just">
              <a:lnSpc>
                <a:spcPct val="107000"/>
              </a:lnSpc>
              <a:spcAft>
                <a:spcPts val="0"/>
              </a:spcAft>
              <a:buSzPts val="1000"/>
              <a:tabLst>
                <a:tab pos="457200" algn="l"/>
              </a:tabLst>
            </a:pPr>
            <a:endParaRPr lang="uk-UA" i="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endParaRPr>
          </a:p>
          <a:p>
            <a:pPr marL="342900" lvl="0" algn="just">
              <a:lnSpc>
                <a:spcPct val="107000"/>
              </a:lnSpc>
              <a:spcAft>
                <a:spcPts val="0"/>
              </a:spcAft>
              <a:buSzPts val="1000"/>
              <a:tabLst>
                <a:tab pos="457200" algn="l"/>
              </a:tabLst>
            </a:pPr>
            <a:r>
              <a:rPr lang="uk-UA" b="1" i="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Приклад </a:t>
            </a:r>
            <a:r>
              <a:rPr lang="uk-UA" b="1"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соціального </a:t>
            </a:r>
            <a:r>
              <a:rPr lang="uk-UA" b="1" i="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сторітеллінгу</a:t>
            </a:r>
            <a:endParaRPr lang="uk-UA" sz="1400" b="1"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Щоб донести учасникам тренінгу, як важливо вірити в себе та бути наполегливими,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коуч</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розповідає, як у виданні першого “Гаррі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Поттера</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Джоан</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Роулінг</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відмовили більше дванадцяти разів, інколи навіть у грубій формі. А втім, це не завадило книзі стати світовим бестселером, а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Роулінг</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однією з найбільш оплачуваних письменників світу.</a:t>
            </a:r>
            <a:endParaRPr lang="uk-UA" sz="1400"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Насправді таких мотиваційних звернень безліч. Ось </a:t>
            </a:r>
            <a:r>
              <a:rPr lang="uk-UA" spc="-5" dirty="0">
                <a:solidFill>
                  <a:srgbClr val="0000FF"/>
                </a:solidFill>
                <a:latin typeface="Verdana" panose="020B0604030504040204" pitchFamily="34" charset="0"/>
                <a:ea typeface="Verdana" panose="020B0604030504040204" pitchFamily="34" charset="0"/>
                <a:cs typeface="Times New Roman" panose="02020603050405020304" pitchFamily="18" charset="0"/>
                <a:hlinkClick r:id="rId2"/>
              </a:rPr>
              <a:t>добірка</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зі ста історій, які змінили світ.</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2358640" y="4370613"/>
            <a:ext cx="8879080" cy="400110"/>
          </a:xfrm>
          <a:prstGeom prst="rect">
            <a:avLst/>
          </a:prstGeom>
        </p:spPr>
        <p:txBody>
          <a:bodyPr wrap="square">
            <a:spAutoFit/>
          </a:bodyPr>
          <a:lstStyle/>
          <a:p>
            <a:r>
              <a:rPr lang="uk-UA" sz="2000" u="sng" spc="-5" dirty="0">
                <a:solidFill>
                  <a:srgbClr val="CC00CC"/>
                </a:solidFill>
                <a:latin typeface="Times New Roman" panose="02020603050405020304" pitchFamily="18" charset="0"/>
                <a:ea typeface="Times New Roman" panose="02020603050405020304" pitchFamily="18" charset="0"/>
                <a:hlinkClick r:id="rId2"/>
              </a:rPr>
              <a:t>https://www.bbc.com/culture/article/20180521-the-100-stories-that-shaped-the-world</a:t>
            </a:r>
            <a:r>
              <a:rPr lang="uk-UA" sz="2000" spc="-5" dirty="0">
                <a:solidFill>
                  <a:srgbClr val="CC00CC"/>
                </a:solidFill>
                <a:latin typeface="Times New Roman" panose="02020603050405020304" pitchFamily="18" charset="0"/>
                <a:ea typeface="Times New Roman" panose="02020603050405020304" pitchFamily="18" charset="0"/>
              </a:rPr>
              <a:t> </a:t>
            </a:r>
            <a:endParaRPr lang="uk-UA" sz="2000" dirty="0">
              <a:solidFill>
                <a:srgbClr val="CC00CC"/>
              </a:solidFill>
            </a:endParaRPr>
          </a:p>
        </p:txBody>
      </p:sp>
    </p:spTree>
    <p:extLst>
      <p:ext uri="{BB962C8B-B14F-4D97-AF65-F5344CB8AC3E}">
        <p14:creationId xmlns:p14="http://schemas.microsoft.com/office/powerpoint/2010/main" val="1873021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00" y="147495"/>
            <a:ext cx="11579551" cy="6370975"/>
          </a:xfrm>
          <a:prstGeom prst="rect">
            <a:avLst/>
          </a:prstGeom>
        </p:spPr>
        <p:txBody>
          <a:bodyPr wrap="square">
            <a:spAutoFit/>
          </a:bodyPr>
          <a:lstStyle/>
          <a:p>
            <a:pPr indent="360000" algn="r">
              <a:spcAft>
                <a:spcPts val="0"/>
              </a:spcAft>
            </a:pPr>
            <a:r>
              <a:rPr lang="uk-UA" sz="1700" b="1" spc="-5" dirty="0" smtClean="0">
                <a:solidFill>
                  <a:srgbClr val="CC00CC"/>
                </a:solidFill>
                <a:latin typeface="Verdana" panose="020B0604030504040204" pitchFamily="34" charset="0"/>
                <a:ea typeface="Verdana" panose="020B0604030504040204" pitchFamily="34" charset="0"/>
                <a:cs typeface="Times New Roman" panose="02020603050405020304" pitchFamily="18" charset="0"/>
              </a:rPr>
              <a:t>КОНСУЛЬТАЦІЯ (СONSULTATION)</a:t>
            </a:r>
            <a:endParaRPr lang="uk-UA" sz="1700" dirty="0" smtClean="0">
              <a:solidFill>
                <a:srgbClr val="CC00CC"/>
              </a:solidFill>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endParaRPr lang="uk-UA" sz="1700" b="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z="1700" b="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Консультація</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другий спосіб, який викликає високу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самовідданість</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Це коли вас хочуть долучити до планування стратегії, діяльності чи змін, для яких дуже важлива ваша підтримка чи допомога; або коли вам показують, що готові змінити позицію, щоб врахувати ваші проблеми та пропозиції.</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Ця тактика насправді дуже цікава. Вам як лідеру треба навчитись користуватися</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консультацією</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на всі 100%. Вона повинна стати вашим основним прийомом у роботі з людьми.</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z="1700"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Ловіть декілька прикладів:</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Ось ви звернулися до своєї команди: </a:t>
            </a:r>
            <a:r>
              <a:rPr lang="uk-UA" sz="1700"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гей, командо, нам треба розв’язати таку-то проблему. Як ми можемо це зробити? У кого які ідеї?</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Команда порадилася і знайшла вихід. Ви оцінюєте її пропозиції й говорите: </a:t>
            </a:r>
            <a:r>
              <a:rPr lang="uk-UA" sz="1700" i="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окей</a:t>
            </a:r>
            <a:r>
              <a:rPr lang="uk-UA" sz="1700"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зробимо, як ви кажете, уперед!</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 команда це зробить. Вона вже купилася на план дій, тому що вона сама ж його і придумала. Це план команди. Вам не треба нікого переконувати. Команда не може заявити:</a:t>
            </a:r>
            <a:r>
              <a:rPr lang="uk-UA" sz="1700"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ні, цей план безглуздий.</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Це ж вона його придумала!</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Вам як лідеру треба буде тільки оцінити план команди. І якщо ви думаєте, що її план, наприклад, на 25% гірший від вашого, то все одно дозвольте їй діяти за ним. Адже команда наздожене різницю у 25% відсотків завдяки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самовідданості</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Тому насправді її план зовсім не гірший за ваш. Може бути й таке, що команда бачить або знає щось таке, чого не знаєте ви.</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Якщо ви розумієте, що у плані команди є значні проблеми, то не треба говорити: </a:t>
            </a:r>
            <a:r>
              <a:rPr lang="uk-UA" sz="1700"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ваш план — дурниця, краще виконайте мій план!</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Натомість скажіть: </a:t>
            </a:r>
            <a:r>
              <a:rPr lang="uk-UA" sz="1700"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я колись робив щось подібне, і в мене виникали такі і такі проблеми. Як ви врахували вирішення таких проблем у своєму плані?</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У такий спосіб ви знову використовуєте цю саму тактику. Відтак команда, не втрачаючи</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самовідданість</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покращить свій план</a:t>
            </a:r>
            <a:r>
              <a:rPr lang="uk-UA" sz="1700"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sz="17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59711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17734" y="206375"/>
            <a:ext cx="6096000" cy="1844287"/>
          </a:xfrm>
          <a:prstGeom prst="rect">
            <a:avLst/>
          </a:prstGeom>
        </p:spPr>
        <p:txBody>
          <a:bodyPr>
            <a:spAutoFit/>
          </a:bodyPr>
          <a:lstStyle/>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Ще одним прикладом використання цієї тактики буде </a:t>
            </a:r>
            <a:r>
              <a:rPr lang="uk-UA" b="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agile-коучинг</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Він, по суті, побудований на відкритих питаннях. Наприклад: </a:t>
            </a:r>
            <a:r>
              <a:rPr lang="uk-UA"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як би ти це зробив? Які ти бачиш можливі способи розв’язання цього питання? Чому це для тебе терміново? Як ти поступиш?</a:t>
            </a:r>
            <a:endParaRPr lang="uk-UA" sz="1400" dirty="0">
              <a:latin typeface="Verdana" panose="020B0604030504040204" pitchFamily="34"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803304" y="2342169"/>
            <a:ext cx="10468599" cy="3945054"/>
          </a:xfrm>
          <a:prstGeom prst="rect">
            <a:avLst/>
          </a:prstGeom>
        </p:spPr>
        <p:txBody>
          <a:bodyPr wrap="square">
            <a:spAutoFit/>
          </a:bodyPr>
          <a:lstStyle/>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Тактику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консультації</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ще часто використовують у переговорах, де ставлять калібровані питання. Це роблять для того, щоб підвести вас до правильної відповіді. Також нею користуються у переговорах, де ставлять відкриті питання, щоб зрозуміти вашу життєву позицію і цінності. Це допомагає застосувати нормативний важіль та апелювати до ваших цінностей.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Наприклад</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прошу тебе як друга, зроби це для мене</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(а людина, яка вас просить, знає, що відповідно до вашого ідеалу дружби ви мали б зробити це).</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Ось як просто можна описати суть цього способу</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ініціатива винагороджується свободою дії, автономністю. Ви даєте можливість проявити ініціативу, оцінюєте її. Якщо вона достатньо хороша, то ви підтримуєте її. Якщо ні, то за допомогою запитань ви допомагаєте людині, яка висунула ініціативу, побудувати кращий план дій. Це робиться для того, щоб та людина змогла усунути проблеми, які бачили ви, але не бачила вона.</a:t>
            </a:r>
            <a:endParaRPr lang="uk-UA"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2865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60662" y="5219"/>
            <a:ext cx="7277954" cy="362472"/>
          </a:xfrm>
          <a:prstGeom prst="rect">
            <a:avLst/>
          </a:prstGeom>
        </p:spPr>
        <p:txBody>
          <a:bodyPr wrap="none">
            <a:spAutoFit/>
          </a:bodyPr>
          <a:lstStyle/>
          <a:p>
            <a:pPr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Наступна колонка відповідає за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підкорення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сompliance</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5" name="Рисунок 4" descr="https://miro.medium.com/v2/resize:fit:875/1*XFSzgEH4ucNgH5Qz0GSvrA.png"/>
          <p:cNvPicPr/>
          <p:nvPr/>
        </p:nvPicPr>
        <p:blipFill>
          <a:blip r:embed="rId2">
            <a:extLst>
              <a:ext uri="{28A0092B-C50C-407E-A947-70E740481C1C}">
                <a14:useLocalDpi xmlns:a14="http://schemas.microsoft.com/office/drawing/2010/main" val="0"/>
              </a:ext>
            </a:extLst>
          </a:blip>
          <a:srcRect/>
          <a:stretch>
            <a:fillRect/>
          </a:stretch>
        </p:blipFill>
        <p:spPr bwMode="auto">
          <a:xfrm>
            <a:off x="2975894" y="432097"/>
            <a:ext cx="8227641" cy="2533294"/>
          </a:xfrm>
          <a:prstGeom prst="rect">
            <a:avLst/>
          </a:prstGeom>
          <a:noFill/>
          <a:ln>
            <a:noFill/>
          </a:ln>
        </p:spPr>
      </p:pic>
      <p:sp>
        <p:nvSpPr>
          <p:cNvPr id="6" name="Прямоугольник 5"/>
          <p:cNvSpPr/>
          <p:nvPr/>
        </p:nvSpPr>
        <p:spPr>
          <a:xfrm>
            <a:off x="196551" y="3243029"/>
            <a:ext cx="11545370" cy="3426964"/>
          </a:xfrm>
          <a:prstGeom prst="rect">
            <a:avLst/>
          </a:prstGeom>
        </p:spPr>
        <p:txBody>
          <a:bodyPr wrap="square">
            <a:spAutoFit/>
          </a:bodyPr>
          <a:lstStyle/>
          <a:p>
            <a:pPr algn="r">
              <a:lnSpc>
                <a:spcPct val="107000"/>
              </a:lnSpc>
              <a:spcAft>
                <a:spcPts val="0"/>
              </a:spcAft>
            </a:pPr>
            <a:r>
              <a:rPr lang="uk-UA" sz="1700" b="1" i="1" spc="-5" dirty="0" smtClean="0">
                <a:solidFill>
                  <a:srgbClr val="CC00CC"/>
                </a:solidFill>
                <a:latin typeface="Verdana" panose="020B0604030504040204" pitchFamily="34" charset="0"/>
                <a:ea typeface="Verdana" panose="020B0604030504040204" pitchFamily="34" charset="0"/>
                <a:cs typeface="Times New Roman" panose="02020603050405020304" pitchFamily="18" charset="0"/>
              </a:rPr>
              <a:t>ЛЕГІТИМІЗАЦІЯ (LEGITIMATING)</a:t>
            </a:r>
            <a:endParaRPr lang="uk-UA" sz="1700" dirty="0" smtClean="0">
              <a:solidFill>
                <a:srgbClr val="CC00CC"/>
              </a:solidFill>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z="1700" b="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Легітимізація</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це найефективнішим метод у категорії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підкорення</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Він має високий рівень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підкорення</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 середній рівень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У чому ж суть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легітимізації</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Ідеться про дію, коли особа прагне встановити легітимність свого прохання чи наказу. Вона опирається на повноваження та право або на організаційну політику, правила, практики чи традиції.</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Простіше кажучи — це різниця в ієрархії. Тобто неважливо, як сильно і довго команда буде протидіяти наказу боса, рано чи пізно — вона все одно виконає його, адже так працює авторитет. Причому це викликає середній рівень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 </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і низький рівень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самовідданості</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Часто начальники-початківці неправильно використовують цей спосіб. Тут треба зрозуміти, що коли ви як начальник, кажете, що робити, то такий наказ уже має високий рівень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підкорення</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Є всі шанси, що зроблять так, як ви скажете. Це дуже делікатний момент, який треба вловити.</a:t>
            </a:r>
            <a:endParaRPr lang="uk-UA" sz="17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28318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4561" y="920338"/>
            <a:ext cx="11297540" cy="4834144"/>
          </a:xfrm>
          <a:prstGeom prst="rect">
            <a:avLst/>
          </a:prstGeom>
        </p:spPr>
        <p:txBody>
          <a:bodyPr wrap="square">
            <a:spAutoFit/>
          </a:bodyPr>
          <a:lstStyle/>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Також така поведінка викликає середній рівень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яка буває досить різною. Дехто починає сперечатися, а дехто готується ставити безліч дрібних запитань. Хтось дивується, нащо це взагалі потрібно, а хтось просто зітхає і показує своє роздратування без слів. Команда може деякий час невдоволено обговорювати наказ. І, власне, помилка багатьох начальників у тому, що в момент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вони пробують доказати свою позицію і починають сперечатися. Якщо вони просто скажуть, що треба робити, і перечекають емоційну реакцію супротиву, то, скоріше за все, дочекаються виконання свого завдання.</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Що ж робити в таких ситуаціях? Не треба посилювати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легітимізацію</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тиском чи аргументами. Треба пом’якшувати її за допомогою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консультації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мотиваційного звернення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Цей спосіб ефективний, коли потрібно зробити щось таке, що не потребує креативу і відданості процесу. Користуйтеся ним, м’яко відокремлюючи себе як начальника від наказу. Не потрібно говорити: </a:t>
            </a:r>
            <a:r>
              <a:rPr lang="uk-UA"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зробіть це, бо я так сказав.</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Натомість використовуйте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легітимізацію</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замовника чи начальника на поверх вище. Наприклад: </a:t>
            </a:r>
            <a:r>
              <a:rPr lang="uk-UA"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гей, командо, нашому замовнику потрібно зробити ось це. Як ми можемо це зробити?</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Так ви поєднаєте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легітимізацію</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вашого клієнта чи начальника з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консультацією</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10659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0378" y="1008534"/>
            <a:ext cx="11100986" cy="4807919"/>
          </a:xfrm>
          <a:prstGeom prst="rect">
            <a:avLst/>
          </a:prstGeom>
        </p:spPr>
        <p:txBody>
          <a:bodyPr wrap="square">
            <a:spAutoFit/>
          </a:bodyPr>
          <a:lstStyle/>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Також дуже важливо правильно поводитися в момент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Для того, щоб пом’якшити його, вам потрібно</a:t>
            </a:r>
            <a:endParaRPr lang="uk-UA" dirty="0">
              <a:latin typeface="Verdana" panose="020B0604030504040204" pitchFamily="34" charset="0"/>
              <a:ea typeface="Verdana" panose="020B0604030504040204" pitchFamily="34" charset="0"/>
              <a:cs typeface="Times New Roman" panose="02020603050405020304" pitchFamily="18" charset="0"/>
            </a:endParaRPr>
          </a:p>
          <a:p>
            <a:pPr marL="342900" lvl="0" indent="360000" algn="just">
              <a:lnSpc>
                <a:spcPct val="107000"/>
              </a:lnSpc>
              <a:spcAft>
                <a:spcPts val="0"/>
              </a:spcAft>
              <a:buSzPts val="1000"/>
              <a:buFont typeface="Symbol" panose="05050102010706020507" pitchFamily="18" charset="2"/>
              <a:buChar char=""/>
              <a:tabLst>
                <a:tab pos="457200" algn="l"/>
              </a:tabLs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давати досить чіткі вказівки;</a:t>
            </a:r>
            <a:endParaRPr lang="uk-UA" dirty="0">
              <a:latin typeface="Verdana" panose="020B0604030504040204" pitchFamily="34" charset="0"/>
              <a:ea typeface="Verdana" panose="020B0604030504040204" pitchFamily="34" charset="0"/>
              <a:cs typeface="Times New Roman" panose="02020603050405020304" pitchFamily="18" charset="0"/>
            </a:endParaRPr>
          </a:p>
          <a:p>
            <a:pPr marL="342900" lvl="0" indent="360000" algn="just">
              <a:lnSpc>
                <a:spcPct val="107000"/>
              </a:lnSpc>
              <a:spcAft>
                <a:spcPts val="0"/>
              </a:spcAft>
              <a:buSzPts val="1000"/>
              <a:buFont typeface="Symbol" panose="05050102010706020507" pitchFamily="18" charset="2"/>
              <a:buChar char=""/>
              <a:tabLst>
                <a:tab pos="457200" algn="l"/>
              </a:tabLs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вгамовувати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протидію</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за допомогою запитань і свого спокійного ставлення до них;</a:t>
            </a:r>
            <a:endParaRPr lang="uk-UA" dirty="0">
              <a:latin typeface="Verdana" panose="020B0604030504040204" pitchFamily="34" charset="0"/>
              <a:ea typeface="Verdana" panose="020B0604030504040204" pitchFamily="34" charset="0"/>
              <a:cs typeface="Times New Roman" panose="02020603050405020304" pitchFamily="18" charset="0"/>
            </a:endParaRPr>
          </a:p>
          <a:p>
            <a:pPr marL="342900" lvl="0" indent="360000" algn="just">
              <a:lnSpc>
                <a:spcPct val="107000"/>
              </a:lnSpc>
              <a:spcAft>
                <a:spcPts val="0"/>
              </a:spcAft>
              <a:buSzPts val="1000"/>
              <a:buFont typeface="Symbol" panose="05050102010706020507" pitchFamily="18" charset="2"/>
              <a:buChar char=""/>
              <a:tabLst>
                <a:tab pos="457200" algn="l"/>
              </a:tabLs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відповідати на запитання, якщо комусь не зрозуміло, що треба робити. Навіть, якщо вам здається, що все і так зрозуміло.</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Тут головна мета — допомогти людям якнайшвидше закінчити етап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Пам’ятайте, що ви як лідер насамперед є рольовою моделлю. Якщо ви будете спокійними в таких ситуаціях, то команда з часом також почне себе так вести.</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Тепер ви знаєте, що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мотиваційне звернення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консультація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та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легітимізація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три головні тактики, які мають стати основними інструментами для лідерів команд. Вам як лідеру потрібно найперше освоїти саме їх.</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Зверніть увагу, що до переліку не ввійшла тактика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раціонального переконання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rational</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persuasion</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Вона менш ефективна, але поєднання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мотиваційного звернення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раціонального переконання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це одна з найбільш успішних комбінацій. </a:t>
            </a:r>
            <a:endParaRPr lang="uk-UA"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20963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5477" y="841188"/>
            <a:ext cx="10827521" cy="3629840"/>
          </a:xfrm>
          <a:prstGeom prst="rect">
            <a:avLst/>
          </a:prstGeom>
        </p:spPr>
        <p:txBody>
          <a:bodyPr wrap="square">
            <a:spAutoFit/>
          </a:bodyPr>
          <a:lstStyle/>
          <a:p>
            <a:pPr algn="ctr">
              <a:lnSpc>
                <a:spcPct val="107000"/>
              </a:lnSpc>
            </a:pPr>
            <a:r>
              <a:rPr lang="uk-UA" sz="2800" dirty="0">
                <a:latin typeface="Verdana" panose="020B0604030504040204" pitchFamily="34" charset="0"/>
                <a:ea typeface="Verdana" panose="020B0604030504040204" pitchFamily="34" charset="0"/>
                <a:cs typeface="Times New Roman" panose="02020603050405020304" pitchFamily="18" charset="0"/>
              </a:rPr>
              <a:t> </a:t>
            </a:r>
            <a:r>
              <a:rPr lang="uk-UA" sz="2800" b="1" dirty="0">
                <a:solidFill>
                  <a:srgbClr val="0F0F0F"/>
                </a:solidFill>
                <a:latin typeface="Verdana" panose="020B0604030504040204" pitchFamily="34" charset="0"/>
                <a:ea typeface="Verdana" panose="020B0604030504040204" pitchFamily="34" charset="0"/>
              </a:rPr>
              <a:t>3 основні тактики впливу для лідерів</a:t>
            </a:r>
          </a:p>
          <a:p>
            <a:pPr algn="ctr">
              <a:lnSpc>
                <a:spcPct val="107000"/>
              </a:lnSpc>
              <a:spcAft>
                <a:spcPts val="0"/>
              </a:spcAft>
            </a:pPr>
            <a:r>
              <a:rPr lang="uk-UA" sz="2800" u="sng" dirty="0" smtClean="0">
                <a:solidFill>
                  <a:srgbClr val="0563C1"/>
                </a:solidFill>
                <a:latin typeface="Verdana" panose="020B0604030504040204" pitchFamily="34" charset="0"/>
                <a:ea typeface="Verdana" panose="020B0604030504040204" pitchFamily="34" charset="0"/>
                <a:cs typeface="Times New Roman" panose="02020603050405020304" pitchFamily="18" charset="0"/>
                <a:hlinkClick r:id="rId2"/>
              </a:rPr>
              <a:t>https</a:t>
            </a:r>
            <a:r>
              <a:rPr lang="uk-UA" sz="2800" u="sng" dirty="0">
                <a:solidFill>
                  <a:srgbClr val="0563C1"/>
                </a:solidFill>
                <a:latin typeface="Verdana" panose="020B0604030504040204" pitchFamily="34" charset="0"/>
                <a:ea typeface="Verdana" panose="020B0604030504040204" pitchFamily="34" charset="0"/>
                <a:cs typeface="Times New Roman" panose="02020603050405020304" pitchFamily="18" charset="0"/>
                <a:hlinkClick r:id="rId2"/>
              </a:rPr>
              <a:t>://www.youtube.com/watch?v=X_V_GuXUQZk</a:t>
            </a:r>
            <a:r>
              <a:rPr lang="uk-UA" sz="2800" dirty="0">
                <a:latin typeface="Verdana" panose="020B0604030504040204" pitchFamily="34" charset="0"/>
                <a:ea typeface="Verdana" panose="020B0604030504040204" pitchFamily="34" charset="0"/>
                <a:cs typeface="Times New Roman" panose="02020603050405020304" pitchFamily="18" charset="0"/>
              </a:rPr>
              <a:t> </a:t>
            </a:r>
          </a:p>
          <a:p>
            <a:pPr algn="ctr">
              <a:spcAft>
                <a:spcPts val="0"/>
              </a:spcAft>
            </a:pPr>
            <a:endParaRPr lang="uk-UA" sz="2800" b="1" dirty="0" smtClean="0">
              <a:solidFill>
                <a:srgbClr val="0F0F0F"/>
              </a:solidFill>
              <a:latin typeface="Verdana" panose="020B0604030504040204" pitchFamily="34" charset="0"/>
              <a:ea typeface="Verdana" panose="020B0604030504040204" pitchFamily="34" charset="0"/>
            </a:endParaRPr>
          </a:p>
          <a:p>
            <a:pPr algn="ctr">
              <a:spcAft>
                <a:spcPts val="0"/>
              </a:spcAft>
            </a:pPr>
            <a:endParaRPr lang="uk-UA" sz="2800" b="1" dirty="0">
              <a:solidFill>
                <a:srgbClr val="0F0F0F"/>
              </a:solidFill>
              <a:latin typeface="Verdana" panose="020B0604030504040204" pitchFamily="34" charset="0"/>
              <a:ea typeface="Verdana" panose="020B0604030504040204" pitchFamily="34" charset="0"/>
            </a:endParaRPr>
          </a:p>
          <a:p>
            <a:pPr algn="ctr">
              <a:spcAft>
                <a:spcPts val="0"/>
              </a:spcAft>
            </a:pPr>
            <a:endParaRPr lang="uk-UA" sz="2800" b="1" dirty="0">
              <a:solidFill>
                <a:srgbClr val="0F0F0F"/>
              </a:solidFill>
              <a:latin typeface="Verdana" panose="020B0604030504040204" pitchFamily="34" charset="0"/>
              <a:ea typeface="Verdana" panose="020B0604030504040204" pitchFamily="34" charset="0"/>
            </a:endParaRPr>
          </a:p>
          <a:p>
            <a:pPr algn="ctr"/>
            <a:r>
              <a:rPr lang="uk-UA" sz="2800" b="1" dirty="0">
                <a:solidFill>
                  <a:srgbClr val="0F0F0F"/>
                </a:solidFill>
                <a:latin typeface="Verdana" panose="020B0604030504040204" pitchFamily="34" charset="0"/>
                <a:ea typeface="Verdana" panose="020B0604030504040204" pitchFamily="34" charset="0"/>
              </a:rPr>
              <a:t>Тактики впливу для лідерів. Раціональне переконання</a:t>
            </a:r>
            <a:endParaRPr lang="uk-UA" sz="2800" b="1" dirty="0">
              <a:latin typeface="Verdana" panose="020B0604030504040204" pitchFamily="34" charset="0"/>
              <a:ea typeface="Verdana" panose="020B0604030504040204" pitchFamily="34" charset="0"/>
            </a:endParaRPr>
          </a:p>
          <a:p>
            <a:pPr algn="ctr">
              <a:lnSpc>
                <a:spcPct val="107000"/>
              </a:lnSpc>
              <a:spcAft>
                <a:spcPts val="0"/>
              </a:spcAft>
            </a:pPr>
            <a:r>
              <a:rPr lang="uk-UA" sz="2800" u="sng" dirty="0" smtClean="0">
                <a:solidFill>
                  <a:srgbClr val="0563C1"/>
                </a:solidFill>
                <a:latin typeface="Verdana" panose="020B0604030504040204" pitchFamily="34" charset="0"/>
                <a:ea typeface="Verdana" panose="020B0604030504040204" pitchFamily="34" charset="0"/>
                <a:cs typeface="Times New Roman" panose="02020603050405020304" pitchFamily="18" charset="0"/>
                <a:hlinkClick r:id="rId3"/>
              </a:rPr>
              <a:t>https</a:t>
            </a:r>
            <a:r>
              <a:rPr lang="uk-UA" sz="2800" u="sng" dirty="0">
                <a:solidFill>
                  <a:srgbClr val="0563C1"/>
                </a:solidFill>
                <a:latin typeface="Verdana" panose="020B0604030504040204" pitchFamily="34" charset="0"/>
                <a:ea typeface="Verdana" panose="020B0604030504040204" pitchFamily="34" charset="0"/>
                <a:cs typeface="Times New Roman" panose="02020603050405020304" pitchFamily="18" charset="0"/>
                <a:hlinkClick r:id="rId3"/>
              </a:rPr>
              <a:t>://</a:t>
            </a:r>
            <a:r>
              <a:rPr lang="uk-UA" sz="2800" u="sng" dirty="0" smtClean="0">
                <a:solidFill>
                  <a:srgbClr val="0563C1"/>
                </a:solidFill>
                <a:latin typeface="Verdana" panose="020B0604030504040204" pitchFamily="34" charset="0"/>
                <a:ea typeface="Verdana" panose="020B0604030504040204" pitchFamily="34" charset="0"/>
                <a:cs typeface="Times New Roman" panose="02020603050405020304" pitchFamily="18" charset="0"/>
                <a:hlinkClick r:id="rId3"/>
              </a:rPr>
              <a:t>www.youtube.com/watch?v=UuXQYEVbXm0</a:t>
            </a:r>
            <a:endParaRPr lang="uk-UA" sz="28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45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87282" y="155186"/>
            <a:ext cx="3925368" cy="461665"/>
          </a:xfrm>
          <a:prstGeom prst="rect">
            <a:avLst/>
          </a:prstGeom>
        </p:spPr>
        <p:txBody>
          <a:bodyPr wrap="square">
            <a:spAutoFit/>
          </a:bodyPr>
          <a:lstStyle/>
          <a:p>
            <a:pPr algn="ctr">
              <a:lnSpc>
                <a:spcPct val="120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Авторитет характеризують</a:t>
            </a:r>
            <a:r>
              <a:rPr lang="uk-UA"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326022" y="636177"/>
            <a:ext cx="7198408" cy="707886"/>
          </a:xfrm>
          <a:prstGeom prst="rect">
            <a:avLst/>
          </a:prstGeom>
        </p:spPr>
        <p:txBody>
          <a:bodyPr wrap="square">
            <a:spAutoFit/>
          </a:bodyPr>
          <a:lstStyle/>
          <a:p>
            <a:pPr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широта</a:t>
            </a:r>
            <a:r>
              <a:rPr lang="uk-UA" sz="2000" dirty="0">
                <a:latin typeface="Times New Roman" panose="02020603050405020304" pitchFamily="18" charset="0"/>
                <a:ea typeface="Calibri" panose="020F0502020204030204" pitchFamily="34" charset="0"/>
                <a:cs typeface="Times New Roman" panose="02020603050405020304" pitchFamily="18" charset="0"/>
              </a:rPr>
              <a:t> (кількісна ознака – сфера впливу, кількість осіб групи, залучених до взаємин)</a:t>
            </a:r>
          </a:p>
        </p:txBody>
      </p:sp>
      <p:sp>
        <p:nvSpPr>
          <p:cNvPr id="6" name="Прямоугольник 5"/>
          <p:cNvSpPr/>
          <p:nvPr/>
        </p:nvSpPr>
        <p:spPr>
          <a:xfrm>
            <a:off x="1326022" y="1416641"/>
            <a:ext cx="7104404" cy="707886"/>
          </a:xfrm>
          <a:prstGeom prst="rect">
            <a:avLst/>
          </a:prstGeom>
        </p:spPr>
        <p:txBody>
          <a:bodyPr wrap="square">
            <a:spAutoFit/>
          </a:bodyPr>
          <a:lstStyle/>
          <a:p>
            <a:pPr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глибина</a:t>
            </a:r>
            <a:r>
              <a:rPr lang="uk-UA" sz="2000" dirty="0">
                <a:latin typeface="Times New Roman" panose="02020603050405020304" pitchFamily="18" charset="0"/>
                <a:ea typeface="Calibri" panose="020F0502020204030204" pitchFamily="34" charset="0"/>
                <a:cs typeface="Times New Roman" panose="02020603050405020304" pitchFamily="18" charset="0"/>
              </a:rPr>
              <a:t> (якісна ознака – авторитет посади, авторитет особистості, види діяльності, які охоплює авторитет)</a:t>
            </a:r>
          </a:p>
        </p:txBody>
      </p:sp>
      <p:sp>
        <p:nvSpPr>
          <p:cNvPr id="7" name="Прямоугольник 6"/>
          <p:cNvSpPr/>
          <p:nvPr/>
        </p:nvSpPr>
        <p:spPr>
          <a:xfrm>
            <a:off x="1326022" y="2228526"/>
            <a:ext cx="5437974" cy="400110"/>
          </a:xfrm>
          <a:prstGeom prst="rect">
            <a:avLst/>
          </a:prstGeom>
        </p:spPr>
        <p:txBody>
          <a:bodyPr wrap="square">
            <a:spAutoFit/>
          </a:bodyPr>
          <a:lstStyle/>
          <a:p>
            <a:pPr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стабільність</a:t>
            </a:r>
            <a:r>
              <a:rPr lang="uk-UA" sz="2000" dirty="0">
                <a:latin typeface="Times New Roman" panose="02020603050405020304" pitchFamily="18" charset="0"/>
                <a:ea typeface="Calibri" panose="020F0502020204030204" pitchFamily="34" charset="0"/>
                <a:cs typeface="Times New Roman" panose="02020603050405020304" pitchFamily="18" charset="0"/>
              </a:rPr>
              <a:t> (часова характеристика). </a:t>
            </a:r>
          </a:p>
        </p:txBody>
      </p:sp>
      <p:pic>
        <p:nvPicPr>
          <p:cNvPr id="1026" name="Picture 2" descr="https://tureligious.com.ua/wp-content/uploads/2018/09/L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6710" y="235888"/>
            <a:ext cx="3264494" cy="23040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Александр Куллинкович: Что можно считать незыблемым авторитет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78" y="4773078"/>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915979" y="4712167"/>
            <a:ext cx="8975932" cy="2246769"/>
          </a:xfrm>
          <a:prstGeom prst="rect">
            <a:avLst/>
          </a:prstGeom>
        </p:spPr>
        <p:txBody>
          <a:bodyPr wrap="square">
            <a:spAutoFit/>
          </a:bodyPr>
          <a:lstStyle/>
          <a:p>
            <a:pPr indent="360000" algn="just"/>
            <a:r>
              <a:rPr lang="uk-UA" sz="2000" dirty="0" smtClean="0">
                <a:latin typeface="Times New Roman" panose="02020603050405020304" pitchFamily="18" charset="0"/>
                <a:ea typeface="Calibri" panose="020F0502020204030204" pitchFamily="34" charset="0"/>
              </a:rPr>
              <a:t>Авторитет </a:t>
            </a:r>
            <a:r>
              <a:rPr lang="uk-UA" sz="2000" dirty="0">
                <a:latin typeface="Times New Roman" panose="02020603050405020304" pitchFamily="18" charset="0"/>
                <a:ea typeface="Calibri" panose="020F0502020204030204" pitchFamily="34" charset="0"/>
              </a:rPr>
              <a:t>– величина перемінна: його рівень може зростати або знижуватись під впливом різних факторів в міру реалізації свого професійного й морального потенціалу. Коли керівна особа переступає дозволені межі поведінки, вона може втратити авторитет. Тому невірним є ствердження, що підлеглі рахуються з тим керівником, якого бояться. Тут зміщуються поняття дійсного авторитету з поняттям категорії фальшивого авторитету (</a:t>
            </a:r>
            <a:r>
              <a:rPr lang="uk-UA" sz="2000" b="1" dirty="0" err="1">
                <a:latin typeface="Times New Roman" panose="02020603050405020304" pitchFamily="18" charset="0"/>
                <a:ea typeface="Calibri" panose="020F0502020204030204" pitchFamily="34" charset="0"/>
              </a:rPr>
              <a:t>псевдоавторитету</a:t>
            </a:r>
            <a:r>
              <a:rPr lang="uk-UA" sz="2000" dirty="0">
                <a:latin typeface="Times New Roman" panose="02020603050405020304" pitchFamily="18" charset="0"/>
                <a:ea typeface="Calibri" panose="020F0502020204030204" pitchFamily="34" charset="0"/>
              </a:rPr>
              <a:t>).</a:t>
            </a:r>
            <a:endParaRPr lang="uk-UA" sz="2000" dirty="0"/>
          </a:p>
        </p:txBody>
      </p:sp>
      <p:sp>
        <p:nvSpPr>
          <p:cNvPr id="9" name="Прямоугольник 8"/>
          <p:cNvSpPr/>
          <p:nvPr/>
        </p:nvSpPr>
        <p:spPr>
          <a:xfrm>
            <a:off x="465055" y="2689239"/>
            <a:ext cx="4256935"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uk-UA" sz="2000" b="1" dirty="0">
                <a:latin typeface="Times New Roman" panose="02020603050405020304" pitchFamily="18" charset="0"/>
                <a:ea typeface="Calibri" panose="020F0502020204030204" pitchFamily="34" charset="0"/>
              </a:rPr>
              <a:t>Розглядають два види авторитету: </a:t>
            </a:r>
            <a:endParaRPr lang="uk-UA" sz="2000" b="1" dirty="0"/>
          </a:p>
        </p:txBody>
      </p:sp>
      <p:sp>
        <p:nvSpPr>
          <p:cNvPr id="10" name="Прямоугольник 9"/>
          <p:cNvSpPr/>
          <p:nvPr/>
        </p:nvSpPr>
        <p:spPr>
          <a:xfrm>
            <a:off x="1483065" y="3193348"/>
            <a:ext cx="10438318" cy="707886"/>
          </a:xfrm>
          <a:prstGeom prst="rect">
            <a:avLst/>
          </a:prstGeom>
        </p:spPr>
        <p:txBody>
          <a:bodyPr wrap="square">
            <a:spAutoFit/>
          </a:bodyPr>
          <a:lstStyle/>
          <a:p>
            <a:pPr algn="just"/>
            <a:r>
              <a:rPr lang="uk-UA" sz="2000" b="1" dirty="0">
                <a:latin typeface="Times New Roman" panose="02020603050405020304" pitchFamily="18" charset="0"/>
                <a:ea typeface="Calibri" panose="020F0502020204030204" pitchFamily="34" charset="0"/>
              </a:rPr>
              <a:t>авторитет посади</a:t>
            </a:r>
            <a:r>
              <a:rPr lang="uk-UA" sz="2000" dirty="0">
                <a:latin typeface="Times New Roman" panose="02020603050405020304" pitchFamily="18" charset="0"/>
                <a:ea typeface="Calibri" panose="020F0502020204030204" pitchFamily="34" charset="0"/>
              </a:rPr>
              <a:t>, пов’язаний з виконанням певних обов’язків і функцій, яких вимагає дана посада</a:t>
            </a:r>
            <a:endParaRPr lang="uk-UA" sz="2000" dirty="0"/>
          </a:p>
        </p:txBody>
      </p:sp>
      <p:sp>
        <p:nvSpPr>
          <p:cNvPr id="11" name="Прямоугольник 10"/>
          <p:cNvSpPr/>
          <p:nvPr/>
        </p:nvSpPr>
        <p:spPr>
          <a:xfrm>
            <a:off x="1483064" y="4004281"/>
            <a:ext cx="10310131" cy="707886"/>
          </a:xfrm>
          <a:prstGeom prst="rect">
            <a:avLst/>
          </a:prstGeom>
        </p:spPr>
        <p:txBody>
          <a:bodyPr wrap="square">
            <a:spAutoFit/>
          </a:bodyPr>
          <a:lstStyle/>
          <a:p>
            <a:r>
              <a:rPr lang="uk-UA" sz="2000" b="1" dirty="0">
                <a:latin typeface="Times New Roman" panose="02020603050405020304" pitchFamily="18" charset="0"/>
                <a:ea typeface="Calibri" panose="020F0502020204030204" pitchFamily="34" charset="0"/>
              </a:rPr>
              <a:t>авторитет особистості</a:t>
            </a:r>
            <a:r>
              <a:rPr lang="uk-UA" sz="2000" dirty="0">
                <a:latin typeface="Times New Roman" panose="02020603050405020304" pitchFamily="18" charset="0"/>
                <a:ea typeface="Calibri" panose="020F0502020204030204" pitchFamily="34" charset="0"/>
              </a:rPr>
              <a:t>, що характеризується відповідним рівнем ділових і організаторських здібностей, особистісних якостей, </a:t>
            </a:r>
            <a:r>
              <a:rPr lang="uk-UA" sz="2000" dirty="0" err="1">
                <a:latin typeface="Times New Roman" panose="02020603050405020304" pitchFamily="18" charset="0"/>
                <a:ea typeface="Calibri" panose="020F0502020204030204" pitchFamily="34" charset="0"/>
              </a:rPr>
              <a:t>моральнопсихологічних</a:t>
            </a:r>
            <a:r>
              <a:rPr lang="uk-UA" sz="2000" dirty="0">
                <a:latin typeface="Times New Roman" panose="02020603050405020304" pitchFamily="18" charset="0"/>
                <a:ea typeface="Calibri" panose="020F0502020204030204" pitchFamily="34" charset="0"/>
              </a:rPr>
              <a:t> рис</a:t>
            </a:r>
            <a:endParaRPr lang="uk-UA" sz="2000" dirty="0"/>
          </a:p>
        </p:txBody>
      </p:sp>
    </p:spTree>
    <p:extLst>
      <p:ext uri="{BB962C8B-B14F-4D97-AF65-F5344CB8AC3E}">
        <p14:creationId xmlns:p14="http://schemas.microsoft.com/office/powerpoint/2010/main" val="112345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6433" y="165210"/>
            <a:ext cx="11710587" cy="1631216"/>
          </a:xfrm>
          <a:prstGeom prst="rect">
            <a:avLst/>
          </a:prstGeom>
        </p:spPr>
        <p:txBody>
          <a:bodyPr wrap="square">
            <a:spAutoFit/>
          </a:bodyPr>
          <a:lstStyle/>
          <a:p>
            <a:pPr indent="3600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Керівник бере на себе най складніші, найвідповідальніші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зобов’язання</a:t>
            </a:r>
            <a:r>
              <a:rPr lang="uk-UA" sz="2000" dirty="0">
                <a:latin typeface="Times New Roman" panose="02020603050405020304" pitchFamily="18" charset="0"/>
                <a:ea typeface="Calibri" panose="020F0502020204030204" pitchFamily="34" charset="0"/>
                <a:cs typeface="Times New Roman" panose="02020603050405020304" pitchFamily="18" charset="0"/>
              </a:rPr>
              <a:t>, і тому він повинен завоювати авторитет. Авторитет є основною психологічною характеристикою лідера, тобто вирізняється його впливом у суспільстві, яким він користується як певними перевагами та якостями і обставинами. </a:t>
            </a:r>
          </a:p>
          <a:p>
            <a:pPr indent="360000"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Авторитет</a:t>
            </a:r>
            <a:r>
              <a:rPr lang="uk-UA" sz="2000" dirty="0">
                <a:latin typeface="Times New Roman" panose="02020603050405020304" pitchFamily="18" charset="0"/>
                <a:ea typeface="Calibri" panose="020F0502020204030204" pitchFamily="34" charset="0"/>
                <a:cs typeface="Times New Roman" panose="02020603050405020304" pitchFamily="18" charset="0"/>
              </a:rPr>
              <a:t> – це форма відносин влади, яка необхідна будь-якому керівникові для здійснення своїх функцій</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37802" t="34460" r="20609" b="45470"/>
          <a:stretch/>
        </p:blipFill>
        <p:spPr bwMode="auto">
          <a:xfrm>
            <a:off x="737650" y="1970114"/>
            <a:ext cx="5987889" cy="1935314"/>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2"/>
          <a:srcRect l="37876" t="54134" r="20089" b="27249"/>
          <a:stretch/>
        </p:blipFill>
        <p:spPr bwMode="auto">
          <a:xfrm>
            <a:off x="5352554" y="4420945"/>
            <a:ext cx="5902257" cy="16892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6722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8619" t="29708" r="19421" b="40980"/>
          <a:stretch/>
        </p:blipFill>
        <p:spPr bwMode="auto">
          <a:xfrm>
            <a:off x="515563" y="344633"/>
            <a:ext cx="5927966" cy="2509662"/>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8322" t="24294" r="19569" b="32266"/>
          <a:stretch/>
        </p:blipFill>
        <p:spPr bwMode="auto">
          <a:xfrm>
            <a:off x="6733682" y="1385282"/>
            <a:ext cx="5307341" cy="3554187"/>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6899708" y="4939469"/>
            <a:ext cx="5292292" cy="646331"/>
          </a:xfrm>
          <a:prstGeom prst="rect">
            <a:avLst/>
          </a:prstGeom>
        </p:spPr>
        <p:txBody>
          <a:bodyPr wrap="square">
            <a:spAutoFit/>
          </a:bodyPr>
          <a:lstStyle/>
          <a:p>
            <a:pPr algn="ctr">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Рис. Соціально-психологічна сутність авторитетного керівника-лідера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47529" y="3974268"/>
            <a:ext cx="6096000" cy="1323439"/>
          </a:xfrm>
          <a:prstGeom prst="rect">
            <a:avLst/>
          </a:prstGeom>
        </p:spPr>
        <p:txBody>
          <a:bodyPr>
            <a:spAutoFit/>
          </a:bodyPr>
          <a:lstStyle/>
          <a:p>
            <a:pPr algn="just">
              <a:spcAft>
                <a:spcPts val="0"/>
              </a:spcAft>
            </a:pPr>
            <a:r>
              <a:rPr lang="uk-UA"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Повний авторитет керівника, або авторитет лідера, виявляється під час поєднання формального й особистого авторитетів особи, яка займає керівну посаду.</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32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52052" y="176394"/>
            <a:ext cx="6808274" cy="400110"/>
          </a:xfrm>
          <a:prstGeom prst="rect">
            <a:avLst/>
          </a:prstGeom>
        </p:spPr>
        <p:txBody>
          <a:bodyPr wrap="none">
            <a:spAutoFit/>
          </a:bodyPr>
          <a:lstStyle/>
          <a:p>
            <a:pPr algn="ctr"/>
            <a:r>
              <a:rPr lang="ru-RU" sz="2000" b="1" dirty="0" err="1">
                <a:latin typeface="Bookman Old Style" panose="02050604050505020204" pitchFamily="18" charset="0"/>
              </a:rPr>
              <a:t>Основними</a:t>
            </a:r>
            <a:r>
              <a:rPr lang="ru-RU" sz="2000" b="1" dirty="0">
                <a:latin typeface="Bookman Old Style" panose="02050604050505020204" pitchFamily="18" charset="0"/>
              </a:rPr>
              <a:t> видами фальшивого авторитету є:</a:t>
            </a:r>
            <a:endParaRPr lang="uk-UA" sz="2000" b="1" dirty="0">
              <a:latin typeface="Bookman Old Style" panose="02050604050505020204" pitchFamily="18" charset="0"/>
            </a:endParaRPr>
          </a:p>
        </p:txBody>
      </p:sp>
      <p:sp>
        <p:nvSpPr>
          <p:cNvPr id="5" name="Прямоугольник 4"/>
          <p:cNvSpPr/>
          <p:nvPr/>
        </p:nvSpPr>
        <p:spPr>
          <a:xfrm>
            <a:off x="188007" y="2580143"/>
            <a:ext cx="11511185" cy="3416320"/>
          </a:xfrm>
          <a:prstGeom prst="rect">
            <a:avLst/>
          </a:prstGeom>
        </p:spPr>
        <p:txBody>
          <a:bodyPr wrap="square">
            <a:spAutoFit/>
          </a:bodyPr>
          <a:lstStyle/>
          <a:p>
            <a:pPr indent="360000" algn="just">
              <a:spcAft>
                <a:spcPts val="0"/>
              </a:spcAft>
            </a:pPr>
            <a:r>
              <a:rPr lang="uk-UA" b="1" dirty="0" smtClean="0">
                <a:solidFill>
                  <a:srgbClr val="000000"/>
                </a:solidFill>
                <a:latin typeface="Arial" panose="020B0604020202020204" pitchFamily="34" charset="0"/>
                <a:ea typeface="Times New Roman" panose="02020603050405020304" pitchFamily="18" charset="0"/>
              </a:rPr>
              <a:t>Авторитет </a:t>
            </a:r>
            <a:r>
              <a:rPr lang="uk-UA" b="1" dirty="0">
                <a:solidFill>
                  <a:srgbClr val="000000"/>
                </a:solidFill>
                <a:latin typeface="Arial" panose="020B0604020202020204" pitchFamily="34" charset="0"/>
                <a:ea typeface="Times New Roman" panose="02020603050405020304" pitchFamily="18" charset="0"/>
              </a:rPr>
              <a:t>командування</a:t>
            </a:r>
            <a:r>
              <a:rPr lang="uk-UA" dirty="0">
                <a:solidFill>
                  <a:srgbClr val="000000"/>
                </a:solidFill>
                <a:latin typeface="Arial" panose="020B0604020202020204" pitchFamily="34" charset="0"/>
                <a:ea typeface="Times New Roman" panose="02020603050405020304" pitchFamily="18" charset="0"/>
              </a:rPr>
              <a:t> оснований на взаємодію керівника/ менеджера з підлеглими виключно через видання наказів, здійснення адміністрування, покарання за найменший промах у роботі. </a:t>
            </a:r>
            <a:endParaRPr lang="uk-UA" dirty="0" smtClean="0">
              <a:solidFill>
                <a:srgbClr val="000000"/>
              </a:solidFill>
              <a:latin typeface="Arial" panose="020B0604020202020204" pitchFamily="34" charset="0"/>
              <a:ea typeface="Times New Roman" panose="02020603050405020304" pitchFamily="18" charset="0"/>
            </a:endParaRPr>
          </a:p>
          <a:p>
            <a:pPr indent="360000" algn="just">
              <a:spcAft>
                <a:spcPts val="0"/>
              </a:spcAft>
            </a:pPr>
            <a:endParaRPr lang="uk-UA" dirty="0">
              <a:latin typeface="Times New Roman" panose="02020603050405020304" pitchFamily="18" charset="0"/>
              <a:ea typeface="Times New Roman" panose="02020603050405020304" pitchFamily="18" charset="0"/>
            </a:endParaRPr>
          </a:p>
          <a:p>
            <a:pPr indent="360000" algn="just">
              <a:spcAft>
                <a:spcPts val="0"/>
              </a:spcAft>
            </a:pPr>
            <a:r>
              <a:rPr lang="uk-UA" b="1" dirty="0">
                <a:solidFill>
                  <a:srgbClr val="000000"/>
                </a:solidFill>
                <a:latin typeface="Arial" panose="020B0604020202020204" pitchFamily="34" charset="0"/>
                <a:ea typeface="Times New Roman" panose="02020603050405020304" pitchFamily="18" charset="0"/>
              </a:rPr>
              <a:t>Авторитет панібратства</a:t>
            </a:r>
            <a:r>
              <a:rPr lang="uk-UA" dirty="0">
                <a:solidFill>
                  <a:srgbClr val="000000"/>
                </a:solidFill>
                <a:latin typeface="Arial" panose="020B0604020202020204" pitchFamily="34" charset="0"/>
                <a:ea typeface="Times New Roman" panose="02020603050405020304" pitchFamily="18" charset="0"/>
              </a:rPr>
              <a:t> є елементом запобігання, коли керівник/ менеджер, всіляко підкреслюючи, що він, мовляв, така ж підлегла людина, як і інші, будує відносини за принципом: не підведіть мене, а я вас. </a:t>
            </a:r>
            <a:endParaRPr lang="uk-UA" dirty="0" smtClean="0">
              <a:solidFill>
                <a:srgbClr val="000000"/>
              </a:solidFill>
              <a:latin typeface="Arial" panose="020B0604020202020204" pitchFamily="34" charset="0"/>
              <a:ea typeface="Times New Roman" panose="02020603050405020304" pitchFamily="18" charset="0"/>
            </a:endParaRPr>
          </a:p>
          <a:p>
            <a:pPr indent="360000" algn="just">
              <a:spcAft>
                <a:spcPts val="0"/>
              </a:spcAft>
            </a:pPr>
            <a:endParaRPr lang="uk-UA" dirty="0">
              <a:latin typeface="Times New Roman" panose="02020603050405020304" pitchFamily="18" charset="0"/>
              <a:ea typeface="Times New Roman" panose="02020603050405020304" pitchFamily="18" charset="0"/>
            </a:endParaRPr>
          </a:p>
          <a:p>
            <a:pPr indent="360000" algn="just">
              <a:spcAft>
                <a:spcPts val="0"/>
              </a:spcAft>
            </a:pPr>
            <a:r>
              <a:rPr lang="uk-UA" b="1" dirty="0">
                <a:solidFill>
                  <a:srgbClr val="000000"/>
                </a:solidFill>
                <a:latin typeface="Arial" panose="020B0604020202020204" pitchFamily="34" charset="0"/>
                <a:ea typeface="Times New Roman" panose="02020603050405020304" pitchFamily="18" charset="0"/>
              </a:rPr>
              <a:t>Авторитет страху</a:t>
            </a:r>
            <a:r>
              <a:rPr lang="uk-UA" dirty="0">
                <a:solidFill>
                  <a:srgbClr val="000000"/>
                </a:solidFill>
                <a:latin typeface="Arial" panose="020B0604020202020204" pitchFamily="34" charset="0"/>
                <a:ea typeface="Times New Roman" panose="02020603050405020304" pitchFamily="18" charset="0"/>
              </a:rPr>
              <a:t> базується на тому, що керівник/ менеджер розмовляє з підлеглими на підвищених тонах, залякує їх покараннями. </a:t>
            </a:r>
            <a:endParaRPr lang="uk-UA" dirty="0" smtClean="0">
              <a:solidFill>
                <a:srgbClr val="000000"/>
              </a:solidFill>
              <a:latin typeface="Arial" panose="020B0604020202020204" pitchFamily="34" charset="0"/>
              <a:ea typeface="Times New Roman" panose="02020603050405020304" pitchFamily="18" charset="0"/>
            </a:endParaRPr>
          </a:p>
          <a:p>
            <a:pPr indent="360000" algn="just">
              <a:spcAft>
                <a:spcPts val="0"/>
              </a:spcAft>
            </a:pPr>
            <a:endParaRPr lang="uk-UA" dirty="0">
              <a:latin typeface="Times New Roman" panose="02020603050405020304" pitchFamily="18" charset="0"/>
              <a:ea typeface="Times New Roman" panose="02020603050405020304" pitchFamily="18" charset="0"/>
            </a:endParaRPr>
          </a:p>
          <a:p>
            <a:pPr indent="360000" algn="just">
              <a:spcAft>
                <a:spcPts val="0"/>
              </a:spcAft>
            </a:pPr>
            <a:r>
              <a:rPr lang="uk-UA" b="1" dirty="0">
                <a:solidFill>
                  <a:srgbClr val="000000"/>
                </a:solidFill>
                <a:latin typeface="Arial" panose="020B0604020202020204" pitchFamily="34" charset="0"/>
                <a:ea typeface="Times New Roman" panose="02020603050405020304" pitchFamily="18" charset="0"/>
              </a:rPr>
              <a:t>Авторитет захисту від начальства</a:t>
            </a:r>
            <a:r>
              <a:rPr lang="uk-UA" dirty="0">
                <a:solidFill>
                  <a:srgbClr val="000000"/>
                </a:solidFill>
                <a:latin typeface="Arial" panose="020B0604020202020204" pitchFamily="34" charset="0"/>
                <a:ea typeface="Times New Roman" panose="02020603050405020304" pitchFamily="18" charset="0"/>
              </a:rPr>
              <a:t> полягає в тому, що керівник/ менеджер може нагримати на підлеглого, образити його, вилаяти, але приховує негарні вчинки підлеглих від вищого керівництва.</a:t>
            </a:r>
            <a:endParaRPr lang="uk-UA"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6741206" y="846211"/>
            <a:ext cx="4180318"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spcAft>
                <a:spcPts val="0"/>
              </a:spcAft>
            </a:pPr>
            <a:r>
              <a:rPr lang="uk-UA" dirty="0">
                <a:solidFill>
                  <a:srgbClr val="000000"/>
                </a:solidFill>
                <a:latin typeface="Arial" panose="020B0604020202020204" pitchFamily="34" charset="0"/>
                <a:ea typeface="Times New Roman" panose="02020603050405020304" pitchFamily="18" charset="0"/>
              </a:rPr>
              <a:t>- авторитет командування;</a:t>
            </a:r>
            <a:endParaRPr lang="uk-UA" dirty="0">
              <a:latin typeface="Times New Roman" panose="02020603050405020304" pitchFamily="18" charset="0"/>
              <a:ea typeface="Times New Roman" panose="02020603050405020304" pitchFamily="18" charset="0"/>
            </a:endParaRPr>
          </a:p>
          <a:p>
            <a:pPr algn="just">
              <a:spcAft>
                <a:spcPts val="0"/>
              </a:spcAft>
            </a:pPr>
            <a:r>
              <a:rPr lang="uk-UA" dirty="0">
                <a:solidFill>
                  <a:srgbClr val="000000"/>
                </a:solidFill>
                <a:latin typeface="Arial" panose="020B0604020202020204" pitchFamily="34" charset="0"/>
                <a:ea typeface="Times New Roman" panose="02020603050405020304" pitchFamily="18" charset="0"/>
              </a:rPr>
              <a:t>- авторитет панібратства;</a:t>
            </a:r>
            <a:endParaRPr lang="uk-UA" dirty="0">
              <a:latin typeface="Times New Roman" panose="02020603050405020304" pitchFamily="18" charset="0"/>
              <a:ea typeface="Times New Roman" panose="02020603050405020304" pitchFamily="18" charset="0"/>
            </a:endParaRPr>
          </a:p>
          <a:p>
            <a:pPr algn="just">
              <a:spcAft>
                <a:spcPts val="0"/>
              </a:spcAft>
            </a:pPr>
            <a:r>
              <a:rPr lang="uk-UA" dirty="0">
                <a:solidFill>
                  <a:srgbClr val="000000"/>
                </a:solidFill>
                <a:latin typeface="Arial" panose="020B0604020202020204" pitchFamily="34" charset="0"/>
                <a:ea typeface="Times New Roman" panose="02020603050405020304" pitchFamily="18" charset="0"/>
              </a:rPr>
              <a:t>- авторитет страху;</a:t>
            </a:r>
            <a:endParaRPr lang="uk-UA" dirty="0">
              <a:latin typeface="Times New Roman" panose="02020603050405020304" pitchFamily="18" charset="0"/>
              <a:ea typeface="Times New Roman" panose="02020603050405020304" pitchFamily="18" charset="0"/>
            </a:endParaRPr>
          </a:p>
          <a:p>
            <a:pPr algn="just">
              <a:spcAft>
                <a:spcPts val="0"/>
              </a:spcAft>
            </a:pPr>
            <a:r>
              <a:rPr lang="uk-UA" dirty="0">
                <a:solidFill>
                  <a:srgbClr val="000000"/>
                </a:solidFill>
                <a:latin typeface="Arial" panose="020B0604020202020204" pitchFamily="34" charset="0"/>
                <a:ea typeface="Times New Roman" panose="02020603050405020304" pitchFamily="18" charset="0"/>
              </a:rPr>
              <a:t>- авторитет захисту від начальства.</a:t>
            </a:r>
            <a:endParaRPr lang="uk-U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05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06472" y="192349"/>
            <a:ext cx="7566495" cy="369204"/>
          </a:xfrm>
          <a:prstGeom prst="rect">
            <a:avLst/>
          </a:prstGeom>
        </p:spPr>
        <p:txBody>
          <a:bodyPr wrap="none">
            <a:spAutoFit/>
          </a:bodyPr>
          <a:lstStyle/>
          <a:p>
            <a:pPr algn="ctr">
              <a:lnSpc>
                <a:spcPct val="107000"/>
              </a:lnSpc>
              <a:spcAft>
                <a:spcPts val="0"/>
              </a:spcAft>
            </a:pPr>
            <a:r>
              <a:rPr lang="uk-UA" b="1" dirty="0">
                <a:latin typeface="Bookman Old Style" panose="02050604050505020204" pitchFamily="18" charset="0"/>
                <a:ea typeface="Times New Roman" panose="02020603050405020304" pitchFamily="18" charset="0"/>
                <a:cs typeface="Times New Roman" panose="02020603050405020304" pitchFamily="18" charset="0"/>
              </a:rPr>
              <a:t>За іншою класифікацією </a:t>
            </a:r>
            <a:r>
              <a:rPr lang="uk-UA" b="1" dirty="0" err="1">
                <a:latin typeface="Bookman Old Style" panose="02050604050505020204" pitchFamily="18" charset="0"/>
                <a:ea typeface="Times New Roman" panose="02020603050405020304" pitchFamily="18" charset="0"/>
                <a:cs typeface="Times New Roman" panose="02020603050405020304" pitchFamily="18" charset="0"/>
              </a:rPr>
              <a:t>псевдоавторитет</a:t>
            </a:r>
            <a:r>
              <a:rPr lang="uk-UA" b="1" dirty="0">
                <a:latin typeface="Bookman Old Style" panose="02050604050505020204" pitchFamily="18" charset="0"/>
                <a:ea typeface="Times New Roman" panose="02020603050405020304" pitchFamily="18" charset="0"/>
                <a:cs typeface="Times New Roman" panose="02020603050405020304" pitchFamily="18" charset="0"/>
              </a:rPr>
              <a:t> має такі види:</a:t>
            </a:r>
            <a:endParaRPr lang="uk-UA" sz="1400" b="1" dirty="0">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21314" t="30369" r="54029" b="22891"/>
          <a:stretch/>
        </p:blipFill>
        <p:spPr bwMode="auto">
          <a:xfrm>
            <a:off x="193610" y="143587"/>
            <a:ext cx="3190524" cy="3042018"/>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3623417" y="561553"/>
            <a:ext cx="8203962" cy="2624052"/>
          </a:xfrm>
          <a:prstGeom prst="rect">
            <a:avLst/>
          </a:prstGeom>
        </p:spPr>
        <p:txBody>
          <a:bodyPr wrap="square">
            <a:spAutoFit/>
          </a:bodyPr>
          <a:lstStyle/>
          <a:p>
            <a:pPr indent="360000" algn="just">
              <a:spcAft>
                <a:spcPts val="0"/>
              </a:spcAft>
            </a:pPr>
            <a:r>
              <a:rPr lang="uk-UA"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Авторитет пригнічення</a:t>
            </a:r>
            <a:r>
              <a:rPr lang="uk-UA" dirty="0">
                <a:latin typeface="Calibri" panose="020F0502020204030204" pitchFamily="34" charset="0"/>
                <a:ea typeface="Calibri" panose="020F0502020204030204" pitchFamily="34" charset="0"/>
                <a:cs typeface="Times New Roman" panose="02020603050405020304" pitchFamily="18" charset="0"/>
              </a:rPr>
              <a:t>, за словами А. Макаренка, — найстрашніший. Як правило, його домагаються люди низької загальної культури. </a:t>
            </a:r>
          </a:p>
          <a:p>
            <a:pPr indent="360000" algn="just"/>
            <a:r>
              <a:rPr lang="uk-UA" dirty="0" err="1">
                <a:latin typeface="Calibri" panose="020F0502020204030204" pitchFamily="34" charset="0"/>
                <a:ea typeface="Calibri" panose="020F0502020204030204" pitchFamily="34" charset="0"/>
                <a:cs typeface="Times New Roman" panose="02020603050405020304" pitchFamily="18" charset="0"/>
              </a:rPr>
              <a:t>Псевдоавторитет</a:t>
            </a:r>
            <a:r>
              <a:rPr lang="uk-UA" dirty="0">
                <a:latin typeface="Calibri" panose="020F0502020204030204" pitchFamily="34" charset="0"/>
                <a:ea typeface="Calibri" panose="020F0502020204030204" pitchFamily="34" charset="0"/>
                <a:cs typeface="Times New Roman" panose="02020603050405020304" pitchFamily="18" charset="0"/>
              </a:rPr>
              <a:t> пригнічення полягає в прагненні керівника шляхом демонстрації переваги у правах, безперервних погроз скористатися владою, тримати підлеглих у постійному збудженні, стані страху перед можливістю покарання. Підлеглі уникають спілкування з таким керівником, вони починають відчувати свою </a:t>
            </a:r>
            <a:r>
              <a:rPr lang="uk-UA" dirty="0" err="1">
                <a:latin typeface="Calibri" panose="020F0502020204030204" pitchFamily="34" charset="0"/>
                <a:ea typeface="Calibri" panose="020F0502020204030204" pitchFamily="34" charset="0"/>
                <a:cs typeface="Times New Roman" panose="02020603050405020304" pitchFamily="18" charset="0"/>
              </a:rPr>
              <a:t>малозначущість</a:t>
            </a:r>
            <a:r>
              <a:rPr lang="uk-UA" dirty="0">
                <a:latin typeface="Calibri" panose="020F0502020204030204" pitchFamily="34" charset="0"/>
                <a:ea typeface="Calibri" panose="020F0502020204030204" pitchFamily="34" charset="0"/>
                <a:cs typeface="Times New Roman" panose="02020603050405020304" pitchFamily="18" charset="0"/>
              </a:rPr>
              <a:t>, неповноцінність, не проявляють ініціативи, гордості за свій колектив. Тяжіння до «авторитету пригнічення» в результаті призводить до краху керівника, і колектив звільняється від нього.</a:t>
            </a:r>
            <a:endParaRPr lang="uk-UA" dirty="0"/>
          </a:p>
        </p:txBody>
      </p:sp>
      <p:sp>
        <p:nvSpPr>
          <p:cNvPr id="7" name="Прямоугольник 6"/>
          <p:cNvSpPr/>
          <p:nvPr/>
        </p:nvSpPr>
        <p:spPr>
          <a:xfrm>
            <a:off x="170607" y="3645690"/>
            <a:ext cx="11656772" cy="2862322"/>
          </a:xfrm>
          <a:prstGeom prst="rect">
            <a:avLst/>
          </a:prstGeom>
        </p:spPr>
        <p:txBody>
          <a:bodyPr wrap="square">
            <a:spAutoFit/>
          </a:bodyPr>
          <a:lstStyle/>
          <a:p>
            <a:pPr indent="360000" algn="just">
              <a:spcAft>
                <a:spcPts val="0"/>
              </a:spcAft>
            </a:pPr>
            <a:r>
              <a:rPr lang="uk-UA"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Авторитет резонерства</a:t>
            </a:r>
            <a:r>
              <a:rPr lang="uk-UA" dirty="0">
                <a:latin typeface="Calibri" panose="020F0502020204030204" pitchFamily="34" charset="0"/>
                <a:ea typeface="Calibri" panose="020F0502020204030204" pitchFamily="34" charset="0"/>
                <a:cs typeface="Times New Roman" panose="02020603050405020304" pitchFamily="18" charset="0"/>
              </a:rPr>
              <a:t>. Керівник вважає, що постійні бесіди повчального характеру посилюють його вплив на людей (замість того, щоб де потрібно застосувати владу або обмежитися лаконічним зауваженням). Люди по-різному реагують на резонерство: одні не витримують його і будь-що намагаються уникнути. Інші входять у стан агресії і йдуть на відкритий конфлікт із керівником. А треті звикають до нього, все мовчки вислуховують і продовжують працювати як завжди. </a:t>
            </a:r>
          </a:p>
          <a:p>
            <a:pPr indent="360000" algn="just">
              <a:spcAft>
                <a:spcPts val="0"/>
              </a:spcAft>
            </a:pPr>
            <a:endParaRPr lang="uk-UA" b="1" dirty="0" smtClean="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Авторитет </a:t>
            </a:r>
            <a:r>
              <a:rPr lang="uk-UA"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педантизму</a:t>
            </a:r>
            <a:r>
              <a:rPr lang="uk-UA" dirty="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uk-UA" dirty="0">
                <a:latin typeface="Calibri" panose="020F0502020204030204" pitchFamily="34" charset="0"/>
                <a:ea typeface="Calibri" panose="020F0502020204030204" pitchFamily="34" charset="0"/>
                <a:cs typeface="Times New Roman" panose="02020603050405020304" pitchFamily="18" charset="0"/>
              </a:rPr>
              <a:t>– це схильність до суцільного контролю, дрібниць, яка, як правило, характерна некомпетентним керівникам, які не мають професійної довіри серед підлеглих. Вони застосовують надумані критерії оцінки праці людей, які не мають нічого спільного зі змістом роботи, але дозволяють зробити людину залежною. </a:t>
            </a:r>
          </a:p>
          <a:p>
            <a:pPr indent="360000" algn="just"/>
            <a:r>
              <a:rPr lang="uk-UA" dirty="0" smtClean="0">
                <a:latin typeface="Calibri" panose="020F0502020204030204" pitchFamily="34" charset="0"/>
                <a:ea typeface="Calibri" panose="020F0502020204030204" pitchFamily="34" charset="0"/>
                <a:cs typeface="Times New Roman" panose="02020603050405020304" pitchFamily="18" charset="0"/>
              </a:rPr>
              <a:t> </a:t>
            </a:r>
            <a:endParaRPr lang="uk-UA" dirty="0"/>
          </a:p>
        </p:txBody>
      </p:sp>
    </p:spTree>
    <p:extLst>
      <p:ext uri="{BB962C8B-B14F-4D97-AF65-F5344CB8AC3E}">
        <p14:creationId xmlns:p14="http://schemas.microsoft.com/office/powerpoint/2010/main" val="1797583191"/>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422</TotalTime>
  <Words>5106</Words>
  <Application>Microsoft Office PowerPoint</Application>
  <PresentationFormat>Широкоэкранный</PresentationFormat>
  <Paragraphs>282</Paragraphs>
  <Slides>47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47</vt:i4>
      </vt:variant>
    </vt:vector>
  </HeadingPairs>
  <TitlesOfParts>
    <vt:vector size="56" baseType="lpstr">
      <vt:lpstr>Arial</vt:lpstr>
      <vt:lpstr>Book Antiqua</vt:lpstr>
      <vt:lpstr>Bookman Old Style</vt:lpstr>
      <vt:lpstr>Calibri</vt:lpstr>
      <vt:lpstr>Symbol</vt:lpstr>
      <vt:lpstr>Times New Roman</vt:lpstr>
      <vt:lpstr>Tw Cen MT</vt:lpstr>
      <vt:lpstr>Verdana</vt:lpstr>
      <vt:lpstr>Капля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Ресурси влади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Ira</dc:creator>
  <cp:lastModifiedBy>Ira</cp:lastModifiedBy>
  <cp:revision>108</cp:revision>
  <dcterms:created xsi:type="dcterms:W3CDTF">2025-02-27T17:41:38Z</dcterms:created>
  <dcterms:modified xsi:type="dcterms:W3CDTF">2025-03-05T19:21:18Z</dcterms:modified>
</cp:coreProperties>
</file>