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58" r:id="rId3"/>
    <p:sldId id="257" r:id="rId4"/>
    <p:sldId id="272" r:id="rId5"/>
    <p:sldId id="261" r:id="rId6"/>
    <p:sldId id="263" r:id="rId7"/>
    <p:sldId id="273" r:id="rId8"/>
    <p:sldId id="259" r:id="rId9"/>
    <p:sldId id="274" r:id="rId10"/>
    <p:sldId id="275" r:id="rId11"/>
    <p:sldId id="278" r:id="rId12"/>
    <p:sldId id="276" r:id="rId13"/>
    <p:sldId id="277" r:id="rId14"/>
    <p:sldId id="279" r:id="rId15"/>
    <p:sldId id="280" r:id="rId16"/>
    <p:sldId id="281" r:id="rId17"/>
    <p:sldId id="282" r:id="rId18"/>
    <p:sldId id="266" r:id="rId19"/>
  </p:sldIdLst>
  <p:sldSz cx="18288000" cy="10287000"/>
  <p:notesSz cx="6858000" cy="9144000"/>
  <p:embeddedFontLst>
    <p:embeddedFont>
      <p:font typeface="Roboto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Antic Didone" panose="020B0604020202020204" charset="0"/>
      <p:regular r:id="rId29"/>
    </p:embeddedFont>
    <p:embeddedFont>
      <p:font typeface="Algerian" panose="04020705040A02060702" pitchFamily="82" charset="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FE2FE7E-2897-4679-AEDB-B8A29859EB10}">
  <a:tblStyle styleId="{6FE2FE7E-2897-4679-AEDB-B8A29859EB1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66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174878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36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3205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4863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1073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5778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0520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0792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369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0259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5067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t="7825" b="7824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" name="Google Shape;85;p13"/>
          <p:cNvGrpSpPr/>
          <p:nvPr/>
        </p:nvGrpSpPr>
        <p:grpSpPr>
          <a:xfrm>
            <a:off x="5467350" y="1162050"/>
            <a:ext cx="7613003" cy="7353300"/>
            <a:chOff x="0" y="0"/>
            <a:chExt cx="10150671" cy="9804400"/>
          </a:xfrm>
        </p:grpSpPr>
        <p:sp>
          <p:nvSpPr>
            <p:cNvPr id="86" name="Google Shape;86;p13"/>
            <p:cNvSpPr/>
            <p:nvPr/>
          </p:nvSpPr>
          <p:spPr>
            <a:xfrm rot="10800000" flipH="1">
              <a:off x="0" y="0"/>
              <a:ext cx="9804400" cy="9804400"/>
            </a:xfrm>
            <a:custGeom>
              <a:avLst/>
              <a:gdLst/>
              <a:ahLst/>
              <a:cxnLst/>
              <a:rect l="l" t="t" r="r" b="b"/>
              <a:pathLst>
                <a:path w="9804400" h="9804400" extrusionOk="0">
                  <a:moveTo>
                    <a:pt x="0" y="9804400"/>
                  </a:moveTo>
                  <a:lnTo>
                    <a:pt x="9804400" y="9804400"/>
                  </a:lnTo>
                  <a:lnTo>
                    <a:pt x="9804400" y="0"/>
                  </a:lnTo>
                  <a:lnTo>
                    <a:pt x="0" y="0"/>
                  </a:lnTo>
                  <a:lnTo>
                    <a:pt x="0" y="980440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87" name="Google Shape;87;p13"/>
            <p:cNvSpPr/>
            <p:nvPr/>
          </p:nvSpPr>
          <p:spPr>
            <a:xfrm>
              <a:off x="8167249" y="1235256"/>
              <a:ext cx="1983422" cy="2253888"/>
            </a:xfrm>
            <a:custGeom>
              <a:avLst/>
              <a:gdLst/>
              <a:ahLst/>
              <a:cxnLst/>
              <a:rect l="l" t="t" r="r" b="b"/>
              <a:pathLst>
                <a:path w="1983422" h="2253888" extrusionOk="0">
                  <a:moveTo>
                    <a:pt x="0" y="0"/>
                  </a:moveTo>
                  <a:lnTo>
                    <a:pt x="1983422" y="0"/>
                  </a:lnTo>
                  <a:lnTo>
                    <a:pt x="1983422" y="2253888"/>
                  </a:lnTo>
                  <a:lnTo>
                    <a:pt x="0" y="225388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88" name="Google Shape;88;p13"/>
          <p:cNvSpPr txBox="1"/>
          <p:nvPr/>
        </p:nvSpPr>
        <p:spPr>
          <a:xfrm>
            <a:off x="441680" y="1349828"/>
            <a:ext cx="6043888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9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Лекція №2</a:t>
            </a:r>
            <a:endParaRPr sz="9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1308094" y="6258036"/>
            <a:ext cx="6733164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/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Тема 2. </a:t>
            </a:r>
            <a:r>
              <a:rPr lang="ru-RU" sz="7200" dirty="0" err="1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Категорії</a:t>
            </a: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7200" dirty="0" err="1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національної</a:t>
            </a: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7200" dirty="0" err="1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безпеки</a:t>
            </a: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7200" dirty="0" err="1">
                <a:solidFill>
                  <a:schemeClr val="bg1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України</a:t>
            </a:r>
            <a:endParaRPr sz="9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Google Shape;90;p13"/>
          <p:cNvSpPr/>
          <p:nvPr/>
        </p:nvSpPr>
        <p:spPr>
          <a:xfrm flipH="1">
            <a:off x="6770261" y="2268145"/>
            <a:ext cx="4537833" cy="5750710"/>
          </a:xfrm>
          <a:custGeom>
            <a:avLst/>
            <a:gdLst/>
            <a:ahLst/>
            <a:cxnLst/>
            <a:rect l="l" t="t" r="r" b="b"/>
            <a:pathLst>
              <a:path w="4537833" h="5750710" extrusionOk="0">
                <a:moveTo>
                  <a:pt x="4537832" y="0"/>
                </a:moveTo>
                <a:lnTo>
                  <a:pt x="0" y="0"/>
                </a:lnTo>
                <a:lnTo>
                  <a:pt x="0" y="5750710"/>
                </a:lnTo>
                <a:lnTo>
                  <a:pt x="4537832" y="5750710"/>
                </a:lnTo>
                <a:lnTo>
                  <a:pt x="4537832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714" y="2532847"/>
            <a:ext cx="101164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Функціонування системи національної безпеки країни є можливим за умови існування надійного нормативно-правового фундаменту, який у концептуальному плані регламентує і спрямовує рух цієї системи. До таких основоположних концептуальних документів відносять: концепцію, доктрину і закони, які регулюють суспільні відносини у сфері національної безпеки</a:t>
            </a:r>
            <a:endParaRPr lang="uk-UA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6506" y="1342676"/>
            <a:ext cx="7611494" cy="725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55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0856" y="1546565"/>
            <a:ext cx="16473715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200000"/>
              </a:lnSpc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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Концепція національної безпеки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це фундаментальний документ, який відображає генеральний задум щодо державної політики національної безпеки і містить керівні принципи, цільові установки та методи забезпечення національної безпеки, окреслює механізм функціонування ради національної безпеки. Розробка та прийняття концепції національної безпеки передбачає створення моделі системи національної безпеки.</a:t>
            </a:r>
          </a:p>
          <a:p>
            <a:pPr indent="450215" algn="just"/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Термін «концепція» походить від лат. </a:t>
            </a:r>
            <a:r>
              <a:rPr lang="uk-UA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conceptіo</a:t>
            </a:r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що означає систему поглядів. У широкому розумінні «концепція» – це певний спосіб розуміння та трактування будь-яких явищ, основний погляд, керівна ідея, магістральний (ведучий, генеральний) задум, конструктивний принцип різних видів діяльності.</a:t>
            </a:r>
            <a:endParaRPr lang="uk-UA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403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5713" y="1243346"/>
            <a:ext cx="169091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Отже, під концепцією національної безпеки розуміють: </a:t>
            </a:r>
          </a:p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сукупність ідей і уявлень про природу і шляхи зміни (збереження або забезпечення) національної безпеки країни; </a:t>
            </a:r>
          </a:p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комплекс основних теоретичних положень, спрямованих на розкриття сутності національної безпеки в конкретних історичних умовах шляхом наукового обґрунтування її цілей, завдань, принципів, методів, форм, системи та її структурних елементів.</a:t>
            </a: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83" y="4078969"/>
            <a:ext cx="5479146" cy="57859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886" y="4078969"/>
            <a:ext cx="11408228" cy="578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65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7657" y="579439"/>
            <a:ext cx="8229600" cy="1143000"/>
          </a:xfrm>
        </p:spPr>
        <p:txBody>
          <a:bodyPr>
            <a:noAutofit/>
          </a:bodyPr>
          <a:lstStyle/>
          <a:p>
            <a:pPr indent="457200"/>
            <a:r>
              <a:rPr lang="uk-UA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Існуючі в світі концепції національної безпеки країн можна класифікувати за такими критеріями</a:t>
            </a:r>
            <a:r>
              <a:rPr lang="uk-UA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713" y="3649555"/>
            <a:ext cx="71047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співвідношенням ідеалів та історичної дійсності:</a:t>
            </a:r>
          </a:p>
          <a:p>
            <a:pPr indent="457200"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реакційні – концепція/стратегія національної безпеки полягає у відновленні колишнього порядку та поверненні колишніх територій, при цьому ідеологічною основою може виступати маніпулювання історичними фактами;</a:t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консервативні – концепція/стратегія національної безпеки полягає в збереженні і зміцненні існуючої системи забезпечення національних інтересів;</a:t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прогресивні – концепція/стратегія національної безпеки полягає в здійсненні змін, які на думку авторів концепції, є позитивними для нації.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42286" y="3504411"/>
            <a:ext cx="77651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За строками та способами досягнення:</a:t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радикальні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концепції, що передбачають швидку і всебічну розбудову держави, зміна її внутрішніх і зовнішніх орієнтирів, застосування в разі загрози національним інтересам зброї, включаючи ядерну;</a:t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помірні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концепції, дія яких полягає в поетапній перебудові системи національної безпеки;</a:t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агресивні – передбачають насильницьке втручання у внутрішні справи інших країн, політика яких не відповідає національним інтересам країни-агресора;</a:t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реформістські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 таких концепціях обґрунтовується необхідність зміни системи національної безпеки за допомогою державних реформ.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>
            <a:stCxn id="2" idx="2"/>
            <a:endCxn id="4" idx="0"/>
          </p:cNvCxnSpPr>
          <p:nvPr/>
        </p:nvCxnSpPr>
        <p:spPr>
          <a:xfrm flipH="1">
            <a:off x="4024085" y="1722439"/>
            <a:ext cx="4568372" cy="19271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  <a:endCxn id="5" idx="0"/>
          </p:cNvCxnSpPr>
          <p:nvPr/>
        </p:nvCxnSpPr>
        <p:spPr>
          <a:xfrm>
            <a:off x="8592457" y="1722439"/>
            <a:ext cx="5232401" cy="17819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041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685" y="294487"/>
            <a:ext cx="9144000" cy="93256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/>
            <a:r>
              <a:rPr lang="uk-UA" sz="2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Структура концепції національної безпеки у більшості випадків є типовою і містить такі обов’язкові розділи: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преамбула;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основні терміни та поняття, що вживаються у цьому документі;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розкриття геостратегічної позиції держави у світі;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визначення національних цілей і інтересів;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окреслення союзників і партнерів країни;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визначення реальних і потенційних загроз і небезпек національній безпеці країни;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визначення механізму (цілі, функції, принципи та методи) управління системою національної безпеки;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окреслення політики національної безпеки та основних напрямів її забезпечення;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визначення статусу держави і загальної стратегії забезпечення національної безпеки (оборонна, активна оборонна, наступальна тощо).</a:t>
            </a:r>
          </a:p>
          <a:p>
            <a:pPr indent="450215" algn="just"/>
            <a:endParaRPr lang="uk-UA" sz="20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uk-UA" sz="2000" u="sng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uk-UA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Головна </a:t>
            </a:r>
            <a:r>
              <a:rPr lang="uk-UA" sz="2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мета розробки та упровадження концепції національної безпеки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полягає в забезпеченні послідовного наближення нації до такого рівня безпеки, при якому гарантується значне зниження впливу дестабілізуючих факторів, багатовекторний якісний розвиток системи національної безпеки та її елементів. </a:t>
            </a:r>
            <a:endParaRPr lang="uk-U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677" y="5084308"/>
            <a:ext cx="8929007" cy="31307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2775" y="2116817"/>
            <a:ext cx="7696882" cy="540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47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771" y="577118"/>
            <a:ext cx="50364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Наступним документом в ієрархії законодавства у сфері національної безпеки є доктрина, яка являє собою сукупність положень, принципів і поглядів на мету, функції, принципи, методи та механізми забезпечення національної безпеки країни.</a:t>
            </a:r>
            <a:endParaRPr lang="uk-UA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31202" y="577118"/>
            <a:ext cx="9637484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uk-UA" sz="3200" b="1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</a:t>
            </a:r>
            <a:r>
              <a:rPr lang="uk-UA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Доктрина національної </a:t>
            </a:r>
            <a:r>
              <a:rPr lang="uk-UA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безпеки </a:t>
            </a:r>
            <a:r>
              <a:rPr lang="uk-UA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походить 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від лат. </a:t>
            </a:r>
            <a:r>
              <a:rPr lang="uk-UA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doctrіna</a:t>
            </a:r>
            <a:r>
              <a:rPr lang="uk-UA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що означає вчення, наукову або філософську теорію, систему, керівний теоретичний або політичний принцип.</a:t>
            </a:r>
            <a:r>
              <a:rPr lang="uk-UA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безпеки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це фундаментальний документ, який містить керівні погляди, принципи, цільові установки і напрями забезпечення національної безпеки в конкретній сфері життєдіяльності та окреслює механізм функціонування системи безпеки у цій сфері.</a:t>
            </a:r>
          </a:p>
          <a:p>
            <a:pPr indent="450215" algn="just"/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Доктрина є основою для: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457200" algn="l"/>
              </a:tabLst>
            </a:pP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формування державної політики в конкретній сфері забезпечення національної безпеки країни;</a:t>
            </a: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457200" algn="l"/>
              </a:tabLst>
            </a:pP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підготовки пропозицій щодо удосконалення правового, науково-методичного, технічного і організаційного забезпечення національної безпеки країни в конкретній сфері життєдіяльності;</a:t>
            </a:r>
          </a:p>
          <a:p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розробки цільових програм забезпечення національної безпеки країни в конкретній сфері</a:t>
            </a:r>
            <a:endParaRPr lang="uk-UA" sz="32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5602515" y="2562277"/>
            <a:ext cx="2627086" cy="13498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2" y="4818743"/>
            <a:ext cx="7765143" cy="512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48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400" y="1312758"/>
            <a:ext cx="9144000" cy="71096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/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Доктрина формується на методологічній основі концепції національної безпеки та має більш прикладний і конкретний характер, оскільки деталізує окреслені в концепції положення щодо окремо взятої сфери національних інтересів. 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Дослідники у сфері національної безпеки виділяють такі основні типи доктрин, які повинні існувати в органічному поєднанні з концепцією: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економічної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інформаційної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політичної безпеки ( або внутрішньої і зовнішньої безпеки);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військової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прикордонної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розвідувальна доктрина;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контррозвідувальна доктрина;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екологічної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соціальної та гуманітарної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"/>
              <a:tabLst>
                <a:tab pos="571500" algn="l"/>
              </a:tabLs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доктрина науково-технологічної безпеки;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доктрина недержавного забезпечення національної безпеки</a:t>
            </a:r>
            <a:endParaRPr lang="uk-UA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114" y="2272756"/>
            <a:ext cx="8157028" cy="518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25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2800" y="1276916"/>
            <a:ext cx="9144000" cy="69865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 доктрини національної безпеки має відповідати цілям її створення. Тому в ній мають знайти своє відображення:</a:t>
            </a:r>
            <a:endParaRPr lang="uk-UA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поняття конкретної складової національної безпеки (інформаційна безпека, науково-технологічна безпека, екологічна безпека тощо);</a:t>
            </a:r>
            <a:endParaRPr lang="uk-UA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поняття системи безпеки конкретної складової національної безпеки (системи інформаційної безпеки, екологічної безпеки, прикордонної безпеки і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  <a:endParaRPr lang="uk-UA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мета, завдання, функції, принципи та напрями забезпечення національної безпеки в конкретній сфері (інформаційної, екологічної тощо);</a:t>
            </a:r>
            <a:endParaRPr lang="uk-UA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обґрунтування функцій та структури системи безпеки в конкретній сфері, її основних характеристик та властивостей системи за умови забезпечення єдиної форми і змісту доктрини.</a:t>
            </a:r>
            <a:endParaRPr lang="uk-UA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10174513" y="3541486"/>
            <a:ext cx="2496457" cy="1378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13062856" y="1618447"/>
            <a:ext cx="473165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Президента України Володимира Зеленського від 25 березня 2021 року № 121/2021 Про рішення Ради національної безпеки і оборони України від 25 березня 2021 року «Про Стратегію воєнної безпеки України» Воєнна доктрина України як концепція національної безпеки була скасована та замінена відповідно Стратегією воєнної безпеки.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370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23"/>
          <p:cNvPicPr preferRelativeResize="0"/>
          <p:nvPr/>
        </p:nvPicPr>
        <p:blipFill rotWithShape="1">
          <a:blip r:embed="rId3">
            <a:alphaModFix/>
          </a:blip>
          <a:srcRect t="7812" b="781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2" name="Google Shape;252;p23"/>
          <p:cNvGrpSpPr/>
          <p:nvPr/>
        </p:nvGrpSpPr>
        <p:grpSpPr>
          <a:xfrm>
            <a:off x="8324348" y="676768"/>
            <a:ext cx="5460294" cy="2735754"/>
            <a:chOff x="0" y="-1"/>
            <a:chExt cx="7280392" cy="3647672"/>
          </a:xfrm>
        </p:grpSpPr>
        <p:sp>
          <p:nvSpPr>
            <p:cNvPr id="253" name="Google Shape;253;p23"/>
            <p:cNvSpPr/>
            <p:nvPr/>
          </p:nvSpPr>
          <p:spPr>
            <a:xfrm rot="4929510">
              <a:off x="2282357" y="-1666593"/>
              <a:ext cx="2715679" cy="6975106"/>
            </a:xfrm>
            <a:custGeom>
              <a:avLst/>
              <a:gdLst/>
              <a:ahLst/>
              <a:cxnLst/>
              <a:rect l="l" t="t" r="r" b="b"/>
              <a:pathLst>
                <a:path w="2715679" h="6975106" extrusionOk="0">
                  <a:moveTo>
                    <a:pt x="0" y="0"/>
                  </a:moveTo>
                  <a:lnTo>
                    <a:pt x="2715678" y="0"/>
                  </a:lnTo>
                  <a:lnTo>
                    <a:pt x="2715678" y="6975106"/>
                  </a:lnTo>
                  <a:lnTo>
                    <a:pt x="0" y="697510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54" name="Google Shape;254;p23"/>
            <p:cNvSpPr/>
            <p:nvPr/>
          </p:nvSpPr>
          <p:spPr>
            <a:xfrm rot="-1572640">
              <a:off x="4565586" y="2482300"/>
              <a:ext cx="897283" cy="1019640"/>
            </a:xfrm>
            <a:custGeom>
              <a:avLst/>
              <a:gdLst/>
              <a:ahLst/>
              <a:cxnLst/>
              <a:rect l="l" t="t" r="r" b="b"/>
              <a:pathLst>
                <a:path w="897283" h="1019640" extrusionOk="0">
                  <a:moveTo>
                    <a:pt x="0" y="0"/>
                  </a:moveTo>
                  <a:lnTo>
                    <a:pt x="897283" y="0"/>
                  </a:lnTo>
                  <a:lnTo>
                    <a:pt x="897283" y="1019640"/>
                  </a:lnTo>
                  <a:lnTo>
                    <a:pt x="0" y="10196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graphicFrame>
        <p:nvGraphicFramePr>
          <p:cNvPr id="255" name="Google Shape;255;p23"/>
          <p:cNvGraphicFramePr/>
          <p:nvPr>
            <p:extLst>
              <p:ext uri="{D42A27DB-BD31-4B8C-83A1-F6EECF244321}">
                <p14:modId xmlns:p14="http://schemas.microsoft.com/office/powerpoint/2010/main" val="2884345650"/>
              </p:ext>
            </p:extLst>
          </p:nvPr>
        </p:nvGraphicFramePr>
        <p:xfrm>
          <a:off x="983855" y="3408208"/>
          <a:ext cx="16275450" cy="6002500"/>
        </p:xfrm>
        <a:graphic>
          <a:graphicData uri="http://schemas.openxmlformats.org/drawingml/2006/table">
            <a:tbl>
              <a:tblPr>
                <a:noFill/>
                <a:tableStyleId>{6FE2FE7E-2897-4679-AEDB-B8A29859EB10}</a:tableStyleId>
              </a:tblPr>
              <a:tblGrid>
                <a:gridCol w="5425150"/>
                <a:gridCol w="5425150"/>
                <a:gridCol w="5425150"/>
              </a:tblGrid>
              <a:tr h="3001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Конституція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України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endParaRPr dirty="0"/>
                    </a:p>
                  </a:txBody>
                  <a:tcPr marL="190500" marR="190500" marT="190500" marB="190500" anchor="ctr">
                    <a:lnL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Стратегія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національної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безпеки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України</a:t>
                      </a:r>
                      <a:endParaRPr dirty="0"/>
                    </a:p>
                  </a:txBody>
                  <a:tcPr marL="190500" marR="190500" marT="190500" marB="190500" anchor="ctr">
                    <a:lnL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D5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Стратегія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воєнної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безпеки</a:t>
                      </a:r>
                      <a:r>
                        <a:rPr lang="ru-RU" sz="35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5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України</a:t>
                      </a:r>
                      <a:endParaRPr dirty="0"/>
                    </a:p>
                  </a:txBody>
                  <a:tcPr marL="190500" marR="190500" marT="190500" marB="190500" anchor="ctr">
                    <a:lnL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01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4001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3499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Стратегічний</a:t>
                      </a:r>
                      <a:r>
                        <a:rPr lang="ru-RU" sz="3499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499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оборонний</a:t>
                      </a:r>
                      <a:r>
                        <a:rPr lang="ru-RU" sz="3499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499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бюлетень</a:t>
                      </a:r>
                      <a:r>
                        <a:rPr lang="ru-RU" sz="3499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499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України</a:t>
                      </a:r>
                      <a:endParaRPr dirty="0"/>
                    </a:p>
                  </a:txBody>
                  <a:tcPr marL="190500" marR="190500" marT="190500" marB="190500" anchor="ctr">
                    <a:lnL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D5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4001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3499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Закони</a:t>
                      </a:r>
                      <a:r>
                        <a:rPr lang="ru-RU" sz="3499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3499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України</a:t>
                      </a:r>
                      <a:endParaRPr dirty="0"/>
                    </a:p>
                  </a:txBody>
                  <a:tcPr marL="190500" marR="190500" marT="190500" marB="190500" anchor="ctr">
                    <a:lnL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4001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Міжнародні</a:t>
                      </a:r>
                      <a:r>
                        <a:rPr lang="ru-RU" sz="28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договори, </a:t>
                      </a: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міжнародно-правові</a:t>
                      </a:r>
                      <a:r>
                        <a:rPr lang="ru-RU" sz="28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звичаї</a:t>
                      </a:r>
                      <a:r>
                        <a:rPr lang="ru-RU" sz="28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та </a:t>
                      </a: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рішення</a:t>
                      </a:r>
                      <a:r>
                        <a:rPr lang="ru-RU" sz="28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</a:t>
                      </a: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міждержавних</a:t>
                      </a:r>
                      <a:r>
                        <a:rPr lang="ru-RU" sz="28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 (</a:t>
                      </a: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міжурядових</a:t>
                      </a:r>
                      <a:r>
                        <a:rPr lang="ru-RU" sz="2800" u="none" strike="noStrike" cap="none" dirty="0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) </a:t>
                      </a:r>
                      <a:r>
                        <a:rPr lang="ru-RU" sz="2800" u="none" strike="noStrike" cap="none" dirty="0" err="1" smtClean="0">
                          <a:solidFill>
                            <a:srgbClr val="221D23"/>
                          </a:solidFill>
                          <a:latin typeface="Antic Didone"/>
                          <a:ea typeface="Antic Didone"/>
                          <a:cs typeface="Antic Didone"/>
                          <a:sym typeface="Antic Didone"/>
                        </a:rPr>
                        <a:t>організацій</a:t>
                      </a:r>
                      <a:endParaRPr sz="1100" dirty="0"/>
                    </a:p>
                  </a:txBody>
                  <a:tcPr marL="190500" marR="190500" marT="190500" marB="190500" anchor="ctr">
                    <a:lnL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221D2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D5AE"/>
                    </a:solidFill>
                  </a:tcPr>
                </a:tc>
              </a:tr>
            </a:tbl>
          </a:graphicData>
        </a:graphic>
      </p:graphicFrame>
      <p:sp>
        <p:nvSpPr>
          <p:cNvPr id="256" name="Google Shape;256;p23"/>
          <p:cNvSpPr/>
          <p:nvPr/>
        </p:nvSpPr>
        <p:spPr>
          <a:xfrm rot="-2212798">
            <a:off x="16046038" y="371795"/>
            <a:ext cx="3561172" cy="4114800"/>
          </a:xfrm>
          <a:custGeom>
            <a:avLst/>
            <a:gdLst/>
            <a:ahLst/>
            <a:cxnLst/>
            <a:rect l="l" t="t" r="r" b="b"/>
            <a:pathLst>
              <a:path w="3561172" h="4114800" extrusionOk="0">
                <a:moveTo>
                  <a:pt x="0" y="0"/>
                </a:moveTo>
                <a:lnTo>
                  <a:pt x="3561173" y="0"/>
                </a:lnTo>
                <a:lnTo>
                  <a:pt x="356117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7" name="Google Shape;257;p23"/>
          <p:cNvSpPr txBox="1"/>
          <p:nvPr/>
        </p:nvSpPr>
        <p:spPr>
          <a:xfrm>
            <a:off x="1028700" y="1009650"/>
            <a:ext cx="16230600" cy="162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8800" b="0" i="0" u="none" strike="noStrike" cap="none" dirty="0" smtClean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Домашнє завдання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8" name="Google Shape;258;p23"/>
          <p:cNvSpPr/>
          <p:nvPr/>
        </p:nvSpPr>
        <p:spPr>
          <a:xfrm rot="2136286" flipH="1">
            <a:off x="-1480451" y="7933888"/>
            <a:ext cx="3561172" cy="4114800"/>
          </a:xfrm>
          <a:custGeom>
            <a:avLst/>
            <a:gdLst/>
            <a:ahLst/>
            <a:cxnLst/>
            <a:rect l="l" t="t" r="r" b="b"/>
            <a:pathLst>
              <a:path w="3561172" h="4114800" extrusionOk="0">
                <a:moveTo>
                  <a:pt x="3561173" y="0"/>
                </a:moveTo>
                <a:lnTo>
                  <a:pt x="0" y="0"/>
                </a:lnTo>
                <a:lnTo>
                  <a:pt x="0" y="4114800"/>
                </a:lnTo>
                <a:lnTo>
                  <a:pt x="3561173" y="4114800"/>
                </a:lnTo>
                <a:lnTo>
                  <a:pt x="3561173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CD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/>
          <p:nvPr/>
        </p:nvSpPr>
        <p:spPr>
          <a:xfrm flipH="1">
            <a:off x="-1761726" y="0"/>
            <a:ext cx="4537833" cy="5750710"/>
          </a:xfrm>
          <a:custGeom>
            <a:avLst/>
            <a:gdLst/>
            <a:ahLst/>
            <a:cxnLst/>
            <a:rect l="l" t="t" r="r" b="b"/>
            <a:pathLst>
              <a:path w="4537833" h="5750710" extrusionOk="0">
                <a:moveTo>
                  <a:pt x="4537833" y="0"/>
                </a:moveTo>
                <a:lnTo>
                  <a:pt x="0" y="0"/>
                </a:lnTo>
                <a:lnTo>
                  <a:pt x="0" y="5750710"/>
                </a:lnTo>
                <a:lnTo>
                  <a:pt x="4537833" y="5750710"/>
                </a:lnTo>
                <a:lnTo>
                  <a:pt x="4537833" y="0"/>
                </a:lnTo>
                <a:close/>
              </a:path>
            </a:pathLst>
          </a:custGeom>
          <a:blipFill rotWithShape="1">
            <a:blip r:embed="rId3">
              <a:alphaModFix amt="26000"/>
            </a:blip>
            <a:stretch>
              <a:fillRect/>
            </a:stretch>
          </a:blipFill>
          <a:ln>
            <a:noFill/>
          </a:ln>
        </p:spPr>
      </p:sp>
      <p:sp>
        <p:nvSpPr>
          <p:cNvPr id="110" name="Google Shape;110;p15"/>
          <p:cNvSpPr/>
          <p:nvPr/>
        </p:nvSpPr>
        <p:spPr>
          <a:xfrm rot="4990618">
            <a:off x="2924665" y="4775449"/>
            <a:ext cx="2318806" cy="5955755"/>
          </a:xfrm>
          <a:custGeom>
            <a:avLst/>
            <a:gdLst/>
            <a:ahLst/>
            <a:cxnLst/>
            <a:rect l="l" t="t" r="r" b="b"/>
            <a:pathLst>
              <a:path w="2318806" h="5955755" extrusionOk="0">
                <a:moveTo>
                  <a:pt x="0" y="0"/>
                </a:moveTo>
                <a:lnTo>
                  <a:pt x="2318806" y="0"/>
                </a:lnTo>
                <a:lnTo>
                  <a:pt x="2318806" y="5955755"/>
                </a:lnTo>
                <a:lnTo>
                  <a:pt x="0" y="59557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11" name="Google Shape;111;p15"/>
          <p:cNvGrpSpPr/>
          <p:nvPr/>
        </p:nvGrpSpPr>
        <p:grpSpPr>
          <a:xfrm>
            <a:off x="13320089" y="7291199"/>
            <a:ext cx="237805" cy="238871"/>
            <a:chOff x="1813" y="0"/>
            <a:chExt cx="809173" cy="812800"/>
          </a:xfrm>
        </p:grpSpPr>
        <p:sp>
          <p:nvSpPr>
            <p:cNvPr id="112" name="Google Shape;112;p1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D5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15"/>
          <p:cNvSpPr/>
          <p:nvPr/>
        </p:nvSpPr>
        <p:spPr>
          <a:xfrm rot="10800000" flipH="1">
            <a:off x="16694743" y="-1036675"/>
            <a:ext cx="2683790" cy="3190241"/>
          </a:xfrm>
          <a:custGeom>
            <a:avLst/>
            <a:gdLst/>
            <a:ahLst/>
            <a:cxnLst/>
            <a:rect l="l" t="t" r="r" b="b"/>
            <a:pathLst>
              <a:path w="2683790" h="3190241" extrusionOk="0">
                <a:moveTo>
                  <a:pt x="0" y="3190240"/>
                </a:moveTo>
                <a:lnTo>
                  <a:pt x="2683790" y="3190240"/>
                </a:lnTo>
                <a:lnTo>
                  <a:pt x="2683790" y="0"/>
                </a:lnTo>
                <a:lnTo>
                  <a:pt x="0" y="0"/>
                </a:lnTo>
                <a:lnTo>
                  <a:pt x="0" y="3190240"/>
                </a:lnTo>
                <a:close/>
              </a:path>
            </a:pathLst>
          </a:custGeom>
          <a:blipFill rotWithShape="1">
            <a:blip r:embed="rId5">
              <a:alphaModFix amt="26000"/>
            </a:blip>
            <a:stretch>
              <a:fillRect/>
            </a:stretch>
          </a:blipFill>
          <a:ln>
            <a:noFill/>
          </a:ln>
        </p:spPr>
      </p:sp>
      <p:sp>
        <p:nvSpPr>
          <p:cNvPr id="118" name="Google Shape;118;p15"/>
          <p:cNvSpPr txBox="1"/>
          <p:nvPr/>
        </p:nvSpPr>
        <p:spPr>
          <a:xfrm>
            <a:off x="1295610" y="4904335"/>
            <a:ext cx="6730800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0" b="0" i="0" u="none" strike="noStrike" cap="none" dirty="0" smtClean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ПЛАН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15"/>
          <p:cNvSpPr txBox="1"/>
          <p:nvPr/>
        </p:nvSpPr>
        <p:spPr>
          <a:xfrm>
            <a:off x="8112046" y="-250189"/>
            <a:ext cx="4910019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0" b="0" i="0" u="none" strike="noStrike" cap="none" dirty="0">
                <a:solidFill>
                  <a:srgbClr val="221D23"/>
                </a:solidFill>
                <a:latin typeface="Algerian" panose="04020705040A02060702" pitchFamily="82" charset="0"/>
                <a:ea typeface="Antic Didone"/>
                <a:cs typeface="Times New Roman" panose="02020603050405020304" pitchFamily="18" charset="0"/>
                <a:sym typeface="Antic Didone"/>
              </a:rPr>
              <a:t>01</a:t>
            </a:r>
            <a:endParaRPr dirty="0"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sp>
        <p:nvSpPr>
          <p:cNvPr id="120" name="Google Shape;120;p15"/>
          <p:cNvSpPr txBox="1"/>
          <p:nvPr/>
        </p:nvSpPr>
        <p:spPr>
          <a:xfrm>
            <a:off x="8195394" y="4474210"/>
            <a:ext cx="4910019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0" b="0" i="0" u="none" strike="noStrike" cap="none" dirty="0">
                <a:solidFill>
                  <a:srgbClr val="221D23"/>
                </a:solidFill>
                <a:latin typeface="Algerian" panose="04020705040A02060702" pitchFamily="82" charset="0"/>
                <a:ea typeface="Antic Didone"/>
                <a:cs typeface="Antic Didone"/>
                <a:sym typeface="Antic Didone"/>
              </a:rPr>
              <a:t>02</a:t>
            </a:r>
            <a:endParaRPr dirty="0">
              <a:latin typeface="Algerian" panose="04020705040A02060702" pitchFamily="82" charset="0"/>
            </a:endParaRPr>
          </a:p>
        </p:txBody>
      </p:sp>
      <p:sp>
        <p:nvSpPr>
          <p:cNvPr id="122" name="Google Shape;122;p15"/>
          <p:cNvSpPr txBox="1"/>
          <p:nvPr/>
        </p:nvSpPr>
        <p:spPr>
          <a:xfrm>
            <a:off x="13557894" y="1988186"/>
            <a:ext cx="4410792" cy="2954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Нормативно-</a:t>
            </a:r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правова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основа </a:t>
            </a:r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формування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і </a:t>
            </a:r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функціонування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системи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забезпечення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національної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безпеки</a:t>
            </a:r>
            <a:r>
              <a:rPr lang="ru-RU" sz="3200" dirty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України</a:t>
            </a:r>
            <a:r>
              <a:rPr lang="en-US" sz="3200" b="0" i="0" u="none" strike="noStrike" cap="none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. 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Google Shape;124;p15"/>
          <p:cNvSpPr txBox="1"/>
          <p:nvPr/>
        </p:nvSpPr>
        <p:spPr>
          <a:xfrm>
            <a:off x="14281867" y="6029777"/>
            <a:ext cx="3306000" cy="344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3200" dirty="0" err="1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Ієрархія</a:t>
            </a:r>
            <a:r>
              <a:rPr lang="ru-RU" sz="3200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документів</a:t>
            </a:r>
            <a:r>
              <a:rPr lang="ru-RU" sz="3200" dirty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,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що</a:t>
            </a:r>
            <a:r>
              <a:rPr lang="ru-RU" sz="3200" dirty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складають</a:t>
            </a:r>
            <a:r>
              <a:rPr lang="ru-RU" sz="3200" dirty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систему правового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регулювання</a:t>
            </a:r>
            <a:r>
              <a:rPr lang="ru-RU" sz="3200" dirty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забезпечення</a:t>
            </a:r>
            <a:r>
              <a:rPr lang="ru-RU" sz="3200" dirty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 </a:t>
            </a:r>
            <a:r>
              <a:rPr lang="ru-RU" sz="3200" dirty="0" err="1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безпеки</a:t>
            </a:r>
            <a:r>
              <a:rPr lang="en-US" sz="3200" b="0" i="0" u="none" strike="noStrike" cap="none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. 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Google Shape;128;p15"/>
          <p:cNvSpPr/>
          <p:nvPr/>
        </p:nvSpPr>
        <p:spPr>
          <a:xfrm rot="1135211">
            <a:off x="5579098" y="6358614"/>
            <a:ext cx="672962" cy="764730"/>
          </a:xfrm>
          <a:custGeom>
            <a:avLst/>
            <a:gdLst/>
            <a:ahLst/>
            <a:cxnLst/>
            <a:rect l="l" t="t" r="r" b="b"/>
            <a:pathLst>
              <a:path w="672962" h="764730" extrusionOk="0">
                <a:moveTo>
                  <a:pt x="0" y="0"/>
                </a:moveTo>
                <a:lnTo>
                  <a:pt x="672962" y="0"/>
                </a:lnTo>
                <a:lnTo>
                  <a:pt x="672962" y="764730"/>
                </a:lnTo>
                <a:lnTo>
                  <a:pt x="0" y="764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29" name="Google Shape;129;p15"/>
          <p:cNvGrpSpPr/>
          <p:nvPr/>
        </p:nvGrpSpPr>
        <p:grpSpPr>
          <a:xfrm>
            <a:off x="13142034" y="2034130"/>
            <a:ext cx="237805" cy="238871"/>
            <a:chOff x="1813" y="0"/>
            <a:chExt cx="809173" cy="812800"/>
          </a:xfrm>
        </p:grpSpPr>
        <p:sp>
          <p:nvSpPr>
            <p:cNvPr id="130" name="Google Shape;130;p1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D5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 rot="4996727">
            <a:off x="12034063" y="-1864203"/>
            <a:ext cx="2497396" cy="6414455"/>
          </a:xfrm>
          <a:custGeom>
            <a:avLst/>
            <a:gdLst/>
            <a:ahLst/>
            <a:cxnLst/>
            <a:rect l="l" t="t" r="r" b="b"/>
            <a:pathLst>
              <a:path w="2497396" h="6414455" extrusionOk="0">
                <a:moveTo>
                  <a:pt x="0" y="0"/>
                </a:moveTo>
                <a:lnTo>
                  <a:pt x="2497396" y="0"/>
                </a:lnTo>
                <a:lnTo>
                  <a:pt x="2497396" y="6414456"/>
                </a:lnTo>
                <a:lnTo>
                  <a:pt x="0" y="64144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6" name="Google Shape;96;p14"/>
          <p:cNvSpPr/>
          <p:nvPr/>
        </p:nvSpPr>
        <p:spPr>
          <a:xfrm>
            <a:off x="17259300" y="6353876"/>
            <a:ext cx="1526217" cy="4114800"/>
          </a:xfrm>
          <a:custGeom>
            <a:avLst/>
            <a:gdLst/>
            <a:ahLst/>
            <a:cxnLst/>
            <a:rect l="l" t="t" r="r" b="b"/>
            <a:pathLst>
              <a:path w="1526217" h="4114800" extrusionOk="0">
                <a:moveTo>
                  <a:pt x="0" y="0"/>
                </a:moveTo>
                <a:lnTo>
                  <a:pt x="1526217" y="0"/>
                </a:lnTo>
                <a:lnTo>
                  <a:pt x="15262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7" name="Google Shape;97;p14"/>
          <p:cNvSpPr/>
          <p:nvPr/>
        </p:nvSpPr>
        <p:spPr>
          <a:xfrm rot="1151035">
            <a:off x="10604413" y="2118160"/>
            <a:ext cx="672962" cy="764730"/>
          </a:xfrm>
          <a:custGeom>
            <a:avLst/>
            <a:gdLst/>
            <a:ahLst/>
            <a:cxnLst/>
            <a:rect l="l" t="t" r="r" b="b"/>
            <a:pathLst>
              <a:path w="672962" h="764730" extrusionOk="0">
                <a:moveTo>
                  <a:pt x="0" y="0"/>
                </a:moveTo>
                <a:lnTo>
                  <a:pt x="672962" y="0"/>
                </a:lnTo>
                <a:lnTo>
                  <a:pt x="672962" y="764730"/>
                </a:lnTo>
                <a:lnTo>
                  <a:pt x="0" y="764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8" name="Google Shape;98;p14"/>
          <p:cNvSpPr txBox="1"/>
          <p:nvPr/>
        </p:nvSpPr>
        <p:spPr>
          <a:xfrm>
            <a:off x="1249142" y="638175"/>
            <a:ext cx="16038722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Нормативно-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правова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основа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формування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і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функціонування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системи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забезпечення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національної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безпеки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800" dirty="0" err="1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України</a:t>
            </a:r>
            <a:r>
              <a:rPr lang="ru-RU" sz="4800" dirty="0">
                <a:solidFill>
                  <a:srgbClr val="FAEDCD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. </a:t>
            </a:r>
          </a:p>
        </p:txBody>
      </p:sp>
      <p:sp>
        <p:nvSpPr>
          <p:cNvPr id="99" name="Google Shape;99;p14"/>
          <p:cNvSpPr txBox="1"/>
          <p:nvPr/>
        </p:nvSpPr>
        <p:spPr>
          <a:xfrm>
            <a:off x="1249142" y="3117182"/>
            <a:ext cx="15580800" cy="5909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59081" lvl="1" indent="457200" algn="just">
              <a:buClr>
                <a:srgbClr val="FAEDCD"/>
              </a:buClr>
              <a:buSzPts val="2400"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правове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межах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конструктивних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но-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функціональних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впорядковуючого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нормативно-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правових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59081" lvl="1" indent="457200" algn="just">
              <a:buClr>
                <a:srgbClr val="FAEDCD"/>
              </a:buClr>
              <a:buSzPts val="2400"/>
            </a:pPr>
            <a:endParaRPr lang="uk-UA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9081" lvl="1" indent="457200" algn="just">
              <a:buClr>
                <a:srgbClr val="FAEDCD"/>
              </a:buClr>
              <a:buSzPts val="2400"/>
            </a:pP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чіткою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розмежування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напевно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вірного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розуміння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понять (закон і право) є формула: "Право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створюється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суспільством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закон — державою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pPr marL="259081" lvl="1" indent="457200" algn="just">
              <a:buClr>
                <a:srgbClr val="FAEDCD"/>
              </a:buClr>
              <a:buSzPts val="2400"/>
            </a:pPr>
            <a:endParaRPr lang="uk-UA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9081" lvl="1" indent="457200" algn="just">
              <a:buClr>
                <a:srgbClr val="FAEDCD"/>
              </a:buClr>
              <a:buSzPts val="2400"/>
            </a:pP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Відтак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терміну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"нормативно-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правове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повно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точно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відображає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сутність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зміст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розглядуваного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нами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врегулювання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суспільних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сфері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юридичного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інструментарію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CD"/>
        </a:solid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29"/>
          <p:cNvPicPr preferRelativeResize="0"/>
          <p:nvPr/>
        </p:nvPicPr>
        <p:blipFill rotWithShape="1">
          <a:blip r:embed="rId3">
            <a:alphaModFix/>
          </a:blip>
          <a:srcRect l="22250" r="22249"/>
          <a:stretch/>
        </p:blipFill>
        <p:spPr>
          <a:xfrm>
            <a:off x="12755948" y="1197429"/>
            <a:ext cx="6702266" cy="80608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9" name="Google Shape;409;p29"/>
          <p:cNvGrpSpPr/>
          <p:nvPr/>
        </p:nvGrpSpPr>
        <p:grpSpPr>
          <a:xfrm>
            <a:off x="793616" y="-57271"/>
            <a:ext cx="8672291" cy="4338201"/>
            <a:chOff x="0" y="0"/>
            <a:chExt cx="11563055" cy="5784267"/>
          </a:xfrm>
        </p:grpSpPr>
        <p:sp>
          <p:nvSpPr>
            <p:cNvPr id="410" name="Google Shape;410;p29"/>
            <p:cNvSpPr/>
            <p:nvPr/>
          </p:nvSpPr>
          <p:spPr>
            <a:xfrm rot="4929510">
              <a:off x="3624944" y="-2646959"/>
              <a:ext cx="4313167" cy="11078185"/>
            </a:xfrm>
            <a:custGeom>
              <a:avLst/>
              <a:gdLst/>
              <a:ahLst/>
              <a:cxnLst/>
              <a:rect l="l" t="t" r="r" b="b"/>
              <a:pathLst>
                <a:path w="4313167" h="11078185" extrusionOk="0">
                  <a:moveTo>
                    <a:pt x="0" y="0"/>
                  </a:moveTo>
                  <a:lnTo>
                    <a:pt x="4313167" y="0"/>
                  </a:lnTo>
                  <a:lnTo>
                    <a:pt x="4313167" y="11078185"/>
                  </a:lnTo>
                  <a:lnTo>
                    <a:pt x="0" y="1107818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411" name="Google Shape;411;p29"/>
            <p:cNvSpPr/>
            <p:nvPr/>
          </p:nvSpPr>
          <p:spPr>
            <a:xfrm rot="550198">
              <a:off x="8719141" y="363340"/>
              <a:ext cx="897283" cy="1019640"/>
            </a:xfrm>
            <a:custGeom>
              <a:avLst/>
              <a:gdLst/>
              <a:ahLst/>
              <a:cxnLst/>
              <a:rect l="l" t="t" r="r" b="b"/>
              <a:pathLst>
                <a:path w="897283" h="1019640" extrusionOk="0">
                  <a:moveTo>
                    <a:pt x="0" y="0"/>
                  </a:moveTo>
                  <a:lnTo>
                    <a:pt x="897283" y="0"/>
                  </a:lnTo>
                  <a:lnTo>
                    <a:pt x="897283" y="1019640"/>
                  </a:lnTo>
                  <a:lnTo>
                    <a:pt x="0" y="10196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412" name="Google Shape;412;p29"/>
          <p:cNvSpPr txBox="1"/>
          <p:nvPr/>
        </p:nvSpPr>
        <p:spPr>
          <a:xfrm>
            <a:off x="-284974" y="1028701"/>
            <a:ext cx="10829471" cy="1772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4572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9600" b="0" i="0" u="none" strike="noStrike" cap="none" dirty="0" smtClean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Нормативна база</a:t>
            </a:r>
            <a:endParaRPr sz="1100" dirty="0"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sp>
        <p:nvSpPr>
          <p:cNvPr id="418" name="Google Shape;418;p29"/>
          <p:cNvSpPr txBox="1"/>
          <p:nvPr/>
        </p:nvSpPr>
        <p:spPr>
          <a:xfrm>
            <a:off x="537687" y="4101646"/>
            <a:ext cx="11799456" cy="5416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indent="457200"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нормативно-правового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складають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нормативно-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юридичного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упорядкованості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 база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являє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собою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організаційно-функціональний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виражений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юридичною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відповідає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цільовому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призначенню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правові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забезпечують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моделювання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і ЇЇ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підсистем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нормування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формалізацію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функціональних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організаційних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інформаційних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структур, 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самі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виконують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інформаційну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функцію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CD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8"/>
          <p:cNvGrpSpPr/>
          <p:nvPr/>
        </p:nvGrpSpPr>
        <p:grpSpPr>
          <a:xfrm>
            <a:off x="1028699" y="1387010"/>
            <a:ext cx="6093096" cy="3047992"/>
            <a:chOff x="-1" y="0"/>
            <a:chExt cx="8124128" cy="4063989"/>
          </a:xfrm>
        </p:grpSpPr>
        <p:sp>
          <p:nvSpPr>
            <p:cNvPr id="163" name="Google Shape;163;p18"/>
            <p:cNvSpPr/>
            <p:nvPr/>
          </p:nvSpPr>
          <p:spPr>
            <a:xfrm rot="4929510">
              <a:off x="2546862" y="-1859737"/>
              <a:ext cx="3030403" cy="7783462"/>
            </a:xfrm>
            <a:custGeom>
              <a:avLst/>
              <a:gdLst/>
              <a:ahLst/>
              <a:cxnLst/>
              <a:rect l="l" t="t" r="r" b="b"/>
              <a:pathLst>
                <a:path w="3030403" h="7783462" extrusionOk="0">
                  <a:moveTo>
                    <a:pt x="0" y="0"/>
                  </a:moveTo>
                  <a:lnTo>
                    <a:pt x="3030404" y="0"/>
                  </a:lnTo>
                  <a:lnTo>
                    <a:pt x="3030404" y="7783462"/>
                  </a:lnTo>
                  <a:lnTo>
                    <a:pt x="0" y="7783462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164" name="Google Shape;164;p18"/>
            <p:cNvSpPr/>
            <p:nvPr/>
          </p:nvSpPr>
          <p:spPr>
            <a:xfrm rot="843494">
              <a:off x="6876393" y="438814"/>
              <a:ext cx="897283" cy="1019640"/>
            </a:xfrm>
            <a:custGeom>
              <a:avLst/>
              <a:gdLst/>
              <a:ahLst/>
              <a:cxnLst/>
              <a:rect l="l" t="t" r="r" b="b"/>
              <a:pathLst>
                <a:path w="897283" h="1019640" extrusionOk="0">
                  <a:moveTo>
                    <a:pt x="0" y="0"/>
                  </a:moveTo>
                  <a:lnTo>
                    <a:pt x="897283" y="0"/>
                  </a:lnTo>
                  <a:lnTo>
                    <a:pt x="897283" y="1019639"/>
                  </a:lnTo>
                  <a:lnTo>
                    <a:pt x="0" y="101963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165" name="Google Shape;165;p18"/>
          <p:cNvSpPr/>
          <p:nvPr/>
        </p:nvSpPr>
        <p:spPr>
          <a:xfrm flipH="1">
            <a:off x="4204285" y="-809815"/>
            <a:ext cx="9384979" cy="11893407"/>
          </a:xfrm>
          <a:custGeom>
            <a:avLst/>
            <a:gdLst/>
            <a:ahLst/>
            <a:cxnLst/>
            <a:rect l="l" t="t" r="r" b="b"/>
            <a:pathLst>
              <a:path w="9384979" h="11893407" extrusionOk="0">
                <a:moveTo>
                  <a:pt x="9384979" y="0"/>
                </a:moveTo>
                <a:lnTo>
                  <a:pt x="0" y="0"/>
                </a:lnTo>
                <a:lnTo>
                  <a:pt x="0" y="11893407"/>
                </a:lnTo>
                <a:lnTo>
                  <a:pt x="9384979" y="11893407"/>
                </a:lnTo>
                <a:lnTo>
                  <a:pt x="9384979" y="0"/>
                </a:lnTo>
                <a:close/>
              </a:path>
            </a:pathLst>
          </a:custGeom>
          <a:blipFill rotWithShape="1">
            <a:blip r:embed="rId5">
              <a:alphaModFix amt="18999"/>
            </a:blip>
            <a:stretch>
              <a:fillRect/>
            </a:stretch>
          </a:blipFill>
          <a:ln>
            <a:noFill/>
          </a:ln>
        </p:spPr>
      </p:sp>
      <p:sp>
        <p:nvSpPr>
          <p:cNvPr id="167" name="Google Shape;167;p18"/>
          <p:cNvSpPr/>
          <p:nvPr/>
        </p:nvSpPr>
        <p:spPr>
          <a:xfrm rot="-3812589">
            <a:off x="15661691" y="5555189"/>
            <a:ext cx="3792401" cy="6378657"/>
          </a:xfrm>
          <a:custGeom>
            <a:avLst/>
            <a:gdLst/>
            <a:ahLst/>
            <a:cxnLst/>
            <a:rect l="l" t="t" r="r" b="b"/>
            <a:pathLst>
              <a:path w="3792401" h="6378657" extrusionOk="0">
                <a:moveTo>
                  <a:pt x="0" y="0"/>
                </a:moveTo>
                <a:lnTo>
                  <a:pt x="3792401" y="0"/>
                </a:lnTo>
                <a:lnTo>
                  <a:pt x="3792401" y="6378656"/>
                </a:lnTo>
                <a:lnTo>
                  <a:pt x="0" y="63786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 amt="50000"/>
            </a:blip>
            <a:stretch>
              <a:fillRect/>
            </a:stretch>
          </a:blipFill>
          <a:ln>
            <a:noFill/>
          </a:ln>
        </p:spPr>
      </p:sp>
      <p:sp>
        <p:nvSpPr>
          <p:cNvPr id="169" name="Google Shape;169;p18"/>
          <p:cNvSpPr txBox="1"/>
          <p:nvPr/>
        </p:nvSpPr>
        <p:spPr>
          <a:xfrm>
            <a:off x="1028699" y="1221538"/>
            <a:ext cx="8870046" cy="2659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indent="457200" algn="just">
              <a:lnSpc>
                <a:spcPct val="9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нормативно-правового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являє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собою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сукупність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створюють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нормативно-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поле для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функціонування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нею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Google Shape;170;p18"/>
          <p:cNvSpPr txBox="1"/>
          <p:nvPr/>
        </p:nvSpPr>
        <p:spPr>
          <a:xfrm>
            <a:off x="10297382" y="4079971"/>
            <a:ext cx="7576458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широкому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розумінні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йдеться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Закон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"Про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укази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Президента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пов'язані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регіональної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постанови 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Кабінету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Міністрів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визначають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компетенцію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суб'єктів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відомчі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наказів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директив,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настановлень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статутів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правил,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8698" y="4061037"/>
            <a:ext cx="8870046" cy="74055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35771" y="-12170"/>
            <a:ext cx="7576458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CD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"/>
          <p:cNvSpPr/>
          <p:nvPr/>
        </p:nvSpPr>
        <p:spPr>
          <a:xfrm flipH="1">
            <a:off x="-2916416" y="-238873"/>
            <a:ext cx="7890231" cy="9999141"/>
          </a:xfrm>
          <a:custGeom>
            <a:avLst/>
            <a:gdLst/>
            <a:ahLst/>
            <a:cxnLst/>
            <a:rect l="l" t="t" r="r" b="b"/>
            <a:pathLst>
              <a:path w="7890231" h="9999141" extrusionOk="0">
                <a:moveTo>
                  <a:pt x="7890232" y="0"/>
                </a:moveTo>
                <a:lnTo>
                  <a:pt x="0" y="0"/>
                </a:lnTo>
                <a:lnTo>
                  <a:pt x="0" y="9999140"/>
                </a:lnTo>
                <a:lnTo>
                  <a:pt x="7890232" y="9999140"/>
                </a:lnTo>
                <a:lnTo>
                  <a:pt x="7890232" y="0"/>
                </a:lnTo>
                <a:close/>
              </a:path>
            </a:pathLst>
          </a:custGeom>
          <a:blipFill rotWithShape="1">
            <a:blip r:embed="rId3">
              <a:alphaModFix amt="50000"/>
            </a:blip>
            <a:stretch>
              <a:fillRect/>
            </a:stretch>
          </a:blipFill>
          <a:ln>
            <a:noFill/>
          </a:ln>
        </p:spPr>
      </p:sp>
      <p:grpSp>
        <p:nvGrpSpPr>
          <p:cNvPr id="193" name="Google Shape;193;p20"/>
          <p:cNvGrpSpPr/>
          <p:nvPr/>
        </p:nvGrpSpPr>
        <p:grpSpPr>
          <a:xfrm>
            <a:off x="9144000" y="-212404"/>
            <a:ext cx="8617932" cy="4311007"/>
            <a:chOff x="0" y="0"/>
            <a:chExt cx="11490577" cy="5748010"/>
          </a:xfrm>
        </p:grpSpPr>
        <p:sp>
          <p:nvSpPr>
            <p:cNvPr id="194" name="Google Shape;194;p20"/>
            <p:cNvSpPr/>
            <p:nvPr/>
          </p:nvSpPr>
          <p:spPr>
            <a:xfrm rot="4929510">
              <a:off x="3602223" y="-2630368"/>
              <a:ext cx="4286131" cy="11008746"/>
            </a:xfrm>
            <a:custGeom>
              <a:avLst/>
              <a:gdLst/>
              <a:ahLst/>
              <a:cxnLst/>
              <a:rect l="l" t="t" r="r" b="b"/>
              <a:pathLst>
                <a:path w="4286131" h="11008746" extrusionOk="0">
                  <a:moveTo>
                    <a:pt x="0" y="0"/>
                  </a:moveTo>
                  <a:lnTo>
                    <a:pt x="4286131" y="0"/>
                  </a:lnTo>
                  <a:lnTo>
                    <a:pt x="4286131" y="11008746"/>
                  </a:lnTo>
                  <a:lnTo>
                    <a:pt x="0" y="1100874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195" name="Google Shape;195;p20"/>
            <p:cNvSpPr/>
            <p:nvPr/>
          </p:nvSpPr>
          <p:spPr>
            <a:xfrm rot="-1572640">
              <a:off x="10094864" y="785084"/>
              <a:ext cx="1163541" cy="1322206"/>
            </a:xfrm>
            <a:custGeom>
              <a:avLst/>
              <a:gdLst/>
              <a:ahLst/>
              <a:cxnLst/>
              <a:rect l="l" t="t" r="r" b="b"/>
              <a:pathLst>
                <a:path w="1163541" h="1322206" extrusionOk="0">
                  <a:moveTo>
                    <a:pt x="0" y="0"/>
                  </a:moveTo>
                  <a:lnTo>
                    <a:pt x="1163541" y="0"/>
                  </a:lnTo>
                  <a:lnTo>
                    <a:pt x="1163541" y="1322206"/>
                  </a:lnTo>
                  <a:lnTo>
                    <a:pt x="0" y="132220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pic>
        <p:nvPicPr>
          <p:cNvPr id="196" name="Google Shape;196;p20"/>
          <p:cNvPicPr preferRelativeResize="0"/>
          <p:nvPr/>
        </p:nvPicPr>
        <p:blipFill rotWithShape="1">
          <a:blip r:embed="rId6">
            <a:alphaModFix amt="50000"/>
          </a:blip>
          <a:srcRect l="14628" r="14627"/>
          <a:stretch/>
        </p:blipFill>
        <p:spPr>
          <a:xfrm>
            <a:off x="5192393" y="3792115"/>
            <a:ext cx="6195034" cy="6494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0"/>
          <p:cNvPicPr preferRelativeResize="0"/>
          <p:nvPr/>
        </p:nvPicPr>
        <p:blipFill rotWithShape="1">
          <a:blip r:embed="rId7">
            <a:alphaModFix amt="50000"/>
          </a:blip>
          <a:srcRect t="15053" b="15052"/>
          <a:stretch/>
        </p:blipFill>
        <p:spPr>
          <a:xfrm>
            <a:off x="12092966" y="3792115"/>
            <a:ext cx="6195034" cy="649488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0"/>
          <p:cNvSpPr txBox="1"/>
          <p:nvPr/>
        </p:nvSpPr>
        <p:spPr>
          <a:xfrm>
            <a:off x="5384800" y="4849431"/>
            <a:ext cx="5902712" cy="4308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indent="457200"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першому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база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створюється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рамках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загальнообов'язковий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 (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постанови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Верховної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Ради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укази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Президента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постанови та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Кабінету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Міністрів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4273560" y="1009650"/>
            <a:ext cx="13208985" cy="1181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базу,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керується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два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12567350" y="4873577"/>
            <a:ext cx="5459393" cy="3016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indent="457200"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другому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створюється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відомча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нормативна база, яка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уточнює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конкретизує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специфіки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кожного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суб'єкта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en-US" sz="2800" b="1" i="0" u="none" strike="noStrike" cap="none" dirty="0" smtClean="0">
                <a:solidFill>
                  <a:srgbClr val="221D23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.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0"/>
          <p:cNvSpPr/>
          <p:nvPr/>
        </p:nvSpPr>
        <p:spPr>
          <a:xfrm rot="5046522">
            <a:off x="-408032" y="6465509"/>
            <a:ext cx="2539622" cy="6522912"/>
          </a:xfrm>
          <a:custGeom>
            <a:avLst/>
            <a:gdLst/>
            <a:ahLst/>
            <a:cxnLst/>
            <a:rect l="l" t="t" r="r" b="b"/>
            <a:pathLst>
              <a:path w="2539622" h="6522912" extrusionOk="0">
                <a:moveTo>
                  <a:pt x="0" y="0"/>
                </a:moveTo>
                <a:lnTo>
                  <a:pt x="2539622" y="0"/>
                </a:lnTo>
                <a:lnTo>
                  <a:pt x="2539622" y="6522911"/>
                </a:lnTo>
                <a:lnTo>
                  <a:pt x="0" y="65229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437" name="Google Shape;437;p30"/>
          <p:cNvSpPr txBox="1"/>
          <p:nvPr/>
        </p:nvSpPr>
        <p:spPr>
          <a:xfrm>
            <a:off x="1144815" y="1437037"/>
            <a:ext cx="15212786" cy="8186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indent="457200" algn="just"/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Отже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нормотворчість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слід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розглядати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відомчих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актів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відповідному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/>
            <a:endParaRPr lang="uk-UA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Нормотворча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цілями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забезпечити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юридичне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існуючих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галузі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право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регулювання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поточний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момент, але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погляду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ліквідацію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віджилих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гальмуючих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ігрогресивних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тенденцій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правове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становить собою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багатошаровий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отже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постає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виокремленні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певних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належать:</a:t>
            </a: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точного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розподілу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суб'єктами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їхніх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обов'язків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налагодження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функцій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збирання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оброблення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інформації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надсилання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управлінські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раціональна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побудова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управлінських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рішень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закріпленням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персональної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8" name="Google Shape;438;p30"/>
          <p:cNvSpPr/>
          <p:nvPr/>
        </p:nvSpPr>
        <p:spPr>
          <a:xfrm>
            <a:off x="14496616" y="2573390"/>
            <a:ext cx="6933554" cy="8241966"/>
          </a:xfrm>
          <a:custGeom>
            <a:avLst/>
            <a:gdLst/>
            <a:ahLst/>
            <a:cxnLst/>
            <a:rect l="l" t="t" r="r" b="b"/>
            <a:pathLst>
              <a:path w="6933554" h="8241966" extrusionOk="0">
                <a:moveTo>
                  <a:pt x="0" y="0"/>
                </a:moveTo>
                <a:lnTo>
                  <a:pt x="6933553" y="0"/>
                </a:lnTo>
                <a:lnTo>
                  <a:pt x="6933553" y="8241966"/>
                </a:lnTo>
                <a:lnTo>
                  <a:pt x="0" y="82419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50000"/>
            </a:blip>
            <a:stretch>
              <a:fillRect/>
            </a:stretch>
          </a:blipFill>
          <a:ln>
            <a:noFill/>
          </a:ln>
        </p:spPr>
      </p:sp>
      <p:grpSp>
        <p:nvGrpSpPr>
          <p:cNvPr id="440" name="Google Shape;440;p30"/>
          <p:cNvGrpSpPr/>
          <p:nvPr/>
        </p:nvGrpSpPr>
        <p:grpSpPr>
          <a:xfrm>
            <a:off x="-460977" y="749256"/>
            <a:ext cx="4697322" cy="2349774"/>
            <a:chOff x="0" y="0"/>
            <a:chExt cx="6263096" cy="3133032"/>
          </a:xfrm>
        </p:grpSpPr>
        <p:sp>
          <p:nvSpPr>
            <p:cNvPr id="441" name="Google Shape;441;p30"/>
            <p:cNvSpPr/>
            <p:nvPr/>
          </p:nvSpPr>
          <p:spPr>
            <a:xfrm rot="4929510">
              <a:off x="1963441" y="-1433718"/>
              <a:ext cx="2336215" cy="6000468"/>
            </a:xfrm>
            <a:custGeom>
              <a:avLst/>
              <a:gdLst/>
              <a:ahLst/>
              <a:cxnLst/>
              <a:rect l="l" t="t" r="r" b="b"/>
              <a:pathLst>
                <a:path w="2336215" h="6000468" extrusionOk="0">
                  <a:moveTo>
                    <a:pt x="0" y="0"/>
                  </a:moveTo>
                  <a:lnTo>
                    <a:pt x="2336214" y="0"/>
                  </a:lnTo>
                  <a:lnTo>
                    <a:pt x="2336214" y="6000468"/>
                  </a:lnTo>
                  <a:lnTo>
                    <a:pt x="0" y="600046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442" name="Google Shape;442;p30"/>
            <p:cNvSpPr/>
            <p:nvPr/>
          </p:nvSpPr>
          <p:spPr>
            <a:xfrm rot="550198">
              <a:off x="4585467" y="64982"/>
              <a:ext cx="897283" cy="1019640"/>
            </a:xfrm>
            <a:custGeom>
              <a:avLst/>
              <a:gdLst/>
              <a:ahLst/>
              <a:cxnLst/>
              <a:rect l="l" t="t" r="r" b="b"/>
              <a:pathLst>
                <a:path w="897283" h="1019640" extrusionOk="0">
                  <a:moveTo>
                    <a:pt x="0" y="0"/>
                  </a:moveTo>
                  <a:lnTo>
                    <a:pt x="897283" y="0"/>
                  </a:lnTo>
                  <a:lnTo>
                    <a:pt x="897283" y="1019639"/>
                  </a:lnTo>
                  <a:lnTo>
                    <a:pt x="0" y="101963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6"/>
          <p:cNvSpPr/>
          <p:nvPr/>
        </p:nvSpPr>
        <p:spPr>
          <a:xfrm rot="-3812589">
            <a:off x="15363099" y="-2160628"/>
            <a:ext cx="3792401" cy="6378657"/>
          </a:xfrm>
          <a:custGeom>
            <a:avLst/>
            <a:gdLst/>
            <a:ahLst/>
            <a:cxnLst/>
            <a:rect l="l" t="t" r="r" b="b"/>
            <a:pathLst>
              <a:path w="3792401" h="6378657" extrusionOk="0">
                <a:moveTo>
                  <a:pt x="0" y="0"/>
                </a:moveTo>
                <a:lnTo>
                  <a:pt x="3792402" y="0"/>
                </a:lnTo>
                <a:lnTo>
                  <a:pt x="3792402" y="6378656"/>
                </a:lnTo>
                <a:lnTo>
                  <a:pt x="0" y="63786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26000"/>
            </a:blip>
            <a:stretch>
              <a:fillRect/>
            </a:stretch>
          </a:blipFill>
          <a:ln>
            <a:noFill/>
          </a:ln>
        </p:spPr>
      </p:sp>
      <p:sp>
        <p:nvSpPr>
          <p:cNvPr id="137" name="Google Shape;137;p16"/>
          <p:cNvSpPr/>
          <p:nvPr/>
        </p:nvSpPr>
        <p:spPr>
          <a:xfrm>
            <a:off x="-1780586" y="7200900"/>
            <a:ext cx="3561172" cy="4114800"/>
          </a:xfrm>
          <a:custGeom>
            <a:avLst/>
            <a:gdLst/>
            <a:ahLst/>
            <a:cxnLst/>
            <a:rect l="l" t="t" r="r" b="b"/>
            <a:pathLst>
              <a:path w="3561172" h="4114800" extrusionOk="0">
                <a:moveTo>
                  <a:pt x="0" y="0"/>
                </a:moveTo>
                <a:lnTo>
                  <a:pt x="3561172" y="0"/>
                </a:lnTo>
                <a:lnTo>
                  <a:pt x="35611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26000"/>
            </a:blip>
            <a:stretch>
              <a:fillRect/>
            </a:stretch>
          </a:blipFill>
          <a:ln>
            <a:noFill/>
          </a:ln>
        </p:spPr>
      </p:sp>
      <p:grpSp>
        <p:nvGrpSpPr>
          <p:cNvPr id="138" name="Google Shape;138;p16"/>
          <p:cNvGrpSpPr/>
          <p:nvPr/>
        </p:nvGrpSpPr>
        <p:grpSpPr>
          <a:xfrm>
            <a:off x="6476291" y="1034376"/>
            <a:ext cx="5335419" cy="7959194"/>
            <a:chOff x="151" y="7568"/>
            <a:chExt cx="7113892" cy="10612258"/>
          </a:xfrm>
        </p:grpSpPr>
        <p:grpSp>
          <p:nvGrpSpPr>
            <p:cNvPr id="139" name="Google Shape;139;p16"/>
            <p:cNvGrpSpPr/>
            <p:nvPr/>
          </p:nvGrpSpPr>
          <p:grpSpPr>
            <a:xfrm>
              <a:off x="151" y="7568"/>
              <a:ext cx="7113892" cy="10612258"/>
              <a:chOff x="127" y="6350"/>
              <a:chExt cx="5968747" cy="8903970"/>
            </a:xfrm>
          </p:grpSpPr>
          <p:sp>
            <p:nvSpPr>
              <p:cNvPr id="140" name="Google Shape;140;p16"/>
              <p:cNvSpPr/>
              <p:nvPr/>
            </p:nvSpPr>
            <p:spPr>
              <a:xfrm>
                <a:off x="127" y="6350"/>
                <a:ext cx="5968747" cy="8903970"/>
              </a:xfrm>
              <a:custGeom>
                <a:avLst/>
                <a:gdLst/>
                <a:ahLst/>
                <a:cxnLst/>
                <a:rect l="l" t="t" r="r" b="b"/>
                <a:pathLst>
                  <a:path w="5968747" h="8903970" extrusionOk="0">
                    <a:moveTo>
                      <a:pt x="2988310" y="8903970"/>
                    </a:moveTo>
                    <a:lnTo>
                      <a:pt x="2980563" y="8903970"/>
                    </a:lnTo>
                    <a:cubicBezTo>
                      <a:pt x="2246376" y="8903970"/>
                      <a:pt x="1538224" y="8630412"/>
                      <a:pt x="986790" y="8133714"/>
                    </a:cubicBezTo>
                    <a:cubicBezTo>
                      <a:pt x="420243" y="7623429"/>
                      <a:pt x="76581" y="6921881"/>
                      <a:pt x="19177" y="6158230"/>
                    </a:cubicBezTo>
                    <a:lnTo>
                      <a:pt x="16510" y="6121781"/>
                    </a:lnTo>
                    <a:cubicBezTo>
                      <a:pt x="4064" y="5781802"/>
                      <a:pt x="0" y="2921762"/>
                      <a:pt x="23876" y="2678811"/>
                    </a:cubicBezTo>
                    <a:cubicBezTo>
                      <a:pt x="96647" y="1941195"/>
                      <a:pt x="439801" y="1261618"/>
                      <a:pt x="990092" y="765302"/>
                    </a:cubicBezTo>
                    <a:cubicBezTo>
                      <a:pt x="1537208" y="271780"/>
                      <a:pt x="2242439" y="0"/>
                      <a:pt x="2975737" y="0"/>
                    </a:cubicBezTo>
                    <a:lnTo>
                      <a:pt x="2992882" y="0"/>
                    </a:lnTo>
                    <a:cubicBezTo>
                      <a:pt x="3726180" y="0"/>
                      <a:pt x="4431411" y="271780"/>
                      <a:pt x="4978527" y="765302"/>
                    </a:cubicBezTo>
                    <a:cubicBezTo>
                      <a:pt x="5528945" y="1261745"/>
                      <a:pt x="5871972" y="1941195"/>
                      <a:pt x="5944743" y="2678684"/>
                    </a:cubicBezTo>
                    <a:cubicBezTo>
                      <a:pt x="5968747" y="2921762"/>
                      <a:pt x="5964555" y="5782310"/>
                      <a:pt x="5952109" y="6122289"/>
                    </a:cubicBezTo>
                    <a:lnTo>
                      <a:pt x="5951982" y="6125083"/>
                    </a:lnTo>
                    <a:lnTo>
                      <a:pt x="5949442" y="6158230"/>
                    </a:lnTo>
                    <a:cubicBezTo>
                      <a:pt x="5892038" y="6921881"/>
                      <a:pt x="5548376" y="7623429"/>
                      <a:pt x="4981829" y="8133715"/>
                    </a:cubicBezTo>
                    <a:cubicBezTo>
                      <a:pt x="4430522" y="8630412"/>
                      <a:pt x="3722497" y="8903970"/>
                      <a:pt x="2988310" y="8903970"/>
                    </a:cubicBezTo>
                    <a:close/>
                    <a:moveTo>
                      <a:pt x="2975737" y="19050"/>
                    </a:moveTo>
                    <a:cubicBezTo>
                      <a:pt x="2247138" y="19050"/>
                      <a:pt x="1546479" y="289052"/>
                      <a:pt x="1002792" y="779399"/>
                    </a:cubicBezTo>
                    <a:cubicBezTo>
                      <a:pt x="455930" y="1272540"/>
                      <a:pt x="115062" y="1947799"/>
                      <a:pt x="42926" y="2680589"/>
                    </a:cubicBezTo>
                    <a:cubicBezTo>
                      <a:pt x="19050" y="2923286"/>
                      <a:pt x="23241" y="5781167"/>
                      <a:pt x="35560" y="6121019"/>
                    </a:cubicBezTo>
                    <a:lnTo>
                      <a:pt x="35687" y="6123686"/>
                    </a:lnTo>
                    <a:lnTo>
                      <a:pt x="38227" y="6156706"/>
                    </a:lnTo>
                    <a:cubicBezTo>
                      <a:pt x="95250" y="6915403"/>
                      <a:pt x="436626" y="7612507"/>
                      <a:pt x="999617" y="8119490"/>
                    </a:cubicBezTo>
                    <a:cubicBezTo>
                      <a:pt x="1547622" y="8613012"/>
                      <a:pt x="2251202" y="8884793"/>
                      <a:pt x="2980690" y="8884793"/>
                    </a:cubicBezTo>
                    <a:lnTo>
                      <a:pt x="2988437" y="8884793"/>
                    </a:lnTo>
                    <a:cubicBezTo>
                      <a:pt x="3717925" y="8884793"/>
                      <a:pt x="4421378" y="8613012"/>
                      <a:pt x="4969383" y="8119490"/>
                    </a:cubicBezTo>
                    <a:cubicBezTo>
                      <a:pt x="5532374" y="7612507"/>
                      <a:pt x="5873750" y="6915403"/>
                      <a:pt x="5930773" y="6156706"/>
                    </a:cubicBezTo>
                    <a:lnTo>
                      <a:pt x="5933313" y="6121527"/>
                    </a:lnTo>
                    <a:cubicBezTo>
                      <a:pt x="5945632" y="5781675"/>
                      <a:pt x="5949950" y="2923159"/>
                      <a:pt x="5925947" y="2680462"/>
                    </a:cubicBezTo>
                    <a:cubicBezTo>
                      <a:pt x="5853684" y="1947672"/>
                      <a:pt x="5512816" y="1272540"/>
                      <a:pt x="4965954" y="779272"/>
                    </a:cubicBezTo>
                    <a:cubicBezTo>
                      <a:pt x="4422140" y="289052"/>
                      <a:pt x="3721481" y="19050"/>
                      <a:pt x="2992882" y="19050"/>
                    </a:cubicBezTo>
                    <a:lnTo>
                      <a:pt x="2975737" y="19050"/>
                    </a:lnTo>
                    <a:close/>
                  </a:path>
                </a:pathLst>
              </a:custGeom>
              <a:solidFill>
                <a:srgbClr val="CCD5AE">
                  <a:alpha val="6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16"/>
              <p:cNvSpPr/>
              <p:nvPr/>
            </p:nvSpPr>
            <p:spPr>
              <a:xfrm>
                <a:off x="148844" y="155701"/>
                <a:ext cx="5671185" cy="8605520"/>
              </a:xfrm>
              <a:custGeom>
                <a:avLst/>
                <a:gdLst/>
                <a:ahLst/>
                <a:cxnLst/>
                <a:rect l="l" t="t" r="r" b="b"/>
                <a:pathLst>
                  <a:path w="5671185" h="8605520" extrusionOk="0">
                    <a:moveTo>
                      <a:pt x="2831846" y="8605394"/>
                    </a:moveTo>
                    <a:cubicBezTo>
                      <a:pt x="2134616" y="8605394"/>
                      <a:pt x="1462024" y="8345425"/>
                      <a:pt x="937895" y="7873493"/>
                    </a:cubicBezTo>
                    <a:cubicBezTo>
                      <a:pt x="399923" y="7388987"/>
                      <a:pt x="73660" y="6722873"/>
                      <a:pt x="19177" y="5997702"/>
                    </a:cubicBezTo>
                    <a:lnTo>
                      <a:pt x="16891" y="5966968"/>
                    </a:lnTo>
                    <a:cubicBezTo>
                      <a:pt x="4572" y="5629021"/>
                      <a:pt x="0" y="2784729"/>
                      <a:pt x="23749" y="2544064"/>
                    </a:cubicBezTo>
                    <a:cubicBezTo>
                      <a:pt x="92710" y="1843532"/>
                      <a:pt x="418592" y="1198245"/>
                      <a:pt x="941324" y="726821"/>
                    </a:cubicBezTo>
                    <a:cubicBezTo>
                      <a:pt x="1461008" y="258064"/>
                      <a:pt x="2130679" y="0"/>
                      <a:pt x="2827020" y="0"/>
                    </a:cubicBezTo>
                    <a:lnTo>
                      <a:pt x="2844165" y="0"/>
                    </a:lnTo>
                    <a:cubicBezTo>
                      <a:pt x="3540506" y="0"/>
                      <a:pt x="4210177" y="258191"/>
                      <a:pt x="4729861" y="726949"/>
                    </a:cubicBezTo>
                    <a:cubicBezTo>
                      <a:pt x="5252593" y="1198373"/>
                      <a:pt x="5578475" y="1843787"/>
                      <a:pt x="5647436" y="2544192"/>
                    </a:cubicBezTo>
                    <a:cubicBezTo>
                      <a:pt x="5671185" y="2784857"/>
                      <a:pt x="5666613" y="5629149"/>
                      <a:pt x="5654167" y="5967731"/>
                    </a:cubicBezTo>
                    <a:lnTo>
                      <a:pt x="5651881" y="5997830"/>
                    </a:lnTo>
                    <a:cubicBezTo>
                      <a:pt x="5597398" y="6722999"/>
                      <a:pt x="5271135" y="7389242"/>
                      <a:pt x="4733163" y="7873747"/>
                    </a:cubicBezTo>
                    <a:cubicBezTo>
                      <a:pt x="4209161" y="8345679"/>
                      <a:pt x="3536569" y="8605521"/>
                      <a:pt x="2839339" y="8605521"/>
                    </a:cubicBezTo>
                    <a:lnTo>
                      <a:pt x="2831846" y="8605521"/>
                    </a:lnTo>
                    <a:close/>
                  </a:path>
                </a:pathLst>
              </a:custGeom>
              <a:blipFill rotWithShape="1">
                <a:blip r:embed="rId5">
                  <a:alphaModFix amt="70000"/>
                </a:blip>
                <a:stretch>
                  <a:fillRect l="-699" r="-700"/>
                </a:stretch>
              </a:blip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2" name="Google Shape;142;p16"/>
            <p:cNvSpPr/>
            <p:nvPr/>
          </p:nvSpPr>
          <p:spPr>
            <a:xfrm>
              <a:off x="5452538" y="497722"/>
              <a:ext cx="1196106" cy="1359211"/>
            </a:xfrm>
            <a:custGeom>
              <a:avLst/>
              <a:gdLst/>
              <a:ahLst/>
              <a:cxnLst/>
              <a:rect l="l" t="t" r="r" b="b"/>
              <a:pathLst>
                <a:path w="1196106" h="1359211" extrusionOk="0">
                  <a:moveTo>
                    <a:pt x="0" y="0"/>
                  </a:moveTo>
                  <a:lnTo>
                    <a:pt x="1196105" y="0"/>
                  </a:lnTo>
                  <a:lnTo>
                    <a:pt x="1196105" y="1359211"/>
                  </a:lnTo>
                  <a:lnTo>
                    <a:pt x="0" y="135921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145" name="Google Shape;145;p16"/>
          <p:cNvSpPr txBox="1"/>
          <p:nvPr/>
        </p:nvSpPr>
        <p:spPr>
          <a:xfrm>
            <a:off x="13377981" y="2868255"/>
            <a:ext cx="4910019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0" b="0" i="0" u="none" strike="noStrike" cap="none" dirty="0" smtClean="0">
                <a:solidFill>
                  <a:srgbClr val="FAEDCD"/>
                </a:solidFill>
                <a:latin typeface="Antic Didone"/>
                <a:ea typeface="Antic Didone"/>
                <a:cs typeface="Antic Didone"/>
                <a:sym typeface="Antic Didone"/>
              </a:rPr>
              <a:t>0</a:t>
            </a:r>
            <a:r>
              <a:rPr lang="uk-UA" sz="24000" b="0" i="0" u="none" strike="noStrike" cap="none" dirty="0" smtClean="0">
                <a:solidFill>
                  <a:srgbClr val="FAEDCD"/>
                </a:solidFill>
                <a:latin typeface="Antic Didone"/>
                <a:ea typeface="Antic Didone"/>
                <a:cs typeface="Antic Didone"/>
                <a:sym typeface="Antic Didone"/>
              </a:rPr>
              <a:t>2</a:t>
            </a:r>
            <a:r>
              <a:rPr lang="en-US" sz="24000" b="0" i="0" u="none" strike="noStrike" cap="none" dirty="0" smtClean="0">
                <a:solidFill>
                  <a:srgbClr val="FAEDCD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dirty="0"/>
          </a:p>
        </p:txBody>
      </p:sp>
      <p:sp>
        <p:nvSpPr>
          <p:cNvPr id="146" name="Google Shape;146;p16"/>
          <p:cNvSpPr txBox="1"/>
          <p:nvPr/>
        </p:nvSpPr>
        <p:spPr>
          <a:xfrm>
            <a:off x="276201" y="2868255"/>
            <a:ext cx="4910019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0" b="0" i="0" u="none" strike="noStrike" cap="none" dirty="0" smtClean="0">
                <a:solidFill>
                  <a:srgbClr val="FAEDCD"/>
                </a:solidFill>
                <a:latin typeface="Antic Didone"/>
                <a:ea typeface="Antic Didone"/>
                <a:cs typeface="Antic Didone"/>
                <a:sym typeface="Antic Didone"/>
              </a:rPr>
              <a:t>0</a:t>
            </a:r>
            <a:r>
              <a:rPr lang="uk-UA" sz="24000" b="0" i="0" u="none" strike="noStrike" cap="none" dirty="0" smtClean="0">
                <a:solidFill>
                  <a:srgbClr val="FAEDCD"/>
                </a:solidFill>
                <a:latin typeface="Antic Didone"/>
                <a:ea typeface="Antic Didone"/>
                <a:cs typeface="Antic Didone"/>
                <a:sym typeface="Antic Didone"/>
              </a:rPr>
              <a:t>2</a:t>
            </a:r>
            <a:r>
              <a:rPr lang="en-US" sz="24000" b="0" i="0" u="none" strike="noStrike" cap="none" dirty="0" smtClean="0">
                <a:solidFill>
                  <a:srgbClr val="FAEDCD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CD"/>
        </a:solidFill>
        <a:effectLst/>
      </p:bgPr>
    </p:bg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1"/>
          <p:cNvSpPr/>
          <p:nvPr/>
        </p:nvSpPr>
        <p:spPr>
          <a:xfrm rot="843280">
            <a:off x="-3114246" y="527043"/>
            <a:ext cx="5299498" cy="6123369"/>
          </a:xfrm>
          <a:custGeom>
            <a:avLst/>
            <a:gdLst/>
            <a:ahLst/>
            <a:cxnLst/>
            <a:rect l="l" t="t" r="r" b="b"/>
            <a:pathLst>
              <a:path w="5299498" h="6123369" extrusionOk="0">
                <a:moveTo>
                  <a:pt x="0" y="0"/>
                </a:moveTo>
                <a:lnTo>
                  <a:pt x="5299498" y="0"/>
                </a:lnTo>
                <a:lnTo>
                  <a:pt x="5299498" y="6123369"/>
                </a:lnTo>
                <a:lnTo>
                  <a:pt x="0" y="61233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50000"/>
            </a:blip>
            <a:stretch>
              <a:fillRect/>
            </a:stretch>
          </a:blipFill>
          <a:ln>
            <a:noFill/>
          </a:ln>
        </p:spPr>
      </p:sp>
      <p:grpSp>
        <p:nvGrpSpPr>
          <p:cNvPr id="451" name="Google Shape;451;p31"/>
          <p:cNvGrpSpPr/>
          <p:nvPr/>
        </p:nvGrpSpPr>
        <p:grpSpPr>
          <a:xfrm>
            <a:off x="3227786" y="361483"/>
            <a:ext cx="4292493" cy="2259901"/>
            <a:chOff x="0" y="0"/>
            <a:chExt cx="5723324" cy="3013202"/>
          </a:xfrm>
        </p:grpSpPr>
        <p:sp>
          <p:nvSpPr>
            <p:cNvPr id="452" name="Google Shape;452;p31"/>
            <p:cNvSpPr/>
            <p:nvPr/>
          </p:nvSpPr>
          <p:spPr>
            <a:xfrm rot="4929510">
              <a:off x="1794226" y="-1310156"/>
              <a:ext cx="2134873" cy="5483330"/>
            </a:xfrm>
            <a:custGeom>
              <a:avLst/>
              <a:gdLst/>
              <a:ahLst/>
              <a:cxnLst/>
              <a:rect l="l" t="t" r="r" b="b"/>
              <a:pathLst>
                <a:path w="2134873" h="5483330" extrusionOk="0">
                  <a:moveTo>
                    <a:pt x="0" y="0"/>
                  </a:moveTo>
                  <a:lnTo>
                    <a:pt x="2134873" y="0"/>
                  </a:lnTo>
                  <a:lnTo>
                    <a:pt x="2134873" y="5483330"/>
                  </a:lnTo>
                  <a:lnTo>
                    <a:pt x="0" y="548333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453" name="Google Shape;453;p31"/>
            <p:cNvSpPr/>
            <p:nvPr/>
          </p:nvSpPr>
          <p:spPr>
            <a:xfrm rot="550198">
              <a:off x="304140" y="1928580"/>
              <a:ext cx="897283" cy="1019640"/>
            </a:xfrm>
            <a:custGeom>
              <a:avLst/>
              <a:gdLst/>
              <a:ahLst/>
              <a:cxnLst/>
              <a:rect l="l" t="t" r="r" b="b"/>
              <a:pathLst>
                <a:path w="897283" h="1019640" extrusionOk="0">
                  <a:moveTo>
                    <a:pt x="0" y="0"/>
                  </a:moveTo>
                  <a:lnTo>
                    <a:pt x="897283" y="0"/>
                  </a:lnTo>
                  <a:lnTo>
                    <a:pt x="897283" y="1019640"/>
                  </a:lnTo>
                  <a:lnTo>
                    <a:pt x="0" y="10196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454" name="Google Shape;454;p31"/>
          <p:cNvSpPr txBox="1"/>
          <p:nvPr/>
        </p:nvSpPr>
        <p:spPr>
          <a:xfrm>
            <a:off x="2013870" y="342433"/>
            <a:ext cx="13944632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У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найбільш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загальному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вигляді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ієрархічну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систему нормативно-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правових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актів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України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можна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представити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</a:t>
            </a:r>
            <a:r>
              <a:rPr lang="ru-RU" sz="4400" dirty="0" err="1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наступним</a:t>
            </a:r>
            <a:r>
              <a:rPr lang="ru-RU" sz="4400" dirty="0">
                <a:solidFill>
                  <a:srgbClr val="221D23"/>
                </a:solidFill>
                <a:latin typeface="Times New Roman" panose="02020603050405020304" pitchFamily="18" charset="0"/>
                <a:ea typeface="Antic Didone"/>
                <a:cs typeface="Times New Roman" panose="02020603050405020304" pitchFamily="18" charset="0"/>
                <a:sym typeface="Antic Didone"/>
              </a:rPr>
              <a:t> чином:</a:t>
            </a:r>
            <a:endParaRPr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6" name="Google Shape;456;p31"/>
          <p:cNvSpPr/>
          <p:nvPr/>
        </p:nvSpPr>
        <p:spPr>
          <a:xfrm>
            <a:off x="15434548" y="4958577"/>
            <a:ext cx="5209623" cy="6602057"/>
          </a:xfrm>
          <a:custGeom>
            <a:avLst/>
            <a:gdLst/>
            <a:ahLst/>
            <a:cxnLst/>
            <a:rect l="l" t="t" r="r" b="b"/>
            <a:pathLst>
              <a:path w="5209623" h="6602057" extrusionOk="0">
                <a:moveTo>
                  <a:pt x="0" y="0"/>
                </a:moveTo>
                <a:lnTo>
                  <a:pt x="5209623" y="0"/>
                </a:lnTo>
                <a:lnTo>
                  <a:pt x="5209623" y="6602056"/>
                </a:lnTo>
                <a:lnTo>
                  <a:pt x="0" y="66020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 amt="50000"/>
            </a:blip>
            <a:stretch>
              <a:fillRect/>
            </a:stretch>
          </a:blipFill>
          <a:ln>
            <a:noFill/>
          </a:ln>
        </p:spPr>
      </p:sp>
      <p:sp>
        <p:nvSpPr>
          <p:cNvPr id="459" name="Google Shape;459;p31"/>
          <p:cNvSpPr txBox="1"/>
          <p:nvPr/>
        </p:nvSpPr>
        <p:spPr>
          <a:xfrm>
            <a:off x="584618" y="7548304"/>
            <a:ext cx="386732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465" name="Google Shape;465;p31"/>
          <p:cNvSpPr txBox="1"/>
          <p:nvPr/>
        </p:nvSpPr>
        <p:spPr>
          <a:xfrm>
            <a:off x="5485992" y="7482044"/>
            <a:ext cx="4948194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укази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Президента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постанови 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Кабінету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Міністрів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468" name="Google Shape;468;p31"/>
          <p:cNvSpPr txBox="1"/>
          <p:nvPr/>
        </p:nvSpPr>
        <p:spPr>
          <a:xfrm>
            <a:off x="11094677" y="7505286"/>
            <a:ext cx="2963001" cy="1551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8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відомств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681" y="2719818"/>
            <a:ext cx="4495800" cy="46711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5117" y="2673990"/>
            <a:ext cx="5064386" cy="4716944"/>
          </a:xfrm>
          <a:prstGeom prst="rect">
            <a:avLst/>
          </a:prstGeom>
        </p:spPr>
      </p:pic>
      <p:sp>
        <p:nvSpPr>
          <p:cNvPr id="27" name="Google Shape;468;p31"/>
          <p:cNvSpPr txBox="1"/>
          <p:nvPr/>
        </p:nvSpPr>
        <p:spPr>
          <a:xfrm>
            <a:off x="15076358" y="7484008"/>
            <a:ext cx="2963001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8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міжнародні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790241" y="2673989"/>
            <a:ext cx="3137996" cy="4692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2138" y="2673989"/>
            <a:ext cx="3720671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1450</Words>
  <Application>Microsoft Office PowerPoint</Application>
  <PresentationFormat>Произвольный</PresentationFormat>
  <Paragraphs>110</Paragraphs>
  <Slides>18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Wingdings</vt:lpstr>
      <vt:lpstr>Roboto</vt:lpstr>
      <vt:lpstr>Calibri</vt:lpstr>
      <vt:lpstr>Symbol</vt:lpstr>
      <vt:lpstr>Antic Didone</vt:lpstr>
      <vt:lpstr>Algerian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Існуючі в світі концепції національної безпеки країн можна класифікувати за такими критеріями: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Адмін</dc:creator>
  <cp:lastModifiedBy>Учетная запись Майкрософт</cp:lastModifiedBy>
  <cp:revision>12</cp:revision>
  <dcterms:modified xsi:type="dcterms:W3CDTF">2024-09-08T08:08:11Z</dcterms:modified>
</cp:coreProperties>
</file>