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7"/>
  </p:notesMasterIdLst>
  <p:sldIdLst>
    <p:sldId id="256" r:id="rId2"/>
    <p:sldId id="257" r:id="rId3"/>
    <p:sldId id="263" r:id="rId4"/>
    <p:sldId id="270" r:id="rId5"/>
    <p:sldId id="271" r:id="rId6"/>
    <p:sldId id="258" r:id="rId7"/>
    <p:sldId id="259" r:id="rId8"/>
    <p:sldId id="260" r:id="rId9"/>
    <p:sldId id="272" r:id="rId10"/>
    <p:sldId id="273" r:id="rId11"/>
    <p:sldId id="274" r:id="rId12"/>
    <p:sldId id="275" r:id="rId13"/>
    <p:sldId id="276" r:id="rId14"/>
    <p:sldId id="261" r:id="rId15"/>
    <p:sldId id="262"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91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верхнього колонтитула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Місце для дати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C983ED-AF9C-4B07-8380-6FC899C6C486}" type="datetimeFigureOut">
              <a:rPr lang="uk-UA" smtClean="0"/>
              <a:t>03.03.2025</a:t>
            </a:fld>
            <a:endParaRPr lang="uk-UA"/>
          </a:p>
        </p:txBody>
      </p:sp>
      <p:sp>
        <p:nvSpPr>
          <p:cNvPr id="4" name="Місце для зображення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Місце для нотаток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6" name="Місце для нижнього колонтитула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Місце для номера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48F892-0F03-4D8D-868A-6128231FDAC9}" type="slidenum">
              <a:rPr lang="uk-UA" smtClean="0"/>
              <a:t>‹№›</a:t>
            </a:fld>
            <a:endParaRPr lang="uk-UA"/>
          </a:p>
        </p:txBody>
      </p:sp>
    </p:spTree>
    <p:extLst>
      <p:ext uri="{BB962C8B-B14F-4D97-AF65-F5344CB8AC3E}">
        <p14:creationId xmlns:p14="http://schemas.microsoft.com/office/powerpoint/2010/main" val="3376971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5DE93EA-94E1-4702-97A4-D0CA1F7CECFB}" type="slidenum">
              <a:rPr lang="ru-RU" smtClean="0"/>
              <a:t>3</a:t>
            </a:fld>
            <a:endParaRPr lang="ru-RU" dirty="0"/>
          </a:p>
        </p:txBody>
      </p:sp>
    </p:spTree>
    <p:extLst>
      <p:ext uri="{BB962C8B-B14F-4D97-AF65-F5344CB8AC3E}">
        <p14:creationId xmlns:p14="http://schemas.microsoft.com/office/powerpoint/2010/main" val="1796898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5DE93EA-94E1-4702-97A4-D0CA1F7CECFB}" type="slidenum">
              <a:rPr lang="ru-RU" smtClean="0"/>
              <a:t>4</a:t>
            </a:fld>
            <a:endParaRPr lang="ru-RU" dirty="0"/>
          </a:p>
        </p:txBody>
      </p:sp>
    </p:spTree>
    <p:extLst>
      <p:ext uri="{BB962C8B-B14F-4D97-AF65-F5344CB8AC3E}">
        <p14:creationId xmlns:p14="http://schemas.microsoft.com/office/powerpoint/2010/main" val="4267072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5DE93EA-94E1-4702-97A4-D0CA1F7CECFB}" type="slidenum">
              <a:rPr lang="ru-RU" smtClean="0"/>
              <a:t>5</a:t>
            </a:fld>
            <a:endParaRPr lang="ru-RU" dirty="0"/>
          </a:p>
        </p:txBody>
      </p:sp>
    </p:spTree>
    <p:extLst>
      <p:ext uri="{BB962C8B-B14F-4D97-AF65-F5344CB8AC3E}">
        <p14:creationId xmlns:p14="http://schemas.microsoft.com/office/powerpoint/2010/main" val="518033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5DE93EA-94E1-4702-97A4-D0CA1F7CECFB}" type="slidenum">
              <a:rPr lang="ru-RU" smtClean="0"/>
              <a:t>9</a:t>
            </a:fld>
            <a:endParaRPr lang="ru-RU" dirty="0"/>
          </a:p>
        </p:txBody>
      </p:sp>
    </p:spTree>
    <p:extLst>
      <p:ext uri="{BB962C8B-B14F-4D97-AF65-F5344CB8AC3E}">
        <p14:creationId xmlns:p14="http://schemas.microsoft.com/office/powerpoint/2010/main" val="4019129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5DE93EA-94E1-4702-97A4-D0CA1F7CECFB}" type="slidenum">
              <a:rPr lang="ru-RU" smtClean="0"/>
              <a:t>10</a:t>
            </a:fld>
            <a:endParaRPr lang="ru-RU" dirty="0"/>
          </a:p>
        </p:txBody>
      </p:sp>
    </p:spTree>
    <p:extLst>
      <p:ext uri="{BB962C8B-B14F-4D97-AF65-F5344CB8AC3E}">
        <p14:creationId xmlns:p14="http://schemas.microsoft.com/office/powerpoint/2010/main" val="4211239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5DE93EA-94E1-4702-97A4-D0CA1F7CECFB}" type="slidenum">
              <a:rPr lang="ru-RU" smtClean="0"/>
              <a:t>11</a:t>
            </a:fld>
            <a:endParaRPr lang="ru-RU" dirty="0"/>
          </a:p>
        </p:txBody>
      </p:sp>
    </p:spTree>
    <p:extLst>
      <p:ext uri="{BB962C8B-B14F-4D97-AF65-F5344CB8AC3E}">
        <p14:creationId xmlns:p14="http://schemas.microsoft.com/office/powerpoint/2010/main" val="25958511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5DE93EA-94E1-4702-97A4-D0CA1F7CECFB}" type="slidenum">
              <a:rPr lang="ru-RU" smtClean="0"/>
              <a:t>12</a:t>
            </a:fld>
            <a:endParaRPr lang="ru-RU" dirty="0"/>
          </a:p>
        </p:txBody>
      </p:sp>
    </p:spTree>
    <p:extLst>
      <p:ext uri="{BB962C8B-B14F-4D97-AF65-F5344CB8AC3E}">
        <p14:creationId xmlns:p14="http://schemas.microsoft.com/office/powerpoint/2010/main" val="2469458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5DE93EA-94E1-4702-97A4-D0CA1F7CECFB}" type="slidenum">
              <a:rPr lang="ru-RU" smtClean="0"/>
              <a:t>13</a:t>
            </a:fld>
            <a:endParaRPr lang="ru-RU" dirty="0"/>
          </a:p>
        </p:txBody>
      </p:sp>
    </p:spTree>
    <p:extLst>
      <p:ext uri="{BB962C8B-B14F-4D97-AF65-F5344CB8AC3E}">
        <p14:creationId xmlns:p14="http://schemas.microsoft.com/office/powerpoint/2010/main" val="15539855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uk-UA"/>
              <a:t>Зразок заголовка</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uk-UA"/>
              <a:t>Клацніть, щоб редагувати стиль зразка підзаголовка</a:t>
            </a:r>
            <a:endParaRPr lang="en-US" dirty="0"/>
          </a:p>
        </p:txBody>
      </p:sp>
      <p:sp>
        <p:nvSpPr>
          <p:cNvPr id="4" name="Date Placeholder 3"/>
          <p:cNvSpPr>
            <a:spLocks noGrp="1"/>
          </p:cNvSpPr>
          <p:nvPr>
            <p:ph type="dt" sz="half" idx="10"/>
          </p:nvPr>
        </p:nvSpPr>
        <p:spPr/>
        <p:txBody>
          <a:bodyPr/>
          <a:lstStyle/>
          <a:p>
            <a:fld id="{9CF04CD1-0245-46C7-96A8-27C9E0E61E43}" type="datetimeFigureOut">
              <a:rPr lang="en-US" smtClean="0"/>
              <a:t>3/3/2025</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B80E1A4F-A197-40CD-B3B3-988904997EA3}" type="slidenum">
              <a:rPr lang="en-US" smtClean="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18222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Зразок заголовка</a:t>
            </a:r>
            <a:endParaRPr lang="en-US" dirty="0"/>
          </a:p>
        </p:txBody>
      </p:sp>
      <p:sp>
        <p:nvSpPr>
          <p:cNvPr id="3" name="Vertical Text Placeholder 2"/>
          <p:cNvSpPr>
            <a:spLocks noGrp="1"/>
          </p:cNvSpPr>
          <p:nvPr>
            <p:ph type="body" orient="vert" idx="1"/>
          </p:nvPr>
        </p:nvSpPr>
        <p:spPr/>
        <p:txBody>
          <a:bodyPr vert="eaVert"/>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p>
            <a:fld id="{9CF04CD1-0245-46C7-96A8-27C9E0E61E43}" type="datetimeFigureOut">
              <a:rPr lang="en-US" smtClean="0"/>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0E1A4F-A197-40CD-B3B3-988904997EA3}" type="slidenum">
              <a:rPr lang="en-US" smtClean="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76903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uk-UA"/>
              <a:t>Зразок заголовка</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p>
            <a:fld id="{9CF04CD1-0245-46C7-96A8-27C9E0E61E43}" type="datetimeFigureOut">
              <a:rPr lang="en-US" smtClean="0"/>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0E1A4F-A197-40CD-B3B3-988904997EA3}" type="slidenum">
              <a:rPr lang="en-US" smtClean="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75194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і об’є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Зразок заголовка</a:t>
            </a:r>
            <a:endParaRPr lang="en-US" dirty="0"/>
          </a:p>
        </p:txBody>
      </p:sp>
      <p:sp>
        <p:nvSpPr>
          <p:cNvPr id="3" name="Content Placeholder 2"/>
          <p:cNvSpPr>
            <a:spLocks noGrp="1"/>
          </p:cNvSpPr>
          <p:nvPr>
            <p:ph idx="1"/>
          </p:nvPr>
        </p:nvSpPr>
        <p:spPr/>
        <p:txBody>
          <a:bodyPr anchor="t"/>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p>
            <a:fld id="{9CF04CD1-0245-46C7-96A8-27C9E0E61E43}" type="datetimeFigureOut">
              <a:rPr lang="en-US" smtClean="0"/>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0E1A4F-A197-40CD-B3B3-988904997EA3}" type="slidenum">
              <a:rPr lang="en-US" smtClean="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00508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озділу">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uk-UA"/>
              <a:t>Зразок заголовка</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uk-UA"/>
              <a:t>Редагувати стиль зразка тексту</a:t>
            </a:r>
          </a:p>
        </p:txBody>
      </p:sp>
      <p:sp>
        <p:nvSpPr>
          <p:cNvPr id="4" name="Date Placeholder 3"/>
          <p:cNvSpPr>
            <a:spLocks noGrp="1"/>
          </p:cNvSpPr>
          <p:nvPr>
            <p:ph type="dt" sz="half" idx="10"/>
          </p:nvPr>
        </p:nvSpPr>
        <p:spPr/>
        <p:txBody>
          <a:bodyPr/>
          <a:lstStyle/>
          <a:p>
            <a:fld id="{9CF04CD1-0245-46C7-96A8-27C9E0E61E43}" type="datetimeFigureOut">
              <a:rPr lang="en-US" smtClean="0"/>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0E1A4F-A197-40CD-B3B3-988904997EA3}" type="slidenum">
              <a:rPr lang="en-US" smtClean="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28469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uk-UA"/>
              <a:t>Зразок заголовка</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5" name="Date Placeholder 4"/>
          <p:cNvSpPr>
            <a:spLocks noGrp="1"/>
          </p:cNvSpPr>
          <p:nvPr>
            <p:ph type="dt" sz="half" idx="10"/>
          </p:nvPr>
        </p:nvSpPr>
        <p:spPr/>
        <p:txBody>
          <a:bodyPr/>
          <a:lstStyle/>
          <a:p>
            <a:fld id="{9CF04CD1-0245-46C7-96A8-27C9E0E61E43}" type="datetimeFigureOut">
              <a:rPr lang="en-US" smtClean="0"/>
              <a:t>3/3/2025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0E1A4F-A197-40CD-B3B3-988904997EA3}" type="slidenum">
              <a:rPr lang="en-US" smtClean="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3798726"/>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uk-UA"/>
              <a:t>Зразок заголовка</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Редагувати стиль зразка тексту</a:t>
            </a:r>
          </a:p>
        </p:txBody>
      </p:sp>
      <p:sp>
        <p:nvSpPr>
          <p:cNvPr id="4" name="Content Placeholder 3"/>
          <p:cNvSpPr>
            <a:spLocks noGrp="1"/>
          </p:cNvSpPr>
          <p:nvPr>
            <p:ph sz="half" idx="2"/>
          </p:nvPr>
        </p:nvSpPr>
        <p:spPr>
          <a:xfrm>
            <a:off x="1447191" y="2824269"/>
            <a:ext cx="4645152" cy="2644457"/>
          </a:xfrm>
        </p:spPr>
        <p:txBody>
          <a:bodyPr/>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Редагувати стиль зразка тексту</a:t>
            </a:r>
          </a:p>
        </p:txBody>
      </p:sp>
      <p:sp>
        <p:nvSpPr>
          <p:cNvPr id="6" name="Content Placeholder 5"/>
          <p:cNvSpPr>
            <a:spLocks noGrp="1"/>
          </p:cNvSpPr>
          <p:nvPr>
            <p:ph sz="quarter" idx="4"/>
          </p:nvPr>
        </p:nvSpPr>
        <p:spPr>
          <a:xfrm>
            <a:off x="6412362" y="2821491"/>
            <a:ext cx="4645152" cy="2637371"/>
          </a:xfrm>
        </p:spPr>
        <p:txBody>
          <a:bodyPr/>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7" name="Date Placeholder 6"/>
          <p:cNvSpPr>
            <a:spLocks noGrp="1"/>
          </p:cNvSpPr>
          <p:nvPr>
            <p:ph type="dt" sz="half" idx="10"/>
          </p:nvPr>
        </p:nvSpPr>
        <p:spPr/>
        <p:txBody>
          <a:bodyPr/>
          <a:lstStyle/>
          <a:p>
            <a:fld id="{9CF04CD1-0245-46C7-96A8-27C9E0E61E43}" type="datetimeFigureOut">
              <a:rPr lang="en-US" smtClean="0"/>
              <a:t>3/3/2025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0E1A4F-A197-40CD-B3B3-988904997EA3}" type="slidenum">
              <a:rPr lang="en-US" smtClean="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18328187"/>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Зразок заголовка</a:t>
            </a:r>
            <a:endParaRPr lang="en-US" dirty="0"/>
          </a:p>
        </p:txBody>
      </p:sp>
      <p:sp>
        <p:nvSpPr>
          <p:cNvPr id="3" name="Date Placeholder 2"/>
          <p:cNvSpPr>
            <a:spLocks noGrp="1"/>
          </p:cNvSpPr>
          <p:nvPr>
            <p:ph type="dt" sz="half" idx="10"/>
          </p:nvPr>
        </p:nvSpPr>
        <p:spPr/>
        <p:txBody>
          <a:bodyPr/>
          <a:lstStyle/>
          <a:p>
            <a:fld id="{9CF04CD1-0245-46C7-96A8-27C9E0E61E43}" type="datetimeFigureOut">
              <a:rPr lang="en-US" smtClean="0"/>
              <a:t>3/3/2025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0E1A4F-A197-40CD-B3B3-988904997EA3}" type="slidenum">
              <a:rPr lang="en-US" smtClean="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12828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F04CD1-0245-46C7-96A8-27C9E0E61E43}" type="datetimeFigureOut">
              <a:rPr lang="en-US" smtClean="0"/>
              <a:t>3/3/2025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0E1A4F-A197-40CD-B3B3-988904997EA3}" type="slidenum">
              <a:rPr lang="en-US" smtClean="0"/>
              <a:t>‹№›</a:t>
            </a:fld>
            <a:endParaRPr lang="en-US"/>
          </a:p>
        </p:txBody>
      </p:sp>
    </p:spTree>
    <p:extLst>
      <p:ext uri="{BB962C8B-B14F-4D97-AF65-F5344CB8AC3E}">
        <p14:creationId xmlns:p14="http://schemas.microsoft.com/office/powerpoint/2010/main" val="37595527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з підписом">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uk-UA"/>
              <a:t>Зразок заголовка</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Редагувати стиль зразка тексту</a:t>
            </a:r>
          </a:p>
        </p:txBody>
      </p:sp>
      <p:sp>
        <p:nvSpPr>
          <p:cNvPr id="5" name="Date Placeholder 4"/>
          <p:cNvSpPr>
            <a:spLocks noGrp="1"/>
          </p:cNvSpPr>
          <p:nvPr>
            <p:ph type="dt" sz="half" idx="10"/>
          </p:nvPr>
        </p:nvSpPr>
        <p:spPr/>
        <p:txBody>
          <a:bodyPr/>
          <a:lstStyle/>
          <a:p>
            <a:fld id="{9CF04CD1-0245-46C7-96A8-27C9E0E61E43}" type="datetimeFigureOut">
              <a:rPr lang="en-US" smtClean="0"/>
              <a:t>3/3/2025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0E1A4F-A197-40CD-B3B3-988904997EA3}" type="slidenum">
              <a:rPr lang="en-US" smtClean="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77550300"/>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Зображення з підписом">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uk-UA"/>
              <a:t>Зразок заголовка</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uk-UA"/>
              <a:t>Клацніть піктограму, щоб додати зображення</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Редагувати стиль зразка тексту</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9CF04CD1-0245-46C7-96A8-27C9E0E61E43}" type="datetimeFigureOut">
              <a:rPr lang="en-US" smtClean="0"/>
              <a:t>3/3/2025</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B80E1A4F-A197-40CD-B3B3-988904997EA3}" type="slidenum">
              <a:rPr lang="en-US" smtClean="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97331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uk-UA"/>
              <a:t>Зразок заголовка</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9CF04CD1-0245-46C7-96A8-27C9E0E61E43}" type="datetimeFigureOut">
              <a:rPr lang="en-US" smtClean="0"/>
              <a:t>3/3/2025</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B80E1A4F-A197-40CD-B3B3-988904997EA3}" type="slidenum">
              <a:rPr lang="en-US" smtClean="0"/>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688781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hyperlink" Target="https://uk.wikipedia.org/wiki/%D0%86%D1%82%D0%B0%D0%BB%D1%96%D0%B9%D1%81%D1%8C%D0%BA%D0%B0_%D0%BC%D0%BE%D0%B2%D0%B0"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17639" y="804519"/>
            <a:ext cx="10597654" cy="1049235"/>
          </a:xfrm>
        </p:spPr>
        <p:txBody>
          <a:bodyPr>
            <a:noAutofit/>
          </a:bodyPr>
          <a:lstStyle/>
          <a:p>
            <a:pPr algn="ctr"/>
            <a:r>
              <a:rPr lang="uk-UA" sz="4400" b="1" dirty="0"/>
              <a:t>ЗАПОБІГАННЯ ТА ПРОТИДІЇ КОНТРАБАНДІ</a:t>
            </a:r>
          </a:p>
        </p:txBody>
      </p:sp>
      <p:pic>
        <p:nvPicPr>
          <p:cNvPr id="3" name="Рисунок 2"/>
          <p:cNvPicPr>
            <a:picLocks noChangeAspect="1"/>
          </p:cNvPicPr>
          <p:nvPr/>
        </p:nvPicPr>
        <p:blipFill>
          <a:blip r:embed="rId2"/>
          <a:stretch>
            <a:fillRect/>
          </a:stretch>
        </p:blipFill>
        <p:spPr>
          <a:xfrm>
            <a:off x="1219200" y="2023672"/>
            <a:ext cx="9753600" cy="4047344"/>
          </a:xfrm>
          <a:prstGeom prst="rect">
            <a:avLst/>
          </a:prstGeom>
        </p:spPr>
      </p:pic>
    </p:spTree>
    <p:extLst>
      <p:ext uri="{BB962C8B-B14F-4D97-AF65-F5344CB8AC3E}">
        <p14:creationId xmlns:p14="http://schemas.microsoft.com/office/powerpoint/2010/main" val="4552289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F3F6C66-D6D7-4A72-9928-967AEA400766}"/>
              </a:ext>
            </a:extLst>
          </p:cNvPr>
          <p:cNvSpPr>
            <a:spLocks noGrp="1"/>
          </p:cNvSpPr>
          <p:nvPr>
            <p:ph type="title"/>
          </p:nvPr>
        </p:nvSpPr>
        <p:spPr>
          <a:xfrm>
            <a:off x="1479019" y="624110"/>
            <a:ext cx="7781359" cy="805679"/>
          </a:xfrm>
        </p:spPr>
        <p:txBody>
          <a:bodyPr rtlCol="0">
            <a:normAutofit fontScale="90000"/>
          </a:bodyPr>
          <a:lstStyle/>
          <a:p>
            <a:pPr algn="ctr" rtl="0"/>
            <a:r>
              <a:rPr lang="ru-RU" dirty="0"/>
              <a:t>Контрабанда з вінтажних фотоапаратів:</a:t>
            </a:r>
          </a:p>
        </p:txBody>
      </p:sp>
      <p:sp>
        <p:nvSpPr>
          <p:cNvPr id="4" name="Объект 3">
            <a:extLst>
              <a:ext uri="{FF2B5EF4-FFF2-40B4-BE49-F238E27FC236}">
                <a16:creationId xmlns:a16="http://schemas.microsoft.com/office/drawing/2014/main" id="{C8B6C948-49BC-C1BD-3568-FDA68DB9F96B}"/>
              </a:ext>
            </a:extLst>
          </p:cNvPr>
          <p:cNvSpPr>
            <a:spLocks noGrp="1"/>
          </p:cNvSpPr>
          <p:nvPr>
            <p:ph idx="1"/>
          </p:nvPr>
        </p:nvSpPr>
        <p:spPr>
          <a:xfrm>
            <a:off x="303211" y="2033847"/>
            <a:ext cx="11600613" cy="3777622"/>
          </a:xfrm>
        </p:spPr>
        <p:txBody>
          <a:bodyPr>
            <a:normAutofit fontScale="85000" lnSpcReduction="20000"/>
          </a:bodyPr>
          <a:lstStyle/>
          <a:p>
            <a:pPr marL="0" indent="0" algn="ctr">
              <a:buNone/>
            </a:pPr>
            <a:r>
              <a:rPr lang="ru-RU" b="1" u="sng" dirty="0">
                <a:latin typeface="Times New Roman" panose="02020603050405020304" pitchFamily="18" charset="0"/>
                <a:cs typeface="Times New Roman" panose="02020603050405020304" pitchFamily="18" charset="0"/>
              </a:rPr>
              <a:t>Одеські митники завадили незаконному вивезенню з України до Туреччини колекції із 42 вінтажних фотоапаратів</a:t>
            </a:r>
          </a:p>
          <a:p>
            <a:pPr marL="0" indent="0" algn="just">
              <a:buNone/>
            </a:pPr>
            <a:r>
              <a:rPr lang="ru-RU" dirty="0">
                <a:latin typeface="Times New Roman" panose="02020603050405020304" pitchFamily="18" charset="0"/>
                <a:cs typeface="Times New Roman" panose="02020603050405020304" pitchFamily="18" charset="0"/>
              </a:rPr>
              <a:t>42 фотоапарати різних марок, країн та років виготовлення намагався вивезти з України водій рейсового автобуса без декларування митному органу. Транспортний засіб слідував через пункт пропуску «Орлівка» до Стамбула. Під час огляду автобуса та багажу пасажирів митники виявили два мішки з фототехнікою, що мала ознаки старовини. У колекції - плівкові фотоапарати виробництва світових компаній </a:t>
            </a:r>
            <a:r>
              <a:rPr lang="en-US" dirty="0">
                <a:latin typeface="Times New Roman" panose="02020603050405020304" pitchFamily="18" charset="0"/>
                <a:cs typeface="Times New Roman" panose="02020603050405020304" pitchFamily="18" charset="0"/>
              </a:rPr>
              <a:t>Zeiss, Kodak, H. Ernemann, Agfa </a:t>
            </a:r>
            <a:r>
              <a:rPr lang="ru-RU" dirty="0">
                <a:latin typeface="Times New Roman" panose="02020603050405020304" pitchFamily="18" charset="0"/>
                <a:cs typeface="Times New Roman" panose="02020603050405020304" pitchFamily="18" charset="0"/>
              </a:rPr>
              <a:t>та </a:t>
            </a:r>
            <a:r>
              <a:rPr lang="en-US" dirty="0">
                <a:latin typeface="Times New Roman" panose="02020603050405020304" pitchFamily="18" charset="0"/>
                <a:cs typeface="Times New Roman" panose="02020603050405020304" pitchFamily="18" charset="0"/>
              </a:rPr>
              <a:t>Voigtländer, </a:t>
            </a:r>
            <a:r>
              <a:rPr lang="ru-RU" dirty="0">
                <a:latin typeface="Times New Roman" panose="02020603050405020304" pitchFamily="18" charset="0"/>
                <a:cs typeface="Times New Roman" panose="02020603050405020304" pitchFamily="18" charset="0"/>
              </a:rPr>
              <a:t>частина з яких відноситься до 1930-1960 років. </a:t>
            </a:r>
          </a:p>
          <a:p>
            <a:pPr marL="0" indent="0" algn="just">
              <a:buNone/>
            </a:pPr>
            <a:r>
              <a:rPr lang="ru-RU" dirty="0">
                <a:latin typeface="Times New Roman" panose="02020603050405020304" pitchFamily="18" charset="0"/>
                <a:cs typeface="Times New Roman" panose="02020603050405020304" pitchFamily="18" charset="0"/>
              </a:rPr>
              <a:t>Значна кількість предметів - відомі марки фототехніки радянських часів, зокрема </a:t>
            </a:r>
            <a:r>
              <a:rPr lang="en-US" dirty="0">
                <a:latin typeface="Times New Roman" panose="02020603050405020304" pitchFamily="18" charset="0"/>
                <a:cs typeface="Times New Roman" panose="02020603050405020304" pitchFamily="18" charset="0"/>
              </a:rPr>
              <a:t>Zenit, «</a:t>
            </a:r>
            <a:r>
              <a:rPr lang="ru-RU" dirty="0">
                <a:latin typeface="Times New Roman" panose="02020603050405020304" pitchFamily="18" charset="0"/>
                <a:cs typeface="Times New Roman" panose="02020603050405020304" pitchFamily="18" charset="0"/>
              </a:rPr>
              <a:t>Київ», «Юність», «Салют», «Іскра», </a:t>
            </a:r>
            <a:r>
              <a:rPr lang="en-US" dirty="0">
                <a:latin typeface="Times New Roman" panose="02020603050405020304" pitchFamily="18" charset="0"/>
                <a:cs typeface="Times New Roman" panose="02020603050405020304" pitchFamily="18" charset="0"/>
              </a:rPr>
              <a:t>Zorki </a:t>
            </a:r>
            <a:r>
              <a:rPr lang="ru-RU" dirty="0">
                <a:latin typeface="Times New Roman" panose="02020603050405020304" pitchFamily="18" charset="0"/>
                <a:cs typeface="Times New Roman" panose="02020603050405020304" pitchFamily="18" charset="0"/>
              </a:rPr>
              <a:t>та різні модифікації фотоапаратів, що починаючи з 1930-их років випускалися Харківським виробничим машинобудівельним об’єднанням ФЕД. За фактом вивезення фототехніки, що має ознаки культурних цінностей, складений протокол про порушення митних правил за ч. 3 ст. 471 (недекларування товарів, що підпадають під встановлені законодавством заборони щодо вивезення за межі України) Митного кодексу України. Колекцію тимчасово вилучили. Належність до культурних та історичних цінностей та вартість фотоапаратів визначить експертиза, а їх подальшу долю – суд.</a:t>
            </a:r>
          </a:p>
          <a:p>
            <a:pPr marL="0" indent="0">
              <a:buNone/>
            </a:pPr>
            <a:endParaRPr lang="ru-RU" dirty="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id="{94B972EF-AF5F-F93F-185F-1B40A6919A46}"/>
              </a:ext>
            </a:extLst>
          </p:cNvPr>
          <p:cNvPicPr>
            <a:picLocks noChangeAspect="1"/>
          </p:cNvPicPr>
          <p:nvPr/>
        </p:nvPicPr>
        <p:blipFill>
          <a:blip r:embed="rId3"/>
          <a:stretch>
            <a:fillRect/>
          </a:stretch>
        </p:blipFill>
        <p:spPr>
          <a:xfrm>
            <a:off x="8898277" y="159370"/>
            <a:ext cx="2784765" cy="1591294"/>
          </a:xfrm>
          <a:prstGeom prst="rect">
            <a:avLst/>
          </a:prstGeom>
        </p:spPr>
      </p:pic>
      <p:sp>
        <p:nvSpPr>
          <p:cNvPr id="8" name="TextBox 7">
            <a:extLst>
              <a:ext uri="{FF2B5EF4-FFF2-40B4-BE49-F238E27FC236}">
                <a16:creationId xmlns:a16="http://schemas.microsoft.com/office/drawing/2014/main" id="{31CE7F33-7480-CAA8-D98A-E0F2CBF834CE}"/>
              </a:ext>
            </a:extLst>
          </p:cNvPr>
          <p:cNvSpPr txBox="1"/>
          <p:nvPr/>
        </p:nvSpPr>
        <p:spPr>
          <a:xfrm>
            <a:off x="9614234" y="1750664"/>
            <a:ext cx="1624573" cy="369332"/>
          </a:xfrm>
          <a:prstGeom prst="rect">
            <a:avLst/>
          </a:prstGeom>
          <a:noFill/>
        </p:spPr>
        <p:txBody>
          <a:bodyPr wrap="square">
            <a:spAutoFit/>
          </a:bodyPr>
          <a:lstStyle/>
          <a:p>
            <a:r>
              <a:rPr lang="ru-RU" dirty="0"/>
              <a:t>30.10.2024</a:t>
            </a:r>
          </a:p>
        </p:txBody>
      </p:sp>
    </p:spTree>
    <p:extLst>
      <p:ext uri="{BB962C8B-B14F-4D97-AF65-F5344CB8AC3E}">
        <p14:creationId xmlns:p14="http://schemas.microsoft.com/office/powerpoint/2010/main" val="3123121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a:extLst>
              <a:ext uri="{FF2B5EF4-FFF2-40B4-BE49-F238E27FC236}">
                <a16:creationId xmlns:a16="http://schemas.microsoft.com/office/drawing/2014/main" id="{C249B398-D247-E50E-028A-EF9BE32182CC}"/>
              </a:ext>
            </a:extLst>
          </p:cNvPr>
          <p:cNvPicPr>
            <a:picLocks noChangeAspect="1"/>
          </p:cNvPicPr>
          <p:nvPr/>
        </p:nvPicPr>
        <p:blipFill>
          <a:blip r:embed="rId3"/>
          <a:stretch>
            <a:fillRect/>
          </a:stretch>
        </p:blipFill>
        <p:spPr>
          <a:xfrm>
            <a:off x="0" y="32281"/>
            <a:ext cx="2079523" cy="1559642"/>
          </a:xfrm>
          <a:prstGeom prst="rect">
            <a:avLst/>
          </a:prstGeom>
        </p:spPr>
      </p:pic>
      <p:sp>
        <p:nvSpPr>
          <p:cNvPr id="2" name="Заголовок 1">
            <a:extLst>
              <a:ext uri="{FF2B5EF4-FFF2-40B4-BE49-F238E27FC236}">
                <a16:creationId xmlns:a16="http://schemas.microsoft.com/office/drawing/2014/main" id="{5F3F6C66-D6D7-4A72-9928-967AEA400766}"/>
              </a:ext>
            </a:extLst>
          </p:cNvPr>
          <p:cNvSpPr>
            <a:spLocks noGrp="1"/>
          </p:cNvSpPr>
          <p:nvPr>
            <p:ph type="title"/>
          </p:nvPr>
        </p:nvSpPr>
        <p:spPr>
          <a:xfrm>
            <a:off x="805688" y="643691"/>
            <a:ext cx="7781359" cy="805679"/>
          </a:xfrm>
        </p:spPr>
        <p:txBody>
          <a:bodyPr rtlCol="0">
            <a:normAutofit/>
          </a:bodyPr>
          <a:lstStyle/>
          <a:p>
            <a:pPr algn="ctr" rtl="0"/>
            <a:r>
              <a:rPr lang="ru-RU" dirty="0"/>
              <a:t>Контрабанда наркотиків:</a:t>
            </a:r>
          </a:p>
        </p:txBody>
      </p:sp>
      <p:sp>
        <p:nvSpPr>
          <p:cNvPr id="4" name="Объект 3">
            <a:extLst>
              <a:ext uri="{FF2B5EF4-FFF2-40B4-BE49-F238E27FC236}">
                <a16:creationId xmlns:a16="http://schemas.microsoft.com/office/drawing/2014/main" id="{C8B6C948-49BC-C1BD-3568-FDA68DB9F96B}"/>
              </a:ext>
            </a:extLst>
          </p:cNvPr>
          <p:cNvSpPr>
            <a:spLocks noGrp="1"/>
          </p:cNvSpPr>
          <p:nvPr>
            <p:ph idx="1"/>
          </p:nvPr>
        </p:nvSpPr>
        <p:spPr>
          <a:xfrm>
            <a:off x="145849" y="1810060"/>
            <a:ext cx="11600613" cy="4491644"/>
          </a:xfrm>
        </p:spPr>
        <p:txBody>
          <a:bodyPr>
            <a:normAutofit fontScale="85000" lnSpcReduction="10000"/>
          </a:bodyPr>
          <a:lstStyle/>
          <a:p>
            <a:pPr marL="0" indent="0" algn="ctr">
              <a:buNone/>
            </a:pPr>
            <a:r>
              <a:rPr lang="ru-RU" b="1" u="sng" dirty="0">
                <a:latin typeface="Times New Roman" panose="02020603050405020304" pitchFamily="18" charset="0"/>
                <a:cs typeface="Times New Roman" panose="02020603050405020304" pitchFamily="18" charset="0"/>
              </a:rPr>
              <a:t>Правоохоронці викрили злочинне наркоугруповання, учасники якого налагодили схему контрабандного постачання кокаїну із країн Західної Європи до України</a:t>
            </a:r>
          </a:p>
          <a:p>
            <a:pPr marL="0" indent="0" algn="just">
              <a:buNone/>
            </a:pPr>
            <a:r>
              <a:rPr lang="ru-RU" dirty="0">
                <a:latin typeface="Times New Roman" panose="02020603050405020304" pitchFamily="18" charset="0"/>
                <a:cs typeface="Times New Roman" panose="02020603050405020304" pitchFamily="18" charset="0"/>
              </a:rPr>
              <a:t>У результаті проведення заходів злочинне наркоугруповання було знешкоджене. Організаторами злочинної схеми виявилися двоє жителів Києва віком 32 та 33 роки, один із них наразі перебуває за кордоном. Також вони залучили ще трьох спільників. Фігуранти справи заборонений «товар» переправляли в упаковках з меленою кавою, а реалізовували через Телеграм-канал. Оплату за «товар» вони отримували на безготівкові розрахунки, готівкою, а також криптовалютою, в загальній сумі понад 5 мільйонів гривень на місяць.</a:t>
            </a:r>
          </a:p>
          <a:p>
            <a:pPr marL="0" indent="0" algn="just">
              <a:buNone/>
            </a:pPr>
            <a:r>
              <a:rPr lang="ru-RU" dirty="0">
                <a:latin typeface="Times New Roman" panose="02020603050405020304" pitchFamily="18" charset="0"/>
                <a:cs typeface="Times New Roman" panose="02020603050405020304" pitchFamily="18" charset="0"/>
              </a:rPr>
              <a:t> Правоохоронці провели 10 одночасних санкціонованих обшуків, в результаті яких вилучено 800 грамів кокаїну, 2 кг канабісу та сушених грибів, які можуть бути галюциногенними, 5 мільйонів гривень в різній валюті, пакувальні матеріали, «чорнові» записи. Попередньо, вартість вилучених наркотиків за цінами «чорного» ринку становить понад 6 млн гривень. Трьом із підозрюваних обрано запобіжний захід у вигляді тримання під вартою без права внесення застави, ще одному – з можливістю внесення застави в розмірі 908 тисяч гривень. Організатору, який перебуває за кордоном, повідомлено про підозру за ч. 3 ст. 307 Кримінального кодексу України заочно. За вчинене зловмисникам загрожує до 12 років ув’язнення з конфіскацією майна.</a:t>
            </a:r>
          </a:p>
        </p:txBody>
      </p:sp>
      <p:pic>
        <p:nvPicPr>
          <p:cNvPr id="9" name="Рисунок 8">
            <a:extLst>
              <a:ext uri="{FF2B5EF4-FFF2-40B4-BE49-F238E27FC236}">
                <a16:creationId xmlns:a16="http://schemas.microsoft.com/office/drawing/2014/main" id="{1F2714AD-4A87-BA65-2138-71511108D9E4}"/>
              </a:ext>
            </a:extLst>
          </p:cNvPr>
          <p:cNvPicPr>
            <a:picLocks noChangeAspect="1"/>
          </p:cNvPicPr>
          <p:nvPr/>
        </p:nvPicPr>
        <p:blipFill>
          <a:blip r:embed="rId4"/>
          <a:stretch>
            <a:fillRect/>
          </a:stretch>
        </p:blipFill>
        <p:spPr>
          <a:xfrm>
            <a:off x="8824914" y="161414"/>
            <a:ext cx="2781187" cy="1589250"/>
          </a:xfrm>
          <a:prstGeom prst="rect">
            <a:avLst/>
          </a:prstGeom>
        </p:spPr>
      </p:pic>
    </p:spTree>
    <p:extLst>
      <p:ext uri="{BB962C8B-B14F-4D97-AF65-F5344CB8AC3E}">
        <p14:creationId xmlns:p14="http://schemas.microsoft.com/office/powerpoint/2010/main" val="29515806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F3F6C66-D6D7-4A72-9928-967AEA400766}"/>
              </a:ext>
            </a:extLst>
          </p:cNvPr>
          <p:cNvSpPr>
            <a:spLocks noGrp="1"/>
          </p:cNvSpPr>
          <p:nvPr>
            <p:ph type="title"/>
          </p:nvPr>
        </p:nvSpPr>
        <p:spPr>
          <a:xfrm>
            <a:off x="1479019" y="624110"/>
            <a:ext cx="7781359" cy="805679"/>
          </a:xfrm>
        </p:spPr>
        <p:txBody>
          <a:bodyPr rtlCol="0">
            <a:normAutofit/>
          </a:bodyPr>
          <a:lstStyle/>
          <a:p>
            <a:pPr algn="ctr" rtl="0"/>
            <a:r>
              <a:rPr lang="ru-RU" dirty="0"/>
              <a:t>Контрабанда </a:t>
            </a:r>
            <a:r>
              <a:rPr lang="ru-RU"/>
              <a:t>волоссям</a:t>
            </a:r>
            <a:r>
              <a:rPr lang="ru-RU" dirty="0"/>
              <a:t>:</a:t>
            </a:r>
          </a:p>
        </p:txBody>
      </p:sp>
      <p:sp>
        <p:nvSpPr>
          <p:cNvPr id="4" name="Объект 3">
            <a:extLst>
              <a:ext uri="{FF2B5EF4-FFF2-40B4-BE49-F238E27FC236}">
                <a16:creationId xmlns:a16="http://schemas.microsoft.com/office/drawing/2014/main" id="{C8B6C948-49BC-C1BD-3568-FDA68DB9F96B}"/>
              </a:ext>
            </a:extLst>
          </p:cNvPr>
          <p:cNvSpPr>
            <a:spLocks noGrp="1"/>
          </p:cNvSpPr>
          <p:nvPr>
            <p:ph idx="1"/>
          </p:nvPr>
        </p:nvSpPr>
        <p:spPr>
          <a:xfrm>
            <a:off x="228396" y="2027611"/>
            <a:ext cx="11600613" cy="3777622"/>
          </a:xfrm>
        </p:spPr>
        <p:txBody>
          <a:bodyPr>
            <a:normAutofit fontScale="85000" lnSpcReduction="10000"/>
          </a:bodyPr>
          <a:lstStyle/>
          <a:p>
            <a:pPr marL="0" indent="0" algn="ctr">
              <a:buNone/>
            </a:pPr>
            <a:r>
              <a:rPr lang="ru-RU" b="1" u="sng" dirty="0">
                <a:latin typeface="Times New Roman" panose="02020603050405020304" pitchFamily="18" charset="0"/>
                <a:cs typeface="Times New Roman" panose="02020603050405020304" pitchFamily="18" charset="0"/>
              </a:rPr>
              <a:t>Польські митні органи виявили в автобусі на пункті пропуску «Кросцєнько - Смільниця» на кордоні з Україною понад 18 кг контрабандного волосся з України на загальну суму понад 100 тис. злотих (понад мільйон грн)</a:t>
            </a:r>
          </a:p>
          <a:p>
            <a:pPr algn="just"/>
            <a:r>
              <a:rPr lang="ru-RU" dirty="0">
                <a:latin typeface="Times New Roman" panose="02020603050405020304" pitchFamily="18" charset="0"/>
                <a:cs typeface="Times New Roman" panose="02020603050405020304" pitchFamily="18" charset="0"/>
              </a:rPr>
              <a:t>У справі затримано водія автобуса, 44-річного громадянина України, передає Укрінформ з посиланням на Митно-податкову адміністрацію Підкарпатського воєводства Польщі.</a:t>
            </a:r>
          </a:p>
          <a:p>
            <a:pPr algn="just"/>
            <a:r>
              <a:rPr lang="ru-RU" dirty="0">
                <a:latin typeface="Times New Roman" panose="02020603050405020304" pitchFamily="18" charset="0"/>
                <a:cs typeface="Times New Roman" panose="02020603050405020304" pitchFamily="18" charset="0"/>
              </a:rPr>
              <a:t>Як повідомила речниця цієї адміністрації Едита Хабовська, контрабандне волосся виявили у сховку в автобусі, який їхав з України до Польщі.</a:t>
            </a:r>
          </a:p>
          <a:p>
            <a:pPr algn="just"/>
            <a:r>
              <a:rPr lang="ru-RU" dirty="0">
                <a:latin typeface="Times New Roman" panose="02020603050405020304" pitchFamily="18" charset="0"/>
                <a:cs typeface="Times New Roman" panose="02020603050405020304" pitchFamily="18" charset="0"/>
              </a:rPr>
              <a:t>«Пасма волосся довжиною від 40 до 85 см були заховані в підлозі автобуса. Ринкова вартість волосся, яке важило понад 18 кг, була оцінена у 101 тис. Злотих.</a:t>
            </a:r>
          </a:p>
          <a:p>
            <a:pPr algn="just"/>
            <a:r>
              <a:rPr lang="ru-RU" dirty="0">
                <a:latin typeface="Times New Roman" panose="02020603050405020304" pitchFamily="18" charset="0"/>
                <a:cs typeface="Times New Roman" panose="02020603050405020304" pitchFamily="18" charset="0"/>
              </a:rPr>
              <a:t>За її словами, в контрабанді зізнався 44-річний водій автобуса, громадянин України. Вона повідомила, що без декларування товару польський бюджет втратив 23 тис. злотих (понад 230 тис. грн). Подальше провадження у цій справі веде Підкарпатська митно-податкова служба у Перемишлі.</a:t>
            </a:r>
          </a:p>
          <a:p>
            <a:endParaRPr lang="ru-RU" dirty="0"/>
          </a:p>
          <a:p>
            <a:pPr marL="0" indent="0">
              <a:buNone/>
            </a:pPr>
            <a:endParaRPr lang="ru-RU" dirty="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p:txBody>
      </p:sp>
      <p:pic>
        <p:nvPicPr>
          <p:cNvPr id="6" name="Рисунок 5">
            <a:extLst>
              <a:ext uri="{FF2B5EF4-FFF2-40B4-BE49-F238E27FC236}">
                <a16:creationId xmlns:a16="http://schemas.microsoft.com/office/drawing/2014/main" id="{EEF2E711-2BA2-721E-0408-41744015B925}"/>
              </a:ext>
            </a:extLst>
          </p:cNvPr>
          <p:cNvPicPr>
            <a:picLocks noChangeAspect="1"/>
          </p:cNvPicPr>
          <p:nvPr/>
        </p:nvPicPr>
        <p:blipFill>
          <a:blip r:embed="rId3"/>
          <a:stretch>
            <a:fillRect/>
          </a:stretch>
        </p:blipFill>
        <p:spPr>
          <a:xfrm>
            <a:off x="8981382" y="140551"/>
            <a:ext cx="2498494" cy="1427711"/>
          </a:xfrm>
          <a:prstGeom prst="rect">
            <a:avLst/>
          </a:prstGeom>
        </p:spPr>
      </p:pic>
      <p:sp>
        <p:nvSpPr>
          <p:cNvPr id="9" name="TextBox 8">
            <a:extLst>
              <a:ext uri="{FF2B5EF4-FFF2-40B4-BE49-F238E27FC236}">
                <a16:creationId xmlns:a16="http://schemas.microsoft.com/office/drawing/2014/main" id="{F485C743-ED16-7D7D-DF60-808F15DD40C3}"/>
              </a:ext>
            </a:extLst>
          </p:cNvPr>
          <p:cNvSpPr txBox="1"/>
          <p:nvPr/>
        </p:nvSpPr>
        <p:spPr>
          <a:xfrm>
            <a:off x="9524047" y="1568262"/>
            <a:ext cx="1413164" cy="369332"/>
          </a:xfrm>
          <a:prstGeom prst="rect">
            <a:avLst/>
          </a:prstGeom>
          <a:noFill/>
        </p:spPr>
        <p:txBody>
          <a:bodyPr wrap="square">
            <a:spAutoFit/>
          </a:bodyPr>
          <a:lstStyle/>
          <a:p>
            <a:r>
              <a:rPr lang="ru-RU" dirty="0"/>
              <a:t>29.10.2024</a:t>
            </a:r>
          </a:p>
        </p:txBody>
      </p:sp>
    </p:spTree>
    <p:extLst>
      <p:ext uri="{BB962C8B-B14F-4D97-AF65-F5344CB8AC3E}">
        <p14:creationId xmlns:p14="http://schemas.microsoft.com/office/powerpoint/2010/main" val="7509913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F3F6C66-D6D7-4A72-9928-967AEA400766}"/>
              </a:ext>
            </a:extLst>
          </p:cNvPr>
          <p:cNvSpPr>
            <a:spLocks noGrp="1"/>
          </p:cNvSpPr>
          <p:nvPr>
            <p:ph type="title"/>
          </p:nvPr>
        </p:nvSpPr>
        <p:spPr>
          <a:xfrm>
            <a:off x="1479019" y="624110"/>
            <a:ext cx="7781359" cy="805679"/>
          </a:xfrm>
        </p:spPr>
        <p:txBody>
          <a:bodyPr rtlCol="0">
            <a:normAutofit/>
          </a:bodyPr>
          <a:lstStyle/>
          <a:p>
            <a:pPr algn="ctr" rtl="0"/>
            <a:r>
              <a:rPr lang="ru-RU" dirty="0"/>
              <a:t>Контрабанда одягу:</a:t>
            </a:r>
          </a:p>
        </p:txBody>
      </p:sp>
      <p:sp>
        <p:nvSpPr>
          <p:cNvPr id="4" name="Объект 3">
            <a:extLst>
              <a:ext uri="{FF2B5EF4-FFF2-40B4-BE49-F238E27FC236}">
                <a16:creationId xmlns:a16="http://schemas.microsoft.com/office/drawing/2014/main" id="{C8B6C948-49BC-C1BD-3568-FDA68DB9F96B}"/>
              </a:ext>
            </a:extLst>
          </p:cNvPr>
          <p:cNvSpPr>
            <a:spLocks noGrp="1"/>
          </p:cNvSpPr>
          <p:nvPr>
            <p:ph idx="1"/>
          </p:nvPr>
        </p:nvSpPr>
        <p:spPr>
          <a:xfrm>
            <a:off x="228396" y="2027611"/>
            <a:ext cx="11791808" cy="4609816"/>
          </a:xfrm>
        </p:spPr>
        <p:txBody>
          <a:bodyPr>
            <a:normAutofit fontScale="70000" lnSpcReduction="20000"/>
          </a:bodyPr>
          <a:lstStyle/>
          <a:p>
            <a:pPr marL="0" indent="0" algn="ctr">
              <a:buNone/>
            </a:pPr>
            <a:r>
              <a:rPr lang="ru-RU" u="sng" dirty="0">
                <a:latin typeface="Times New Roman" panose="02020603050405020304" pitchFamily="18" charset="0"/>
                <a:cs typeface="Times New Roman" panose="02020603050405020304" pitchFamily="18" charset="0"/>
              </a:rPr>
              <a:t>БЕБ ліквідувало канал контрабанди одягу, взуття та аксесуарів відомих брендів</a:t>
            </a:r>
          </a:p>
          <a:p>
            <a:pPr algn="just"/>
            <a:r>
              <a:rPr lang="ru-RU" dirty="0">
                <a:latin typeface="Times New Roman" panose="02020603050405020304" pitchFamily="18" charset="0"/>
                <a:cs typeface="Times New Roman" panose="02020603050405020304" pitchFamily="18" charset="0"/>
              </a:rPr>
              <a:t>Бюро економічної безпеки у Чернівецькій області викрило групу осіб, які ввозили на територію України одяг, взуття та аксесуари відомих світових брендів без сплати податків та митних зборів.</a:t>
            </a:r>
          </a:p>
          <a:p>
            <a:pPr algn="just"/>
            <a:r>
              <a:rPr lang="ru-RU" dirty="0">
                <a:latin typeface="Times New Roman" panose="02020603050405020304" pitchFamily="18" charset="0"/>
                <a:cs typeface="Times New Roman" panose="02020603050405020304" pitchFamily="18" charset="0"/>
              </a:rPr>
              <a:t>Організатор схеми закуповував продукцію в Турецькій Республіці та транспортував її до прикордоння Румунії. Надалі 15-30 мешканців Чернівецької області за грошову винагороду переносили товар у ручній поклажі через піший перехід та декларували як особисті речі.</a:t>
            </a:r>
          </a:p>
          <a:p>
            <a:pPr algn="just"/>
            <a:r>
              <a:rPr lang="ru-RU" dirty="0">
                <a:latin typeface="Times New Roman" panose="02020603050405020304" pitchFamily="18" charset="0"/>
                <a:cs typeface="Times New Roman" panose="02020603050405020304" pitchFamily="18" charset="0"/>
              </a:rPr>
              <a:t>Впродовж доби кордон перетинали до 5 разів та переносили близько 3 тонн товарів.</a:t>
            </a:r>
          </a:p>
          <a:p>
            <a:pPr algn="just"/>
            <a:r>
              <a:rPr lang="ru-RU" dirty="0">
                <a:latin typeface="Times New Roman" panose="02020603050405020304" pitchFamily="18" charset="0"/>
                <a:cs typeface="Times New Roman" panose="02020603050405020304" pitchFamily="18" charset="0"/>
              </a:rPr>
              <a:t>Після проходження митного контролю продукцію завантажували в автомобілі організатора схеми, що очікували біля пункту пропуску на території України. Потім товари реалізовували через мережу Інтернет, торгові центри та ринки.</a:t>
            </a:r>
          </a:p>
          <a:p>
            <a:pPr algn="just"/>
            <a:r>
              <a:rPr lang="ru-RU" dirty="0">
                <a:latin typeface="Times New Roman" panose="02020603050405020304" pitchFamily="18" charset="0"/>
                <a:cs typeface="Times New Roman" panose="02020603050405020304" pitchFamily="18" charset="0"/>
              </a:rPr>
              <a:t>Під час санкціонованих обшуків детективи вилучили незаконно ввезені брендові речі іноземного виробництва, мобільні телефони та транспортні засоби, які використовували для перевезення контрабанди. За попередніми оцінками загальна вартість вилученого майна становить близько 6 млн грн.</a:t>
            </a:r>
          </a:p>
          <a:p>
            <a:pPr algn="just"/>
            <a:r>
              <a:rPr lang="ru-RU" dirty="0">
                <a:latin typeface="Times New Roman" panose="02020603050405020304" pitchFamily="18" charset="0"/>
                <a:cs typeface="Times New Roman" panose="02020603050405020304" pitchFamily="18" charset="0"/>
              </a:rPr>
              <a:t>Оперативний супровід здійснюють співробітники оперативно-розшукового підрозділу 31 прикордонного загону та Управління СБУ в Чернівецькій області. Процесуальне керівництво - Чернівецька обласна прокуратура.</a:t>
            </a:r>
          </a:p>
          <a:p>
            <a:pPr algn="just"/>
            <a:r>
              <a:rPr lang="ru-RU" dirty="0">
                <a:latin typeface="Times New Roman" panose="02020603050405020304" pitchFamily="18" charset="0"/>
                <a:cs typeface="Times New Roman" panose="02020603050405020304" pitchFamily="18" charset="0"/>
              </a:rPr>
              <a:t>Як повідомлялося, нещодавно БЕБ на Волині забезпечило відшкодування до бюджету понад 6,8 млн грн несплачених податків.</a:t>
            </a:r>
          </a:p>
          <a:p>
            <a:pPr marL="0" indent="0">
              <a:buNone/>
            </a:pPr>
            <a:endParaRPr lang="ru-RU" dirty="0">
              <a:latin typeface="Times New Roman" panose="02020603050405020304" pitchFamily="18" charset="0"/>
              <a:cs typeface="Times New Roman" panose="02020603050405020304" pitchFamily="18" charset="0"/>
            </a:endParaRPr>
          </a:p>
          <a:p>
            <a:pPr marL="0" indent="0">
              <a:buNone/>
            </a:pPr>
            <a:endParaRPr lang="ru-RU" dirty="0">
              <a:latin typeface="Times New Roman" panose="02020603050405020304" pitchFamily="18" charset="0"/>
              <a:cs typeface="Times New Roman" panose="02020603050405020304" pitchFamily="18" charset="0"/>
            </a:endParaRPr>
          </a:p>
          <a:p>
            <a:pPr algn="ctr"/>
            <a:endParaRPr lang="ru-RU" u="sng" dirty="0">
              <a:latin typeface="Times New Roman" panose="02020603050405020304" pitchFamily="18" charset="0"/>
              <a:cs typeface="Times New Roman" panose="02020603050405020304" pitchFamily="18" charset="0"/>
            </a:endParaRPr>
          </a:p>
          <a:p>
            <a:pPr marL="0" indent="0">
              <a:buNone/>
            </a:pPr>
            <a:endParaRPr lang="ru-RU" dirty="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id="{2D381327-8D06-EFBE-BCC0-FE4F26063481}"/>
              </a:ext>
            </a:extLst>
          </p:cNvPr>
          <p:cNvPicPr>
            <a:picLocks noChangeAspect="1"/>
          </p:cNvPicPr>
          <p:nvPr/>
        </p:nvPicPr>
        <p:blipFill>
          <a:blip r:embed="rId3"/>
          <a:stretch>
            <a:fillRect/>
          </a:stretch>
        </p:blipFill>
        <p:spPr>
          <a:xfrm>
            <a:off x="8958696" y="220573"/>
            <a:ext cx="2508904" cy="1433659"/>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FC8F4063-16C8-47ED-F3D2-CD5139DEE5CD}"/>
              </a:ext>
            </a:extLst>
          </p:cNvPr>
          <p:cNvSpPr txBox="1"/>
          <p:nvPr/>
        </p:nvSpPr>
        <p:spPr>
          <a:xfrm>
            <a:off x="9498253" y="1658279"/>
            <a:ext cx="1429789" cy="369332"/>
          </a:xfrm>
          <a:prstGeom prst="rect">
            <a:avLst/>
          </a:prstGeom>
          <a:noFill/>
        </p:spPr>
        <p:txBody>
          <a:bodyPr wrap="square">
            <a:spAutoFit/>
          </a:bodyPr>
          <a:lstStyle/>
          <a:p>
            <a:r>
              <a:rPr lang="ru-RU" dirty="0"/>
              <a:t>12.10.2024</a:t>
            </a:r>
          </a:p>
        </p:txBody>
      </p:sp>
    </p:spTree>
    <p:extLst>
      <p:ext uri="{BB962C8B-B14F-4D97-AF65-F5344CB8AC3E}">
        <p14:creationId xmlns:p14="http://schemas.microsoft.com/office/powerpoint/2010/main" val="1049473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dirty="0"/>
              <a:t>Головні цілі боротьби з контрабандою</a:t>
            </a:r>
          </a:p>
        </p:txBody>
      </p:sp>
      <p:sp>
        <p:nvSpPr>
          <p:cNvPr id="3" name="Місце для вмісту 2"/>
          <p:cNvSpPr>
            <a:spLocks noGrp="1"/>
          </p:cNvSpPr>
          <p:nvPr>
            <p:ph sz="half" idx="1"/>
          </p:nvPr>
        </p:nvSpPr>
        <p:spPr>
          <a:xfrm>
            <a:off x="539645" y="2010878"/>
            <a:ext cx="11107711" cy="4195050"/>
          </a:xfrm>
        </p:spPr>
        <p:txBody>
          <a:bodyPr>
            <a:normAutofit fontScale="77500" lnSpcReduction="20000"/>
          </a:bodyPr>
          <a:lstStyle/>
          <a:p>
            <a:pPr marL="0" indent="0">
              <a:buNone/>
            </a:pPr>
            <a:r>
              <a:rPr lang="uk-UA" dirty="0"/>
              <a:t>Реформування системи управління:</a:t>
            </a:r>
          </a:p>
          <a:p>
            <a:pPr marL="0" indent="0">
              <a:buNone/>
            </a:pPr>
            <a:r>
              <a:rPr lang="uk-UA" dirty="0"/>
              <a:t>Проведення першочергових реформ у сфері публічного управління для забезпечення прозорості та ефективності державних інституцій.</a:t>
            </a:r>
          </a:p>
          <a:p>
            <a:pPr marL="0" indent="0">
              <a:buNone/>
            </a:pPr>
            <a:r>
              <a:rPr lang="uk-UA" dirty="0"/>
              <a:t>Економічна безпека:</a:t>
            </a:r>
          </a:p>
          <a:p>
            <a:pPr marL="0" indent="0">
              <a:buNone/>
            </a:pPr>
            <a:r>
              <a:rPr lang="uk-UA" dirty="0"/>
              <a:t>Зміцнення фінансово-економічної стійкості держави для протидії внутрішнім і зовнішнім загрозам, пов'язаним із контрабандною діяльністю.</a:t>
            </a:r>
          </a:p>
          <a:p>
            <a:pPr marL="0" indent="0">
              <a:buNone/>
            </a:pPr>
            <a:r>
              <a:rPr lang="uk-UA" dirty="0"/>
              <a:t>Євроінтеграційний курс:</a:t>
            </a:r>
          </a:p>
          <a:p>
            <a:pPr marL="0" indent="0">
              <a:buNone/>
            </a:pPr>
            <a:r>
              <a:rPr lang="uk-UA" dirty="0"/>
              <a:t>Адаптація національного законодавства до стандартів ЄС для підвищення ефективності митного контролю.</a:t>
            </a:r>
          </a:p>
          <a:p>
            <a:pPr marL="0" indent="0">
              <a:buNone/>
            </a:pPr>
            <a:r>
              <a:rPr lang="uk-UA" dirty="0"/>
              <a:t>Механізми боротьби з корупцією:</a:t>
            </a:r>
          </a:p>
          <a:p>
            <a:pPr marL="0" indent="0">
              <a:buNone/>
            </a:pPr>
            <a:r>
              <a:rPr lang="uk-UA" dirty="0"/>
              <a:t>Розробка та впровадження дієвих механізмів протидії корупції на всіх рівнях, особливо серед прикордонників і митників.</a:t>
            </a:r>
          </a:p>
          <a:p>
            <a:pPr marL="0" indent="0">
              <a:buNone/>
            </a:pPr>
            <a:r>
              <a:rPr lang="uk-UA" dirty="0"/>
              <a:t>Модернізація митної служби:</a:t>
            </a:r>
          </a:p>
          <a:p>
            <a:pPr marL="0" indent="0">
              <a:buNone/>
            </a:pPr>
            <a:r>
              <a:rPr lang="uk-UA" dirty="0"/>
              <a:t>Оснащення сучасними технологіями та впровадження автоматизованих систем моніторингу.</a:t>
            </a:r>
            <a:endParaRPr lang="en-US" dirty="0"/>
          </a:p>
        </p:txBody>
      </p:sp>
    </p:spTree>
    <p:extLst>
      <p:ext uri="{BB962C8B-B14F-4D97-AF65-F5344CB8AC3E}">
        <p14:creationId xmlns:p14="http://schemas.microsoft.com/office/powerpoint/2010/main" val="36361700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sz="half" idx="1"/>
          </p:nvPr>
        </p:nvSpPr>
        <p:spPr>
          <a:xfrm>
            <a:off x="449705" y="2010878"/>
            <a:ext cx="5642778" cy="3925227"/>
          </a:xfrm>
        </p:spPr>
        <p:txBody>
          <a:bodyPr>
            <a:normAutofit fontScale="85000" lnSpcReduction="20000"/>
          </a:bodyPr>
          <a:lstStyle/>
          <a:p>
            <a:pPr marL="0" indent="0" algn="just">
              <a:buNone/>
            </a:pPr>
            <a:r>
              <a:rPr lang="uk-UA" dirty="0"/>
              <a:t>Контрабанда становить значну загрозу для економічної та національної безпеки України.</a:t>
            </a:r>
          </a:p>
          <a:p>
            <a:pPr marL="0" indent="0" algn="just">
              <a:buNone/>
            </a:pPr>
            <a:r>
              <a:rPr lang="uk-UA" dirty="0"/>
              <a:t>Ефективна боротьба з контрабандою потребує комплексного підходу: реформування законодавства, модернізації митної служби, посилення контролю.</a:t>
            </a:r>
          </a:p>
          <a:p>
            <a:pPr marL="0" indent="0" algn="just">
              <a:buNone/>
            </a:pPr>
            <a:r>
              <a:rPr lang="uk-UA" dirty="0"/>
              <a:t>Важлива роль правоохоронних органів у припиненні контрабандної діяльності.</a:t>
            </a:r>
          </a:p>
          <a:p>
            <a:pPr marL="0" indent="0" algn="just">
              <a:buNone/>
            </a:pPr>
            <a:r>
              <a:rPr lang="uk-UA" dirty="0"/>
              <a:t>Посилення кримінальної відповідальності за контрабанду — один із ключових кроків до мінімізації цієї проблеми.</a:t>
            </a:r>
          </a:p>
          <a:p>
            <a:pPr marL="0" indent="0" algn="just">
              <a:buNone/>
            </a:pPr>
            <a:r>
              <a:rPr lang="uk-UA" dirty="0"/>
              <a:t>Співпраця з міжнародними організаціями допоможе посилити захист державних кордонів та знизити ризики незаконного переміщення товарів.</a:t>
            </a:r>
            <a:endParaRPr lang="en-US" dirty="0"/>
          </a:p>
        </p:txBody>
      </p:sp>
      <p:pic>
        <p:nvPicPr>
          <p:cNvPr id="5" name="Місце для вмісту 4"/>
          <p:cNvPicPr>
            <a:picLocks noGrp="1" noChangeAspect="1"/>
          </p:cNvPicPr>
          <p:nvPr>
            <p:ph sz="half" idx="2"/>
          </p:nvPr>
        </p:nvPicPr>
        <p:blipFill>
          <a:blip r:embed="rId2"/>
          <a:stretch>
            <a:fillRect/>
          </a:stretch>
        </p:blipFill>
        <p:spPr>
          <a:xfrm>
            <a:off x="7015161" y="2017713"/>
            <a:ext cx="4587225" cy="3441700"/>
          </a:xfrm>
          <a:prstGeom prst="rect">
            <a:avLst/>
          </a:prstGeom>
        </p:spPr>
      </p:pic>
      <p:sp>
        <p:nvSpPr>
          <p:cNvPr id="6" name="Заголовок 5">
            <a:extLst>
              <a:ext uri="{FF2B5EF4-FFF2-40B4-BE49-F238E27FC236}">
                <a16:creationId xmlns:a16="http://schemas.microsoft.com/office/drawing/2014/main" id="{74E1E882-F8AC-2F43-CAF9-B1D0DE5694FD}"/>
              </a:ext>
            </a:extLst>
          </p:cNvPr>
          <p:cNvSpPr>
            <a:spLocks noGrp="1"/>
          </p:cNvSpPr>
          <p:nvPr>
            <p:ph type="title"/>
          </p:nvPr>
        </p:nvSpPr>
        <p:spPr/>
        <p:txBody>
          <a:bodyPr/>
          <a:lstStyle/>
          <a:p>
            <a:endParaRPr lang="uk-UA"/>
          </a:p>
        </p:txBody>
      </p:sp>
    </p:spTree>
    <p:extLst>
      <p:ext uri="{BB962C8B-B14F-4D97-AF65-F5344CB8AC3E}">
        <p14:creationId xmlns:p14="http://schemas.microsoft.com/office/powerpoint/2010/main" val="2838277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dirty="0"/>
              <a:t>Що таке контрабанда?</a:t>
            </a:r>
            <a:endParaRPr lang="en-US" dirty="0"/>
          </a:p>
        </p:txBody>
      </p:sp>
      <p:sp>
        <p:nvSpPr>
          <p:cNvPr id="3" name="Місце для вмісту 2"/>
          <p:cNvSpPr>
            <a:spLocks noGrp="1"/>
          </p:cNvSpPr>
          <p:nvPr>
            <p:ph sz="half" idx="1"/>
          </p:nvPr>
        </p:nvSpPr>
        <p:spPr>
          <a:xfrm>
            <a:off x="764498" y="2010878"/>
            <a:ext cx="5327985" cy="3448595"/>
          </a:xfrm>
        </p:spPr>
        <p:txBody>
          <a:bodyPr>
            <a:noAutofit/>
          </a:bodyPr>
          <a:lstStyle/>
          <a:p>
            <a:pPr marL="0" indent="0">
              <a:buNone/>
            </a:pPr>
            <a:r>
              <a:rPr lang="uk-UA" sz="1600" dirty="0"/>
              <a:t>Визначення:</a:t>
            </a:r>
          </a:p>
          <a:p>
            <a:pPr marL="0" indent="0">
              <a:buNone/>
            </a:pPr>
            <a:r>
              <a:rPr lang="uk-UA" sz="1600" dirty="0"/>
              <a:t>Контрабанда — це переміщення через митний кордон України поза митним контролем або з приховуванням від митного контролю.</a:t>
            </a:r>
          </a:p>
          <a:p>
            <a:pPr marL="0" indent="0">
              <a:buNone/>
            </a:pPr>
            <a:r>
              <a:rPr lang="uk-UA" sz="1600" dirty="0"/>
              <a:t>Предмети контрабанди:</a:t>
            </a:r>
          </a:p>
          <a:p>
            <a:r>
              <a:rPr lang="uk-UA" sz="1600" dirty="0"/>
              <a:t>Культурні цінності</a:t>
            </a:r>
          </a:p>
          <a:p>
            <a:r>
              <a:rPr lang="uk-UA" sz="1600" dirty="0"/>
              <a:t>Зброя, боєприпаси, радіоактивні матеріали</a:t>
            </a:r>
          </a:p>
          <a:p>
            <a:r>
              <a:rPr lang="uk-UA" sz="1600" dirty="0"/>
              <a:t>Підакцизні товари</a:t>
            </a:r>
          </a:p>
          <a:p>
            <a:r>
              <a:rPr lang="uk-UA" sz="1600" dirty="0"/>
              <a:t>Наркотичні засоби, прекурсори, фальсифіковані ліки</a:t>
            </a:r>
          </a:p>
          <a:p>
            <a:r>
              <a:rPr lang="uk-UA" sz="1600" dirty="0"/>
              <a:t>Лісоматеріали цінних порід дерев</a:t>
            </a:r>
            <a:endParaRPr lang="en-US" sz="1600" dirty="0"/>
          </a:p>
        </p:txBody>
      </p:sp>
      <p:pic>
        <p:nvPicPr>
          <p:cNvPr id="8" name="Місце для вмісту 7"/>
          <p:cNvPicPr>
            <a:picLocks noGrp="1" noChangeAspect="1"/>
          </p:cNvPicPr>
          <p:nvPr>
            <p:ph sz="half" idx="2"/>
          </p:nvPr>
        </p:nvPicPr>
        <p:blipFill>
          <a:blip r:embed="rId2"/>
          <a:stretch>
            <a:fillRect/>
          </a:stretch>
        </p:blipFill>
        <p:spPr>
          <a:xfrm>
            <a:off x="6805535" y="2017713"/>
            <a:ext cx="4826832" cy="3441700"/>
          </a:xfrm>
          <a:prstGeom prst="rect">
            <a:avLst/>
          </a:prstGeom>
        </p:spPr>
      </p:pic>
    </p:spTree>
    <p:extLst>
      <p:ext uri="{BB962C8B-B14F-4D97-AF65-F5344CB8AC3E}">
        <p14:creationId xmlns:p14="http://schemas.microsoft.com/office/powerpoint/2010/main" val="1191917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descr="светлые пятна">
            <a:extLst>
              <a:ext uri="{FF2B5EF4-FFF2-40B4-BE49-F238E27FC236}">
                <a16:creationId xmlns:a16="http://schemas.microsoft.com/office/drawing/2014/main" id="{91359E98-53EA-154C-9838-95AAA23C9E68}"/>
              </a:ext>
            </a:extLst>
          </p:cNvPr>
          <p:cNvPicPr>
            <a:picLocks noChangeAspect="1"/>
          </p:cNvPicPr>
          <p:nvPr/>
        </p:nvPicPr>
        <p:blipFill rotWithShape="1">
          <a:blip r:embed="rId3" cstate="print">
            <a:duotone>
              <a:prstClr val="black"/>
              <a:schemeClr val="tx2">
                <a:tint val="45000"/>
                <a:satMod val="400000"/>
              </a:schemeClr>
            </a:duotone>
            <a:alphaModFix amt="25000"/>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Заголовок 1">
            <a:extLst>
              <a:ext uri="{FF2B5EF4-FFF2-40B4-BE49-F238E27FC236}">
                <a16:creationId xmlns:a16="http://schemas.microsoft.com/office/drawing/2014/main" id="{23F6D5E8-15CF-4755-910B-1B5A1E777357}"/>
              </a:ext>
            </a:extLst>
          </p:cNvPr>
          <p:cNvSpPr>
            <a:spLocks noGrp="1"/>
          </p:cNvSpPr>
          <p:nvPr>
            <p:ph type="title"/>
          </p:nvPr>
        </p:nvSpPr>
        <p:spPr>
          <a:xfrm>
            <a:off x="3100003" y="499419"/>
            <a:ext cx="5354042" cy="764115"/>
          </a:xfrm>
        </p:spPr>
        <p:txBody>
          <a:bodyPr rtlCol="0">
            <a:normAutofit/>
          </a:bodyPr>
          <a:lstStyle/>
          <a:p>
            <a:pPr rtl="0"/>
            <a:r>
              <a:rPr lang="ru-RU" dirty="0"/>
              <a:t>Загальна інформація:</a:t>
            </a:r>
          </a:p>
        </p:txBody>
      </p:sp>
      <p:sp>
        <p:nvSpPr>
          <p:cNvPr id="4" name="Объект 3">
            <a:extLst>
              <a:ext uri="{FF2B5EF4-FFF2-40B4-BE49-F238E27FC236}">
                <a16:creationId xmlns:a16="http://schemas.microsoft.com/office/drawing/2014/main" id="{6CF9712A-4C97-8FA4-1F60-BCF9AE13E75B}"/>
              </a:ext>
            </a:extLst>
          </p:cNvPr>
          <p:cNvSpPr>
            <a:spLocks noGrp="1"/>
          </p:cNvSpPr>
          <p:nvPr>
            <p:ph idx="1"/>
          </p:nvPr>
        </p:nvSpPr>
        <p:spPr>
          <a:xfrm>
            <a:off x="461154" y="1757324"/>
            <a:ext cx="11567362" cy="3777622"/>
          </a:xfrm>
        </p:spPr>
        <p:txBody>
          <a:bodyPr/>
          <a:lstStyle/>
          <a:p>
            <a:pPr algn="just"/>
            <a:r>
              <a:rPr lang="ru-RU" b="1" dirty="0">
                <a:latin typeface="Times New Roman" panose="02020603050405020304" pitchFamily="18" charset="0"/>
                <a:cs typeface="Times New Roman" panose="02020603050405020304" pitchFamily="18" charset="0"/>
              </a:rPr>
              <a:t>Контраба́нда</a:t>
            </a:r>
            <a:r>
              <a:rPr lang="ru-RU" dirty="0">
                <a:latin typeface="Times New Roman" panose="02020603050405020304" pitchFamily="18" charset="0"/>
                <a:cs typeface="Times New Roman" panose="02020603050405020304" pitchFamily="18" charset="0"/>
              </a:rPr>
              <a:t> (</a:t>
            </a:r>
            <a:r>
              <a:rPr lang="ru-RU" dirty="0">
                <a:solidFill>
                  <a:schemeClr val="tx1"/>
                </a:solidFill>
                <a:latin typeface="Times New Roman" panose="02020603050405020304" pitchFamily="18" charset="0"/>
                <a:cs typeface="Times New Roman" panose="02020603050405020304" pitchFamily="18" charset="0"/>
                <a:hlinkClick r:id="rId4" tooltip="Італійська мова">
                  <a:extLst>
                    <a:ext uri="{A12FA001-AC4F-418D-AE19-62706E023703}">
                      <ahyp:hlinkClr xmlns:ahyp="http://schemas.microsoft.com/office/drawing/2018/hyperlinkcolor" val="tx"/>
                    </a:ext>
                  </a:extLst>
                </a:hlinkClick>
              </a:rPr>
              <a:t>італ.</a:t>
            </a:r>
            <a:r>
              <a:rPr lang="ru-RU"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contrabando</a:t>
            </a:r>
            <a:r>
              <a:rPr lang="en-US"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від </a:t>
            </a:r>
            <a:r>
              <a:rPr lang="en-US" dirty="0">
                <a:latin typeface="Times New Roman" panose="02020603050405020304" pitchFamily="18" charset="0"/>
                <a:cs typeface="Times New Roman" panose="02020603050405020304" pitchFamily="18" charset="0"/>
              </a:rPr>
              <a:t>contra «</a:t>
            </a:r>
            <a:r>
              <a:rPr lang="ru-RU" dirty="0">
                <a:latin typeface="Times New Roman" panose="02020603050405020304" pitchFamily="18" charset="0"/>
                <a:cs typeface="Times New Roman" panose="02020603050405020304" pitchFamily="18" charset="0"/>
              </a:rPr>
              <a:t>проти» і </a:t>
            </a:r>
            <a:r>
              <a:rPr lang="en-US" dirty="0">
                <a:latin typeface="Times New Roman" panose="02020603050405020304" pitchFamily="18" charset="0"/>
                <a:cs typeface="Times New Roman" panose="02020603050405020304" pitchFamily="18" charset="0"/>
              </a:rPr>
              <a:t>bando «</a:t>
            </a:r>
            <a:r>
              <a:rPr lang="ru-RU" dirty="0">
                <a:latin typeface="Times New Roman" panose="02020603050405020304" pitchFamily="18" charset="0"/>
                <a:cs typeface="Times New Roman" panose="02020603050405020304" pitchFamily="18" charset="0"/>
              </a:rPr>
              <a:t>урядовий указ») — незаконне перевезення (та ін. переміщення) товарів або/та інших предметів через митний кордон (державний кордон); переміщувані товари і/або цінності також отримали назву </a:t>
            </a:r>
            <a:r>
              <a:rPr lang="ru-RU" i="1" dirty="0">
                <a:latin typeface="Times New Roman" panose="02020603050405020304" pitchFamily="18" charset="0"/>
                <a:cs typeface="Times New Roman" panose="02020603050405020304" pitchFamily="18" charset="0"/>
              </a:rPr>
              <a:t>контрабанди</a:t>
            </a:r>
            <a:r>
              <a:rPr lang="ru-RU"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Під </a:t>
            </a:r>
            <a:r>
              <a:rPr lang="ru-RU" i="1" dirty="0">
                <a:latin typeface="Times New Roman" panose="02020603050405020304" pitchFamily="18" charset="0"/>
                <a:cs typeface="Times New Roman" panose="02020603050405020304" pitchFamily="18" charset="0"/>
              </a:rPr>
              <a:t>незаконним переміщенням</a:t>
            </a:r>
            <a:r>
              <a:rPr lang="ru-RU" dirty="0">
                <a:latin typeface="Times New Roman" panose="02020603050405020304" pitchFamily="18" charset="0"/>
                <a:cs typeface="Times New Roman" panose="02020603050405020304" pitchFamily="18" charset="0"/>
              </a:rPr>
              <a:t> в цьому разі розуміється таке переміщення, яке здійснюється без/або з порушенням встановлених процедур (зазвичай таємно), а також переміщення таких товарів і/або цінностей, переміщувати які заборонено або обмежено за законом. </a:t>
            </a:r>
            <a:endParaRPr lang="en-US" dirty="0">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p:txBody>
      </p:sp>
      <p:pic>
        <p:nvPicPr>
          <p:cNvPr id="6" name="Рисунок 5">
            <a:extLst>
              <a:ext uri="{FF2B5EF4-FFF2-40B4-BE49-F238E27FC236}">
                <a16:creationId xmlns:a16="http://schemas.microsoft.com/office/drawing/2014/main" id="{D82C65D3-74FC-65BE-90D0-830F7E7D53EB}"/>
              </a:ext>
            </a:extLst>
          </p:cNvPr>
          <p:cNvPicPr>
            <a:picLocks noChangeAspect="1"/>
          </p:cNvPicPr>
          <p:nvPr/>
        </p:nvPicPr>
        <p:blipFill>
          <a:blip r:embed="rId5"/>
          <a:stretch>
            <a:fillRect/>
          </a:stretch>
        </p:blipFill>
        <p:spPr>
          <a:xfrm>
            <a:off x="461154" y="4241201"/>
            <a:ext cx="2952750" cy="1552575"/>
          </a:xfrm>
          <a:prstGeom prst="rect">
            <a:avLst/>
          </a:prstGeom>
          <a:ln>
            <a:noFill/>
          </a:ln>
          <a:effectLst>
            <a:outerShdw blurRad="292100" dist="139700" dir="2700000" algn="tl" rotWithShape="0">
              <a:srgbClr val="333333">
                <a:alpha val="65000"/>
              </a:srgbClr>
            </a:outerShdw>
          </a:effectLst>
        </p:spPr>
      </p:pic>
      <p:pic>
        <p:nvPicPr>
          <p:cNvPr id="8" name="Рисунок 7">
            <a:extLst>
              <a:ext uri="{FF2B5EF4-FFF2-40B4-BE49-F238E27FC236}">
                <a16:creationId xmlns:a16="http://schemas.microsoft.com/office/drawing/2014/main" id="{DEFED741-8F5E-018C-E8F2-7507AAB202AD}"/>
              </a:ext>
            </a:extLst>
          </p:cNvPr>
          <p:cNvPicPr>
            <a:picLocks noChangeAspect="1"/>
          </p:cNvPicPr>
          <p:nvPr/>
        </p:nvPicPr>
        <p:blipFill>
          <a:blip r:embed="rId6"/>
          <a:stretch>
            <a:fillRect/>
          </a:stretch>
        </p:blipFill>
        <p:spPr>
          <a:xfrm>
            <a:off x="4348274" y="4209421"/>
            <a:ext cx="2857500" cy="1600200"/>
          </a:xfrm>
          <a:prstGeom prst="rect">
            <a:avLst/>
          </a:prstGeom>
          <a:ln>
            <a:noFill/>
          </a:ln>
          <a:effectLst>
            <a:outerShdw blurRad="292100" dist="139700" dir="2700000" algn="tl" rotWithShape="0">
              <a:srgbClr val="333333">
                <a:alpha val="65000"/>
              </a:srgbClr>
            </a:outerShdw>
          </a:effectLst>
        </p:spPr>
      </p:pic>
      <p:pic>
        <p:nvPicPr>
          <p:cNvPr id="10" name="Рисунок 9">
            <a:extLst>
              <a:ext uri="{FF2B5EF4-FFF2-40B4-BE49-F238E27FC236}">
                <a16:creationId xmlns:a16="http://schemas.microsoft.com/office/drawing/2014/main" id="{C0B17268-9B26-8242-99B1-D98461D4D7A9}"/>
              </a:ext>
            </a:extLst>
          </p:cNvPr>
          <p:cNvPicPr>
            <a:picLocks noChangeAspect="1"/>
          </p:cNvPicPr>
          <p:nvPr/>
        </p:nvPicPr>
        <p:blipFill>
          <a:blip r:embed="rId7"/>
          <a:stretch>
            <a:fillRect/>
          </a:stretch>
        </p:blipFill>
        <p:spPr>
          <a:xfrm>
            <a:off x="9050163" y="4093563"/>
            <a:ext cx="2466975" cy="18478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415143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descr="светлые пятна">
            <a:extLst>
              <a:ext uri="{FF2B5EF4-FFF2-40B4-BE49-F238E27FC236}">
                <a16:creationId xmlns:a16="http://schemas.microsoft.com/office/drawing/2014/main" id="{91359E98-53EA-154C-9838-95AAA23C9E68}"/>
              </a:ext>
            </a:extLst>
          </p:cNvPr>
          <p:cNvPicPr>
            <a:picLocks noChangeAspect="1"/>
          </p:cNvPicPr>
          <p:nvPr/>
        </p:nvPicPr>
        <p:blipFill rotWithShape="1">
          <a:blip r:embed="rId3" cstate="print">
            <a:duotone>
              <a:prstClr val="black"/>
              <a:schemeClr val="tx2">
                <a:tint val="45000"/>
                <a:satMod val="400000"/>
              </a:schemeClr>
            </a:duotone>
            <a:alphaModFix amt="25000"/>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4" name="Объект 3">
            <a:extLst>
              <a:ext uri="{FF2B5EF4-FFF2-40B4-BE49-F238E27FC236}">
                <a16:creationId xmlns:a16="http://schemas.microsoft.com/office/drawing/2014/main" id="{6CF9712A-4C97-8FA4-1F60-BCF9AE13E75B}"/>
              </a:ext>
            </a:extLst>
          </p:cNvPr>
          <p:cNvSpPr>
            <a:spLocks noGrp="1"/>
          </p:cNvSpPr>
          <p:nvPr>
            <p:ph idx="1"/>
          </p:nvPr>
        </p:nvSpPr>
        <p:spPr>
          <a:xfrm>
            <a:off x="207819" y="244025"/>
            <a:ext cx="12058976" cy="5611091"/>
          </a:xfrm>
        </p:spPr>
        <p:txBody>
          <a:bodyPr>
            <a:normAutofit fontScale="77500" lnSpcReduction="20000"/>
          </a:bodyPr>
          <a:lstStyle/>
          <a:p>
            <a:pPr marL="0" indent="0" algn="just">
              <a:buNone/>
            </a:pPr>
            <a:r>
              <a:rPr lang="ru-RU" sz="3300" b="1" dirty="0">
                <a:latin typeface="Times New Roman" panose="02020603050405020304" pitchFamily="18" charset="0"/>
                <a:cs typeface="Times New Roman" panose="02020603050405020304" pitchFamily="18" charset="0"/>
              </a:rPr>
              <a:t>Типологія контрабанди</a:t>
            </a:r>
            <a:r>
              <a:rPr lang="uk-UA" sz="3300" b="1" dirty="0">
                <a:latin typeface="Times New Roman" panose="02020603050405020304" pitchFamily="18" charset="0"/>
                <a:cs typeface="Times New Roman" panose="02020603050405020304" pitchFamily="18" charset="0"/>
              </a:rPr>
              <a:t>:</a:t>
            </a:r>
            <a:endParaRPr lang="ru-RU" sz="3300" b="1" dirty="0">
              <a:latin typeface="Times New Roman" panose="02020603050405020304" pitchFamily="18" charset="0"/>
              <a:cs typeface="Times New Roman" panose="02020603050405020304" pitchFamily="18" charset="0"/>
            </a:endParaRPr>
          </a:p>
          <a:p>
            <a:pPr algn="just"/>
            <a:r>
              <a:rPr lang="ru-RU" sz="2000" b="1" dirty="0">
                <a:latin typeface="Times New Roman" panose="02020603050405020304" pitchFamily="18" charset="0"/>
                <a:cs typeface="Times New Roman" panose="02020603050405020304" pitchFamily="18" charset="0"/>
              </a:rPr>
              <a:t>Розподіл на типи контрабанди здійснюють:</a:t>
            </a:r>
            <a:r>
              <a:rPr lang="ru-RU" sz="2000" dirty="0">
                <a:latin typeface="Times New Roman" panose="02020603050405020304" pitchFamily="18" charset="0"/>
                <a:cs typeface="Times New Roman" panose="02020603050405020304" pitchFamily="18" charset="0"/>
              </a:rPr>
              <a:t> </a:t>
            </a:r>
          </a:p>
          <a:p>
            <a:pPr algn="just">
              <a:buFont typeface="+mj-lt"/>
              <a:buAutoNum type="arabicPeriod"/>
            </a:pPr>
            <a:r>
              <a:rPr lang="ru-RU" sz="2000" dirty="0">
                <a:latin typeface="Times New Roman" panose="02020603050405020304" pitchFamily="18" charset="0"/>
                <a:cs typeface="Times New Roman" panose="02020603050405020304" pitchFamily="18" charset="0"/>
              </a:rPr>
              <a:t>Залежно від виду контрабандного товару — наприклад, контрабанда золота, контрабанда сигарет тощо;</a:t>
            </a:r>
          </a:p>
          <a:p>
            <a:pPr algn="just">
              <a:buFont typeface="+mj-lt"/>
              <a:buAutoNum type="arabicPeriod"/>
            </a:pPr>
            <a:r>
              <a:rPr lang="ru-RU" sz="2000" dirty="0">
                <a:latin typeface="Times New Roman" panose="02020603050405020304" pitchFamily="18" charset="0"/>
                <a:cs typeface="Times New Roman" panose="02020603050405020304" pitchFamily="18" charset="0"/>
              </a:rPr>
              <a:t>Залежно від способу контрабанди</a:t>
            </a:r>
          </a:p>
          <a:p>
            <a:pPr algn="just">
              <a:buFont typeface="+mj-lt"/>
              <a:buAutoNum type="arabicPeriod"/>
            </a:pPr>
            <a:r>
              <a:rPr lang="ru-RU" sz="2000" dirty="0">
                <a:latin typeface="Times New Roman" panose="02020603050405020304" pitchFamily="18" charset="0"/>
                <a:cs typeface="Times New Roman" panose="02020603050405020304" pitchFamily="18" charset="0"/>
              </a:rPr>
              <a:t>Залежно від вартості контрабандних товарів;</a:t>
            </a:r>
          </a:p>
          <a:p>
            <a:pPr algn="just">
              <a:buFont typeface="+mj-lt"/>
              <a:buAutoNum type="arabicPeriod"/>
            </a:pPr>
            <a:r>
              <a:rPr lang="ru-RU" sz="2000" dirty="0">
                <a:latin typeface="Times New Roman" panose="02020603050405020304" pitchFamily="18" charset="0"/>
                <a:cs typeface="Times New Roman" panose="02020603050405020304" pitchFamily="18" charset="0"/>
              </a:rPr>
              <a:t>Залежно від розмірів контрабандних товарів — </a:t>
            </a:r>
            <a:r>
              <a:rPr lang="ru-RU" sz="2000" i="1" dirty="0">
                <a:latin typeface="Times New Roman" panose="02020603050405020304" pitchFamily="18" charset="0"/>
                <a:cs typeface="Times New Roman" panose="02020603050405020304" pitchFamily="18" charset="0"/>
              </a:rPr>
              <a:t>товари, що можуть бути переміщені одним індивідом</a:t>
            </a:r>
            <a:r>
              <a:rPr lang="ru-RU" sz="2000" dirty="0">
                <a:latin typeface="Times New Roman" panose="02020603050405020304" pitchFamily="18" charset="0"/>
                <a:cs typeface="Times New Roman" panose="02020603050405020304" pitchFamily="18" charset="0"/>
              </a:rPr>
              <a:t>, наприклад, дорогоцінне каміння, художні цінності тощо, а </a:t>
            </a:r>
            <a:r>
              <a:rPr lang="ru-RU" sz="2000" i="1" dirty="0">
                <a:latin typeface="Times New Roman" panose="02020603050405020304" pitchFamily="18" charset="0"/>
                <a:cs typeface="Times New Roman" panose="02020603050405020304" pitchFamily="18" charset="0"/>
              </a:rPr>
              <a:t>великогабаритні товари</a:t>
            </a:r>
            <a:r>
              <a:rPr lang="ru-RU" sz="2000" dirty="0">
                <a:latin typeface="Times New Roman" panose="02020603050405020304" pitchFamily="18" charset="0"/>
                <a:cs typeface="Times New Roman" panose="02020603050405020304" pitchFamily="18" charset="0"/>
              </a:rPr>
              <a:t>, — наприклад, готова продукція промислового призначення;</a:t>
            </a:r>
          </a:p>
          <a:p>
            <a:pPr algn="just">
              <a:buFont typeface="+mj-lt"/>
              <a:buAutoNum type="arabicPeriod"/>
            </a:pPr>
            <a:r>
              <a:rPr lang="ru-RU" sz="2000" dirty="0">
                <a:latin typeface="Times New Roman" panose="02020603050405020304" pitchFamily="18" charset="0"/>
                <a:cs typeface="Times New Roman" panose="02020603050405020304" pitchFamily="18" charset="0"/>
              </a:rPr>
              <a:t>Залежно від рівня соціальної організації — розподіляється на велику контрабанду і дрібну контрабанду товарів.</a:t>
            </a:r>
          </a:p>
          <a:p>
            <a:pPr algn="just"/>
            <a:r>
              <a:rPr lang="ru-RU" sz="2000" dirty="0">
                <a:latin typeface="Times New Roman" panose="02020603050405020304" pitchFamily="18" charset="0"/>
                <a:cs typeface="Times New Roman" panose="02020603050405020304" pitchFamily="18" charset="0"/>
              </a:rPr>
              <a:t>Основні способи, які використовуються під час здійснення контрабандних дій, тобто нелегального провезення товарів через кордон, розподіляються на 3 великі групи: </a:t>
            </a:r>
          </a:p>
          <a:p>
            <a:pPr algn="just"/>
            <a:r>
              <a:rPr lang="ru-RU" sz="2000" b="1" dirty="0">
                <a:latin typeface="Times New Roman" panose="02020603050405020304" pitchFamily="18" charset="0"/>
                <a:cs typeface="Times New Roman" panose="02020603050405020304" pitchFamily="18" charset="0"/>
              </a:rPr>
              <a:t>Фізичні методи</a:t>
            </a:r>
            <a:r>
              <a:rPr lang="ru-RU" sz="2000" dirty="0">
                <a:latin typeface="Times New Roman" panose="02020603050405020304" pitchFamily="18" charset="0"/>
                <a:cs typeface="Times New Roman" panose="02020603050405020304" pitchFamily="18" charset="0"/>
              </a:rPr>
              <a:t>, до яких відносять: </a:t>
            </a:r>
          </a:p>
          <a:p>
            <a:pPr algn="just">
              <a:buFont typeface="Arial" panose="020B0604020202020204" pitchFamily="34" charset="0"/>
              <a:buChar char="•"/>
            </a:pPr>
            <a:r>
              <a:rPr lang="ru-RU" sz="2000" i="1" dirty="0">
                <a:latin typeface="Times New Roman" panose="02020603050405020304" pitchFamily="18" charset="0"/>
                <a:cs typeface="Times New Roman" panose="02020603050405020304" pitchFamily="18" charset="0"/>
              </a:rPr>
              <a:t>приховання</a:t>
            </a:r>
            <a:r>
              <a:rPr lang="ru-RU" sz="2000" dirty="0">
                <a:latin typeface="Times New Roman" panose="02020603050405020304" pitchFamily="18" charset="0"/>
                <a:cs typeface="Times New Roman" panose="02020603050405020304" pitchFamily="18" charset="0"/>
              </a:rPr>
              <a:t> — приховання контрабандного товару в іншому товарі (чи спроба разом із задекларованим товаром провезти незадекларований, що є доволі частою практикою) або ж спроба взагалі сховати товар від митного огляду;</a:t>
            </a:r>
          </a:p>
          <a:p>
            <a:pPr algn="just">
              <a:buFont typeface="Arial" panose="020B0604020202020204" pitchFamily="34" charset="0"/>
              <a:buChar char="•"/>
            </a:pPr>
            <a:r>
              <a:rPr lang="ru-RU" sz="2000" i="1" dirty="0">
                <a:latin typeface="Times New Roman" panose="02020603050405020304" pitchFamily="18" charset="0"/>
                <a:cs typeface="Times New Roman" panose="02020603050405020304" pitchFamily="18" charset="0"/>
              </a:rPr>
              <a:t>погроза співробітникам митниці</a:t>
            </a:r>
            <a:r>
              <a:rPr lang="ru-RU" sz="2000" dirty="0">
                <a:latin typeface="Times New Roman" panose="02020603050405020304" pitchFamily="18" charset="0"/>
                <a:cs typeface="Times New Roman" panose="02020603050405020304" pitchFamily="18" charset="0"/>
              </a:rPr>
              <a:t> з метою отримання дозволу на ввезення/вивезення контрабандного товару;</a:t>
            </a:r>
          </a:p>
          <a:p>
            <a:pPr algn="just">
              <a:buFont typeface="Arial" panose="020B0604020202020204" pitchFamily="34" charset="0"/>
              <a:buChar char="•"/>
            </a:pPr>
            <a:r>
              <a:rPr lang="ru-RU" sz="2000" i="1" dirty="0">
                <a:latin typeface="Times New Roman" panose="02020603050405020304" pitchFamily="18" charset="0"/>
                <a:cs typeface="Times New Roman" panose="02020603050405020304" pitchFamily="18" charset="0"/>
              </a:rPr>
              <a:t>велика кількість товару</a:t>
            </a:r>
            <a:r>
              <a:rPr lang="ru-RU" sz="2000" dirty="0">
                <a:latin typeface="Times New Roman" panose="02020603050405020304" pitchFamily="18" charset="0"/>
                <a:cs typeface="Times New Roman" panose="02020603050405020304" pitchFamily="18" charset="0"/>
              </a:rPr>
              <a:t> сама по собі може бути одним із фізичних методів здійснення контрабанди — якщо контрабандним чином провозиться дуже велика кількість товару, то логічним є припустити, що деяку його частину таки вдасться провезти.</a:t>
            </a:r>
          </a:p>
          <a:p>
            <a:pPr algn="just"/>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2825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descr="светлые пятна">
            <a:extLst>
              <a:ext uri="{FF2B5EF4-FFF2-40B4-BE49-F238E27FC236}">
                <a16:creationId xmlns:a16="http://schemas.microsoft.com/office/drawing/2014/main" id="{91359E98-53EA-154C-9838-95AAA23C9E68}"/>
              </a:ext>
            </a:extLst>
          </p:cNvPr>
          <p:cNvPicPr>
            <a:picLocks noChangeAspect="1"/>
          </p:cNvPicPr>
          <p:nvPr/>
        </p:nvPicPr>
        <p:blipFill rotWithShape="1">
          <a:blip r:embed="rId3" cstate="print">
            <a:duotone>
              <a:prstClr val="black"/>
              <a:schemeClr val="tx2">
                <a:tint val="45000"/>
                <a:satMod val="400000"/>
              </a:schemeClr>
            </a:duotone>
            <a:alphaModFix amt="25000"/>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4" name="Объект 3">
            <a:extLst>
              <a:ext uri="{FF2B5EF4-FFF2-40B4-BE49-F238E27FC236}">
                <a16:creationId xmlns:a16="http://schemas.microsoft.com/office/drawing/2014/main" id="{6CF9712A-4C97-8FA4-1F60-BCF9AE13E75B}"/>
              </a:ext>
            </a:extLst>
          </p:cNvPr>
          <p:cNvSpPr>
            <a:spLocks noGrp="1"/>
          </p:cNvSpPr>
          <p:nvPr>
            <p:ph idx="1"/>
          </p:nvPr>
        </p:nvSpPr>
        <p:spPr>
          <a:xfrm>
            <a:off x="207819" y="224711"/>
            <a:ext cx="12058976" cy="5611091"/>
          </a:xfrm>
        </p:spPr>
        <p:txBody>
          <a:bodyPr>
            <a:normAutofit/>
          </a:bodyPr>
          <a:lstStyle/>
          <a:p>
            <a:pPr marL="0" indent="0" algn="just">
              <a:buNone/>
            </a:pPr>
            <a:r>
              <a:rPr lang="ru-RU" sz="3300" b="1" dirty="0">
                <a:latin typeface="Times New Roman" panose="02020603050405020304" pitchFamily="18" charset="0"/>
                <a:cs typeface="Times New Roman" panose="02020603050405020304" pitchFamily="18" charset="0"/>
              </a:rPr>
              <a:t>Типологія контрабанди</a:t>
            </a:r>
            <a:r>
              <a:rPr lang="uk-UA" sz="3300" b="1" dirty="0">
                <a:latin typeface="Times New Roman" panose="02020603050405020304" pitchFamily="18" charset="0"/>
                <a:cs typeface="Times New Roman" panose="02020603050405020304" pitchFamily="18" charset="0"/>
              </a:rPr>
              <a:t>:</a:t>
            </a:r>
            <a:endParaRPr lang="ru-RU" sz="3300" b="1" dirty="0">
              <a:latin typeface="Times New Roman" panose="02020603050405020304" pitchFamily="18" charset="0"/>
              <a:cs typeface="Times New Roman" panose="02020603050405020304" pitchFamily="18" charset="0"/>
            </a:endParaRPr>
          </a:p>
          <a:p>
            <a:pPr algn="just"/>
            <a:r>
              <a:rPr lang="ru-RU" b="1" dirty="0">
                <a:latin typeface="Times New Roman" panose="02020603050405020304" pitchFamily="18" charset="0"/>
                <a:cs typeface="Times New Roman" panose="02020603050405020304" pitchFamily="18" charset="0"/>
              </a:rPr>
              <a:t>Економічні методи</a:t>
            </a:r>
            <a:r>
              <a:rPr lang="ru-RU" dirty="0">
                <a:latin typeface="Times New Roman" panose="02020603050405020304" pitchFamily="18" charset="0"/>
                <a:cs typeface="Times New Roman" panose="02020603050405020304" pitchFamily="18" charset="0"/>
              </a:rPr>
              <a:t>, зокрема такі: </a:t>
            </a:r>
          </a:p>
          <a:p>
            <a:pPr algn="just">
              <a:buFont typeface="Arial" panose="020B0604020202020204" pitchFamily="34" charset="0"/>
              <a:buChar char="•"/>
            </a:pPr>
            <a:r>
              <a:rPr lang="ru-RU" i="1" dirty="0">
                <a:latin typeface="Times New Roman" panose="02020603050405020304" pitchFamily="18" charset="0"/>
                <a:cs typeface="Times New Roman" panose="02020603050405020304" pitchFamily="18" charset="0"/>
              </a:rPr>
              <a:t>хабарництво</a:t>
            </a:r>
            <a:r>
              <a:rPr lang="ru-RU" dirty="0">
                <a:latin typeface="Times New Roman" panose="02020603050405020304" pitchFamily="18" charset="0"/>
                <a:cs typeface="Times New Roman" panose="02020603050405020304" pitchFamily="18" charset="0"/>
              </a:rPr>
              <a:t> — надання хабаря співробітникам митниці за дозвіл на ввезення/вивезення контрабандного товару;</a:t>
            </a:r>
          </a:p>
          <a:p>
            <a:pPr algn="just">
              <a:buFont typeface="Arial" panose="020B0604020202020204" pitchFamily="34" charset="0"/>
              <a:buChar char="•"/>
            </a:pPr>
            <a:r>
              <a:rPr lang="ru-RU" i="1" dirty="0">
                <a:latin typeface="Times New Roman" panose="02020603050405020304" pitchFamily="18" charset="0"/>
                <a:cs typeface="Times New Roman" panose="02020603050405020304" pitchFamily="18" charset="0"/>
              </a:rPr>
              <a:t>використання дипломатичного захисту</a:t>
            </a:r>
            <a:r>
              <a:rPr lang="ru-RU" dirty="0">
                <a:latin typeface="Times New Roman" panose="02020603050405020304" pitchFamily="18" charset="0"/>
                <a:cs typeface="Times New Roman" panose="02020603050405020304" pitchFamily="18" charset="0"/>
              </a:rPr>
              <a:t> — товар ввозиться/вивозиться як дипломатичний багаж, який звільняється від митного огляду;</a:t>
            </a:r>
          </a:p>
          <a:p>
            <a:pPr algn="just">
              <a:buFont typeface="Arial" panose="020B0604020202020204" pitchFamily="34" charset="0"/>
              <a:buChar char="•"/>
            </a:pPr>
            <a:r>
              <a:rPr lang="ru-RU" i="1" dirty="0">
                <a:latin typeface="Times New Roman" panose="02020603050405020304" pitchFamily="18" charset="0"/>
                <a:cs typeface="Times New Roman" panose="02020603050405020304" pitchFamily="18" charset="0"/>
              </a:rPr>
              <a:t>заниження митної вартості</a:t>
            </a:r>
            <a:r>
              <a:rPr lang="ru-RU" dirty="0">
                <a:latin typeface="Times New Roman" panose="02020603050405020304" pitchFamily="18" charset="0"/>
                <a:cs typeface="Times New Roman" panose="02020603050405020304" pitchFamily="18" charset="0"/>
              </a:rPr>
              <a:t> товару, що переміщується через митний кордон.</a:t>
            </a:r>
          </a:p>
          <a:p>
            <a:pPr algn="just"/>
            <a:r>
              <a:rPr lang="ru-RU" b="1" dirty="0">
                <a:latin typeface="Times New Roman" panose="02020603050405020304" pitchFamily="18" charset="0"/>
                <a:cs typeface="Times New Roman" panose="02020603050405020304" pitchFamily="18" charset="0"/>
              </a:rPr>
              <a:t>Контрабанда велика і дрібна:</a:t>
            </a:r>
            <a:r>
              <a:rPr lang="ru-RU" dirty="0">
                <a:latin typeface="Times New Roman" panose="02020603050405020304" pitchFamily="18" charset="0"/>
                <a:cs typeface="Times New Roman" panose="02020603050405020304" pitchFamily="18" charset="0"/>
              </a:rPr>
              <a:t> </a:t>
            </a:r>
          </a:p>
          <a:p>
            <a:pPr algn="just">
              <a:buFont typeface="Arial" panose="020B0604020202020204" pitchFamily="34" charset="0"/>
              <a:buChar char="•"/>
            </a:pPr>
            <a:r>
              <a:rPr lang="ru-RU" dirty="0">
                <a:latin typeface="Times New Roman" panose="02020603050405020304" pitchFamily="18" charset="0"/>
                <a:cs typeface="Times New Roman" panose="02020603050405020304" pitchFamily="18" charset="0"/>
              </a:rPr>
              <a:t>велика контрабанда товарів </a:t>
            </a:r>
            <a:r>
              <a:rPr lang="en-US"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означає переміщення великих кількостей товарів, що надалі будуть продані за кордоном з метою одержання прибутку;</a:t>
            </a:r>
          </a:p>
          <a:p>
            <a:pPr algn="just">
              <a:buFont typeface="Arial" panose="020B0604020202020204" pitchFamily="34" charset="0"/>
              <a:buChar char="•"/>
            </a:pPr>
            <a:r>
              <a:rPr lang="ru-RU" dirty="0">
                <a:latin typeface="Times New Roman" panose="02020603050405020304" pitchFamily="18" charset="0"/>
                <a:cs typeface="Times New Roman" panose="02020603050405020304" pitchFamily="18" charset="0"/>
              </a:rPr>
              <a:t>дрібна контрабанда товарів </a:t>
            </a:r>
            <a:r>
              <a:rPr lang="en-US" dirty="0">
                <a:latin typeface="Times New Roman" panose="02020603050405020304" pitchFamily="18" charset="0"/>
                <a:cs typeface="Times New Roman" panose="02020603050405020304" pitchFamily="18" charset="0"/>
              </a:rPr>
              <a:t> — </a:t>
            </a:r>
            <a:r>
              <a:rPr lang="ru-RU" dirty="0">
                <a:latin typeface="Times New Roman" panose="02020603050405020304" pitchFamily="18" charset="0"/>
                <a:cs typeface="Times New Roman" panose="02020603050405020304" pitchFamily="18" charset="0"/>
              </a:rPr>
              <a:t>термін застосовується до окремих індивідів, що перетинають кордон з метою продати товар по більш високій ціні.</a:t>
            </a:r>
          </a:p>
          <a:p>
            <a:pPr algn="just"/>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15361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dirty="0"/>
              <a:t>Основні ознаки складу злочину</a:t>
            </a:r>
            <a:endParaRPr lang="en-US" dirty="0"/>
          </a:p>
        </p:txBody>
      </p:sp>
      <p:pic>
        <p:nvPicPr>
          <p:cNvPr id="6" name="Місце для вмісту 5"/>
          <p:cNvPicPr>
            <a:picLocks noGrp="1" noChangeAspect="1"/>
          </p:cNvPicPr>
          <p:nvPr>
            <p:ph sz="half" idx="1"/>
          </p:nvPr>
        </p:nvPicPr>
        <p:blipFill>
          <a:blip r:embed="rId2"/>
          <a:stretch>
            <a:fillRect/>
          </a:stretch>
        </p:blipFill>
        <p:spPr>
          <a:xfrm>
            <a:off x="1214203" y="2011363"/>
            <a:ext cx="4280134" cy="3448050"/>
          </a:xfrm>
          <a:prstGeom prst="rect">
            <a:avLst/>
          </a:prstGeom>
        </p:spPr>
      </p:pic>
      <p:sp>
        <p:nvSpPr>
          <p:cNvPr id="4" name="Місце для вмісту 3"/>
          <p:cNvSpPr>
            <a:spLocks noGrp="1"/>
          </p:cNvSpPr>
          <p:nvPr>
            <p:ph sz="half" idx="2"/>
          </p:nvPr>
        </p:nvSpPr>
        <p:spPr>
          <a:xfrm>
            <a:off x="6413771" y="2017343"/>
            <a:ext cx="5563370" cy="3441520"/>
          </a:xfrm>
        </p:spPr>
        <p:txBody>
          <a:bodyPr>
            <a:noAutofit/>
          </a:bodyPr>
          <a:lstStyle/>
          <a:p>
            <a:pPr marL="0" indent="0">
              <a:buNone/>
            </a:pPr>
            <a:r>
              <a:rPr lang="uk-UA" sz="1600" dirty="0"/>
              <a:t>Переміщення через митний кордон України поза митним контролем:</a:t>
            </a:r>
          </a:p>
          <a:p>
            <a:pPr marL="0" indent="0">
              <a:buNone/>
            </a:pPr>
            <a:r>
              <a:rPr lang="uk-UA" sz="1600" dirty="0"/>
              <a:t>Здійснюється умисно поза місцем розташування митного органу або поза робочим часом, встановленим для нього.</a:t>
            </a:r>
          </a:p>
          <a:p>
            <a:pPr marL="0" indent="0">
              <a:buNone/>
            </a:pPr>
            <a:r>
              <a:rPr lang="uk-UA" sz="1600" dirty="0"/>
              <a:t>Відбувається без виконання митних формальностей.</a:t>
            </a:r>
          </a:p>
          <a:p>
            <a:pPr marL="0" indent="0">
              <a:buNone/>
            </a:pPr>
            <a:r>
              <a:rPr lang="uk-UA" sz="1600" dirty="0"/>
              <a:t>Здійснюється з незаконним звільненням від митного контролю.</a:t>
            </a:r>
          </a:p>
          <a:p>
            <a:pPr marL="0" indent="0">
              <a:buNone/>
            </a:pPr>
            <a:r>
              <a:rPr lang="uk-UA" sz="1600" dirty="0"/>
              <a:t>Місце вчинення: Митний кордон України.</a:t>
            </a:r>
          </a:p>
          <a:p>
            <a:pPr marL="0" indent="0">
              <a:buNone/>
            </a:pPr>
            <a:r>
              <a:rPr lang="uk-UA" sz="1600" dirty="0"/>
              <a:t>Закінчення злочину: Настає з моменту незаконного переміщення предметів через кордон.</a:t>
            </a:r>
          </a:p>
        </p:txBody>
      </p:sp>
    </p:spTree>
    <p:extLst>
      <p:ext uri="{BB962C8B-B14F-4D97-AF65-F5344CB8AC3E}">
        <p14:creationId xmlns:p14="http://schemas.microsoft.com/office/powerpoint/2010/main" val="23809726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dirty="0"/>
              <a:t>Органи контролю та розслідування</a:t>
            </a:r>
            <a:endParaRPr lang="en-US" dirty="0"/>
          </a:p>
        </p:txBody>
      </p:sp>
      <p:sp>
        <p:nvSpPr>
          <p:cNvPr id="3" name="Місце для вмісту 2"/>
          <p:cNvSpPr>
            <a:spLocks noGrp="1"/>
          </p:cNvSpPr>
          <p:nvPr>
            <p:ph sz="half" idx="1"/>
          </p:nvPr>
        </p:nvSpPr>
        <p:spPr/>
        <p:txBody>
          <a:bodyPr>
            <a:normAutofit fontScale="85000" lnSpcReduction="10000"/>
          </a:bodyPr>
          <a:lstStyle/>
          <a:p>
            <a:pPr marL="0" indent="0">
              <a:buNone/>
            </a:pPr>
            <a:r>
              <a:rPr lang="uk-UA" dirty="0"/>
              <a:t>Контроль за контрабандою:</a:t>
            </a:r>
          </a:p>
          <a:p>
            <a:pPr marL="0" indent="0">
              <a:buNone/>
            </a:pPr>
            <a:r>
              <a:rPr lang="uk-UA" dirty="0"/>
              <a:t>Державна митна служба України — здійснює митний контроль, запобігає незаконному переміщенню товарів.</a:t>
            </a:r>
          </a:p>
          <a:p>
            <a:pPr marL="0" indent="0">
              <a:buNone/>
            </a:pPr>
            <a:r>
              <a:rPr lang="uk-UA" dirty="0"/>
              <a:t>Бюро економічної безпеки — виконує функції аналізу, розслідування та протидії економічним злочинам.</a:t>
            </a:r>
          </a:p>
          <a:p>
            <a:pPr marL="0" indent="0">
              <a:buNone/>
            </a:pPr>
            <a:r>
              <a:rPr lang="uk-UA" dirty="0"/>
              <a:t>Досудове розслідування:</a:t>
            </a:r>
          </a:p>
          <a:p>
            <a:pPr marL="0" indent="0">
              <a:buNone/>
            </a:pPr>
            <a:r>
              <a:rPr lang="uk-UA" dirty="0"/>
              <a:t>Здійснюється слідчими органів безпеки у разі виявлення фактів контрабанди.</a:t>
            </a:r>
            <a:endParaRPr lang="en-US" dirty="0"/>
          </a:p>
        </p:txBody>
      </p:sp>
      <p:pic>
        <p:nvPicPr>
          <p:cNvPr id="6" name="Місце для вмісту 5"/>
          <p:cNvPicPr>
            <a:picLocks noGrp="1" noChangeAspect="1"/>
          </p:cNvPicPr>
          <p:nvPr>
            <p:ph sz="half" idx="2"/>
          </p:nvPr>
        </p:nvPicPr>
        <p:blipFill>
          <a:blip r:embed="rId2"/>
          <a:stretch>
            <a:fillRect/>
          </a:stretch>
        </p:blipFill>
        <p:spPr>
          <a:xfrm>
            <a:off x="7015162" y="2017713"/>
            <a:ext cx="4039690" cy="3441700"/>
          </a:xfrm>
          <a:prstGeom prst="rect">
            <a:avLst/>
          </a:prstGeom>
        </p:spPr>
      </p:pic>
    </p:spTree>
    <p:extLst>
      <p:ext uri="{BB962C8B-B14F-4D97-AF65-F5344CB8AC3E}">
        <p14:creationId xmlns:p14="http://schemas.microsoft.com/office/powerpoint/2010/main" val="37131826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dirty="0"/>
              <a:t>Типові схеми контрабанди в Україні</a:t>
            </a:r>
          </a:p>
        </p:txBody>
      </p:sp>
      <p:pic>
        <p:nvPicPr>
          <p:cNvPr id="5" name="Місце для вмісту 4"/>
          <p:cNvPicPr>
            <a:picLocks noGrp="1" noChangeAspect="1"/>
          </p:cNvPicPr>
          <p:nvPr>
            <p:ph sz="half" idx="1"/>
          </p:nvPr>
        </p:nvPicPr>
        <p:blipFill>
          <a:blip r:embed="rId2"/>
          <a:stretch>
            <a:fillRect/>
          </a:stretch>
        </p:blipFill>
        <p:spPr>
          <a:xfrm>
            <a:off x="1244184" y="2011363"/>
            <a:ext cx="4250153" cy="3448050"/>
          </a:xfrm>
          <a:prstGeom prst="rect">
            <a:avLst/>
          </a:prstGeom>
        </p:spPr>
      </p:pic>
      <p:sp>
        <p:nvSpPr>
          <p:cNvPr id="4" name="Місце для вмісту 3"/>
          <p:cNvSpPr>
            <a:spLocks noGrp="1"/>
          </p:cNvSpPr>
          <p:nvPr>
            <p:ph sz="half" idx="2"/>
          </p:nvPr>
        </p:nvSpPr>
        <p:spPr>
          <a:xfrm>
            <a:off x="5741233" y="2017343"/>
            <a:ext cx="6280878" cy="3933752"/>
          </a:xfrm>
        </p:spPr>
        <p:txBody>
          <a:bodyPr>
            <a:normAutofit fontScale="70000" lnSpcReduction="20000"/>
          </a:bodyPr>
          <a:lstStyle/>
          <a:p>
            <a:pPr marL="0" indent="0">
              <a:buNone/>
            </a:pPr>
            <a:r>
              <a:rPr lang="uk-UA" dirty="0"/>
              <a:t>«Зеленка» – переміщення товарів поза пунктами пропуску.</a:t>
            </a:r>
          </a:p>
          <a:p>
            <a:pPr marL="0" indent="0">
              <a:buNone/>
            </a:pPr>
            <a:r>
              <a:rPr lang="uk-UA" dirty="0"/>
              <a:t>«Порожняки» – транспортні засоби без товару або документів.</a:t>
            </a:r>
          </a:p>
          <a:p>
            <a:pPr marL="0" indent="0">
              <a:buNone/>
            </a:pPr>
            <a:r>
              <a:rPr lang="uk-UA" dirty="0"/>
              <a:t>«Піджаки» та «</a:t>
            </a:r>
            <a:r>
              <a:rPr lang="uk-UA" dirty="0" err="1"/>
              <a:t>Мурахи</a:t>
            </a:r>
            <a:r>
              <a:rPr lang="uk-UA" dirty="0"/>
              <a:t>» – подрібнення партій товарів для уникнення оподаткування.</a:t>
            </a:r>
          </a:p>
          <a:p>
            <a:pPr marL="0" indent="0">
              <a:buNone/>
            </a:pPr>
            <a:r>
              <a:rPr lang="uk-UA" dirty="0"/>
              <a:t>«Перерваний транзит» – зникнення товарів після ввезення на територію України.</a:t>
            </a:r>
          </a:p>
          <a:p>
            <a:pPr marL="0" indent="0">
              <a:buNone/>
            </a:pPr>
            <a:r>
              <a:rPr lang="uk-UA" dirty="0"/>
              <a:t>Підміна товарів – заміна товарів після перетину кордону.</a:t>
            </a:r>
          </a:p>
          <a:p>
            <a:pPr marL="0" indent="0">
              <a:buNone/>
            </a:pPr>
            <a:r>
              <a:rPr lang="uk-UA" dirty="0"/>
              <a:t>«Поштова контрабанда» – використання поштових відправлень для нелегального переміщення.</a:t>
            </a:r>
          </a:p>
          <a:p>
            <a:pPr marL="0" indent="0">
              <a:buNone/>
            </a:pPr>
            <a:r>
              <a:rPr lang="uk-UA" dirty="0"/>
              <a:t>«Майданчики» – створення корупційних схем для ввезення товарів через фіктивні фірми.</a:t>
            </a:r>
          </a:p>
          <a:p>
            <a:pPr marL="0" indent="0">
              <a:buNone/>
            </a:pPr>
            <a:r>
              <a:rPr lang="uk-UA" dirty="0"/>
              <a:t>Недостовірне декларування – внесення неправдивих даних у митні документи.</a:t>
            </a:r>
            <a:endParaRPr lang="en-US" dirty="0"/>
          </a:p>
        </p:txBody>
      </p:sp>
    </p:spTree>
    <p:extLst>
      <p:ext uri="{BB962C8B-B14F-4D97-AF65-F5344CB8AC3E}">
        <p14:creationId xmlns:p14="http://schemas.microsoft.com/office/powerpoint/2010/main" val="41444338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F3F6C66-D6D7-4A72-9928-967AEA400766}"/>
              </a:ext>
            </a:extLst>
          </p:cNvPr>
          <p:cNvSpPr>
            <a:spLocks noGrp="1"/>
          </p:cNvSpPr>
          <p:nvPr>
            <p:ph type="title"/>
          </p:nvPr>
        </p:nvSpPr>
        <p:spPr>
          <a:xfrm>
            <a:off x="1479019" y="624110"/>
            <a:ext cx="7398973" cy="805679"/>
          </a:xfrm>
        </p:spPr>
        <p:txBody>
          <a:bodyPr rtlCol="0">
            <a:normAutofit/>
          </a:bodyPr>
          <a:lstStyle/>
          <a:p>
            <a:pPr rtl="0"/>
            <a:r>
              <a:rPr lang="ru-RU" dirty="0"/>
              <a:t>Контрабанда з автомобілями:</a:t>
            </a:r>
          </a:p>
        </p:txBody>
      </p:sp>
      <p:sp>
        <p:nvSpPr>
          <p:cNvPr id="4" name="Объект 3">
            <a:extLst>
              <a:ext uri="{FF2B5EF4-FFF2-40B4-BE49-F238E27FC236}">
                <a16:creationId xmlns:a16="http://schemas.microsoft.com/office/drawing/2014/main" id="{C8B6C948-49BC-C1BD-3568-FDA68DB9F96B}"/>
              </a:ext>
            </a:extLst>
          </p:cNvPr>
          <p:cNvSpPr>
            <a:spLocks noGrp="1"/>
          </p:cNvSpPr>
          <p:nvPr>
            <p:ph idx="1"/>
          </p:nvPr>
        </p:nvSpPr>
        <p:spPr>
          <a:xfrm>
            <a:off x="303211" y="2033847"/>
            <a:ext cx="11600613" cy="3777622"/>
          </a:xfrm>
        </p:spPr>
        <p:txBody>
          <a:bodyPr>
            <a:normAutofit fontScale="92500" lnSpcReduction="20000"/>
          </a:bodyPr>
          <a:lstStyle/>
          <a:p>
            <a:pPr marL="0" indent="0" algn="ctr">
              <a:buNone/>
            </a:pPr>
            <a:r>
              <a:rPr lang="ru-RU" b="1" u="sng" dirty="0">
                <a:latin typeface="Times New Roman" panose="02020603050405020304" pitchFamily="18" charset="0"/>
                <a:cs typeface="Times New Roman" panose="02020603050405020304" pitchFamily="18" charset="0"/>
              </a:rPr>
              <a:t>У Львові викрили злочинну схему контрабанди автомобілів, за допомогою якої вдалося ввезти в Україну понад 500 автівок</a:t>
            </a:r>
          </a:p>
          <a:p>
            <a:pPr algn="just"/>
            <a:r>
              <a:rPr lang="ru-RU" dirty="0">
                <a:latin typeface="Times New Roman" panose="02020603050405020304" pitchFamily="18" charset="0"/>
                <a:cs typeface="Times New Roman" panose="02020603050405020304" pitchFamily="18" charset="0"/>
              </a:rPr>
              <a:t>За процесуального керівництва Львівської обласної прокуратури здійснюється досудове розслідування у кримінальних провадженнях за фактом контрабанди підакцизних товарів. За даними прокуратури, протягом 2024 року група осіб разом з керівниками благодійних організацій організували незаконне ввезення автомобілів з країн ЄС. Для переміщення контрабанди автомобілів через митний кордон України чоловіки пред’являли неправдиві документи про пільгове ввезення транспортних засобів для ЗСУ. За допомогою такої схеми чоловікам вдалося ввезти в Україну понад 500 автівок.</a:t>
            </a:r>
          </a:p>
          <a:p>
            <a:pPr algn="just"/>
            <a:r>
              <a:rPr lang="ru-RU" dirty="0">
                <a:latin typeface="Times New Roman" panose="02020603050405020304" pitchFamily="18" charset="0"/>
                <a:cs typeface="Times New Roman" panose="02020603050405020304" pitchFamily="18" charset="0"/>
              </a:rPr>
              <a:t>Зазначається, що частину автівок реалізували через онлайн-платформу оголошень, соцмережі та іншими способами. У ході обшуків за місцем проживання фігурантів виявлено та вилучено документи, комп’ютерну техніку, кошти та 30 автомобілі</a:t>
            </a:r>
          </a:p>
          <a:p>
            <a:pPr marL="0" indent="0" algn="just">
              <a:buNone/>
            </a:pPr>
            <a:endParaRPr lang="ru-RU" dirty="0">
              <a:latin typeface="Times New Roman" panose="02020603050405020304" pitchFamily="18" charset="0"/>
              <a:cs typeface="Times New Roman" panose="02020603050405020304" pitchFamily="18" charset="0"/>
            </a:endParaRPr>
          </a:p>
          <a:p>
            <a:pPr marL="0" indent="0">
              <a:buNone/>
            </a:pPr>
            <a:endParaRPr lang="ru-RU" dirty="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p:txBody>
      </p:sp>
      <p:pic>
        <p:nvPicPr>
          <p:cNvPr id="7" name="Рисунок 6">
            <a:extLst>
              <a:ext uri="{FF2B5EF4-FFF2-40B4-BE49-F238E27FC236}">
                <a16:creationId xmlns:a16="http://schemas.microsoft.com/office/drawing/2014/main" id="{F153B679-D1CC-0A6A-4D5D-FE117453E1E0}"/>
              </a:ext>
            </a:extLst>
          </p:cNvPr>
          <p:cNvPicPr>
            <a:picLocks noChangeAspect="1"/>
          </p:cNvPicPr>
          <p:nvPr/>
        </p:nvPicPr>
        <p:blipFill>
          <a:blip r:embed="rId3"/>
          <a:stretch>
            <a:fillRect/>
          </a:stretch>
        </p:blipFill>
        <p:spPr>
          <a:xfrm>
            <a:off x="8877992" y="243147"/>
            <a:ext cx="2658514" cy="1519151"/>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1978CE8B-FE1F-9FA4-78F6-47E2A1EF8114}"/>
              </a:ext>
            </a:extLst>
          </p:cNvPr>
          <p:cNvSpPr txBox="1"/>
          <p:nvPr/>
        </p:nvSpPr>
        <p:spPr>
          <a:xfrm>
            <a:off x="9609512" y="1743886"/>
            <a:ext cx="1571106" cy="369332"/>
          </a:xfrm>
          <a:prstGeom prst="rect">
            <a:avLst/>
          </a:prstGeom>
          <a:noFill/>
        </p:spPr>
        <p:txBody>
          <a:bodyPr wrap="square">
            <a:spAutoFit/>
          </a:bodyPr>
          <a:lstStyle/>
          <a:p>
            <a:r>
              <a:rPr lang="ru-RU" dirty="0"/>
              <a:t>05.11.2024 </a:t>
            </a:r>
          </a:p>
        </p:txBody>
      </p:sp>
    </p:spTree>
    <p:extLst>
      <p:ext uri="{BB962C8B-B14F-4D97-AF65-F5344CB8AC3E}">
        <p14:creationId xmlns:p14="http://schemas.microsoft.com/office/powerpoint/2010/main" val="2770267463"/>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Тема Office">
  <a:themeElements>
    <a:clrScheme name="Офіс">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Офіс">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Галерея</Template>
  <TotalTime>31</TotalTime>
  <Words>1766</Words>
  <Application>Microsoft Office PowerPoint</Application>
  <PresentationFormat>Широкий екран</PresentationFormat>
  <Paragraphs>115</Paragraphs>
  <Slides>15</Slides>
  <Notes>8</Notes>
  <HiddenSlides>0</HiddenSlides>
  <MMClips>0</MMClips>
  <ScaleCrop>false</ScaleCrop>
  <HeadingPairs>
    <vt:vector size="6" baseType="variant">
      <vt:variant>
        <vt:lpstr>Використані шрифти</vt:lpstr>
      </vt:variant>
      <vt:variant>
        <vt:i4>4</vt:i4>
      </vt:variant>
      <vt:variant>
        <vt:lpstr>Тема</vt:lpstr>
      </vt:variant>
      <vt:variant>
        <vt:i4>1</vt:i4>
      </vt:variant>
      <vt:variant>
        <vt:lpstr>Заголовки слайдів</vt:lpstr>
      </vt:variant>
      <vt:variant>
        <vt:i4>15</vt:i4>
      </vt:variant>
    </vt:vector>
  </HeadingPairs>
  <TitlesOfParts>
    <vt:vector size="20" baseType="lpstr">
      <vt:lpstr>Arial</vt:lpstr>
      <vt:lpstr>Calibri</vt:lpstr>
      <vt:lpstr>Gill Sans MT</vt:lpstr>
      <vt:lpstr>Times New Roman</vt:lpstr>
      <vt:lpstr>Gallery</vt:lpstr>
      <vt:lpstr>ЗАПОБІГАННЯ ТА ПРОТИДІЇ КОНТРАБАНДІ</vt:lpstr>
      <vt:lpstr>Що таке контрабанда?</vt:lpstr>
      <vt:lpstr>Загальна інформація:</vt:lpstr>
      <vt:lpstr>Презентація PowerPoint</vt:lpstr>
      <vt:lpstr>Презентація PowerPoint</vt:lpstr>
      <vt:lpstr>Основні ознаки складу злочину</vt:lpstr>
      <vt:lpstr>Органи контролю та розслідування</vt:lpstr>
      <vt:lpstr>Типові схеми контрабанди в Україні</vt:lpstr>
      <vt:lpstr>Контрабанда з автомобілями:</vt:lpstr>
      <vt:lpstr>Контрабанда з вінтажних фотоапаратів:</vt:lpstr>
      <vt:lpstr>Контрабанда наркотиків:</vt:lpstr>
      <vt:lpstr>Контрабанда волоссям:</vt:lpstr>
      <vt:lpstr>Контрабанда одягу:</vt:lpstr>
      <vt:lpstr>Головні цілі боротьби з контрабандою</vt:lpstr>
      <vt:lpstr>Презентація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Контрабанда: поняття, основні ознаки, відповідальність</dc:title>
  <dc:creator>Анна Вовченко</dc:creator>
  <cp:lastModifiedBy>Михаил Прокопчук</cp:lastModifiedBy>
  <cp:revision>6</cp:revision>
  <dcterms:created xsi:type="dcterms:W3CDTF">2024-12-06T12:37:12Z</dcterms:created>
  <dcterms:modified xsi:type="dcterms:W3CDTF">2025-03-03T10:59:16Z</dcterms:modified>
</cp:coreProperties>
</file>