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0" roundtripDataSignature="AMtx7mihINA+ixTpAOby45qim7arD7Kn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8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8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8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4210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8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06C46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8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8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>
  <p:cSld name="Заголовок и подпись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>
  <p:cSld name="Цитата с подписью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>
                <a:solidFill>
                  <a:srgbClr val="F06C46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>
                <a:solidFill>
                  <a:srgbClr val="F06C46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F06C4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карточки имени">
  <p:cSld name="Цитата карточки имени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>
                <a:solidFill>
                  <a:srgbClr val="F06C46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20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>
                <a:solidFill>
                  <a:srgbClr val="F06C46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стина или ложь">
  <p:cSld name="Истина или ложь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12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12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7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7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7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4210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7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06C46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7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7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/>
          <p:nvPr>
            <p:ph idx="1" type="subTitle"/>
          </p:nvPr>
        </p:nvSpPr>
        <p:spPr>
          <a:xfrm>
            <a:off x="8077200" y="2569634"/>
            <a:ext cx="3662911" cy="23487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uk-UA" sz="2800">
                <a:solidFill>
                  <a:schemeClr val="dk1"/>
                </a:solidFill>
              </a:rPr>
              <a:t>6.3 Параметри вантажних потоків і методи їх вивчення </a:t>
            </a:r>
            <a:endParaRPr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44" name="Google Shape;144;p1"/>
          <p:cNvSpPr txBox="1"/>
          <p:nvPr>
            <p:ph type="ctrTitle"/>
          </p:nvPr>
        </p:nvSpPr>
        <p:spPr>
          <a:xfrm>
            <a:off x="991736" y="125221"/>
            <a:ext cx="8789574" cy="9698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F5B999"/>
              </a:buClr>
              <a:buSzPts val="4800"/>
              <a:buFont typeface="Trebuchet MS"/>
              <a:buNone/>
            </a:pPr>
            <a:r>
              <a:rPr b="1" i="1" lang="uk-UA" sz="4800">
                <a:solidFill>
                  <a:srgbClr val="F5B999"/>
                </a:solidFill>
              </a:rPr>
              <a:t>Тема 6. ВАНТАЖОПОТОКИ </a:t>
            </a:r>
            <a:endParaRPr/>
          </a:p>
        </p:txBody>
      </p:sp>
      <p:pic>
        <p:nvPicPr>
          <p:cNvPr id="145" name="Google Shape;14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1736" y="1579418"/>
            <a:ext cx="6910304" cy="4917833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"/>
          <p:cNvGrpSpPr/>
          <p:nvPr/>
        </p:nvGrpSpPr>
        <p:grpSpPr>
          <a:xfrm>
            <a:off x="101599" y="137775"/>
            <a:ext cx="11439236" cy="6581680"/>
            <a:chOff x="0" y="0"/>
            <a:chExt cx="11439236" cy="6581680"/>
          </a:xfrm>
        </p:grpSpPr>
        <p:sp>
          <p:nvSpPr>
            <p:cNvPr id="151" name="Google Shape;151;p2"/>
            <p:cNvSpPr/>
            <p:nvPr/>
          </p:nvSpPr>
          <p:spPr>
            <a:xfrm>
              <a:off x="0" y="0"/>
              <a:ext cx="6581680" cy="6581680"/>
            </a:xfrm>
            <a:prstGeom prst="pie">
              <a:avLst>
                <a:gd fmla="val 5400000" name="adj1"/>
                <a:gd fmla="val 16200000" name="adj2"/>
              </a:avLst>
            </a:prstGeom>
            <a:gradFill>
              <a:gsLst>
                <a:gs pos="0">
                  <a:srgbClr val="AA483B"/>
                </a:gs>
                <a:gs pos="78000">
                  <a:srgbClr val="962A0A"/>
                </a:gs>
                <a:gs pos="100000">
                  <a:srgbClr val="962A0A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290840" y="0"/>
              <a:ext cx="8148396" cy="658168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12700">
              <a:solidFill>
                <a:srgbClr val="A52F0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 txBox="1"/>
            <p:nvPr/>
          </p:nvSpPr>
          <p:spPr>
            <a:xfrm>
              <a:off x="3290840" y="0"/>
              <a:ext cx="4074198" cy="1974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Trebuchet MS"/>
                <a:buNone/>
              </a:pPr>
              <a:r>
                <a:rPr b="0" i="0" lang="uk-UA" sz="33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1. Розміри транспортних партій вантажів. </a:t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151796" y="1974508"/>
              <a:ext cx="4278087" cy="4278087"/>
            </a:xfrm>
            <a:prstGeom prst="pie">
              <a:avLst>
                <a:gd fmla="val 5400000" name="adj1"/>
                <a:gd fmla="val 16200000" name="adj2"/>
              </a:avLst>
            </a:prstGeom>
            <a:gradFill>
              <a:gsLst>
                <a:gs pos="0">
                  <a:srgbClr val="AA483B"/>
                </a:gs>
                <a:gs pos="78000">
                  <a:srgbClr val="962A0A"/>
                </a:gs>
                <a:gs pos="100000">
                  <a:srgbClr val="962A0A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290840" y="1974508"/>
              <a:ext cx="8148396" cy="427808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12700">
              <a:solidFill>
                <a:srgbClr val="A52F0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 txBox="1"/>
            <p:nvPr/>
          </p:nvSpPr>
          <p:spPr>
            <a:xfrm>
              <a:off x="3290840" y="1974508"/>
              <a:ext cx="4074198" cy="1974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Trebuchet MS"/>
                <a:buNone/>
              </a:pPr>
              <a:r>
                <a:rPr b="0" i="0" lang="uk-UA" sz="33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2. Середній розмір транспортної партії. </a:t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303588" y="3949009"/>
              <a:ext cx="1974502" cy="1974502"/>
            </a:xfrm>
            <a:prstGeom prst="pie">
              <a:avLst>
                <a:gd fmla="val 5400000" name="adj1"/>
                <a:gd fmla="val 16200000" name="adj2"/>
              </a:avLst>
            </a:prstGeom>
            <a:gradFill>
              <a:gsLst>
                <a:gs pos="0">
                  <a:srgbClr val="AA483B"/>
                </a:gs>
                <a:gs pos="78000">
                  <a:srgbClr val="962A0A"/>
                </a:gs>
                <a:gs pos="100000">
                  <a:srgbClr val="962A0A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290840" y="3949009"/>
              <a:ext cx="8148396" cy="1974502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12700">
              <a:solidFill>
                <a:srgbClr val="A52F0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 txBox="1"/>
            <p:nvPr/>
          </p:nvSpPr>
          <p:spPr>
            <a:xfrm>
              <a:off x="3290840" y="3949009"/>
              <a:ext cx="4074198" cy="1974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Trebuchet MS"/>
                <a:buNone/>
              </a:pPr>
              <a:r>
                <a:rPr b="0" i="0" lang="uk-UA" sz="33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3. Відстань перевезень. </a:t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365038" y="0"/>
              <a:ext cx="4074198" cy="1974508"/>
            </a:xfrm>
            <a:prstGeom prst="rect">
              <a:avLst/>
            </a:prstGeom>
            <a:noFill/>
            <a:ln>
              <a:noFill/>
            </a:ln>
            <a:effectLst>
              <a:outerShdw blurRad="381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 txBox="1"/>
            <p:nvPr/>
          </p:nvSpPr>
          <p:spPr>
            <a:xfrm>
              <a:off x="7365038" y="0"/>
              <a:ext cx="4074198" cy="1974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Trebuchet MS"/>
                <a:buNone/>
              </a:pPr>
              <a:r>
                <a:rPr b="0" i="0" lang="uk-UA" sz="13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4. Число найменувань вантажу в транспортних партіях. </a:t>
              </a:r>
              <a:endParaRPr b="0" i="0" sz="1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Trebuchet MS"/>
                <a:buNone/>
              </a:pPr>
              <a:r>
                <a:rPr b="0" i="0" lang="uk-UA" sz="13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5. Середнє число найменувань вантажу в транспортних партіях. </a:t>
              </a:r>
              <a:endParaRPr b="0" i="0" sz="1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Trebuchet MS"/>
                <a:buNone/>
              </a:pPr>
              <a:r>
                <a:rPr b="0" i="0" lang="uk-UA" sz="13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6. Число вантажних місць у транспортних партіях. </a:t>
              </a:r>
              <a:endParaRPr b="0" i="0" sz="1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365038" y="1974508"/>
              <a:ext cx="4074198" cy="1974501"/>
            </a:xfrm>
            <a:prstGeom prst="rect">
              <a:avLst/>
            </a:prstGeom>
            <a:noFill/>
            <a:ln>
              <a:noFill/>
            </a:ln>
            <a:effectLst>
              <a:outerShdw blurRad="381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 txBox="1"/>
            <p:nvPr/>
          </p:nvSpPr>
          <p:spPr>
            <a:xfrm>
              <a:off x="7365038" y="1974508"/>
              <a:ext cx="4074198" cy="1974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Trebuchet MS"/>
                <a:buNone/>
              </a:pPr>
              <a:r>
                <a:rPr b="0" i="0" lang="uk-UA" sz="13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7. Середнє число вантажних місць у транспортній партії. </a:t>
              </a:r>
              <a:endParaRPr b="0" i="0" sz="1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Trebuchet MS"/>
                <a:buNone/>
              </a:pPr>
              <a:r>
                <a:rPr b="0" i="0" lang="uk-UA" sz="13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8. Тип і конструкція вантажних транспортних одиниць (транспортні пакети, контейнери). </a:t>
              </a:r>
              <a:endParaRPr b="0" i="0" sz="1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Trebuchet MS"/>
                <a:buNone/>
              </a:pPr>
              <a:r>
                <a:rPr b="0" i="0" lang="uk-UA" sz="13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9. Розміри, маса брутто й маса нетто вантажних транспортних одиниць.</a:t>
              </a:r>
              <a:endParaRPr b="0" i="0" sz="1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365038" y="3949009"/>
              <a:ext cx="4074198" cy="1974502"/>
            </a:xfrm>
            <a:prstGeom prst="rect">
              <a:avLst/>
            </a:prstGeom>
            <a:noFill/>
            <a:ln>
              <a:noFill/>
            </a:ln>
            <a:effectLst>
              <a:outerShdw blurRad="381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 txBox="1"/>
            <p:nvPr/>
          </p:nvSpPr>
          <p:spPr>
            <a:xfrm>
              <a:off x="7365038" y="3949009"/>
              <a:ext cx="4074198" cy="1974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Trebuchet MS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Trebuchet MS"/>
                <a:buNone/>
              </a:pPr>
              <a:r>
                <a:rPr b="0" i="0" lang="uk-UA" sz="13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10. Час прибуття або відправлення транспортних партій вантажів. </a:t>
              </a:r>
              <a:endParaRPr b="0" i="0" sz="1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Trebuchet MS"/>
                <a:buNone/>
              </a:pPr>
              <a:r>
                <a:rPr b="0" i="0" lang="uk-UA" sz="13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11. Інтервали часу між прибуттям або відправленням транспортних партій вантажів. </a:t>
              </a:r>
              <a:endParaRPr b="0" i="0" sz="1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Trebuchet MS"/>
                <a:buNone/>
              </a:pPr>
              <a:r>
                <a:rPr b="0" i="0" lang="uk-UA" sz="13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12. Середній інтервал часу між прибуттям або відправленням транспортних партій. </a:t>
              </a:r>
              <a:endParaRPr b="0" i="0" sz="1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Trebuchet MS"/>
                <a:buNone/>
              </a:pPr>
              <a:r>
                <a:rPr b="0" i="0" lang="uk-UA" sz="13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13. Вартість транспортних партій вантажів. </a:t>
              </a:r>
              <a:endParaRPr b="0" i="0" sz="1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-3175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Trebuchet MS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66" name="Google Shape;166;p2"/>
          <p:cNvSpPr txBox="1"/>
          <p:nvPr>
            <p:ph idx="1" type="body"/>
          </p:nvPr>
        </p:nvSpPr>
        <p:spPr>
          <a:xfrm>
            <a:off x="651164" y="2451869"/>
            <a:ext cx="2627744" cy="1745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uk-UA" sz="2200">
                <a:solidFill>
                  <a:schemeClr val="lt1"/>
                </a:solidFill>
              </a:rPr>
              <a:t>Вантажопотік характеризується наступними параметрами : 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5424" y="3429000"/>
            <a:ext cx="3691012" cy="195827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"/>
          <p:cNvSpPr txBox="1"/>
          <p:nvPr>
            <p:ph idx="1" type="body"/>
          </p:nvPr>
        </p:nvSpPr>
        <p:spPr>
          <a:xfrm>
            <a:off x="0" y="0"/>
            <a:ext cx="12288982" cy="4710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uk-UA" sz="2800">
                <a:solidFill>
                  <a:schemeClr val="dk1"/>
                </a:solidFill>
              </a:rPr>
              <a:t>Особливе  місце  при  визначенні  характеристик  вантажопотоків  займає нерівномірність перевезень.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1" i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b="1" i="1" lang="uk-UA" sz="2800">
                <a:solidFill>
                  <a:schemeClr val="dk1"/>
                </a:solidFill>
              </a:rPr>
              <a:t>Нерівномірність  перевезення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uk-UA" sz="2800">
                <a:solidFill>
                  <a:schemeClr val="dk1"/>
                </a:solidFill>
              </a:rPr>
              <a:t> Це  зміна  обсягу  перевезень  в  тоннах  у часі,  тобто  по  кварталах,  місяцях,  тижнях,  добі  й  годинах  доби. 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uk-UA" sz="2800">
                <a:solidFill>
                  <a:schemeClr val="dk1"/>
                </a:solidFill>
              </a:rPr>
              <a:t>Нерівномірність перевезень оцінюється коефіцієнтом нерівномірності. Коефіцієнт нерівномірності обсягу перевезень визначають за формулою: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uk-UA" sz="28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1205345" y="4352717"/>
            <a:ext cx="60960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де ηw - коефіцієнт нерівномірності обсягу перевезень вантажів;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Wt ()max - максимальна величина вантажопотоку (вантажопотік у найбільш напружений період), т/год;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()W t ср - середня величина вантажопотоку, т/год.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 txBox="1"/>
          <p:nvPr>
            <p:ph idx="1" type="body"/>
          </p:nvPr>
        </p:nvSpPr>
        <p:spPr>
          <a:xfrm>
            <a:off x="5223163" y="1025236"/>
            <a:ext cx="6733309" cy="5624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 sz="2800">
                <a:solidFill>
                  <a:srgbClr val="7030A0"/>
                </a:solidFill>
              </a:rPr>
              <a:t>Нерівномірність виробництва продукції </a:t>
            </a:r>
            <a:r>
              <a:rPr lang="uk-UA" sz="2800">
                <a:solidFill>
                  <a:schemeClr val="dk1"/>
                </a:solidFill>
              </a:rPr>
              <a:t>- незалежна змінна величина, до зміни якої, деякою мірою, повинна пристосовуватися транспортна організація.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 sz="2800">
                <a:solidFill>
                  <a:srgbClr val="7030A0"/>
                </a:solidFill>
              </a:rPr>
              <a:t>Нерівномірність перевезень</a:t>
            </a:r>
            <a:r>
              <a:rPr lang="uk-UA" sz="2800">
                <a:solidFill>
                  <a:schemeClr val="dk1"/>
                </a:solidFill>
              </a:rPr>
              <a:t> приводить до погіршення використання транспортних засобів і вимагає розробки й організації додаткових заходів.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 sz="2800">
                <a:solidFill>
                  <a:schemeClr val="dk1"/>
                </a:solidFill>
              </a:rPr>
              <a:t>Існують наступні методи вивчення вантажопотоків: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 sz="2800">
                <a:solidFill>
                  <a:schemeClr val="dk1"/>
                </a:solidFill>
              </a:rPr>
              <a:t>1) транспортно-економічного балансу;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 sz="2800">
                <a:solidFill>
                  <a:schemeClr val="dk1"/>
                </a:solidFill>
              </a:rPr>
              <a:t>2) нормативних показників;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 sz="2800">
                <a:solidFill>
                  <a:schemeClr val="dk1"/>
                </a:solidFill>
              </a:rPr>
              <a:t>3) прямого обліку.</a:t>
            </a:r>
            <a:endParaRPr/>
          </a:p>
        </p:txBody>
      </p:sp>
      <p:sp>
        <p:nvSpPr>
          <p:cNvPr id="179" name="Google Shape;179;p4"/>
          <p:cNvSpPr txBox="1"/>
          <p:nvPr/>
        </p:nvSpPr>
        <p:spPr>
          <a:xfrm>
            <a:off x="235527" y="207819"/>
            <a:ext cx="9337964" cy="1122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rPr lang="uk-UA" sz="3200" u="sng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Нерівномірність перевезень вантажу </a:t>
            </a:r>
            <a:r>
              <a:rPr lang="uk-UA" sz="3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обумовлена нерівномірністю виробництва продукції і її споживання. </a:t>
            </a:r>
            <a:endParaRPr sz="32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0" name="Google Shape;180;p4"/>
          <p:cNvPicPr preferRelativeResize="0"/>
          <p:nvPr/>
        </p:nvPicPr>
        <p:blipFill rotWithShape="1">
          <a:blip r:embed="rId3">
            <a:alphaModFix/>
          </a:blip>
          <a:srcRect b="0" l="0" r="10969" t="0"/>
          <a:stretch/>
        </p:blipFill>
        <p:spPr>
          <a:xfrm>
            <a:off x="235527" y="1795462"/>
            <a:ext cx="5088081" cy="32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1439" y="4665682"/>
            <a:ext cx="6175107" cy="219911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5"/>
          <p:cNvSpPr txBox="1"/>
          <p:nvPr>
            <p:ph idx="1" type="body"/>
          </p:nvPr>
        </p:nvSpPr>
        <p:spPr>
          <a:xfrm>
            <a:off x="415637" y="263236"/>
            <a:ext cx="53340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32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 sz="3200">
                <a:solidFill>
                  <a:srgbClr val="7030A0"/>
                </a:solidFill>
              </a:rPr>
              <a:t>Транспортно-економічний баланс </a:t>
            </a:r>
            <a:r>
              <a:rPr lang="uk-UA" sz="3200"/>
              <a:t>складають, виходячи з показників матеріального балансу на основі аналізу географічного розміщення ресурсів й їхнього розподілу в межах району.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 sz="3200"/>
              <a:t>З його допомогою встановлюють загальні розміри прибуття й відправлення продукції по районах, її вивіз, ввіз з інших районів, а також розподіл перевезення між різними видами транспорту. 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32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uk-UA" sz="3200">
                <a:solidFill>
                  <a:srgbClr val="7030A0"/>
                </a:solidFill>
              </a:rPr>
              <a:t>Метод  нормативних  показників  </a:t>
            </a:r>
            <a:r>
              <a:rPr lang="uk-UA" sz="3200"/>
              <a:t>(питомих  нормативів)  використовують для  встановлення  залежності  між  виробництвом  продукції  й  обсягом  перевезень. </a:t>
            </a:r>
            <a:endParaRPr/>
          </a:p>
        </p:txBody>
      </p:sp>
      <p:sp>
        <p:nvSpPr>
          <p:cNvPr id="187" name="Google Shape;187;p5"/>
          <p:cNvSpPr txBox="1"/>
          <p:nvPr/>
        </p:nvSpPr>
        <p:spPr>
          <a:xfrm>
            <a:off x="6442365" y="1884220"/>
            <a:ext cx="5209306" cy="342207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sz="32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rPr lang="uk-UA" sz="3200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Сутність методу прямого обліку</a:t>
            </a:r>
            <a:r>
              <a:rPr b="1" lang="uk-UA" sz="32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 полягає в безпосередньому дослідженні вантажоутворюючих  і  вантажопоглинаючих  пунктів  по  кожному  об'єкту,  визначає його кореспонденцію, повторність перевезень, кількість і структуру перевезених вантажів, розподіл перевезень за періодами року, використання транспортних засобів і їхню структуру. </a:t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88" name="Google Shape;18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8909" y="111702"/>
            <a:ext cx="3228109" cy="2080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Аспект">
  <a:themeElements>
    <a:clrScheme name="Красный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2017-04-05T20:01:43Z</dcterms:created>
  <dc:creator>HOME</dc:creator>
</cp:coreProperties>
</file>