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y5Nm8FPf1fxlxNNAB9vnqUiC2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1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C00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19279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1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3" name="Google Shape;103;p2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F1927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F1927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F192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8" name="Google Shape;118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F1927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F1927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C00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19279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idx="1" type="subTitle"/>
          </p:nvPr>
        </p:nvSpPr>
        <p:spPr>
          <a:xfrm>
            <a:off x="7578437" y="2725071"/>
            <a:ext cx="4421796" cy="1407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i="1" lang="uk-UA" sz="3200">
                <a:solidFill>
                  <a:srgbClr val="0C0C0C"/>
                </a:solidFill>
              </a:rPr>
              <a:t>6.2 Вантажоутворюючі й вантажопоглинаючі пункти </a:t>
            </a:r>
            <a:endParaRPr/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560" y="88718"/>
            <a:ext cx="8785097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13" y="1399308"/>
            <a:ext cx="6901024" cy="951254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idx="1" type="body"/>
          </p:nvPr>
        </p:nvSpPr>
        <p:spPr>
          <a:xfrm>
            <a:off x="6899564" y="166253"/>
            <a:ext cx="5084618" cy="652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chemeClr val="dk1"/>
                </a:solidFill>
              </a:rPr>
              <a:t>У зв’язку з тим, що визначене в результаті розрахунку положення умовного  центру  не  пов'язане  з  дорогами  (вулицями),  то  як  центр  ваги  звичайно приймають  найближчу  до  розрахункового  опорну  точку  на  мережі  доріг  або одного з відправників вантажу або вантажоодержувачів.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chemeClr val="dk1"/>
                </a:solidFill>
              </a:rPr>
              <a:t>Центри  ваги,  які розраховують  для  вирішення  конкретних  оперативних завдань  за  вихідним  даними  цих  завдань  і які змінюють своє місце розташування, називають </a:t>
            </a:r>
            <a:r>
              <a:rPr b="1" i="1" lang="uk-UA" sz="3200">
                <a:solidFill>
                  <a:schemeClr val="dk1"/>
                </a:solidFill>
              </a:rPr>
              <a:t>плаваючими. </a:t>
            </a:r>
            <a:endParaRPr/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2194"/>
            <a:ext cx="6984777" cy="3573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454" y="0"/>
            <a:ext cx="6807345" cy="680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6428508" y="3936276"/>
            <a:ext cx="5624945" cy="2871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i="1" sz="1600">
              <a:solidFill>
                <a:srgbClr val="0C0C0C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1600">
                <a:solidFill>
                  <a:srgbClr val="0C0C0C"/>
                </a:solidFill>
              </a:rPr>
              <a:t>Об'єкти  товаропровідної  мережі  (торговельні,  постачальницькі,  збутові підприємства, магазини) теж є вантажоутворюючими й вантажопоглинаючими пунктами.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1600">
                <a:solidFill>
                  <a:srgbClr val="0C0C0C"/>
                </a:solidFill>
              </a:rPr>
              <a:t>Ті самі організації й підприємства можуть бути одночасно вантажоутворюючими й вантажопоглинаючими пунктами. Наприклад, текстильна фабрика є вантажоутворюючим пунктом, коли вивозить тканини (продукцію), і вона ж є вантажопоглинаючим пунктом, коли ввозить пряжу (сировина), паливо, підсобні матеріали. </a:t>
            </a: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443345" y="4776020"/>
            <a:ext cx="340821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Вантажоутворюючими  пунктами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називають  підприємства  й  організації, які вивозять свою продукцію, матеріали й відходи виробництва.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6767944" y="50655"/>
            <a:ext cx="383770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Вантажопоглинаючими пунктами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називають підприємства й організації, на які здійснюється завезення сировини, матеріалів, палива та інших вантажів, необхідних для їх нормальної виробничої діяльності.  </a:t>
            </a:r>
            <a:endParaRPr/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29376" y="0"/>
            <a:ext cx="5631445" cy="339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uk-UA" sz="3200"/>
              <a:t>Вантажоутворюючі й вантажопоглинаючі пункти класифікуються: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uk-UA" sz="3200"/>
              <a:t>видах перевезених вантажів,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uk-UA" sz="3200"/>
              <a:t>потужності вантажних потоків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uk-UA" sz="3200"/>
              <a:t>оснащеності.</a:t>
            </a:r>
            <a:endParaRPr sz="3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/>
              <a:t> Під </a:t>
            </a:r>
            <a:r>
              <a:rPr b="1" i="1" lang="uk-UA" sz="3200">
                <a:solidFill>
                  <a:srgbClr val="0070C0"/>
                </a:solidFill>
              </a:rPr>
              <a:t>спеціалізованими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/>
              <a:t> розуміються пункти, які здійснюють вивіз або ввіз якого-небудь однорідного вантажу. 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2400">
                <a:solidFill>
                  <a:srgbClr val="00B050"/>
                </a:solidFill>
              </a:rPr>
              <a:t>Наприклад, лісовий склад завозить і вивозить тільки лісоматеріали, цегельний завод — цеглу.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i="1" sz="3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3200">
                <a:solidFill>
                  <a:srgbClr val="0070C0"/>
                </a:solidFill>
              </a:rPr>
              <a:t>Універсальні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/>
              <a:t>Це пункти, які вивозять і ввозять вантажі широкої номенклатури. 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2500">
                <a:solidFill>
                  <a:srgbClr val="00B050"/>
                </a:solidFill>
              </a:rPr>
              <a:t>До таких пунктів відносяться головним чином постачальницькі підприємства й промислові підприємства, з яких вивозяться різні асортименти продукції й куди ввозяться сировина, паливо та інші матеріали. </a:t>
            </a:r>
            <a:endParaRPr b="1" i="1" sz="2500">
              <a:solidFill>
                <a:srgbClr val="00B050"/>
              </a:solidFill>
            </a:endParaRPr>
          </a:p>
        </p:txBody>
      </p:sp>
      <p:pic>
        <p:nvPicPr>
          <p:cNvPr id="160" name="Google Shape;1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530368"/>
            <a:ext cx="46101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/>
          <p:nvPr>
            <p:ph idx="1" type="body"/>
          </p:nvPr>
        </p:nvSpPr>
        <p:spPr>
          <a:xfrm>
            <a:off x="190734" y="168282"/>
            <a:ext cx="6248400" cy="652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uk-UA" sz="2800" u="sng">
                <a:solidFill>
                  <a:srgbClr val="0070C0"/>
                </a:solidFill>
              </a:rPr>
              <a:t>Постійно діючі пункти </a:t>
            </a:r>
            <a:r>
              <a:rPr lang="uk-UA" sz="2800">
                <a:solidFill>
                  <a:srgbClr val="0C0C0C"/>
                </a:solidFill>
              </a:rPr>
              <a:t>з великим вантажооборотом, для яких операції з відправлення й прийому вантажів є основними, мають у своєму розпорядженні достатню кількість підйомно-транспортних механізмів і засобів малої механізації,  розвинену  мережу  під'їзних  колій,  обладнане  складське  господарство  й засоби зовнішнього освітлення (товарні станції залізниць, вантажні автостанції міжміських повідомлень та ін.)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 u="sng">
              <a:solidFill>
                <a:srgbClr val="0C0C0C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uk-UA" sz="2800" u="sng">
                <a:solidFill>
                  <a:srgbClr val="0070C0"/>
                </a:solidFill>
              </a:rPr>
              <a:t>Пункти з невеликим вантажооборотом</a:t>
            </a:r>
            <a:r>
              <a:rPr lang="uk-UA" sz="2800">
                <a:solidFill>
                  <a:srgbClr val="0C0C0C"/>
                </a:solidFill>
              </a:rPr>
              <a:t>, хоча й постійно діючі (наприклад, магазини, дрібні промислові підприємства), не оснащені механізмами для проведення навантажувально-розвантажувальних робіт (у більшості випадків вони виконуються ручним способом), автомобільними вагами й іншим обладнанням, що викликає значні простої транспортних засобів. </a:t>
            </a:r>
            <a:endParaRPr/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9134" y="336566"/>
            <a:ext cx="5503484" cy="618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5"/>
          <p:cNvGrpSpPr/>
          <p:nvPr/>
        </p:nvGrpSpPr>
        <p:grpSpPr>
          <a:xfrm>
            <a:off x="1869115" y="124692"/>
            <a:ext cx="7059081" cy="6138332"/>
            <a:chOff x="1363422" y="0"/>
            <a:chExt cx="7059081" cy="6138332"/>
          </a:xfrm>
        </p:grpSpPr>
        <p:sp>
          <p:nvSpPr>
            <p:cNvPr id="172" name="Google Shape;172;p5"/>
            <p:cNvSpPr/>
            <p:nvPr/>
          </p:nvSpPr>
          <p:spPr>
            <a:xfrm>
              <a:off x="1363422" y="0"/>
              <a:ext cx="6138332" cy="6138332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432588" y="617130"/>
              <a:ext cx="3989915" cy="145305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503520" y="688062"/>
              <a:ext cx="3848051" cy="131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Trebuchet MS"/>
                <a:buNone/>
              </a:pPr>
              <a:r>
                <a:rPr b="0" i="0" lang="uk-UA" sz="2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Визначення обсягу перевезень</a:t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432588" y="2251820"/>
              <a:ext cx="3989915" cy="145305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B646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4503520" y="2322752"/>
              <a:ext cx="3848051" cy="131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Trebuchet MS"/>
                <a:buNone/>
              </a:pPr>
              <a:r>
                <a:rPr b="0" i="0" lang="uk-UA" sz="2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Визначення напрямків транспортних зв’язків</a:t>
              </a:r>
              <a:endParaRPr b="0" i="0" sz="2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432588" y="3886511"/>
              <a:ext cx="3989915" cy="145305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4503520" y="3957443"/>
              <a:ext cx="3848051" cy="131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Trebuchet MS"/>
                <a:buNone/>
              </a:pPr>
              <a:r>
                <a:rPr b="0" i="0" lang="uk-UA" sz="2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Визначення розмірів вантажообороту</a:t>
              </a:r>
              <a:endParaRPr b="0" i="0" sz="2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9" name="Google Shape;179;p5"/>
          <p:cNvSpPr txBox="1"/>
          <p:nvPr>
            <p:ph idx="1" type="body"/>
          </p:nvPr>
        </p:nvSpPr>
        <p:spPr>
          <a:xfrm>
            <a:off x="0" y="1385456"/>
            <a:ext cx="4705927" cy="4682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uk-UA" sz="3200">
                <a:solidFill>
                  <a:schemeClr val="dk1"/>
                </a:solidFill>
              </a:rPr>
              <a:t>На підставі отриманих даних (по вантажоутворючим і вантажопоглинаючим пунктах) виконують попередні розрахунки</a:t>
            </a: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2609272" y="5657671"/>
            <a:ext cx="95827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 організації перевезень вантажів в умовах міста необхідно враховувати, що вантажні потоки формуються в результаті взаємної вантажної кореспонденції  промислових,  будівельних  і  торговельних  підприємств  й  організацій, вони досить різноманітні за складом й умовами обслуговування.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idx="1" type="body"/>
          </p:nvPr>
        </p:nvSpPr>
        <p:spPr>
          <a:xfrm>
            <a:off x="6262254" y="138544"/>
            <a:ext cx="5569527" cy="6456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chemeClr val="dk1"/>
                </a:solidFill>
              </a:rPr>
              <a:t>Наприклад, під час перевезення вантажів будівельних організацій транспортний процес найчастіше пов'язаний з технологічним процесом будівництва, продовольчі вантажі в торговельну мережу повинні доставлятися невеликими партіями й у певні години дня, перевезення пошти вимагає роботи автомо-більного транспорту за графіком.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chemeClr val="dk1"/>
                </a:solidFill>
              </a:rPr>
              <a:t>Слід також ураховувати, що в міських умовах вантажні потоки направляються по певних вулицях, що розраховані на масовий вантажний рух, оскільки не всі вулиці міста відкриті для проїзду вантажних автомобілів. </a:t>
            </a:r>
            <a:endParaRPr/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19" y="490102"/>
            <a:ext cx="5805402" cy="575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idx="1" type="body"/>
          </p:nvPr>
        </p:nvSpPr>
        <p:spPr>
          <a:xfrm>
            <a:off x="0" y="1"/>
            <a:ext cx="12192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i="1" lang="uk-UA" sz="2400">
                <a:solidFill>
                  <a:schemeClr val="dk1"/>
                </a:solidFill>
              </a:rPr>
              <a:t>Коли вантажоутворюючі, особливо вантажопоглинаючі пункти розташовані  на  території  малонаселених  пунктів  або  у  віддалених  районах  великих міст, мають невеликі обсяги перевезень і вантажооборот, то з метою вивчення вантажопотоків  й  оперативного  планування  перевезень,  доцільно  поєднувати (агрегувати) ці пункти в мікрорайони.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b="1" i="1" lang="uk-UA" sz="3200">
                <a:solidFill>
                  <a:srgbClr val="002060"/>
                </a:solidFill>
              </a:rPr>
              <a:t>Мікрорайон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uk-UA" sz="3200">
                <a:solidFill>
                  <a:schemeClr val="dk1"/>
                </a:solidFill>
              </a:rPr>
              <a:t>це  ділянка,  на  якій  розташовано  декілька  вантажоутворюючих і вантажопоглинаючих пунктів.</a:t>
            </a:r>
            <a:endParaRPr/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54" y="3712001"/>
            <a:ext cx="6470073" cy="314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4581" y="4260273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>
            <p:ph idx="1" type="body"/>
          </p:nvPr>
        </p:nvSpPr>
        <p:spPr>
          <a:xfrm>
            <a:off x="0" y="0"/>
            <a:ext cx="11277600" cy="5624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chemeClr val="dk1"/>
                </a:solidFill>
              </a:rPr>
              <a:t>При мікрорайонуванні й визначенні границь мікрорайонів необхідно враховувати наступні положення: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chemeClr val="dk1"/>
                </a:solidFill>
              </a:rPr>
              <a:t>1.  Територія  мікрорайонів  повинна  мати  проїзди,  що  допускають  рух транспортних засобів без перешкод.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chemeClr val="dk1"/>
                </a:solidFill>
              </a:rPr>
              <a:t>2. На території мікрорайонів повинні бути відсутні перешкоди (ріки, залізничні насипи й т.п.), що виключають можливість проїздів транспортних засобів з однієї ділянки на іншу без виїзду з даного мікрорайону. Якщо такі перешкоди є, вони повинні служити границями мікрорайонів.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chemeClr val="dk1"/>
                </a:solidFill>
              </a:rPr>
              <a:t>3. Площа одного мікрорайону, залежно від конкретних умов міста, може прийматися від 1 до 4 км2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2363" y="4315691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 txBox="1"/>
          <p:nvPr>
            <p:ph idx="1" type="body"/>
          </p:nvPr>
        </p:nvSpPr>
        <p:spPr>
          <a:xfrm>
            <a:off x="0" y="0"/>
            <a:ext cx="11291455" cy="5347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uk-UA" sz="2600">
                <a:solidFill>
                  <a:schemeClr val="dk1"/>
                </a:solidFill>
              </a:rPr>
              <a:t>4. Границі мікрорайонів не повинні проходити через територію підприємств, тобто не повинно бути такого положення, при якому одне підприємство опиняється у двох або більше суміжних мікрорайонах.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uk-UA" sz="2600">
                <a:solidFill>
                  <a:schemeClr val="dk1"/>
                </a:solidFill>
              </a:rPr>
              <a:t>5. Конфігурація мікрорайонів визначається конкретними умовами міста, але при можливості варто прагнути до квадратного обрису мікрорайонів.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uk-UA" sz="2600">
                <a:solidFill>
                  <a:schemeClr val="dk1"/>
                </a:solidFill>
              </a:rPr>
              <a:t>6.  Центр  мікрорайону  визначається  не  як  центр  геометричної  фігури, утвореної границями мікрорайону, а залежно від середньозваженої відстані перевезення, по всіх вантажоутворюючих і вантажопоглинаючих пунктах, що перебувають на його території. При наявності в даному мікрорайоні одного вантажоодержувача або одного відправника вантажу центром мікрорайону вважається його місце розташування.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Аспект">
  <a:themeElements>
    <a:clrScheme name="Красный и оранжевый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2017-04-05T19:36:17Z</dcterms:created>
  <dc:creator>HOME</dc:creator>
</cp:coreProperties>
</file>