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ibx3cv5On+vkjnv/69Clw+Hnw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12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088717" y="277621"/>
            <a:ext cx="8789574" cy="969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E99A92"/>
              </a:buClr>
              <a:buSzPts val="4800"/>
              <a:buFont typeface="Trebuchet MS"/>
              <a:buNone/>
            </a:pPr>
            <a:r>
              <a:rPr b="1" i="1" lang="uk-UA" sz="4800">
                <a:solidFill>
                  <a:srgbClr val="E99A92"/>
                </a:solidFill>
              </a:rPr>
              <a:t>Тема 6. ВАНТАЖОПОТОКИ </a:t>
            </a:r>
            <a:endParaRPr/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17" y="1662546"/>
            <a:ext cx="6910304" cy="491783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/>
          <p:nvPr>
            <p:ph idx="1" type="body"/>
          </p:nvPr>
        </p:nvSpPr>
        <p:spPr>
          <a:xfrm>
            <a:off x="1" y="0"/>
            <a:ext cx="9601200" cy="1925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uk-UA" sz="2400" u="sng">
                <a:solidFill>
                  <a:srgbClr val="7030A0"/>
                </a:solidFill>
              </a:rPr>
              <a:t>Вантажні  потоки  </a:t>
            </a:r>
            <a:r>
              <a:rPr lang="uk-UA" sz="2400"/>
              <a:t>являють  собою  конкретне  вираження  транспортно-економічних зв'язків (у вигляді кількості вантажів), які утворюються у процесі виробництва й обміну товарами між відправниками й одержувачами вантажів, і розподіляються по різних шляхах сполучення</a:t>
            </a:r>
            <a:endParaRPr/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932" y="1925784"/>
            <a:ext cx="11234135" cy="493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"/>
          <p:cNvGrpSpPr/>
          <p:nvPr/>
        </p:nvGrpSpPr>
        <p:grpSpPr>
          <a:xfrm>
            <a:off x="595898" y="0"/>
            <a:ext cx="10653838" cy="6658649"/>
            <a:chOff x="595898" y="0"/>
            <a:chExt cx="10653838" cy="6658649"/>
          </a:xfrm>
        </p:grpSpPr>
        <p:sp>
          <p:nvSpPr>
            <p:cNvPr id="156" name="Google Shape;156;p3"/>
            <p:cNvSpPr/>
            <p:nvPr/>
          </p:nvSpPr>
          <p:spPr>
            <a:xfrm>
              <a:off x="595898" y="0"/>
              <a:ext cx="10653838" cy="665864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E7B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645301" y="4951371"/>
              <a:ext cx="245038" cy="245038"/>
            </a:xfrm>
            <a:prstGeom prst="ellipse">
              <a:avLst/>
            </a:prstGeom>
            <a:solidFill>
              <a:srgbClr val="99330D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767821" y="5073890"/>
              <a:ext cx="1395652" cy="1584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1767821" y="5073890"/>
              <a:ext cx="1395652" cy="1584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98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rPr b="0" i="0" lang="uk-UA" sz="1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Напрямками і розмірами ВО</a:t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971704" y="3676905"/>
              <a:ext cx="383538" cy="383538"/>
            </a:xfrm>
            <a:prstGeom prst="ellipse">
              <a:avLst/>
            </a:prstGeom>
            <a:solidFill>
              <a:srgbClr val="DA512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63473" y="3868675"/>
              <a:ext cx="1768537" cy="2789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3163473" y="3868675"/>
              <a:ext cx="1768537" cy="2789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2032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rPr b="0" i="0" lang="uk-UA" sz="1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Пунктів відправлення, баз зберігання</a:t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676318" y="2660796"/>
              <a:ext cx="511384" cy="511384"/>
            </a:xfrm>
            <a:prstGeom prst="ellipse">
              <a:avLst/>
            </a:prstGeom>
            <a:solidFill>
              <a:srgbClr val="DF9589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932011" y="2916488"/>
              <a:ext cx="2056190" cy="3742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4932011" y="2916488"/>
              <a:ext cx="2056190" cy="3742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2709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rPr b="0" i="0" lang="uk-UA" sz="1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Техн. особливостей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rPr b="0" i="0" lang="uk-UA" sz="1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Виробництва</a:t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657932" y="1867085"/>
              <a:ext cx="660537" cy="660537"/>
            </a:xfrm>
            <a:prstGeom prst="ellipse">
              <a:avLst/>
            </a:prstGeom>
            <a:solidFill>
              <a:srgbClr val="DF9589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988201" y="2197354"/>
              <a:ext cx="2130767" cy="4461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 txBox="1"/>
            <p:nvPr/>
          </p:nvSpPr>
          <p:spPr>
            <a:xfrm>
              <a:off x="6988201" y="2197354"/>
              <a:ext cx="2130767" cy="4461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50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rPr b="0" i="0" lang="uk-UA" sz="1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Розміщення шляхів сполучення</a:t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8698142" y="1337056"/>
              <a:ext cx="841653" cy="841653"/>
            </a:xfrm>
            <a:prstGeom prst="ellipse">
              <a:avLst/>
            </a:prstGeom>
            <a:solidFill>
              <a:srgbClr val="DA512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118969" y="1757883"/>
              <a:ext cx="2130767" cy="4900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9118969" y="1757883"/>
              <a:ext cx="2130767" cy="4900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44597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rPr b="0" i="0" lang="uk-UA" sz="17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Системи організації руху</a:t>
              </a:r>
              <a:endParaRPr/>
            </a:p>
          </p:txBody>
        </p:sp>
      </p:grpSp>
      <p:sp>
        <p:nvSpPr>
          <p:cNvPr id="172" name="Google Shape;172;p3"/>
          <p:cNvSpPr txBox="1"/>
          <p:nvPr/>
        </p:nvSpPr>
        <p:spPr>
          <a:xfrm>
            <a:off x="443346" y="346364"/>
            <a:ext cx="512832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Вантажні потоки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характеризуються:</a:t>
            </a:r>
            <a:endParaRPr/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2257" y="3543635"/>
            <a:ext cx="4103379" cy="3115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/>
          <p:nvPr>
            <p:ph idx="1" type="body"/>
          </p:nvPr>
        </p:nvSpPr>
        <p:spPr>
          <a:xfrm>
            <a:off x="7705436" y="370606"/>
            <a:ext cx="3851564" cy="6116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i="1" sz="3200">
              <a:solidFill>
                <a:srgbClr val="00B0F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2700">
                <a:solidFill>
                  <a:srgbClr val="00B0F0"/>
                </a:solidFill>
              </a:rPr>
              <a:t>Прямим  напрямком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i="1" sz="2700">
              <a:solidFill>
                <a:srgbClr val="00B0F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2700">
                <a:solidFill>
                  <a:srgbClr val="00B0F0"/>
                </a:solidFill>
              </a:rPr>
              <a:t>Місцеві вантажопотоки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i="1" sz="2700">
              <a:solidFill>
                <a:srgbClr val="00B0F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2700">
                <a:solidFill>
                  <a:srgbClr val="00B0F0"/>
                </a:solidFill>
              </a:rPr>
              <a:t>Транзитні вантажопотоки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i="1" sz="2700">
              <a:solidFill>
                <a:srgbClr val="00B0F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2700">
                <a:solidFill>
                  <a:srgbClr val="00B0F0"/>
                </a:solidFill>
              </a:rPr>
              <a:t>Вантажонапруженість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i="1" sz="2700">
              <a:solidFill>
                <a:srgbClr val="00B0F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2700">
                <a:solidFill>
                  <a:srgbClr val="00B0F0"/>
                </a:solidFill>
              </a:rPr>
              <a:t>Масовими  перевезеннями  </a:t>
            </a:r>
            <a:endParaRPr/>
          </a:p>
        </p:txBody>
      </p:sp>
      <p:grpSp>
        <p:nvGrpSpPr>
          <p:cNvPr id="179" name="Google Shape;179;p4"/>
          <p:cNvGrpSpPr/>
          <p:nvPr/>
        </p:nvGrpSpPr>
        <p:grpSpPr>
          <a:xfrm>
            <a:off x="-6697197" y="-933600"/>
            <a:ext cx="14309226" cy="8725197"/>
            <a:chOff x="-7332197" y="-1120635"/>
            <a:chExt cx="14309226" cy="8725197"/>
          </a:xfrm>
        </p:grpSpPr>
        <p:sp>
          <p:nvSpPr>
            <p:cNvPr id="180" name="Google Shape;180;p4"/>
            <p:cNvSpPr/>
            <p:nvPr/>
          </p:nvSpPr>
          <p:spPr>
            <a:xfrm>
              <a:off x="-7332197" y="-1120635"/>
              <a:ext cx="8725197" cy="8725197"/>
            </a:xfrm>
            <a:prstGeom prst="blockArc">
              <a:avLst>
                <a:gd fmla="val 18900000" name="adj1"/>
                <a:gd fmla="val 2700000" name="adj2"/>
                <a:gd fmla="val 248" name="adj3"/>
              </a:avLst>
            </a:prstGeom>
            <a:noFill/>
            <a:ln cap="rnd" cmpd="sng" w="19050">
              <a:solidFill>
                <a:srgbClr val="9B2B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08154" y="405115"/>
              <a:ext cx="6368875" cy="810750"/>
            </a:xfrm>
            <a:prstGeom prst="rect">
              <a:avLst/>
            </a:prstGeom>
            <a:solidFill>
              <a:srgbClr val="9B2B1C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608154" y="405115"/>
              <a:ext cx="6368875" cy="810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64352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uk-UA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умовно  вважається  напрямок вантажопотоків, що мають більшу величину</a:t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99793" y="300893"/>
              <a:ext cx="1016721" cy="1019194"/>
            </a:xfrm>
            <a:prstGeom prst="ellipse">
              <a:avLst/>
            </a:prstGeom>
            <a:solidFill>
              <a:schemeClr val="lt1"/>
            </a:solidFill>
            <a:ln cap="rnd" cmpd="sng" w="19050">
              <a:solidFill>
                <a:srgbClr val="9B2B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189114" y="1620852"/>
              <a:ext cx="5787915" cy="810750"/>
            </a:xfrm>
            <a:prstGeom prst="rect">
              <a:avLst/>
            </a:pr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1189114" y="1620852"/>
              <a:ext cx="5787915" cy="810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64352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uk-UA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Це кореспонденція вантажів між двома суміжними пунктами</a:t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82395" y="1519508"/>
              <a:ext cx="1013437" cy="1013437"/>
            </a:xfrm>
            <a:prstGeom prst="ellipse">
              <a:avLst/>
            </a:prstGeom>
            <a:solidFill>
              <a:schemeClr val="lt1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367422" y="2836588"/>
              <a:ext cx="5609607" cy="810750"/>
            </a:xfrm>
            <a:prstGeom prst="rect">
              <a:avLst/>
            </a:prstGeom>
            <a:solidFill>
              <a:schemeClr val="accent4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1367422" y="2836588"/>
              <a:ext cx="5609607" cy="810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64352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uk-UA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Це кореспонденція вантажів з одного пункту в іншій через проміжні пункти</a:t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860703" y="2735244"/>
              <a:ext cx="1013437" cy="1013437"/>
            </a:xfrm>
            <a:prstGeom prst="ellipse">
              <a:avLst/>
            </a:prstGeom>
            <a:solidFill>
              <a:schemeClr val="lt1"/>
            </a:solidFill>
            <a:ln cap="rnd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189114" y="4052324"/>
              <a:ext cx="5787915" cy="810750"/>
            </a:xfrm>
            <a:prstGeom prst="rect">
              <a:avLst/>
            </a:prstGeom>
            <a:solidFill>
              <a:schemeClr val="accent5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1189114" y="4052324"/>
              <a:ext cx="5787915" cy="810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64352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uk-UA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Це кількість тонн вантажів, що приходиться на 1 км дороги за одиницю часу</a:t>
              </a:r>
              <a:endParaRPr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82395" y="3950980"/>
              <a:ext cx="1013437" cy="1013437"/>
            </a:xfrm>
            <a:prstGeom prst="ellipse">
              <a:avLst/>
            </a:prstGeom>
            <a:solidFill>
              <a:schemeClr val="lt1"/>
            </a:solidFill>
            <a:ln cap="rnd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08154" y="5268061"/>
              <a:ext cx="6368875" cy="810750"/>
            </a:xfrm>
            <a:prstGeom prst="rect">
              <a:avLst/>
            </a:prstGeom>
            <a:solidFill>
              <a:srgbClr val="855B5D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608154" y="5268061"/>
              <a:ext cx="6368875" cy="810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64352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uk-UA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Організаційно-зв’язані  перевезення великих кількостей однорідних вантажів </a:t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01435" y="5166717"/>
              <a:ext cx="1013437" cy="1013437"/>
            </a:xfrm>
            <a:prstGeom prst="ellipse">
              <a:avLst/>
            </a:prstGeom>
            <a:solidFill>
              <a:schemeClr val="lt1"/>
            </a:solidFill>
            <a:ln cap="rnd" cmpd="sng" w="19050">
              <a:solidFill>
                <a:srgbClr val="855B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7786" y="4148570"/>
            <a:ext cx="4915669" cy="250853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>
            <p:ph idx="1" type="body"/>
          </p:nvPr>
        </p:nvSpPr>
        <p:spPr>
          <a:xfrm>
            <a:off x="138545" y="1"/>
            <a:ext cx="8811491" cy="665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uk-UA" sz="2400" u="sng">
                <a:solidFill>
                  <a:srgbClr val="C00000"/>
                </a:solidFill>
              </a:rPr>
              <a:t>Партіонність перевезень </a:t>
            </a:r>
            <a:r>
              <a:rPr lang="uk-UA" sz="2400"/>
              <a:t>визначається потребою в одночасному перевезенні вантажів від відправників до вантажоодержувачів і характеризується кількістю або масою вантажу, що доставляється.  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i="1" lang="uk-UA" sz="2000"/>
              <a:t>Партіонність  перевезень  є  одним  з  головних  факторів,  що  визначають ефективність  перевізного  процесу  й  умови  функціонування  підприємств,  які обслуговуються транспортом.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1" lang="uk-UA" sz="2400" u="sng"/>
              <a:t>Вантажні  партії,  розмір  яких  менше  вантажопідйомності  транспортних засобів, відносяться до партіонних перевезень.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uk-UA" sz="2400"/>
              <a:t>Розрізняють: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uk-UA" sz="2400"/>
              <a:t>1) великопартіонні перевезення;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uk-UA" sz="2400"/>
              <a:t>2) дрібнопартіонні перевезення.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" y="0"/>
            <a:ext cx="5511030" cy="495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 txBox="1"/>
          <p:nvPr>
            <p:ph idx="1" type="body"/>
          </p:nvPr>
        </p:nvSpPr>
        <p:spPr>
          <a:xfrm>
            <a:off x="4530436" y="138546"/>
            <a:ext cx="732905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i="1" lang="uk-UA" sz="3200">
                <a:solidFill>
                  <a:srgbClr val="0C0C0C"/>
                </a:solidFill>
              </a:rPr>
              <a:t>Дрібнопартіонні перевезення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0C0C0C"/>
                </a:solidFill>
              </a:rPr>
              <a:t>Це перевезення невеликих партій вантажів (менше вантажопідйомності транспортних засобів).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i="1" sz="3200">
              <a:solidFill>
                <a:srgbClr val="0C0C0C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uk-UA" sz="3200">
                <a:solidFill>
                  <a:srgbClr val="0C0C0C"/>
                </a:solidFill>
              </a:rPr>
              <a:t>Великопартіонні перевезення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0C0C0C"/>
                </a:solidFill>
              </a:rPr>
              <a:t>Це перевезення вантажів, які відповідають вантажопідйомності транспортних засобів.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3200">
              <a:solidFill>
                <a:srgbClr val="0C0C0C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0C0C0C"/>
                </a:solidFill>
              </a:rPr>
              <a:t>Графічно вантажопотоки можуть бути подані у вигляді: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0C0C0C"/>
                </a:solidFill>
              </a:rPr>
              <a:t>1) епюр;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0C0C0C"/>
                </a:solidFill>
              </a:rPr>
              <a:t>2) схем;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0C0C0C"/>
                </a:solidFill>
              </a:rPr>
              <a:t>3) картограм.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>
              <a:solidFill>
                <a:srgbClr val="0C0C0C"/>
              </a:solidFill>
            </a:endParaRPr>
          </a:p>
        </p:txBody>
      </p:sp>
      <p:pic>
        <p:nvPicPr>
          <p:cNvPr id="208" name="Google Shape;2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245" y="5248275"/>
            <a:ext cx="571500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Аспект">
  <a:themeElements>
    <a:clrScheme name="Оранжевый и красный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2017-04-05T19:44:18Z</dcterms:created>
  <dc:creator>HOME</dc:creator>
</cp:coreProperties>
</file>