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7"/>
    <p:restoredTop sz="95964"/>
  </p:normalViewPr>
  <p:slideViewPr>
    <p:cSldViewPr snapToGrid="0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2A668-09A8-A729-F8CA-85E5D2B5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Конституційне право України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C6F1A-21D6-3837-442D-229C918362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ПД-13,14 26.02.25</a:t>
            </a:r>
            <a:endParaRPr lang="en-UA" dirty="0"/>
          </a:p>
        </p:txBody>
      </p:sp>
    </p:spTree>
    <p:extLst>
      <p:ext uri="{BB962C8B-B14F-4D97-AF65-F5344CB8AC3E}">
        <p14:creationId xmlns:p14="http://schemas.microsoft.com/office/powerpoint/2010/main" val="160064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0AED73F-D2FD-C511-D783-ABD15D0FBA4D}"/>
              </a:ext>
            </a:extLst>
          </p:cNvPr>
          <p:cNvSpPr txBox="1"/>
          <p:nvPr/>
        </p:nvSpPr>
        <p:spPr>
          <a:xfrm>
            <a:off x="708771" y="410968"/>
            <a:ext cx="10774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1800" i="1" dirty="0"/>
              <a:t>1. Визначення порушених принципів</a:t>
            </a:r>
            <a:endParaRPr lang="en-UA" sz="1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F7F980-8759-47E0-D58F-1C46E0B3F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52427"/>
              </p:ext>
            </p:extLst>
          </p:nvPr>
        </p:nvGraphicFramePr>
        <p:xfrm>
          <a:off x="708771" y="1082737"/>
          <a:ext cx="10774458" cy="1009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1486">
                  <a:extLst>
                    <a:ext uri="{9D8B030D-6E8A-4147-A177-3AD203B41FA5}">
                      <a16:colId xmlns:a16="http://schemas.microsoft.com/office/drawing/2014/main" val="3759345254"/>
                    </a:ext>
                  </a:extLst>
                </a:gridCol>
                <a:gridCol w="3591486">
                  <a:extLst>
                    <a:ext uri="{9D8B030D-6E8A-4147-A177-3AD203B41FA5}">
                      <a16:colId xmlns:a16="http://schemas.microsoft.com/office/drawing/2014/main" val="1997581256"/>
                    </a:ext>
                  </a:extLst>
                </a:gridCol>
                <a:gridCol w="3591486">
                  <a:extLst>
                    <a:ext uri="{9D8B030D-6E8A-4147-A177-3AD203B41FA5}">
                      <a16:colId xmlns:a16="http://schemas.microsoft.com/office/drawing/2014/main" val="3256640439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Положення закону </a:t>
                      </a:r>
                    </a:p>
                    <a:p>
                      <a:pPr algn="ctr"/>
                      <a:r>
                        <a:rPr lang="uk-UA" i="1" dirty="0"/>
                        <a:t>(наведений у задачі)</a:t>
                      </a:r>
                      <a:endParaRPr lang="en-UA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Які принципи порушено?</a:t>
                      </a:r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Обґрунтування</a:t>
                      </a:r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79123"/>
                  </a:ext>
                </a:extLst>
              </a:tr>
              <a:tr h="369332">
                <a:tc>
                  <a:txBody>
                    <a:bodyPr/>
                    <a:lstStyle/>
                    <a:p>
                      <a:pPr algn="ctr"/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713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7A91BA-B095-428B-0A83-DF515FE93DE8}"/>
              </a:ext>
            </a:extLst>
          </p:cNvPr>
          <p:cNvSpPr txBox="1"/>
          <p:nvPr/>
        </p:nvSpPr>
        <p:spPr>
          <a:xfrm>
            <a:off x="708771" y="2394586"/>
            <a:ext cx="10774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1800" i="1" dirty="0"/>
              <a:t>2. Узгодженість із принципами конституційного права</a:t>
            </a:r>
            <a:endParaRPr lang="en-UA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8AC7A8-6AAB-DFCA-6776-FE44B093A53F}"/>
              </a:ext>
            </a:extLst>
          </p:cNvPr>
          <p:cNvSpPr txBox="1"/>
          <p:nvPr/>
        </p:nvSpPr>
        <p:spPr>
          <a:xfrm>
            <a:off x="708768" y="2942292"/>
            <a:ext cx="10774457" cy="369332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/>
              <a:t>Принцип …. порушено</a:t>
            </a:r>
            <a:r>
              <a:rPr lang="en-US" i="1" dirty="0"/>
              <a:t> / </a:t>
            </a:r>
            <a:r>
              <a:rPr lang="uk-UA" i="1" dirty="0"/>
              <a:t>підривається </a:t>
            </a:r>
            <a:r>
              <a:rPr lang="en-US" i="1" dirty="0"/>
              <a:t>/</a:t>
            </a:r>
            <a:r>
              <a:rPr lang="uk-UA" i="1" dirty="0"/>
              <a:t> ігнорується , оскільки …..</a:t>
            </a:r>
            <a:r>
              <a:rPr lang="en-US" i="1" dirty="0"/>
              <a:t> </a:t>
            </a:r>
            <a:endParaRPr lang="en-UA" sz="1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65DED-1A5F-697C-3D5E-26F8BD32D1D2}"/>
              </a:ext>
            </a:extLst>
          </p:cNvPr>
          <p:cNvSpPr txBox="1"/>
          <p:nvPr/>
        </p:nvSpPr>
        <p:spPr>
          <a:xfrm>
            <a:off x="708769" y="3614061"/>
            <a:ext cx="10774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1800" i="1" dirty="0"/>
              <a:t>3. Ризики для держави та громадян</a:t>
            </a:r>
            <a:endParaRPr lang="en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D912EA-78AC-DC42-F24A-C25653CF012B}"/>
              </a:ext>
            </a:extLst>
          </p:cNvPr>
          <p:cNvSpPr txBox="1"/>
          <p:nvPr/>
        </p:nvSpPr>
        <p:spPr>
          <a:xfrm>
            <a:off x="708768" y="4112028"/>
            <a:ext cx="10774457" cy="369332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/>
              <a:t>Вказати ризики та коротко обґрунтувати</a:t>
            </a:r>
            <a:endParaRPr lang="en-UA" sz="1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7E280-66B5-50A2-FEA4-7BEA1BB5E9BC}"/>
              </a:ext>
            </a:extLst>
          </p:cNvPr>
          <p:cNvSpPr txBox="1"/>
          <p:nvPr/>
        </p:nvSpPr>
        <p:spPr>
          <a:xfrm>
            <a:off x="708767" y="4648870"/>
            <a:ext cx="10774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1800" i="1" dirty="0"/>
              <a:t>4. Механізми захисту Конституції</a:t>
            </a:r>
            <a:endParaRPr lang="en-UA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95001-233E-EA53-3813-DE304DFC8502}"/>
              </a:ext>
            </a:extLst>
          </p:cNvPr>
          <p:cNvSpPr txBox="1"/>
          <p:nvPr/>
        </p:nvSpPr>
        <p:spPr>
          <a:xfrm>
            <a:off x="708767" y="5135973"/>
            <a:ext cx="10774457" cy="369332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i="1" dirty="0"/>
              <a:t>Вказати та коротко обґрунтувати</a:t>
            </a:r>
            <a:endParaRPr lang="en-UA" sz="1800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47F043-4535-C7A3-A948-13507B8FC01E}"/>
              </a:ext>
            </a:extLst>
          </p:cNvPr>
          <p:cNvSpPr txBox="1"/>
          <p:nvPr/>
        </p:nvSpPr>
        <p:spPr>
          <a:xfrm>
            <a:off x="708767" y="5815250"/>
            <a:ext cx="10774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i="1" dirty="0"/>
              <a:t>5. Висновки</a:t>
            </a:r>
            <a:endParaRPr lang="en-UA" sz="1800" dirty="0"/>
          </a:p>
        </p:txBody>
      </p:sp>
    </p:spTree>
    <p:extLst>
      <p:ext uri="{BB962C8B-B14F-4D97-AF65-F5344CB8AC3E}">
        <p14:creationId xmlns:p14="http://schemas.microsoft.com/office/powerpoint/2010/main" val="34039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328F30-5170-5474-6A9E-4CA9BE26D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752"/>
              </p:ext>
            </p:extLst>
          </p:nvPr>
        </p:nvGraphicFramePr>
        <p:xfrm>
          <a:off x="1319306" y="934719"/>
          <a:ext cx="10393082" cy="4336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9726">
                  <a:extLst>
                    <a:ext uri="{9D8B030D-6E8A-4147-A177-3AD203B41FA5}">
                      <a16:colId xmlns:a16="http://schemas.microsoft.com/office/drawing/2014/main" val="1468545366"/>
                    </a:ext>
                  </a:extLst>
                </a:gridCol>
                <a:gridCol w="5563356">
                  <a:extLst>
                    <a:ext uri="{9D8B030D-6E8A-4147-A177-3AD203B41FA5}">
                      <a16:colId xmlns:a16="http://schemas.microsoft.com/office/drawing/2014/main" val="758081407"/>
                    </a:ext>
                  </a:extLst>
                </a:gridCol>
              </a:tblGrid>
              <a:tr h="64473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Термін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Визначення</a:t>
                      </a:r>
                      <a:endParaRPr lang="en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3891510"/>
                  </a:ext>
                </a:extLst>
              </a:tr>
              <a:tr h="644738">
                <a:tc>
                  <a:txBody>
                    <a:bodyPr/>
                    <a:lstStyle/>
                    <a:p>
                      <a:r>
                        <a:rPr lang="uk-UA" dirty="0"/>
                        <a:t>Конституційне право України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8061523"/>
                  </a:ext>
                </a:extLst>
              </a:tr>
              <a:tr h="644738">
                <a:tc>
                  <a:txBody>
                    <a:bodyPr/>
                    <a:lstStyle/>
                    <a:p>
                      <a:r>
                        <a:rPr lang="uk-UA" dirty="0"/>
                        <a:t>Предмет конституційного права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A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741232"/>
                  </a:ext>
                </a:extLst>
              </a:tr>
              <a:tr h="644738">
                <a:tc>
                  <a:txBody>
                    <a:bodyPr/>
                    <a:lstStyle/>
                    <a:p>
                      <a:r>
                        <a:rPr lang="uk-UA" dirty="0"/>
                        <a:t>Принципи конституційного права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i="1" dirty="0"/>
                        <a:t>(виокремити загальні та спеціальні)</a:t>
                      </a:r>
                      <a:endParaRPr lang="en-UA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3252892"/>
                  </a:ext>
                </a:extLst>
              </a:tr>
              <a:tr h="1112836">
                <a:tc>
                  <a:txBody>
                    <a:bodyPr/>
                    <a:lstStyle/>
                    <a:p>
                      <a:r>
                        <a:rPr lang="uk-UA" dirty="0"/>
                        <a:t>Конституційно-правові інститути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i="1" dirty="0"/>
                        <a:t>(виокремити загальні, головні, початкові)</a:t>
                      </a:r>
                      <a:endParaRPr lang="en-UA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3110568"/>
                  </a:ext>
                </a:extLst>
              </a:tr>
              <a:tr h="644738">
                <a:tc>
                  <a:txBody>
                    <a:bodyPr/>
                    <a:lstStyle/>
                    <a:p>
                      <a:r>
                        <a:rPr lang="uk-UA" dirty="0"/>
                        <a:t>Конституційно-правові норми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i="1" dirty="0"/>
                        <a:t>(виокремити види)</a:t>
                      </a:r>
                      <a:endParaRPr lang="en-UA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7830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12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DA8F8-1B64-9612-87A9-28705E6C6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7" y="221920"/>
            <a:ext cx="2887711" cy="447249"/>
          </a:xfrm>
        </p:spPr>
        <p:txBody>
          <a:bodyPr>
            <a:noAutofit/>
          </a:bodyPr>
          <a:lstStyle/>
          <a:p>
            <a:r>
              <a:rPr lang="uk-UA" sz="1600" dirty="0"/>
              <a:t>Тестові завдання</a:t>
            </a:r>
            <a:endParaRPr lang="en-UA" sz="1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CBC920B-9E68-0181-1675-6DDD5A0E55F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55176474"/>
              </p:ext>
            </p:extLst>
          </p:nvPr>
        </p:nvGraphicFramePr>
        <p:xfrm>
          <a:off x="524437" y="901849"/>
          <a:ext cx="1122829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729">
                  <a:extLst>
                    <a:ext uri="{9D8B030D-6E8A-4147-A177-3AD203B41FA5}">
                      <a16:colId xmlns:a16="http://schemas.microsoft.com/office/drawing/2014/main" val="2361219443"/>
                    </a:ext>
                  </a:extLst>
                </a:gridCol>
                <a:gridCol w="5038625">
                  <a:extLst>
                    <a:ext uri="{9D8B030D-6E8A-4147-A177-3AD203B41FA5}">
                      <a16:colId xmlns:a16="http://schemas.microsoft.com/office/drawing/2014/main" val="2182710526"/>
                    </a:ext>
                  </a:extLst>
                </a:gridCol>
                <a:gridCol w="5594938">
                  <a:extLst>
                    <a:ext uri="{9D8B030D-6E8A-4147-A177-3AD203B41FA5}">
                      <a16:colId xmlns:a16="http://schemas.microsoft.com/office/drawing/2014/main" val="2542141271"/>
                    </a:ext>
                  </a:extLst>
                </a:gridCol>
              </a:tblGrid>
              <a:tr h="276316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№</a:t>
                      </a:r>
                      <a:endParaRPr lang="en-UA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Питання</a:t>
                      </a:r>
                      <a:endParaRPr lang="en-UA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Варіанти </a:t>
                      </a:r>
                      <a:endParaRPr lang="en-UA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7774573"/>
                  </a:ext>
                </a:extLst>
              </a:tr>
              <a:tr h="1105264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1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Що є основним предметом правового регулювання конституційного права?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А) Відносини між фізичними особами</a:t>
                      </a:r>
                    </a:p>
                    <a:p>
                      <a:r>
                        <a:rPr lang="uk-UA" sz="1500" dirty="0"/>
                        <a:t>Б) Суспільні відносини, що виникають у процесі здійснення влади народом України</a:t>
                      </a:r>
                    </a:p>
                    <a:p>
                      <a:r>
                        <a:rPr lang="uk-UA" sz="1500" dirty="0"/>
                        <a:t>В) Відносини, </a:t>
                      </a:r>
                      <a:r>
                        <a:rPr lang="uk-UA" sz="1500" dirty="0" err="1"/>
                        <a:t>пов</a:t>
                      </a:r>
                      <a:r>
                        <a:rPr lang="en-US" sz="1500" dirty="0"/>
                        <a:t>’</a:t>
                      </a:r>
                      <a:r>
                        <a:rPr lang="uk-UA" sz="1500" dirty="0" err="1"/>
                        <a:t>язані</a:t>
                      </a:r>
                      <a:r>
                        <a:rPr lang="uk-UA" sz="1500" dirty="0"/>
                        <a:t> з міжнародним правом</a:t>
                      </a:r>
                    </a:p>
                    <a:p>
                      <a:r>
                        <a:rPr lang="uk-UA" sz="1500" dirty="0"/>
                        <a:t>Г) Врегулювання господарських спорів</a:t>
                      </a:r>
                      <a:endParaRPr lang="en-U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687106"/>
                  </a:ext>
                </a:extLst>
              </a:tr>
              <a:tr h="898027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2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До якої галузі права належить конституційне право?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А) Приватного права</a:t>
                      </a:r>
                    </a:p>
                    <a:p>
                      <a:r>
                        <a:rPr lang="uk-UA" sz="1500" dirty="0"/>
                        <a:t>Б) Публічного права</a:t>
                      </a:r>
                    </a:p>
                    <a:p>
                      <a:r>
                        <a:rPr lang="uk-UA" sz="1500" dirty="0"/>
                        <a:t>В) Міжнародного права</a:t>
                      </a:r>
                    </a:p>
                    <a:p>
                      <a:r>
                        <a:rPr lang="uk-UA" sz="1500" dirty="0"/>
                        <a:t>Г) Трудового права</a:t>
                      </a:r>
                      <a:endParaRPr lang="en-U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590916"/>
                  </a:ext>
                </a:extLst>
              </a:tr>
              <a:tr h="898027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3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Який принцип означає, що влада в державі належить народу?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А) Правової держави</a:t>
                      </a:r>
                    </a:p>
                    <a:p>
                      <a:r>
                        <a:rPr lang="uk-UA" sz="1500" dirty="0"/>
                        <a:t>Б) Народного суверенітету</a:t>
                      </a:r>
                    </a:p>
                    <a:p>
                      <a:r>
                        <a:rPr lang="uk-UA" sz="1500" dirty="0"/>
                        <a:t>В) Поділу влади</a:t>
                      </a:r>
                    </a:p>
                    <a:p>
                      <a:r>
                        <a:rPr lang="uk-UA" sz="1500" dirty="0"/>
                        <a:t>Г) Унітаризму</a:t>
                      </a:r>
                      <a:endParaRPr lang="en-U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13134"/>
                  </a:ext>
                </a:extLst>
              </a:tr>
              <a:tr h="898027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4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Яка із наведених інституцій не належить до системи конституційного права?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А) Інститут виборів</a:t>
                      </a:r>
                    </a:p>
                    <a:p>
                      <a:r>
                        <a:rPr lang="uk-UA" sz="1500" dirty="0"/>
                        <a:t>Б) Інститут прав людини</a:t>
                      </a:r>
                    </a:p>
                    <a:p>
                      <a:r>
                        <a:rPr lang="uk-UA" sz="1500" dirty="0"/>
                        <a:t>В) Інститут міжнародних організацій</a:t>
                      </a:r>
                    </a:p>
                    <a:p>
                      <a:r>
                        <a:rPr lang="uk-UA" sz="1500" dirty="0"/>
                        <a:t>Г) Інститут державної влади</a:t>
                      </a:r>
                      <a:endParaRPr lang="en-U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96086"/>
                  </a:ext>
                </a:extLst>
              </a:tr>
              <a:tr h="348419">
                <a:tc>
                  <a:txBody>
                    <a:bodyPr/>
                    <a:lstStyle/>
                    <a:p>
                      <a:pPr algn="ctr"/>
                      <a:r>
                        <a:rPr lang="uk-UA" sz="1500" dirty="0"/>
                        <a:t>5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Який принцип передбачає рівність усіх перед законом?</a:t>
                      </a:r>
                      <a:endParaRPr lang="en-U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/>
                        <a:t>А) Демократизму</a:t>
                      </a:r>
                    </a:p>
                    <a:p>
                      <a:r>
                        <a:rPr lang="uk-UA" sz="1500" dirty="0"/>
                        <a:t>Б) Верховенства права</a:t>
                      </a:r>
                    </a:p>
                    <a:p>
                      <a:r>
                        <a:rPr lang="uk-UA" sz="1500" dirty="0"/>
                        <a:t>В) Поділу влади</a:t>
                      </a:r>
                    </a:p>
                    <a:p>
                      <a:r>
                        <a:rPr lang="uk-UA" sz="1500" dirty="0"/>
                        <a:t>Г) Республіканізму</a:t>
                      </a:r>
                      <a:endParaRPr lang="en-U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9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82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A7B46-7935-446E-3696-58F7FB82F7CC}"/>
              </a:ext>
            </a:extLst>
          </p:cNvPr>
          <p:cNvSpPr txBox="1">
            <a:spLocks/>
          </p:cNvSpPr>
          <p:nvPr/>
        </p:nvSpPr>
        <p:spPr>
          <a:xfrm>
            <a:off x="174813" y="302602"/>
            <a:ext cx="3980328" cy="30251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dirty="0"/>
              <a:t>Визначення відповідності</a:t>
            </a:r>
            <a:endParaRPr lang="en-UA" sz="16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785877-FE48-F9AC-BAEC-3E25FDCEE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04155"/>
              </p:ext>
            </p:extLst>
          </p:nvPr>
        </p:nvGraphicFramePr>
        <p:xfrm>
          <a:off x="996575" y="1022179"/>
          <a:ext cx="10070354" cy="5055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5177">
                  <a:extLst>
                    <a:ext uri="{9D8B030D-6E8A-4147-A177-3AD203B41FA5}">
                      <a16:colId xmlns:a16="http://schemas.microsoft.com/office/drawing/2014/main" val="3820879567"/>
                    </a:ext>
                  </a:extLst>
                </a:gridCol>
                <a:gridCol w="5035177">
                  <a:extLst>
                    <a:ext uri="{9D8B030D-6E8A-4147-A177-3AD203B41FA5}">
                      <a16:colId xmlns:a16="http://schemas.microsoft.com/office/drawing/2014/main" val="696472829"/>
                    </a:ext>
                  </a:extLst>
                </a:gridCol>
              </a:tblGrid>
              <a:tr h="639653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Принцип</a:t>
                      </a:r>
                      <a:endParaRPr lang="en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Визначення</a:t>
                      </a:r>
                      <a:endParaRPr lang="en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2336285"/>
                  </a:ext>
                </a:extLst>
              </a:tr>
              <a:tr h="1104059">
                <a:tc>
                  <a:txBody>
                    <a:bodyPr/>
                    <a:lstStyle/>
                    <a:p>
                      <a:r>
                        <a:rPr lang="uk-UA" dirty="0"/>
                        <a:t>1. Принцип демократизму</a:t>
                      </a:r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А. Передбачає рівність усіх перед законом та судом</a:t>
                      </a:r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808518"/>
                  </a:ext>
                </a:extLst>
              </a:tr>
              <a:tr h="1104059">
                <a:tc>
                  <a:txBody>
                    <a:bodyPr/>
                    <a:lstStyle/>
                    <a:p>
                      <a:r>
                        <a:rPr lang="uk-UA" dirty="0"/>
                        <a:t>2. Принцип правової держави</a:t>
                      </a:r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Б. Гарантує розподіл повноважень між гілками влади</a:t>
                      </a:r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862324"/>
                  </a:ext>
                </a:extLst>
              </a:tr>
              <a:tr h="1104059">
                <a:tc>
                  <a:txBody>
                    <a:bodyPr/>
                    <a:lstStyle/>
                    <a:p>
                      <a:r>
                        <a:rPr lang="uk-UA" dirty="0"/>
                        <a:t>3. Принцип поділу влади</a:t>
                      </a:r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В. Визначає, що влада в державі здійснюється народом</a:t>
                      </a:r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05058"/>
                  </a:ext>
                </a:extLst>
              </a:tr>
              <a:tr h="1104059">
                <a:tc>
                  <a:txBody>
                    <a:bodyPr/>
                    <a:lstStyle/>
                    <a:p>
                      <a:r>
                        <a:rPr lang="uk-UA" dirty="0"/>
                        <a:t>4. Принцип верховенства права</a:t>
                      </a:r>
                      <a:endParaRPr lang="en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Г. Означає, що діяльність держави повинна ґрунтуватися на праві</a:t>
                      </a:r>
                      <a:endParaRPr lang="en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64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12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91C0-2E9A-4EED-D881-31FFF5A8B3AA}"/>
              </a:ext>
            </a:extLst>
          </p:cNvPr>
          <p:cNvSpPr txBox="1">
            <a:spLocks/>
          </p:cNvSpPr>
          <p:nvPr/>
        </p:nvSpPr>
        <p:spPr>
          <a:xfrm>
            <a:off x="710454" y="324112"/>
            <a:ext cx="10771092" cy="44724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dirty="0"/>
              <a:t>Визначити принцип, який порушено</a:t>
            </a:r>
            <a:r>
              <a:rPr lang="en-US" sz="1600" dirty="0"/>
              <a:t>/</a:t>
            </a:r>
            <a:r>
              <a:rPr lang="uk-UA" sz="1600" dirty="0"/>
              <a:t>реалізовано та обґрунтувати</a:t>
            </a:r>
            <a:endParaRPr lang="en-UA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FF65F4-81AA-96FA-5CF5-B873390BF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85498"/>
              </p:ext>
            </p:extLst>
          </p:nvPr>
        </p:nvGraphicFramePr>
        <p:xfrm>
          <a:off x="710454" y="719666"/>
          <a:ext cx="11203639" cy="520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396">
                  <a:extLst>
                    <a:ext uri="{9D8B030D-6E8A-4147-A177-3AD203B41FA5}">
                      <a16:colId xmlns:a16="http://schemas.microsoft.com/office/drawing/2014/main" val="281851156"/>
                    </a:ext>
                  </a:extLst>
                </a:gridCol>
                <a:gridCol w="6429079">
                  <a:extLst>
                    <a:ext uri="{9D8B030D-6E8A-4147-A177-3AD203B41FA5}">
                      <a16:colId xmlns:a16="http://schemas.microsoft.com/office/drawing/2014/main" val="96017932"/>
                    </a:ext>
                  </a:extLst>
                </a:gridCol>
                <a:gridCol w="2245659">
                  <a:extLst>
                    <a:ext uri="{9D8B030D-6E8A-4147-A177-3AD203B41FA5}">
                      <a16:colId xmlns:a16="http://schemas.microsoft.com/office/drawing/2014/main" val="3455716186"/>
                    </a:ext>
                  </a:extLst>
                </a:gridCol>
                <a:gridCol w="2030505">
                  <a:extLst>
                    <a:ext uri="{9D8B030D-6E8A-4147-A177-3AD203B41FA5}">
                      <a16:colId xmlns:a16="http://schemas.microsoft.com/office/drawing/2014/main" val="483142357"/>
                    </a:ext>
                  </a:extLst>
                </a:gridCol>
              </a:tblGrid>
              <a:tr h="300717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/>
                        <a:t>№</a:t>
                      </a:r>
                      <a:endParaRPr lang="en-U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/>
                        <a:t>Ситуація</a:t>
                      </a:r>
                      <a:endParaRPr lang="en-U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/>
                        <a:t>Який принцип порушено</a:t>
                      </a:r>
                      <a:r>
                        <a:rPr lang="en-US" sz="1400" dirty="0"/>
                        <a:t>/</a:t>
                      </a:r>
                      <a:r>
                        <a:rPr lang="uk-UA" sz="1400" dirty="0"/>
                        <a:t>реалізовано</a:t>
                      </a:r>
                      <a:endParaRPr lang="en-U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/>
                        <a:t>Обґрунтування</a:t>
                      </a:r>
                      <a:endParaRPr lang="en-UA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399844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1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Президент України самостійно ухвалює закони без участі Верховної Ради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36567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2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Уряд ухвалює постанову, яка суперечить Конституції, але її виконання є </a:t>
                      </a:r>
                      <a:r>
                        <a:rPr lang="uk-UA" sz="1400" dirty="0" err="1"/>
                        <a:t>обов</a:t>
                      </a:r>
                      <a:r>
                        <a:rPr lang="en-US" sz="1400" dirty="0"/>
                        <a:t>’</a:t>
                      </a:r>
                      <a:r>
                        <a:rPr lang="uk-UA" sz="1400" dirty="0" err="1"/>
                        <a:t>язковим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93852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3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Парламент ухвалив закон про заборону всіх політичних партій, окрім однієї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612386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4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Громадяни України беруть участь у всеукраїнському референдумі щодо змін Конституції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689613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5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Депутат Верховної Ради відмовився голосувати так, як вимагає його партія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920200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6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Людину було засуджено за законом, який набув чинності після вчинення нею дій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055824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7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Суд визнав людину винною без доказів та без судового розгляду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86021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8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Виборці відкликали депутата, бо він не виконав свої передвиборчі обіцянки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239161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9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Україна оголосила про вихід зі складу міжнародної організації, бо це суперечить її національним інтересам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44454"/>
                  </a:ext>
                </a:extLst>
              </a:tr>
              <a:tr h="447110">
                <a:tc>
                  <a:txBody>
                    <a:bodyPr/>
                    <a:lstStyle/>
                    <a:p>
                      <a:r>
                        <a:rPr lang="uk-UA" sz="1400" dirty="0"/>
                        <a:t>10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Влада ухвалила рішення про скасування соціальних виплат без обґрунтування</a:t>
                      </a:r>
                      <a:endParaRPr lang="en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18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8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6E6BD0-4D49-F047-97CD-0F755516C62C}"/>
              </a:ext>
            </a:extLst>
          </p:cNvPr>
          <p:cNvSpPr txBox="1"/>
          <p:nvPr/>
        </p:nvSpPr>
        <p:spPr>
          <a:xfrm>
            <a:off x="695885" y="604682"/>
            <a:ext cx="85422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1. Президент України самостійно ухвалює закони без участі Верховної Ради</a:t>
            </a:r>
            <a:endParaRPr lang="en-UA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E4494-4C3C-7490-9CC3-78424E45483C}"/>
              </a:ext>
            </a:extLst>
          </p:cNvPr>
          <p:cNvSpPr txBox="1"/>
          <p:nvPr/>
        </p:nvSpPr>
        <p:spPr>
          <a:xfrm>
            <a:off x="695885" y="1147047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поділу влади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930017-6116-B90D-E93E-60394F33525A}"/>
              </a:ext>
            </a:extLst>
          </p:cNvPr>
          <p:cNvSpPr txBox="1"/>
          <p:nvPr/>
        </p:nvSpPr>
        <p:spPr>
          <a:xfrm>
            <a:off x="695885" y="1689412"/>
            <a:ext cx="109223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Влада поділяється на </a:t>
            </a:r>
            <a:r>
              <a:rPr lang="uk-UA" sz="1800" b="1" i="1" dirty="0"/>
              <a:t>…, …, …</a:t>
            </a:r>
            <a:r>
              <a:rPr lang="uk-UA" sz="1800" dirty="0"/>
              <a:t>. Президент </a:t>
            </a:r>
            <a:r>
              <a:rPr lang="uk-UA" sz="1800" b="1" dirty="0"/>
              <a:t>має право </a:t>
            </a:r>
            <a:r>
              <a:rPr lang="en-US" sz="1800" b="1" dirty="0"/>
              <a:t>/</a:t>
            </a:r>
            <a:r>
              <a:rPr lang="uk-UA" sz="1800" b="1" dirty="0"/>
              <a:t> не має права </a:t>
            </a:r>
            <a:r>
              <a:rPr lang="uk-UA" sz="1800" dirty="0"/>
              <a:t>ухвалювати закони замість парламенту</a:t>
            </a:r>
            <a:endParaRPr lang="en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61AAE6-624F-E0FA-94D9-2DCE72B495DA}"/>
              </a:ext>
            </a:extLst>
          </p:cNvPr>
          <p:cNvSpPr txBox="1"/>
          <p:nvPr/>
        </p:nvSpPr>
        <p:spPr>
          <a:xfrm>
            <a:off x="695885" y="2381514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2. Уряд ухвалює постанову, яка суперечить Конституції, але її виконання є </a:t>
            </a:r>
            <a:r>
              <a:rPr lang="uk-UA" sz="1800" b="1" dirty="0" err="1"/>
              <a:t>обов</a:t>
            </a:r>
            <a:r>
              <a:rPr lang="en-US" sz="1800" b="1" dirty="0"/>
              <a:t>’</a:t>
            </a:r>
            <a:r>
              <a:rPr lang="uk-UA" sz="1800" b="1" dirty="0" err="1"/>
              <a:t>язковим</a:t>
            </a:r>
            <a:endParaRPr lang="en-UA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04BB9-5C4F-25E4-5EDE-D7D3E01E7C6A}"/>
              </a:ext>
            </a:extLst>
          </p:cNvPr>
          <p:cNvSpPr txBox="1"/>
          <p:nvPr/>
        </p:nvSpPr>
        <p:spPr>
          <a:xfrm>
            <a:off x="695885" y="2923879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верховенства права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22ADC8-BC75-AADB-6F5F-1ED2090A1100}"/>
              </a:ext>
            </a:extLst>
          </p:cNvPr>
          <p:cNvSpPr txBox="1"/>
          <p:nvPr/>
        </p:nvSpPr>
        <p:spPr>
          <a:xfrm>
            <a:off x="695885" y="3466244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Конституція </a:t>
            </a:r>
            <a:r>
              <a:rPr lang="uk-UA" sz="1800" b="1" dirty="0"/>
              <a:t>має </a:t>
            </a:r>
            <a:r>
              <a:rPr lang="en-US" sz="1800" b="1" dirty="0"/>
              <a:t>/ </a:t>
            </a:r>
            <a:r>
              <a:rPr lang="uk-UA" sz="1800" b="1" dirty="0"/>
              <a:t>не має </a:t>
            </a:r>
            <a:r>
              <a:rPr lang="uk-UA" sz="1800" dirty="0"/>
              <a:t>найвищу юридичну силі </a:t>
            </a:r>
            <a:r>
              <a:rPr lang="uk-UA" sz="1800" b="1" dirty="0"/>
              <a:t>всі </a:t>
            </a:r>
            <a:r>
              <a:rPr lang="en-US" sz="1800" b="1" dirty="0"/>
              <a:t>/</a:t>
            </a:r>
            <a:r>
              <a:rPr lang="uk-UA" sz="1800" b="1" dirty="0"/>
              <a:t> деякі </a:t>
            </a:r>
            <a:r>
              <a:rPr lang="uk-UA" sz="1800" dirty="0"/>
              <a:t>закони та </a:t>
            </a:r>
            <a:r>
              <a:rPr lang="uk-UA" dirty="0"/>
              <a:t>нормативні акти </a:t>
            </a:r>
            <a:r>
              <a:rPr lang="uk-UA" b="1" dirty="0"/>
              <a:t>повинні / не повинні </a:t>
            </a:r>
            <a:r>
              <a:rPr lang="uk-UA" dirty="0"/>
              <a:t>відповідати її нормам</a:t>
            </a:r>
            <a:endParaRPr lang="en-UA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26C5F-ACC8-F0BC-6FC9-CB293A90FB8C}"/>
              </a:ext>
            </a:extLst>
          </p:cNvPr>
          <p:cNvSpPr txBox="1"/>
          <p:nvPr/>
        </p:nvSpPr>
        <p:spPr>
          <a:xfrm>
            <a:off x="634813" y="4522257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3. Парламент ухвалив закон про заборону всіх політичних партій, окрім однієї</a:t>
            </a:r>
            <a:endParaRPr lang="en-UA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EB747-EC74-3ACE-BA82-ACC29C4F98AD}"/>
              </a:ext>
            </a:extLst>
          </p:cNvPr>
          <p:cNvSpPr txBox="1"/>
          <p:nvPr/>
        </p:nvSpPr>
        <p:spPr>
          <a:xfrm>
            <a:off x="634813" y="5064622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політичної багатоманітності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A66EA-2566-64DB-BE13-545C82D48C06}"/>
              </a:ext>
            </a:extLst>
          </p:cNvPr>
          <p:cNvSpPr txBox="1"/>
          <p:nvPr/>
        </p:nvSpPr>
        <p:spPr>
          <a:xfrm>
            <a:off x="634813" y="5606987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В Україна </a:t>
            </a:r>
            <a:r>
              <a:rPr lang="uk-UA" sz="1800" b="1" dirty="0"/>
              <a:t>гарантується </a:t>
            </a:r>
            <a:r>
              <a:rPr lang="en-US" sz="1800" b="1" dirty="0"/>
              <a:t>/</a:t>
            </a:r>
            <a:r>
              <a:rPr lang="uk-UA" sz="1800" b="1" dirty="0"/>
              <a:t> не гарантується </a:t>
            </a:r>
            <a:r>
              <a:rPr lang="uk-UA" sz="1800" dirty="0"/>
              <a:t>політична різноманітність, а запровадження однопартійної системи </a:t>
            </a:r>
            <a:r>
              <a:rPr lang="uk-UA" sz="1800" b="1" dirty="0"/>
              <a:t>суперечить </a:t>
            </a:r>
            <a:r>
              <a:rPr lang="en-US" sz="1800" b="1" dirty="0"/>
              <a:t>/</a:t>
            </a:r>
            <a:r>
              <a:rPr lang="uk-UA" sz="1800" b="1" dirty="0"/>
              <a:t> не суперечить </a:t>
            </a:r>
            <a:r>
              <a:rPr lang="uk-UA" sz="1800" dirty="0"/>
              <a:t>Конституції</a:t>
            </a:r>
            <a:endParaRPr lang="en-UA" sz="1800" dirty="0"/>
          </a:p>
        </p:txBody>
      </p:sp>
    </p:spTree>
    <p:extLst>
      <p:ext uri="{BB962C8B-B14F-4D97-AF65-F5344CB8AC3E}">
        <p14:creationId xmlns:p14="http://schemas.microsoft.com/office/powerpoint/2010/main" val="208201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6E6BD0-4D49-F047-97CD-0F755516C62C}"/>
              </a:ext>
            </a:extLst>
          </p:cNvPr>
          <p:cNvSpPr txBox="1"/>
          <p:nvPr/>
        </p:nvSpPr>
        <p:spPr>
          <a:xfrm>
            <a:off x="695885" y="604682"/>
            <a:ext cx="10653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4. Громадяни України беруть участь у всеукраїнському референдумі щодо змін Конституції</a:t>
            </a:r>
            <a:endParaRPr lang="en-UA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E4494-4C3C-7490-9CC3-78424E45483C}"/>
              </a:ext>
            </a:extLst>
          </p:cNvPr>
          <p:cNvSpPr txBox="1"/>
          <p:nvPr/>
        </p:nvSpPr>
        <p:spPr>
          <a:xfrm>
            <a:off x="695885" y="1147047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народного </a:t>
            </a:r>
            <a:r>
              <a:rPr lang="uk-UA" dirty="0"/>
              <a:t>суверенітету</a:t>
            </a:r>
            <a:r>
              <a:rPr lang="uk-UA" sz="1800" dirty="0"/>
              <a:t>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930017-6116-B90D-E93E-60394F33525A}"/>
              </a:ext>
            </a:extLst>
          </p:cNvPr>
          <p:cNvSpPr txBox="1"/>
          <p:nvPr/>
        </p:nvSpPr>
        <p:spPr>
          <a:xfrm>
            <a:off x="695885" y="1689412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Влада в Україні </a:t>
            </a:r>
            <a:r>
              <a:rPr lang="uk-UA" sz="1800" b="1" dirty="0"/>
              <a:t>не </a:t>
            </a:r>
            <a:r>
              <a:rPr lang="en-US" sz="1800" b="1" dirty="0"/>
              <a:t>/</a:t>
            </a:r>
            <a:r>
              <a:rPr lang="uk-UA" sz="1800" b="1" dirty="0"/>
              <a:t> належить</a:t>
            </a:r>
            <a:r>
              <a:rPr lang="uk-UA" sz="1800" dirty="0"/>
              <a:t> народу, і референдум є однією з форм </a:t>
            </a:r>
            <a:r>
              <a:rPr lang="uk-UA" sz="1800" b="1" dirty="0"/>
              <a:t>безпосереднього </a:t>
            </a:r>
            <a:r>
              <a:rPr lang="en-US" sz="1800" b="1" dirty="0"/>
              <a:t>/</a:t>
            </a:r>
            <a:r>
              <a:rPr lang="uk-UA" sz="1800" b="1" dirty="0"/>
              <a:t> додаткового </a:t>
            </a:r>
            <a:r>
              <a:rPr lang="uk-UA" sz="1800" dirty="0"/>
              <a:t>народовладдя</a:t>
            </a:r>
            <a:endParaRPr lang="en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61AAE6-624F-E0FA-94D9-2DCE72B495DA}"/>
              </a:ext>
            </a:extLst>
          </p:cNvPr>
          <p:cNvSpPr txBox="1"/>
          <p:nvPr/>
        </p:nvSpPr>
        <p:spPr>
          <a:xfrm>
            <a:off x="695885" y="2476539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5. Депутат Верховної Ради відмовився голосувати так, як вимагає його партія</a:t>
            </a:r>
            <a:endParaRPr lang="en-UA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04BB9-5C4F-25E4-5EDE-D7D3E01E7C6A}"/>
              </a:ext>
            </a:extLst>
          </p:cNvPr>
          <p:cNvSpPr txBox="1"/>
          <p:nvPr/>
        </p:nvSpPr>
        <p:spPr>
          <a:xfrm>
            <a:off x="695885" y="3051141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вільного мандата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22ADC8-BC75-AADB-6F5F-1ED2090A1100}"/>
              </a:ext>
            </a:extLst>
          </p:cNvPr>
          <p:cNvSpPr txBox="1"/>
          <p:nvPr/>
        </p:nvSpPr>
        <p:spPr>
          <a:xfrm>
            <a:off x="695885" y="3593506"/>
            <a:ext cx="109223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Депутат </a:t>
            </a:r>
            <a:r>
              <a:rPr lang="uk-UA" sz="1800" b="1" dirty="0"/>
              <a:t>не </a:t>
            </a:r>
            <a:r>
              <a:rPr lang="en-US" sz="1800" b="1" dirty="0"/>
              <a:t>/</a:t>
            </a:r>
            <a:r>
              <a:rPr lang="uk-UA" sz="1800" b="1" dirty="0"/>
              <a:t> </a:t>
            </a:r>
            <a:r>
              <a:rPr lang="uk-UA" sz="1800" b="1" dirty="0" err="1"/>
              <a:t>зобов</a:t>
            </a:r>
            <a:r>
              <a:rPr lang="en-US" sz="1800" b="1" dirty="0"/>
              <a:t>’</a:t>
            </a:r>
            <a:r>
              <a:rPr lang="uk-UA" sz="1800" b="1" dirty="0" err="1"/>
              <a:t>язаний</a:t>
            </a:r>
            <a:r>
              <a:rPr lang="uk-UA" sz="1800" b="1" dirty="0"/>
              <a:t> </a:t>
            </a:r>
            <a:r>
              <a:rPr lang="uk-UA" sz="1800" dirty="0"/>
              <a:t>діяти за вказівкою партії чи виборців, а ухвалює рішення </a:t>
            </a:r>
            <a:r>
              <a:rPr lang="uk-UA" sz="1800" b="1" dirty="0"/>
              <a:t>спільно </a:t>
            </a:r>
            <a:r>
              <a:rPr lang="en-US" sz="1800" b="1" dirty="0"/>
              <a:t>/</a:t>
            </a:r>
            <a:r>
              <a:rPr lang="uk-UA" sz="1800" b="1" dirty="0"/>
              <a:t> самостійно</a:t>
            </a:r>
            <a:endParaRPr lang="en-UA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26C5F-ACC8-F0BC-6FC9-CB293A90FB8C}"/>
              </a:ext>
            </a:extLst>
          </p:cNvPr>
          <p:cNvSpPr txBox="1"/>
          <p:nvPr/>
        </p:nvSpPr>
        <p:spPr>
          <a:xfrm>
            <a:off x="695885" y="4328175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6. Людину було засуджено за законом, який набув чинності після вчинення нею дій</a:t>
            </a:r>
            <a:endParaRPr lang="en-UA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EB747-EC74-3ACE-BA82-ACC29C4F98AD}"/>
              </a:ext>
            </a:extLst>
          </p:cNvPr>
          <p:cNvSpPr txBox="1"/>
          <p:nvPr/>
        </p:nvSpPr>
        <p:spPr>
          <a:xfrm>
            <a:off x="695885" y="4847719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незворотності дії законів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A66EA-2566-64DB-BE13-545C82D48C06}"/>
              </a:ext>
            </a:extLst>
          </p:cNvPr>
          <p:cNvSpPr txBox="1"/>
          <p:nvPr/>
        </p:nvSpPr>
        <p:spPr>
          <a:xfrm>
            <a:off x="695885" y="5387787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Закон </a:t>
            </a:r>
            <a:r>
              <a:rPr lang="uk-UA" sz="1800" b="1" dirty="0"/>
              <a:t>має </a:t>
            </a:r>
            <a:r>
              <a:rPr lang="en-US" sz="1800" b="1" dirty="0"/>
              <a:t>/</a:t>
            </a:r>
            <a:r>
              <a:rPr lang="uk-UA" sz="1800" b="1" dirty="0"/>
              <a:t> не має </a:t>
            </a:r>
            <a:r>
              <a:rPr lang="uk-UA" sz="1800" dirty="0"/>
              <a:t>зворотної сили, якщо він погіршує становище особи, </a:t>
            </a:r>
            <a:r>
              <a:rPr lang="uk-UA" dirty="0"/>
              <a:t>тож засудження на його основі є </a:t>
            </a:r>
            <a:r>
              <a:rPr lang="uk-UA" b="1" dirty="0"/>
              <a:t>конституційним </a:t>
            </a:r>
            <a:r>
              <a:rPr lang="en-US" b="1" dirty="0"/>
              <a:t>/</a:t>
            </a:r>
            <a:r>
              <a:rPr lang="uk-UA" b="1" dirty="0"/>
              <a:t> неконституційним</a:t>
            </a:r>
            <a:endParaRPr lang="en-UA" sz="1800" b="1" dirty="0"/>
          </a:p>
        </p:txBody>
      </p:sp>
    </p:spTree>
    <p:extLst>
      <p:ext uri="{BB962C8B-B14F-4D97-AF65-F5344CB8AC3E}">
        <p14:creationId xmlns:p14="http://schemas.microsoft.com/office/powerpoint/2010/main" val="141612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6E6BD0-4D49-F047-97CD-0F755516C62C}"/>
              </a:ext>
            </a:extLst>
          </p:cNvPr>
          <p:cNvSpPr txBox="1"/>
          <p:nvPr/>
        </p:nvSpPr>
        <p:spPr>
          <a:xfrm>
            <a:off x="615202" y="308846"/>
            <a:ext cx="10653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7. Суд визнав людину винною без доказів та без судового розгляду</a:t>
            </a:r>
            <a:endParaRPr lang="en-UA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E4494-4C3C-7490-9CC3-78424E45483C}"/>
              </a:ext>
            </a:extLst>
          </p:cNvPr>
          <p:cNvSpPr txBox="1"/>
          <p:nvPr/>
        </p:nvSpPr>
        <p:spPr>
          <a:xfrm>
            <a:off x="615202" y="747144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презумпції невинуватості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930017-6116-B90D-E93E-60394F33525A}"/>
              </a:ext>
            </a:extLst>
          </p:cNvPr>
          <p:cNvSpPr txBox="1"/>
          <p:nvPr/>
        </p:nvSpPr>
        <p:spPr>
          <a:xfrm>
            <a:off x="634813" y="1243693"/>
            <a:ext cx="109223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Особи вважаються </a:t>
            </a:r>
            <a:r>
              <a:rPr lang="uk-UA" sz="1800" b="1" dirty="0"/>
              <a:t>винними </a:t>
            </a:r>
            <a:r>
              <a:rPr lang="en-US" sz="1800" b="1" dirty="0"/>
              <a:t>/ </a:t>
            </a:r>
            <a:r>
              <a:rPr lang="uk-UA" sz="1800" b="1" dirty="0"/>
              <a:t>невинними</a:t>
            </a:r>
            <a:r>
              <a:rPr lang="uk-UA" sz="1800" dirty="0"/>
              <a:t>, доки їхня вина не буде доведена у суді</a:t>
            </a:r>
            <a:endParaRPr lang="en-UA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61AAE6-624F-E0FA-94D9-2DCE72B495DA}"/>
              </a:ext>
            </a:extLst>
          </p:cNvPr>
          <p:cNvSpPr txBox="1"/>
          <p:nvPr/>
        </p:nvSpPr>
        <p:spPr>
          <a:xfrm>
            <a:off x="554130" y="1717800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8. Виборці відкликали депутата, бо він не виконав свої передвиборчі обіцянки</a:t>
            </a:r>
            <a:endParaRPr lang="en-UA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04BB9-5C4F-25E4-5EDE-D7D3E01E7C6A}"/>
              </a:ext>
            </a:extLst>
          </p:cNvPr>
          <p:cNvSpPr txBox="1"/>
          <p:nvPr/>
        </p:nvSpPr>
        <p:spPr>
          <a:xfrm>
            <a:off x="615202" y="2108783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вільного мандата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22ADC8-BC75-AADB-6F5F-1ED2090A1100}"/>
              </a:ext>
            </a:extLst>
          </p:cNvPr>
          <p:cNvSpPr txBox="1"/>
          <p:nvPr/>
        </p:nvSpPr>
        <p:spPr>
          <a:xfrm>
            <a:off x="615202" y="2596017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Депутати </a:t>
            </a:r>
            <a:r>
              <a:rPr lang="uk-UA" sz="1800" b="1" dirty="0"/>
              <a:t>не </a:t>
            </a:r>
            <a:r>
              <a:rPr lang="en-US" sz="1800" b="1" dirty="0"/>
              <a:t>/</a:t>
            </a:r>
            <a:r>
              <a:rPr lang="uk-UA" sz="1800" b="1" dirty="0"/>
              <a:t> </a:t>
            </a:r>
            <a:r>
              <a:rPr lang="uk-UA" sz="1800" b="1" dirty="0" err="1"/>
              <a:t>зобов</a:t>
            </a:r>
            <a:r>
              <a:rPr lang="en-US" sz="1800" b="1" dirty="0"/>
              <a:t>’</a:t>
            </a:r>
            <a:r>
              <a:rPr lang="uk-UA" sz="1800" b="1" dirty="0" err="1"/>
              <a:t>язані</a:t>
            </a:r>
            <a:r>
              <a:rPr lang="uk-UA" sz="1800" b="1" dirty="0"/>
              <a:t> </a:t>
            </a:r>
            <a:r>
              <a:rPr lang="uk-UA" sz="1800" dirty="0"/>
              <a:t>виконувати передвиборчі обіцянки дослівно, а діють за бажанням </a:t>
            </a:r>
            <a:r>
              <a:rPr lang="uk-UA" sz="1800" b="1" dirty="0"/>
              <a:t>інших </a:t>
            </a:r>
            <a:r>
              <a:rPr lang="en-US" sz="1800" b="1" dirty="0"/>
              <a:t>/</a:t>
            </a:r>
            <a:r>
              <a:rPr lang="uk-UA" sz="1800" b="1" dirty="0"/>
              <a:t> власним переконанням</a:t>
            </a:r>
            <a:endParaRPr lang="en-UA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26C5F-ACC8-F0BC-6FC9-CB293A90FB8C}"/>
              </a:ext>
            </a:extLst>
          </p:cNvPr>
          <p:cNvSpPr txBox="1"/>
          <p:nvPr/>
        </p:nvSpPr>
        <p:spPr>
          <a:xfrm>
            <a:off x="554130" y="3360250"/>
            <a:ext cx="10922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9. Україна оголосила про вихід зі складу міжнародної організації, бо це суперечить її національним інтересам</a:t>
            </a:r>
            <a:endParaRPr lang="en-UA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EB747-EC74-3ACE-BA82-ACC29C4F98AD}"/>
              </a:ext>
            </a:extLst>
          </p:cNvPr>
          <p:cNvSpPr txBox="1"/>
          <p:nvPr/>
        </p:nvSpPr>
        <p:spPr>
          <a:xfrm>
            <a:off x="615202" y="4105471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державного суверенітету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A66EA-2566-64DB-BE13-545C82D48C06}"/>
              </a:ext>
            </a:extLst>
          </p:cNvPr>
          <p:cNvSpPr txBox="1"/>
          <p:nvPr/>
        </p:nvSpPr>
        <p:spPr>
          <a:xfrm>
            <a:off x="615202" y="4565550"/>
            <a:ext cx="1092237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Держава </a:t>
            </a:r>
            <a:r>
              <a:rPr lang="uk-UA" sz="1800" b="1" dirty="0"/>
              <a:t>самостійно </a:t>
            </a:r>
            <a:r>
              <a:rPr lang="en-US" sz="1800" b="1" dirty="0"/>
              <a:t>/</a:t>
            </a:r>
            <a:r>
              <a:rPr lang="uk-UA" sz="1800" b="1" dirty="0"/>
              <a:t> спільно з іншими державами </a:t>
            </a:r>
            <a:r>
              <a:rPr lang="uk-UA" sz="1800" dirty="0"/>
              <a:t>ухвалює рішення щодо міжнародних договорів, виходячи з </a:t>
            </a:r>
            <a:r>
              <a:rPr lang="uk-UA" sz="1800" b="1" dirty="0"/>
              <a:t>власних інтересів </a:t>
            </a:r>
            <a:r>
              <a:rPr lang="en-US" sz="1800" b="1" dirty="0"/>
              <a:t>/ </a:t>
            </a:r>
            <a:r>
              <a:rPr lang="uk-UA" sz="1800" b="1" dirty="0"/>
              <a:t>інтересів країн Європи</a:t>
            </a:r>
            <a:endParaRPr lang="en-UA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2519E3-0598-C648-4F0F-F66B2FDD5EAF}"/>
              </a:ext>
            </a:extLst>
          </p:cNvPr>
          <p:cNvSpPr txBox="1"/>
          <p:nvPr/>
        </p:nvSpPr>
        <p:spPr>
          <a:xfrm>
            <a:off x="615202" y="5315566"/>
            <a:ext cx="10922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/>
              <a:t>10. Влада ухвалила рішення про скасування соціальних виплат без обґрунтування</a:t>
            </a:r>
            <a:endParaRPr lang="en-UA" sz="1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57CB4D-2AB9-3485-4996-FB8C4EB4EE45}"/>
              </a:ext>
            </a:extLst>
          </p:cNvPr>
          <p:cNvSpPr txBox="1"/>
          <p:nvPr/>
        </p:nvSpPr>
        <p:spPr>
          <a:xfrm>
            <a:off x="615202" y="5750813"/>
            <a:ext cx="77354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Принцип соціальної держави </a:t>
            </a:r>
            <a:r>
              <a:rPr lang="uk-UA" sz="1800" i="1" dirty="0"/>
              <a:t>(порушено</a:t>
            </a:r>
            <a:r>
              <a:rPr lang="en-US" sz="1800" i="1" dirty="0"/>
              <a:t>/</a:t>
            </a:r>
            <a:r>
              <a:rPr lang="uk-UA" sz="1800" i="1" dirty="0"/>
              <a:t>реалізовано)</a:t>
            </a:r>
            <a:endParaRPr lang="en-UA" sz="18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2760B5-E085-A173-F0B0-1247F25FA86C}"/>
              </a:ext>
            </a:extLst>
          </p:cNvPr>
          <p:cNvSpPr txBox="1"/>
          <p:nvPr/>
        </p:nvSpPr>
        <p:spPr>
          <a:xfrm>
            <a:off x="615202" y="6186060"/>
            <a:ext cx="109223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dirty="0"/>
              <a:t>Україна є </a:t>
            </a:r>
            <a:r>
              <a:rPr lang="uk-UA" sz="1800" b="1" dirty="0"/>
              <a:t>соціально</a:t>
            </a:r>
            <a:r>
              <a:rPr lang="uk-UA" b="1" dirty="0"/>
              <a:t>ю </a:t>
            </a:r>
            <a:r>
              <a:rPr lang="en-US" b="1" dirty="0"/>
              <a:t>/</a:t>
            </a:r>
            <a:r>
              <a:rPr lang="uk-UA" b="1" dirty="0"/>
              <a:t> закритою </a:t>
            </a:r>
            <a:r>
              <a:rPr lang="uk-UA" dirty="0"/>
              <a:t>державою, що </a:t>
            </a:r>
            <a:r>
              <a:rPr lang="uk-UA" b="1" dirty="0"/>
              <a:t>не </a:t>
            </a:r>
            <a:r>
              <a:rPr lang="en-US" b="1" dirty="0"/>
              <a:t>/</a:t>
            </a:r>
            <a:r>
              <a:rPr lang="uk-UA" b="1" dirty="0"/>
              <a:t> </a:t>
            </a:r>
            <a:r>
              <a:rPr lang="uk-UA" b="1" dirty="0" err="1"/>
              <a:t>зобов</a:t>
            </a:r>
            <a:r>
              <a:rPr lang="en-US" b="1" dirty="0"/>
              <a:t>’</a:t>
            </a:r>
            <a:r>
              <a:rPr lang="uk-UA" b="1" dirty="0" err="1"/>
              <a:t>язує</a:t>
            </a:r>
            <a:r>
              <a:rPr lang="uk-UA" b="1" dirty="0"/>
              <a:t> </a:t>
            </a:r>
            <a:r>
              <a:rPr lang="uk-UA" dirty="0"/>
              <a:t>владу забезпечувати </a:t>
            </a:r>
            <a:r>
              <a:rPr lang="uk-UA" dirty="0" err="1"/>
              <a:t>соц</a:t>
            </a:r>
            <a:r>
              <a:rPr lang="uk-UA" dirty="0"/>
              <a:t>. захист населення</a:t>
            </a:r>
            <a:endParaRPr lang="en-UA" sz="1800" b="1" dirty="0"/>
          </a:p>
        </p:txBody>
      </p:sp>
    </p:spTree>
    <p:extLst>
      <p:ext uri="{BB962C8B-B14F-4D97-AF65-F5344CB8AC3E}">
        <p14:creationId xmlns:p14="http://schemas.microsoft.com/office/powerpoint/2010/main" val="376291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0AED73F-D2FD-C511-D783-ABD15D0FBA4D}"/>
              </a:ext>
            </a:extLst>
          </p:cNvPr>
          <p:cNvSpPr txBox="1"/>
          <p:nvPr/>
        </p:nvSpPr>
        <p:spPr>
          <a:xfrm>
            <a:off x="708771" y="410968"/>
            <a:ext cx="10774457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1800" i="1" dirty="0"/>
              <a:t>Уряд ухвалив закон, який передбачає такі зміни</a:t>
            </a:r>
            <a:r>
              <a:rPr lang="en-US" sz="1800" i="1" dirty="0"/>
              <a:t>:</a:t>
            </a:r>
            <a:endParaRPr lang="uk-UA" sz="1800" i="1" dirty="0"/>
          </a:p>
          <a:p>
            <a:pPr algn="just"/>
            <a:endParaRPr lang="uk-UA" sz="1800" dirty="0"/>
          </a:p>
          <a:p>
            <a:pPr algn="just"/>
            <a:r>
              <a:rPr lang="uk-UA" dirty="0"/>
              <a:t>1. Президент отримує право призначати та звільняти суддів Конституційного Суду без погодження з парламентом</a:t>
            </a:r>
          </a:p>
          <a:p>
            <a:pPr algn="just"/>
            <a:endParaRPr lang="uk-UA" dirty="0"/>
          </a:p>
          <a:p>
            <a:pPr algn="just"/>
            <a:r>
              <a:rPr lang="uk-UA" sz="1800" dirty="0"/>
              <a:t>2. Створюється новий державний орган із надзвичайними повноваженнями, який може обмежувати діяльність політичних партій, якщо їхні ідеї «не відповідають національним інтересам»</a:t>
            </a:r>
          </a:p>
          <a:p>
            <a:pPr algn="just"/>
            <a:endParaRPr lang="uk-UA" sz="1800" dirty="0"/>
          </a:p>
          <a:p>
            <a:pPr algn="just"/>
            <a:r>
              <a:rPr lang="uk-UA" dirty="0"/>
              <a:t>3. Вибори до Верховної Ради скасовуються на період «кризової ситуації», що визначається указом Президента</a:t>
            </a:r>
            <a:endParaRPr lang="en-UA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5BD90B-8735-9024-18B6-D08709F5F113}"/>
              </a:ext>
            </a:extLst>
          </p:cNvPr>
          <p:cNvSpPr txBox="1"/>
          <p:nvPr/>
        </p:nvSpPr>
        <p:spPr>
          <a:xfrm>
            <a:off x="708771" y="3739017"/>
            <a:ext cx="10922374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1800" b="1" dirty="0"/>
              <a:t>Питання</a:t>
            </a:r>
            <a:r>
              <a:rPr lang="en-US" sz="1800" b="1" dirty="0"/>
              <a:t>:</a:t>
            </a:r>
            <a:endParaRPr lang="uk-UA" sz="1800" b="1" dirty="0"/>
          </a:p>
          <a:p>
            <a:pPr marL="342900" indent="-342900">
              <a:buAutoNum type="arabicPeriod"/>
            </a:pPr>
            <a:r>
              <a:rPr lang="uk-UA" dirty="0"/>
              <a:t>Чи відповідають ці зміни принципам конституційного права України? Які саме принципи порушено?</a:t>
            </a:r>
          </a:p>
          <a:p>
            <a:pPr marL="342900" indent="-342900">
              <a:buAutoNum type="arabicPeriod"/>
            </a:pPr>
            <a:r>
              <a:rPr lang="uk-UA" sz="1800" dirty="0"/>
              <a:t>Чи узгоджується такий закон із принципами поділу влади, народного суверенітету та правової держави?</a:t>
            </a:r>
          </a:p>
          <a:p>
            <a:pPr marL="342900" indent="-342900">
              <a:buAutoNum type="arabicPeriod"/>
            </a:pPr>
            <a:r>
              <a:rPr lang="uk-UA" dirty="0"/>
              <a:t>Які ризики можуть виникнути внаслідок таких змін? Як вони вплинуть на демократичний устрій держави?</a:t>
            </a:r>
          </a:p>
          <a:p>
            <a:pPr marL="342900" indent="-342900">
              <a:buAutoNum type="arabicPeriod"/>
            </a:pPr>
            <a:r>
              <a:rPr lang="uk-UA" sz="1800" dirty="0"/>
              <a:t>Які механізми захисту Конституції можуть бути застосовані в такій ситуації?</a:t>
            </a:r>
            <a:endParaRPr lang="en-UA" sz="1800" dirty="0"/>
          </a:p>
        </p:txBody>
      </p:sp>
    </p:spTree>
    <p:extLst>
      <p:ext uri="{BB962C8B-B14F-4D97-AF65-F5344CB8AC3E}">
        <p14:creationId xmlns:p14="http://schemas.microsoft.com/office/powerpoint/2010/main" val="5938202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131</TotalTime>
  <Words>983</Words>
  <Application>Microsoft Macintosh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Gill Sans MT</vt:lpstr>
      <vt:lpstr>Parcel</vt:lpstr>
      <vt:lpstr>Конституційне право України</vt:lpstr>
      <vt:lpstr>PowerPoint Presentation</vt:lpstr>
      <vt:lpstr>Тестові завдання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Конституційне право України</dc:title>
  <dc:creator>sasha20022704@outlook.com</dc:creator>
  <cp:lastModifiedBy>sasha20022704@outlook.com</cp:lastModifiedBy>
  <cp:revision>1</cp:revision>
  <dcterms:created xsi:type="dcterms:W3CDTF">2025-02-25T17:47:46Z</dcterms:created>
  <dcterms:modified xsi:type="dcterms:W3CDTF">2025-02-25T19:59:25Z</dcterms:modified>
</cp:coreProperties>
</file>