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9" r:id="rId4"/>
    <p:sldId id="258" r:id="rId5"/>
    <p:sldId id="260" r:id="rId6"/>
    <p:sldId id="310" r:id="rId7"/>
    <p:sldId id="312" r:id="rId8"/>
    <p:sldId id="261" r:id="rId9"/>
    <p:sldId id="320" r:id="rId10"/>
    <p:sldId id="311" r:id="rId11"/>
    <p:sldId id="263" r:id="rId12"/>
    <p:sldId id="268" r:id="rId13"/>
    <p:sldId id="264" r:id="rId14"/>
    <p:sldId id="313" r:id="rId15"/>
    <p:sldId id="314" r:id="rId16"/>
    <p:sldId id="295" r:id="rId17"/>
    <p:sldId id="267" r:id="rId18"/>
    <p:sldId id="316" r:id="rId19"/>
    <p:sldId id="317" r:id="rId20"/>
    <p:sldId id="266" r:id="rId21"/>
    <p:sldId id="293" r:id="rId22"/>
    <p:sldId id="294" r:id="rId23"/>
    <p:sldId id="301" r:id="rId24"/>
    <p:sldId id="269" r:id="rId25"/>
    <p:sldId id="318" r:id="rId26"/>
    <p:sldId id="292" r:id="rId27"/>
    <p:sldId id="296" r:id="rId28"/>
    <p:sldId id="297" r:id="rId29"/>
    <p:sldId id="31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 snapToGrid="0">
      <p:cViewPr>
        <p:scale>
          <a:sx n="50" d="100"/>
          <a:sy n="50" d="100"/>
        </p:scale>
        <p:origin x="744" y="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5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0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A25F49-7132-460D-B4E5-AA3C382CEB2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7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0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3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5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3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7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18.11.2024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2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A25F49-7132-460D-B4E5-AA3C382CEB2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561040" cy="1069848"/>
          </a:xfrm>
        </p:spPr>
        <p:txBody>
          <a:bodyPr>
            <a:noAutofit/>
          </a:bodyPr>
          <a:lstStyle/>
          <a:p>
            <a:pPr algn="r"/>
            <a:r>
              <a:rPr lang="uk-UA" sz="3600" b="1" dirty="0" smtClean="0"/>
              <a:t>АГРОХІМІЧНА</a:t>
            </a:r>
            <a:r>
              <a:rPr lang="ru-RU" sz="3600" b="1" dirty="0" smtClean="0"/>
              <a:t> </a:t>
            </a:r>
            <a:endParaRPr lang="ru-RU" sz="3600" b="1" dirty="0" smtClean="0"/>
          </a:p>
          <a:p>
            <a:pPr algn="r"/>
            <a:r>
              <a:rPr lang="ru-RU" sz="3600" b="1" dirty="0" smtClean="0"/>
              <a:t>ДЕГРАДАЦІЯ </a:t>
            </a:r>
            <a:r>
              <a:rPr lang="ru-RU" sz="3600" b="1" dirty="0"/>
              <a:t>ҐРУНТІВ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7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2601" y="0"/>
            <a:ext cx="11061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ВЕЛИКОГО ГЕОЛОГІЧНОГО І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БІОЛОГІЧНОГО КРУГООБІГІВ РЕЧОВИН В ПРИРОДІ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1700408"/>
            <a:ext cx="6197600" cy="51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3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359869"/>
            <a:ext cx="11483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548" y="655083"/>
            <a:ext cx="56084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 кругообіг речовин відбувається в біологічних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системах — замкнутих, відносно замкнутих і незамкнутих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взаємодії між ґрунтом і рослинами розрізняють дві гілки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біологічного кругообігу: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низхідну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пересування поживних речовин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ґрунту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рослини і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висхідну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пересування поживних речовин із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 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837" y="558799"/>
            <a:ext cx="5359263" cy="535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210" y="616457"/>
            <a:ext cx="104948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Ланками низхідної гілки можуть бути</a:t>
            </a:r>
            <a:r>
              <a:rPr lang="uk-UA" sz="2800" dirty="0" smtClean="0"/>
              <a:t>:</a:t>
            </a:r>
          </a:p>
          <a:p>
            <a:pPr algn="just"/>
            <a:endParaRPr lang="uk-UA" sz="2800" dirty="0"/>
          </a:p>
          <a:p>
            <a:pPr algn="just"/>
            <a:r>
              <a:rPr lang="uk-UA" sz="2600" dirty="0"/>
              <a:t>• первинне розкладання органічних речовин;</a:t>
            </a:r>
          </a:p>
          <a:p>
            <a:pPr algn="just"/>
            <a:r>
              <a:rPr lang="uk-UA" sz="2600" dirty="0"/>
              <a:t>• мікробіологічне і ферментативне розкладання органічних</a:t>
            </a:r>
          </a:p>
          <a:p>
            <a:pPr algn="just"/>
            <a:r>
              <a:rPr lang="uk-UA" sz="2600" dirty="0"/>
              <a:t>речовин;</a:t>
            </a:r>
          </a:p>
          <a:p>
            <a:pPr algn="just"/>
            <a:r>
              <a:rPr lang="uk-UA" sz="2600" dirty="0"/>
              <a:t>• проміжні перетворення і синтез нових органічних речовин;</a:t>
            </a:r>
          </a:p>
          <a:p>
            <a:pPr algn="just"/>
            <a:r>
              <a:rPr lang="uk-UA" sz="2600" dirty="0"/>
              <a:t>• гуміфікація органічних речовин у ґрунті;</a:t>
            </a:r>
          </a:p>
          <a:p>
            <a:pPr algn="just"/>
            <a:r>
              <a:rPr lang="uk-UA" sz="2600" dirty="0"/>
              <a:t>• необмінне й обмінне вбирання речовин ґрунтом;</a:t>
            </a:r>
          </a:p>
          <a:p>
            <a:pPr algn="just"/>
            <a:r>
              <a:rPr lang="uk-UA" sz="2600" dirty="0"/>
              <a:t>• ризосферні перетворення;</a:t>
            </a:r>
          </a:p>
          <a:p>
            <a:pPr algn="just"/>
            <a:r>
              <a:rPr lang="uk-UA" sz="2600" dirty="0"/>
              <a:t>• ланка споживання</a:t>
            </a:r>
            <a:r>
              <a:rPr lang="uk-UA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200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8900" y="1473200"/>
            <a:ext cx="5562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Турботи землероба зводяться до контролювання різними методами процесів </a:t>
            </a:r>
            <a:r>
              <a:rPr lang="uk-UA" sz="2800" i="1" dirty="0" smtClean="0"/>
              <a:t>висхідної</a:t>
            </a:r>
            <a:r>
              <a:rPr lang="uk-UA" sz="2800" dirty="0" smtClean="0"/>
              <a:t> гілки й поповнення поживних речовин ґрунту, винесених урожаєм сільськогосподарських культур.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138" y="1047750"/>
            <a:ext cx="6265862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9730" y="255894"/>
            <a:ext cx="113755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Біологічний кругообіг речовин лежить в основі сільськогосподарського виробництва</a:t>
            </a:r>
            <a:r>
              <a:rPr lang="ru-RU" sz="2800" dirty="0" smtClean="0"/>
              <a:t>.</a:t>
            </a: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/>
              <a:t>Чим вища культура землеробства й чим раціональніше використовується земля, тим менше елементів живлення втрачається з біологічного кругообігу і втягується в геологічний, тим вища продуктивність ґрунтів.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3095752"/>
            <a:ext cx="6134100" cy="34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2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59600" y="1120676"/>
            <a:ext cx="523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Використання органічних </a:t>
            </a:r>
            <a:r>
              <a:rPr lang="uk-UA" sz="2400" dirty="0"/>
              <a:t>й </a:t>
            </a:r>
            <a:r>
              <a:rPr lang="uk-UA" sz="2400" dirty="0" smtClean="0"/>
              <a:t>мінеральних добрив, їх включення у </a:t>
            </a:r>
            <a:r>
              <a:rPr lang="uk-UA" sz="2400" dirty="0"/>
              <a:t>біологічний </a:t>
            </a:r>
            <a:r>
              <a:rPr lang="uk-UA" sz="2400" dirty="0" smtClean="0"/>
              <a:t>кругообіг речовин сприяє  </a:t>
            </a:r>
            <a:r>
              <a:rPr lang="uk-UA" sz="2400" dirty="0"/>
              <a:t>не лише </a:t>
            </a:r>
            <a:r>
              <a:rPr lang="uk-UA" sz="2400" dirty="0" smtClean="0"/>
              <a:t>залученню нових елементів </a:t>
            </a:r>
            <a:r>
              <a:rPr lang="uk-UA" sz="2400" dirty="0"/>
              <a:t>живлення, а й </a:t>
            </a:r>
            <a:r>
              <a:rPr lang="uk-UA" sz="2400" dirty="0" smtClean="0"/>
              <a:t>прогресивному поліпшенню фізико-хімічних </a:t>
            </a:r>
            <a:r>
              <a:rPr lang="uk-UA" sz="2400" dirty="0"/>
              <a:t>й </a:t>
            </a:r>
            <a:r>
              <a:rPr lang="uk-UA" sz="2400" dirty="0" smtClean="0"/>
              <a:t>біологічних властивостей </a:t>
            </a:r>
            <a:r>
              <a:rPr lang="uk-UA" sz="2400" dirty="0"/>
              <a:t>ґрунтів</a:t>
            </a:r>
            <a:r>
              <a:rPr lang="uk-UA" sz="2400" dirty="0" smtClean="0"/>
              <a:t>, створюються </a:t>
            </a:r>
            <a:r>
              <a:rPr lang="uk-UA" sz="2400" dirty="0"/>
              <a:t>реальні можливості для збільшення врожаю. </a:t>
            </a:r>
            <a:endParaRPr lang="uk-UA" sz="2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1219200"/>
            <a:ext cx="6941741" cy="35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4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7938" y="317500"/>
            <a:ext cx="10656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 </a:t>
            </a:r>
            <a:r>
              <a:rPr lang="uk-UA" sz="2400" dirty="0" smtClean="0"/>
              <a:t>За </a:t>
            </a:r>
            <a:r>
              <a:rPr lang="uk-UA" sz="2400" dirty="0"/>
              <a:t>умови неправильного застосування азотних добрив (</a:t>
            </a:r>
            <a:r>
              <a:rPr lang="uk-UA" sz="2400" dirty="0" smtClean="0"/>
              <a:t>без урахування </a:t>
            </a:r>
            <a:r>
              <a:rPr lang="uk-UA" sz="2400" dirty="0"/>
              <a:t>фізико-хімічних властивостей ґрунту й </a:t>
            </a:r>
            <a:r>
              <a:rPr lang="uk-UA" sz="2400" dirty="0" smtClean="0"/>
              <a:t>біологічних особливостей </a:t>
            </a:r>
            <a:r>
              <a:rPr lang="uk-UA" sz="2400" dirty="0"/>
              <a:t>культур) може збільшуватися вміст нітратів і </a:t>
            </a:r>
            <a:r>
              <a:rPr lang="uk-UA" sz="2400" dirty="0" smtClean="0"/>
              <a:t>сульфатів кальцію </a:t>
            </a:r>
            <a:r>
              <a:rPr lang="uk-UA" sz="2400" dirty="0"/>
              <a:t>в ґрунтових водах, джерелах і ріках, що шкідливо </a:t>
            </a:r>
            <a:r>
              <a:rPr lang="uk-UA" sz="2400" dirty="0" smtClean="0"/>
              <a:t>впливає на стан довкілля та на організм </a:t>
            </a:r>
            <a:r>
              <a:rPr lang="uk-UA" sz="2400" dirty="0"/>
              <a:t>людини і </a:t>
            </a:r>
            <a:r>
              <a:rPr lang="uk-UA" sz="2400" dirty="0" smtClean="0"/>
              <a:t>тварин 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762" y="1972912"/>
            <a:ext cx="6083300" cy="455660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42166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79" y="2364530"/>
            <a:ext cx="7303641" cy="48467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4364" y="0"/>
            <a:ext cx="11023271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гранулометричного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складу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нітратами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рідше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легкого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гранулометричного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складу.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Нітрат-іони як у ґрунті, так і у воді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інертні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але відновлюються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 нітрит-іонів, які дуже токсичні, бо утворюють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із гемоглобіном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крові метгемоглобін, який не здатний переносити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кисень кровоносними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судинами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40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049" y="977880"/>
            <a:ext cx="10335987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Для зменшення вимивання азоту використовують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інгибітори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нітрифікації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повільнодіючі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азотні добрива й засоби для поліпшення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ґрунтів, що містять вуглець. Цими заходами стимулюють перетворення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нітратів в органічні сполуки ґрунтовими мікроорганізмами. Добрива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треба вносити відповідно до системи удобрення культур, враховуючи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строки, способи й дози внесення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762" y="3642733"/>
            <a:ext cx="5663675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51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799" y="474344"/>
            <a:ext cx="112607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Допустима концентрація нітратів у харчових продуктах рослинного походження, мг/кг:</a:t>
            </a:r>
          </a:p>
          <a:p>
            <a:pPr algn="ctr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Картопля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				80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Капуста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білоголова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огірки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150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Морква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	400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Томати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	60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кавуни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	45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Буряк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		1200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Допустима концентрація нітратів у добовому харчовому раціоні людини має бути 360 мг/кг.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296" y="1683418"/>
            <a:ext cx="5004804" cy="30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8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628" y="1175656"/>
            <a:ext cx="98050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/>
              <a:t>1</a:t>
            </a:r>
            <a:r>
              <a:rPr lang="ru-RU" sz="2400" dirty="0"/>
              <a:t>. </a:t>
            </a:r>
            <a:r>
              <a:rPr lang="uk-UA" sz="2400" dirty="0" smtClean="0"/>
              <a:t>Біологічний кругообіг речовин під час застосування добрив</a:t>
            </a:r>
          </a:p>
          <a:p>
            <a:pPr>
              <a:lnSpc>
                <a:spcPct val="150000"/>
              </a:lnSpc>
            </a:pPr>
            <a:r>
              <a:rPr lang="uk-UA" sz="2400" dirty="0" smtClean="0"/>
              <a:t>2. </a:t>
            </a:r>
            <a:r>
              <a:rPr lang="uk-UA" sz="2400" dirty="0" smtClean="0"/>
              <a:t>Екологічна роль нітратних добрив</a:t>
            </a:r>
          </a:p>
          <a:p>
            <a:pPr>
              <a:lnSpc>
                <a:spcPct val="150000"/>
              </a:lnSpc>
            </a:pPr>
            <a:r>
              <a:rPr lang="uk-UA" sz="2400" dirty="0" smtClean="0"/>
              <a:t>3. </a:t>
            </a:r>
            <a:r>
              <a:rPr lang="uk-UA" sz="2400" dirty="0" smtClean="0"/>
              <a:t>Забруднення ґрунтів унаслідок надлишку або нестачі поживних речовин</a:t>
            </a:r>
            <a:endParaRPr lang="uk-UA" sz="2400" dirty="0" smtClean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6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893" y="457200"/>
            <a:ext cx="113810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Аміак, фосфор і калій у зв’язку із закріпленням їх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ґрунтом вимиваються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значно менше.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Збагачення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водоймищ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елементами живлення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сприяє масовому розвитку водної рослинності, що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призводить до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літніх заморів риби в озерах через нестачу кисню у воді.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957668"/>
            <a:ext cx="5829300" cy="390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80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807" y="126164"/>
            <a:ext cx="467269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 ґрунті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фосфор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найменш рухомий порівняно з азотом і калієм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Потрапляє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фосфор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у водоймища в основному завдяки ґрунтовій ерозії.</a:t>
            </a: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Проте вміст у фосфатах домішок у вигляді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сполук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фтору, миш’яку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урану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селену та інших елементів за умови високих доз їх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внесення сприяє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значному нагромадженню їх у ґрунті.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725" y="654891"/>
            <a:ext cx="67722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6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774543"/>
            <a:ext cx="54991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 smtClean="0"/>
              <a:t>Калій у ґрунті переміщується повільно. Разом із калієм у ґрунт вноситься хлор. </a:t>
            </a:r>
          </a:p>
          <a:p>
            <a:pPr algn="just"/>
            <a:r>
              <a:rPr lang="uk-UA" sz="2600" dirty="0" smtClean="0"/>
              <a:t>Так, разом із дозою 45–60 кг/га калійних добрив у ґрунт вноситься 30–35 кг/га хлору, який дуже рухомий і потрапляє у водоймища, що шкідливо для довкілля. </a:t>
            </a:r>
          </a:p>
          <a:p>
            <a:pPr algn="just"/>
            <a:r>
              <a:rPr lang="uk-UA" sz="2600" dirty="0" smtClean="0"/>
              <a:t>Гранична концентрація хлору у воді</a:t>
            </a:r>
            <a:r>
              <a:rPr lang="ru-RU" sz="2600" dirty="0" smtClean="0"/>
              <a:t> </a:t>
            </a:r>
            <a:r>
              <a:rPr lang="ru-RU" sz="2600" dirty="0"/>
              <a:t>становить 0,25–0,50 мг/л</a:t>
            </a:r>
            <a:r>
              <a:rPr lang="ru-RU" sz="2600" dirty="0" smtClean="0"/>
              <a:t>.</a:t>
            </a:r>
          </a:p>
          <a:p>
            <a:pPr algn="just"/>
            <a:endParaRPr lang="uk-UA" sz="2600" dirty="0"/>
          </a:p>
          <a:p>
            <a:pPr algn="just"/>
            <a:endParaRPr lang="uk-UA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000" y="5668190"/>
            <a:ext cx="1088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Незбалансоване застосування основного добрива призводить до порушення рівноваги, нестачі інших елементів у ґрунті й у рослинах.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458" t="10290" r="5376" b="17990"/>
          <a:stretch/>
        </p:blipFill>
        <p:spPr>
          <a:xfrm>
            <a:off x="5695950" y="1117599"/>
            <a:ext cx="6197601" cy="37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38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1" y="498764"/>
            <a:ext cx="680851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/>
              <a:t>Азот входить до складу </a:t>
            </a:r>
            <a:r>
              <a:rPr lang="uk-UA" sz="2600" dirty="0" err="1"/>
              <a:t>життєво</a:t>
            </a:r>
            <a:r>
              <a:rPr lang="uk-UA" sz="2600" dirty="0"/>
              <a:t> необхідних компонентів рослин</a:t>
            </a:r>
            <a:r>
              <a:rPr lang="uk-UA" sz="2600" dirty="0" smtClean="0"/>
              <a:t>. За </a:t>
            </a:r>
            <a:r>
              <a:rPr lang="uk-UA" sz="2600" dirty="0"/>
              <a:t>умови його нестачі уповільнюється синтез білків, ферментів</a:t>
            </a:r>
            <a:r>
              <a:rPr lang="uk-UA" sz="2600" dirty="0" smtClean="0"/>
              <a:t>, хлорофілу</a:t>
            </a:r>
            <a:r>
              <a:rPr lang="uk-UA" sz="2600" dirty="0"/>
              <a:t>, а без хлорофілу не може здійснюватися синтез вуглеводів.</a:t>
            </a:r>
          </a:p>
          <a:p>
            <a:pPr algn="just"/>
            <a:r>
              <a:rPr lang="uk-UA" sz="2600" dirty="0"/>
              <a:t>Відбувається уповільнення процесів росту рослин. Азот необхідний </a:t>
            </a:r>
            <a:r>
              <a:rPr lang="uk-UA" sz="2600" dirty="0" smtClean="0"/>
              <a:t>для формування </a:t>
            </a:r>
            <a:r>
              <a:rPr lang="uk-UA" sz="2600" dirty="0"/>
              <a:t>нових клітин, тому найбільш активно поглинають </a:t>
            </a:r>
            <a:r>
              <a:rPr lang="uk-UA" sz="2600" dirty="0" smtClean="0"/>
              <a:t>азот молоді </a:t>
            </a:r>
            <a:r>
              <a:rPr lang="uk-UA" sz="2600" dirty="0"/>
              <a:t>рослини</a:t>
            </a:r>
            <a:endParaRPr lang="uk-UA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625634"/>
            <a:ext cx="4787901" cy="36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51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2932" y="185057"/>
            <a:ext cx="10359736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період активного росту рослин їх потреба в азоті перевищує кількість доступного азоту в ґрунті, швидкість його мобілізації відстає від швидкості використання, тому так реагують рослини на підживлення азотом у цей період.</a:t>
            </a:r>
          </a:p>
          <a:p>
            <a:pPr algn="just">
              <a:lnSpc>
                <a:spcPct val="120000"/>
              </a:lnSpc>
            </a:pPr>
            <a:endParaRPr lang="uk-UA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Добрива мають компенсувати також втрати азоту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поверхневим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внутрішньо ґрунтовим стоком. Ці величини різко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 в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типах ґрунтів і в різних екологічних умовах. Вони мають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визначені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експериментально.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 азоту спричиняє активний вегетативний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ріст сільськогосподарських рослин. 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 більш піддатливі негативній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 низьких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температур. </a:t>
            </a:r>
            <a:endParaRPr lang="uk-UA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47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5250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Річний баланс Азоту в природі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79" y="1692675"/>
            <a:ext cx="11845021" cy="38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73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100736"/>
            <a:ext cx="7531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Фази розвитку рослин мають потенційну здатність асимілювати і використовувати певний елемент із ґрунту, причому ступінь цієї здатності, в основному, спричинений взаємодією поживних речовин як у ґрунті, так і в рослині.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4" y="2633662"/>
            <a:ext cx="7445375" cy="41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87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505" y="992083"/>
            <a:ext cx="64647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Поява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рослин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хлороз,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пігментація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листя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пагонів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некроз деяких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 тощо,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тісно пов’язано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порушенням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режиму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 рослин.</a:t>
            </a:r>
          </a:p>
          <a:p>
            <a:pPr algn="just"/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 азоту може спричинити  погіршенню якості врожаю: вилягання, погіршення транспортабельності, зменшенню терміну зберігання, зменшення чутливості до шкідників.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473" y="689458"/>
            <a:ext cx="4185377" cy="46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43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327" y="98466"/>
            <a:ext cx="106737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 або надлишок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ґрунтах менш помітні, ніж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затримує розвиток як наземної, так і підземної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 рослин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збіднених фосфором ґрунтах одержують бідні на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 корми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Незабезпеченість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 рухомим фосфором в значній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мірі знижує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 азотних добрив та інших агротехнічних заходів.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ґрунтах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бідних рухомим фосфором, азотні добрива, внесені окремо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спричиняють зниження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врожаю.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5649"/>
          <a:stretch/>
        </p:blipFill>
        <p:spPr>
          <a:xfrm>
            <a:off x="8083550" y="4025900"/>
            <a:ext cx="381635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6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" y="288966"/>
            <a:ext cx="118167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 </a:t>
            </a:r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калію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ґрунті може уповільнювати синтез білків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амінокислот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накопичення вуглеводів у рослині.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 вплив </a:t>
            </a:r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калію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кількість і якість сільськогосподарської продукції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 в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роки, коли рослини піддаються стресам (низькі температури в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зимовий період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весною, підвищена туманність, надлишок вологи або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довга засуха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або частим захворюванням.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Кругообіг </a:t>
            </a:r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калію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 свої особливості. У ґрунтах його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 більше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ніж азоту і фосфору, але потреба рослин у калії не завжди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бути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задовільна за рахунок ґрунту зважаючи на слабку рухомість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099" y="3982285"/>
            <a:ext cx="5751429" cy="287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2400"/>
            <a:ext cx="1108561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800" dirty="0" smtClean="0"/>
              <a:t>Практика використання добрив постійно розширюється і удосконалюється.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прийняти середню норму добрив 100 кг/га, то на площі сучасного землеробства будуть вносити щорічно 150 млн т NPK, а за умови середніх європейських норм - майже 200 кг/га - будуть вносити 300 млн т. </a:t>
            </a:r>
          </a:p>
          <a:p>
            <a:pPr algn="just">
              <a:lnSpc>
                <a:spcPct val="120000"/>
              </a:lnSpc>
            </a:pP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300–400 млн т добрив - та норма, яка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ХХІ столітті має бути прийнята як 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з  умов повного забезпечення потреб  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 населення планети в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продуктах сільського господарства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11317"/>
            <a:ext cx="6081080" cy="404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9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181" y="597177"/>
            <a:ext cx="10949048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Шляхи підвищення ефективності</a:t>
            </a:r>
            <a:r>
              <a:rPr lang="uk-UA" sz="3200" b="1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використання добрив</a:t>
            </a:r>
          </a:p>
          <a:p>
            <a:pPr algn="just"/>
            <a:endParaRPr lang="ru-RU" sz="32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800" dirty="0" smtClean="0"/>
              <a:t>створення нових форм добрив, 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800" dirty="0" smtClean="0"/>
              <a:t>встановлення найбільш сприятливих строків внесення добрив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800" dirty="0" smtClean="0"/>
              <a:t>встановлення  оптимальних доз добрив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0" y="3184388"/>
            <a:ext cx="5435601" cy="36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263" y="137141"/>
            <a:ext cx="11459688" cy="1970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 є основним засобом сільськогосподарського виробництва. Окрім того, він має важливе санітарно-гігієнічне значення. </a:t>
            </a:r>
          </a:p>
          <a:p>
            <a:pPr algn="just">
              <a:lnSpc>
                <a:spcPct val="120000"/>
              </a:lnSpc>
            </a:pP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 склад ґрунту може мати вплив на стан здоров’я людини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123" y="2797174"/>
            <a:ext cx="7705140" cy="326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7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73653" y="982176"/>
            <a:ext cx="52889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 України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поділена на біогеохімічні зони і провінції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стан живих організмів розглядається залежно від нестачі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надлишку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 хімічного елемента.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районі Карпат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нестачі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йоду в рослинах, ґрунті і воді різко порушується обмін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 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і тварин, розвивається базедова хвороба.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таке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явище спостерігається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вирубування лісу.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77" y="1143146"/>
            <a:ext cx="5815423" cy="435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6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21300" y="1120676"/>
            <a:ext cx="567360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нестачі кальцію, йоду й кобальту, надлишку стронцію і </a:t>
            </a:r>
            <a:r>
              <a:rPr lang="uk-UA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барію в ґрунтах </a:t>
            </a:r>
            <a:r>
              <a:rPr lang="uk-UA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людей і тварин може порушуватися обмін </a:t>
            </a:r>
            <a:r>
              <a:rPr lang="uk-UA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 у </a:t>
            </a:r>
            <a:r>
              <a:rPr lang="uk-UA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кістках, що призводить до затримання росту й розвитку кісток</a:t>
            </a:r>
            <a:r>
              <a:rPr lang="uk-UA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ураження </a:t>
            </a:r>
            <a:r>
              <a:rPr lang="uk-UA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суглобів</a:t>
            </a:r>
            <a:r>
              <a:rPr lang="uk-UA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 цинку в мозку призводить до </a:t>
            </a:r>
            <a:r>
              <a:rPr lang="uk-UA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 карликовості</a:t>
            </a:r>
            <a:r>
              <a:rPr lang="uk-UA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надлишок молібдену посилює хворобу суглобів у </a:t>
            </a:r>
            <a:r>
              <a:rPr lang="uk-UA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 і </a:t>
            </a:r>
            <a:r>
              <a:rPr lang="uk-UA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людей. </a:t>
            </a:r>
            <a:endParaRPr lang="uk-UA" sz="24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95475"/>
            <a:ext cx="6032500" cy="295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1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78412"/>
            <a:ext cx="63409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Надлишок бору призводить до таких </a:t>
            </a:r>
            <a:r>
              <a:rPr lang="uk-UA" sz="2800" dirty="0" err="1" smtClean="0"/>
              <a:t>хвороб</a:t>
            </a:r>
            <a:r>
              <a:rPr lang="uk-UA" sz="2800" dirty="0" smtClean="0"/>
              <a:t>, як запалення </a:t>
            </a:r>
            <a:r>
              <a:rPr lang="uk-UA" sz="2800" dirty="0" err="1" smtClean="0"/>
              <a:t>легенів</a:t>
            </a:r>
            <a:r>
              <a:rPr lang="uk-UA" sz="2800" dirty="0" smtClean="0"/>
              <a:t>, травного каналу, нирок, мозку, втрати здатності до розмноження. </a:t>
            </a:r>
          </a:p>
          <a:p>
            <a:pPr algn="just"/>
            <a:endParaRPr lang="uk-UA" sz="2800" dirty="0"/>
          </a:p>
          <a:p>
            <a:pPr algn="just"/>
            <a:r>
              <a:rPr lang="uk-UA" sz="2800" dirty="0" smtClean="0"/>
              <a:t>Виникнення злоякісних пухлин пов’язують із надлишком магнію і нітратів в організмі.</a:t>
            </a:r>
            <a:endParaRPr lang="uk-UA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6400" y="5348654"/>
            <a:ext cx="10960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 в ґрунтах хімічних елементів у кількостях, що перевищують норми, у кінцевому підсумку негативно позначається на здоров’ї людини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929" y="1432281"/>
            <a:ext cx="5796731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6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76199"/>
            <a:ext cx="8978900" cy="67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77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1355</TotalTime>
  <Words>1239</Words>
  <Application>Microsoft Office PowerPoint</Application>
  <PresentationFormat>Широкоэкранный</PresentationFormat>
  <Paragraphs>112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Cambria</vt:lpstr>
      <vt:lpstr>Rockwell</vt:lpstr>
      <vt:lpstr>Rockwell Condensed</vt:lpstr>
      <vt:lpstr>Times New Roman</vt:lpstr>
      <vt:lpstr>Wingdings</vt:lpstr>
      <vt:lpstr>Дерево</vt:lpstr>
      <vt:lpstr>Тема 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Річний баланс Азоту в природі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Герасимчук Олена Леонтіївна</dc:creator>
  <cp:lastModifiedBy>Пользователь</cp:lastModifiedBy>
  <cp:revision>138</cp:revision>
  <dcterms:created xsi:type="dcterms:W3CDTF">2024-09-04T07:26:26Z</dcterms:created>
  <dcterms:modified xsi:type="dcterms:W3CDTF">2024-11-18T21:15:21Z</dcterms:modified>
</cp:coreProperties>
</file>