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58" r:id="rId5"/>
    <p:sldId id="260" r:id="rId6"/>
    <p:sldId id="310" r:id="rId7"/>
    <p:sldId id="312" r:id="rId8"/>
    <p:sldId id="261" r:id="rId9"/>
    <p:sldId id="311" r:id="rId10"/>
    <p:sldId id="263" r:id="rId11"/>
    <p:sldId id="268" r:id="rId12"/>
    <p:sldId id="264" r:id="rId13"/>
    <p:sldId id="313" r:id="rId14"/>
    <p:sldId id="314" r:id="rId15"/>
    <p:sldId id="295" r:id="rId16"/>
    <p:sldId id="267" r:id="rId17"/>
    <p:sldId id="316" r:id="rId18"/>
    <p:sldId id="317" r:id="rId19"/>
    <p:sldId id="266" r:id="rId20"/>
    <p:sldId id="293" r:id="rId21"/>
    <p:sldId id="294" r:id="rId22"/>
    <p:sldId id="301" r:id="rId23"/>
    <p:sldId id="269" r:id="rId24"/>
    <p:sldId id="292" r:id="rId25"/>
    <p:sldId id="296" r:id="rId26"/>
    <p:sldId id="29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561040" cy="1069848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/>
              <a:t>БІОЛОГІЧНА</a:t>
            </a:r>
          </a:p>
          <a:p>
            <a:pPr algn="r"/>
            <a:r>
              <a:rPr lang="ru-RU" sz="3600" b="1" dirty="0" smtClean="0"/>
              <a:t>ДЕГРАДАЦІЯ </a:t>
            </a:r>
            <a:r>
              <a:rPr lang="ru-RU" sz="3600" b="1" dirty="0"/>
              <a:t>ҐРУНТІВ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59869"/>
            <a:ext cx="11483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3148" y="604283"/>
            <a:ext cx="10117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забруднюючих речовин може носити характер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потужних, але нетривалих) катастрофічних впливів, або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впливів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(тривалих із невисокою інтенсивністю). Реакція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мікробоценозу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цих випадках буде різною.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незначного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їх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 виявити важко. Під час більш високих ступенях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деградація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 проявляється в зміні структури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мікробоценозу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3902964"/>
            <a:ext cx="5276850" cy="29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210" y="616457"/>
            <a:ext cx="10494819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/>
              <a:t>Головним наслідком антропогенних </a:t>
            </a:r>
            <a:r>
              <a:rPr lang="uk-UA" sz="2600" dirty="0" err="1"/>
              <a:t>деградацій</a:t>
            </a:r>
            <a:r>
              <a:rPr lang="uk-UA" sz="2600" dirty="0"/>
              <a:t> ґрунту </a:t>
            </a:r>
            <a:r>
              <a:rPr lang="uk-UA" sz="2600" dirty="0" smtClean="0"/>
              <a:t>є:</a:t>
            </a:r>
          </a:p>
          <a:p>
            <a:pPr algn="just"/>
            <a:endParaRPr lang="uk-UA" sz="2600" dirty="0" smtClean="0"/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600" dirty="0" smtClean="0"/>
              <a:t>зниження чисельності </a:t>
            </a:r>
            <a:r>
              <a:rPr lang="uk-UA" sz="2600" dirty="0"/>
              <a:t>ґрунтових мікроорганізмів, </a:t>
            </a:r>
            <a:endParaRPr lang="uk-UA" sz="2600" dirty="0" smtClean="0"/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600" dirty="0" smtClean="0"/>
              <a:t>скорочення видового різноманіття</a:t>
            </a:r>
            <a:r>
              <a:rPr lang="uk-UA" sz="2600" dirty="0"/>
              <a:t>, </a:t>
            </a:r>
            <a:endParaRPr lang="uk-UA" sz="2600" dirty="0" smtClean="0"/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600" dirty="0" smtClean="0"/>
              <a:t>зміна </a:t>
            </a:r>
            <a:r>
              <a:rPr lang="uk-UA" sz="2600" dirty="0"/>
              <a:t>видового складу.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00" y="0"/>
            <a:ext cx="7429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Мікроорганізми різняться за їх толерантністю до </a:t>
            </a:r>
            <a:r>
              <a:rPr lang="uk-UA" sz="2800" dirty="0" smtClean="0"/>
              <a:t>забруднюючих речовин</a:t>
            </a:r>
            <a:r>
              <a:rPr lang="uk-UA" sz="2800" dirty="0"/>
              <a:t>. </a:t>
            </a:r>
            <a:endParaRPr lang="uk-UA" sz="2800" dirty="0" smtClean="0"/>
          </a:p>
          <a:p>
            <a:pPr algn="just"/>
            <a:r>
              <a:rPr lang="uk-UA" sz="2800" dirty="0" smtClean="0"/>
              <a:t>У </a:t>
            </a:r>
            <a:r>
              <a:rPr lang="uk-UA" sz="2800" dirty="0"/>
              <a:t>багатьох із </a:t>
            </a:r>
            <a:r>
              <a:rPr lang="uk-UA" sz="2800" dirty="0" smtClean="0"/>
              <a:t>них сповільнюється </a:t>
            </a:r>
            <a:r>
              <a:rPr lang="uk-UA" sz="2800" dirty="0"/>
              <a:t>ріст колоній, накопичення біомаси, знижується</a:t>
            </a:r>
          </a:p>
          <a:p>
            <a:pPr algn="just"/>
            <a:r>
              <a:rPr lang="uk-UA" sz="2800" dirty="0"/>
              <a:t>здатність до розмноження</a:t>
            </a:r>
            <a:r>
              <a:rPr lang="uk-UA" sz="2800" dirty="0" smtClean="0"/>
              <a:t>.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/>
              <a:t>У всіх випадках зникають види, чутливі до</a:t>
            </a:r>
          </a:p>
          <a:p>
            <a:pPr algn="just"/>
            <a:r>
              <a:rPr lang="uk-UA" sz="2800" dirty="0"/>
              <a:t>забруднення.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714" r="1142"/>
          <a:stretch/>
        </p:blipFill>
        <p:spPr>
          <a:xfrm>
            <a:off x="7861300" y="394608"/>
            <a:ext cx="4151084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9730" y="255894"/>
            <a:ext cx="113755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Серед </a:t>
            </a:r>
            <a:r>
              <a:rPr lang="uk-UA" sz="2800" dirty="0" smtClean="0"/>
              <a:t>стійких до забруднення часто </a:t>
            </a:r>
            <a:r>
              <a:rPr lang="uk-UA" sz="2800" dirty="0"/>
              <a:t>трапляються резистентні види</a:t>
            </a:r>
          </a:p>
          <a:p>
            <a:pPr algn="just"/>
            <a:r>
              <a:rPr lang="uk-UA" sz="2800" dirty="0"/>
              <a:t>мікроорганізмів — </a:t>
            </a:r>
            <a:r>
              <a:rPr lang="uk-UA" sz="2800" dirty="0" err="1"/>
              <a:t>токсиноутворювачі</a:t>
            </a:r>
            <a:r>
              <a:rPr lang="uk-UA" sz="2800" dirty="0"/>
              <a:t>, які негативно впливають на </a:t>
            </a:r>
            <a:r>
              <a:rPr lang="uk-UA" sz="2800" dirty="0" smtClean="0"/>
              <a:t>інші види </a:t>
            </a:r>
            <a:r>
              <a:rPr lang="uk-UA" sz="2800" dirty="0"/>
              <a:t>організмів, у тому числі на рослини. Унаслідок цих процесів </a:t>
            </a:r>
            <a:r>
              <a:rPr lang="uk-UA" sz="2800" dirty="0" smtClean="0"/>
              <a:t>у забруднених </a:t>
            </a:r>
            <a:r>
              <a:rPr lang="uk-UA" sz="2800" dirty="0"/>
              <a:t>ґрунтах змінюється структура </a:t>
            </a:r>
            <a:r>
              <a:rPr lang="uk-UA" sz="2800" dirty="0" smtClean="0"/>
              <a:t>мікробіологічного </a:t>
            </a:r>
            <a:r>
              <a:rPr lang="ru-RU" sz="2800" dirty="0"/>
              <a:t>комплексу, </a:t>
            </a:r>
            <a:r>
              <a:rPr lang="ru-RU" sz="2800" dirty="0" err="1"/>
              <a:t>показником</a:t>
            </a:r>
            <a:r>
              <a:rPr lang="ru-RU" sz="2800" dirty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є </a:t>
            </a:r>
            <a:r>
              <a:rPr lang="ru-RU" sz="2800" dirty="0" err="1"/>
              <a:t>індекс</a:t>
            </a:r>
            <a:r>
              <a:rPr lang="ru-RU" sz="2800" dirty="0"/>
              <a:t> </a:t>
            </a:r>
            <a:r>
              <a:rPr lang="ru-RU" sz="2800" dirty="0" err="1"/>
              <a:t>різноманітності</a:t>
            </a:r>
            <a:r>
              <a:rPr lang="ru-RU" sz="2800" dirty="0"/>
              <a:t> </a:t>
            </a:r>
            <a:r>
              <a:rPr lang="ru-RU" sz="2800" dirty="0" err="1"/>
              <a:t>Шенона</a:t>
            </a:r>
            <a:r>
              <a:rPr lang="ru-RU" sz="2800" dirty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знижується</a:t>
            </a:r>
            <a:r>
              <a:rPr lang="ru-RU" sz="2800" dirty="0" smtClean="0"/>
              <a:t> </a:t>
            </a:r>
            <a:r>
              <a:rPr lang="ru-RU" sz="2800" dirty="0"/>
              <a:t>в 1,5–2 і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разів</a:t>
            </a:r>
            <a:r>
              <a:rPr lang="ru-RU" sz="2800" dirty="0"/>
              <a:t>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933" y="3467279"/>
            <a:ext cx="4729163" cy="33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65122" y="0"/>
            <a:ext cx="76318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Спостерігається спрощення структури </a:t>
            </a:r>
            <a:r>
              <a:rPr lang="uk-UA" sz="2400" dirty="0" err="1"/>
              <a:t>мікробоценозу</a:t>
            </a:r>
            <a:r>
              <a:rPr lang="uk-UA" sz="2400" dirty="0"/>
              <a:t>.</a:t>
            </a:r>
          </a:p>
          <a:p>
            <a:pPr algn="just"/>
            <a:r>
              <a:rPr lang="uk-UA" sz="2400" dirty="0"/>
              <a:t>Скорочується присутність або різко виділяються чутливі </a:t>
            </a:r>
            <a:r>
              <a:rPr lang="uk-UA" sz="2400" dirty="0" smtClean="0"/>
              <a:t>види, наступними вибувають </a:t>
            </a:r>
            <a:r>
              <a:rPr lang="uk-UA" sz="2400" dirty="0"/>
              <a:t>види-домінанти.</a:t>
            </a:r>
          </a:p>
          <a:p>
            <a:pPr algn="just"/>
            <a:r>
              <a:rPr lang="uk-UA" sz="2400" dirty="0"/>
              <a:t>Спостерігається підвищення домінування невеликого </a:t>
            </a:r>
            <a:r>
              <a:rPr lang="uk-UA" sz="2400" dirty="0" smtClean="0"/>
              <a:t>числа толерантних </a:t>
            </a:r>
            <a:r>
              <a:rPr lang="uk-UA" sz="2400" dirty="0"/>
              <a:t>видів. Збільшується уміст </a:t>
            </a:r>
            <a:r>
              <a:rPr lang="uk-UA" sz="2400" dirty="0" err="1"/>
              <a:t>токсиноутворюючих</a:t>
            </a:r>
            <a:r>
              <a:rPr lang="uk-UA" sz="2400" dirty="0"/>
              <a:t>, </a:t>
            </a:r>
            <a:r>
              <a:rPr lang="uk-UA" sz="2400" dirty="0" err="1" smtClean="0"/>
              <a:t>епіфітних</a:t>
            </a:r>
            <a:r>
              <a:rPr lang="uk-UA" sz="2400" dirty="0" smtClean="0"/>
              <a:t> і </a:t>
            </a:r>
            <a:r>
              <a:rPr lang="uk-UA" sz="2400" dirty="0"/>
              <a:t>пігментованих видів. Можлива поява не типових для даних </a:t>
            </a:r>
            <a:r>
              <a:rPr lang="uk-UA" sz="2400" dirty="0" smtClean="0"/>
              <a:t>ґрунтів форм </a:t>
            </a:r>
            <a:r>
              <a:rPr lang="uk-UA" sz="2400" dirty="0"/>
              <a:t>мікроорганізмів. Виявляється таке явище, як подібність </a:t>
            </a:r>
            <a:r>
              <a:rPr lang="uk-UA" sz="2400" dirty="0" smtClean="0"/>
              <a:t>видового складу </a:t>
            </a:r>
            <a:r>
              <a:rPr lang="uk-UA" sz="2400" dirty="0"/>
              <a:t>мікроорганізмів у різних ґрунтах, схильних до </a:t>
            </a:r>
            <a:r>
              <a:rPr lang="uk-UA" sz="2400" dirty="0" smtClean="0"/>
              <a:t>однотипного забруднення</a:t>
            </a:r>
            <a:r>
              <a:rPr lang="uk-UA" sz="2400" dirty="0"/>
              <a:t>. Це свідчить про можливість глибокого порушення </a:t>
            </a:r>
            <a:r>
              <a:rPr lang="uk-UA" sz="2400" dirty="0" smtClean="0"/>
              <a:t>стану ґрунтів </a:t>
            </a:r>
            <a:r>
              <a:rPr lang="uk-UA" sz="2400" dirty="0"/>
              <a:t>і утворення на їх основі ґрунтів із нетиповими для </a:t>
            </a:r>
            <a:r>
              <a:rPr lang="uk-UA" sz="2400" dirty="0" smtClean="0"/>
              <a:t>даного ландшафту </a:t>
            </a:r>
            <a:r>
              <a:rPr lang="uk-UA" sz="2400" dirty="0"/>
              <a:t>властивостями. </a:t>
            </a:r>
            <a:endParaRPr lang="uk-UA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" y="1033154"/>
            <a:ext cx="4425141" cy="3037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300" y="6001643"/>
            <a:ext cx="1110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Це небезпечне явище, оскільки такі зміни неминуче </a:t>
            </a:r>
            <a:r>
              <a:rPr lang="uk-UA" sz="2400" dirty="0" err="1" smtClean="0"/>
              <a:t>спричинять</a:t>
            </a:r>
            <a:r>
              <a:rPr lang="uk-UA" sz="2400" dirty="0" smtClean="0"/>
              <a:t> зміну умов для зростання рослин і життєдіяльності ґрунтової фауни.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0524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7938" y="689789"/>
            <a:ext cx="10656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/>
              <a:t>Ферменти</a:t>
            </a:r>
            <a:r>
              <a:rPr lang="uk-UA" sz="2400" dirty="0"/>
              <a:t> (ензими) </a:t>
            </a:r>
            <a:r>
              <a:rPr lang="uk-UA" sz="2400" dirty="0" smtClean="0"/>
              <a:t>– це </a:t>
            </a:r>
            <a:r>
              <a:rPr lang="uk-UA" sz="2400" dirty="0"/>
              <a:t>речовини</a:t>
            </a:r>
            <a:r>
              <a:rPr lang="uk-UA" sz="2400" dirty="0" smtClean="0"/>
              <a:t>, які </a:t>
            </a:r>
            <a:r>
              <a:rPr lang="uk-UA" sz="2400" dirty="0"/>
              <a:t>продукують мікроорганізми. Вони здатні багаторазово </a:t>
            </a:r>
            <a:r>
              <a:rPr lang="uk-UA" sz="2400" dirty="0" smtClean="0"/>
              <a:t>прискорювати </a:t>
            </a:r>
            <a:r>
              <a:rPr lang="uk-UA" sz="2400" dirty="0"/>
              <a:t>хімічні реакції і забезпечувати більшість реакцій </a:t>
            </a:r>
            <a:r>
              <a:rPr lang="uk-UA" sz="2400" dirty="0" smtClean="0"/>
              <a:t>обміну речовин</a:t>
            </a:r>
            <a:r>
              <a:rPr lang="uk-UA" sz="2400" dirty="0"/>
              <a:t>, характеризуючи потенційну біологічну активність ґрунтів. </a:t>
            </a:r>
            <a:endParaRPr lang="uk-UA" sz="2400" dirty="0" smtClean="0"/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порушення стану ґрунтів відбувається зміна показників ферментативної активності ґрунтів.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3658856"/>
            <a:ext cx="5424488" cy="34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474344"/>
            <a:ext cx="11023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деградованих ґрунтах найчастіше відзначається зниження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вмісту присутності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мікроорганізмів, що беруть участь у процесах азотфіксації.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Тому чутливим показником забруднення ґрунтів 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визначення ферментних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процесів трансформації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азоту в ґрунті.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0" y="4013200"/>
            <a:ext cx="5080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049" y="977880"/>
            <a:ext cx="10335987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Забруднення ґрунтів важкими металами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порушує найважливіші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властивості ґрунтів: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їх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дихання,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амоніфікацію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нітрифікацію,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ґрунтів фіксувати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азот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5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474344"/>
            <a:ext cx="11260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Мікроорганізми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 переводити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неорганічні сполуки металів в органічні і, навпаки,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органічні 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мінеральні.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Перетворюючи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ґрунті органо-мінеральні сполуки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важкими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токсичними металами, вони здатні переводити їх 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більш рухомі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сполуки, що може бути причиною їх вторинної мобілізації. 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8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893" y="457200"/>
            <a:ext cx="11381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Специфічні умови для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мікробоценозу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створюються в ґрунтах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забруднених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нафтою. Летючі вуглеводні нафти (толуол, бензол, ксилол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мають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пряму токсичну дію на ґрунтові мікроорганізми, але ефект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їх відносно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короткостроковий. Більш стійкі фракції нафти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постачають додаткове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живлення для мікроорганізмів, здатних окислювати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 речовини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Це створює стимулюючі умови для таких організмів, вони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активні в рості й у біохімічних процесах трансформації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органічних речовин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На цьому засновані методи очищення ґрунтів,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забруднених нафтою.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Багато мікроорганізмів страждають також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 токсичної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дії надлишку солей у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нафтозабруднених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ґрунтах, бо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солоні пластові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води супроводжують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нафти.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1175656"/>
            <a:ext cx="98050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uk-UA" sz="2400" dirty="0"/>
              <a:t>Деградація </a:t>
            </a:r>
            <a:r>
              <a:rPr lang="uk-UA" sz="2400" dirty="0" err="1"/>
              <a:t>мікробоценозу</a:t>
            </a:r>
            <a:r>
              <a:rPr lang="uk-UA" sz="2400" dirty="0"/>
              <a:t> ґрунту</a:t>
            </a:r>
            <a:endParaRPr lang="uk-UA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err="1"/>
              <a:t>Загальні</a:t>
            </a:r>
            <a:r>
              <a:rPr lang="ru-RU" sz="2400" dirty="0"/>
              <a:t> і </a:t>
            </a:r>
            <a:r>
              <a:rPr lang="ru-RU" sz="2400" dirty="0" err="1"/>
              <a:t>специфічні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ґрунтового</a:t>
            </a:r>
            <a:r>
              <a:rPr lang="ru-RU" sz="2400" dirty="0"/>
              <a:t> </a:t>
            </a:r>
            <a:r>
              <a:rPr lang="ru-RU" sz="2400" dirty="0" err="1"/>
              <a:t>мікробоценозу</a:t>
            </a:r>
            <a:r>
              <a:rPr lang="ru-RU" sz="2400" dirty="0"/>
              <a:t> на</a:t>
            </a:r>
          </a:p>
          <a:p>
            <a:pPr>
              <a:lnSpc>
                <a:spcPct val="150000"/>
              </a:lnSpc>
            </a:pPr>
            <a:r>
              <a:rPr lang="ru-RU" sz="2400" dirty="0" err="1"/>
              <a:t>антропогенну</a:t>
            </a:r>
            <a:r>
              <a:rPr lang="ru-RU" sz="2400" dirty="0"/>
              <a:t> </a:t>
            </a:r>
            <a:r>
              <a:rPr lang="ru-RU" sz="2400" dirty="0" err="1"/>
              <a:t>деградацію</a:t>
            </a:r>
            <a:r>
              <a:rPr lang="ru-RU" sz="2400" dirty="0"/>
              <a:t> </a:t>
            </a:r>
            <a:r>
              <a:rPr lang="ru-RU" sz="2400" dirty="0" err="1" smtClean="0"/>
              <a:t>ґрунтів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err="1"/>
              <a:t>Ґрунтовтома</a:t>
            </a:r>
            <a:r>
              <a:rPr lang="ru-RU" sz="2400" dirty="0"/>
              <a:t>, токсикоз та </a:t>
            </a:r>
            <a:r>
              <a:rPr lang="ru-RU" sz="2400" dirty="0" err="1"/>
              <a:t>виснаження</a:t>
            </a:r>
            <a:r>
              <a:rPr lang="ru-RU" sz="2400" dirty="0"/>
              <a:t> </a:t>
            </a:r>
            <a:r>
              <a:rPr lang="ru-RU" sz="2400" dirty="0" err="1"/>
              <a:t>ґрунтів</a:t>
            </a:r>
            <a:endParaRPr lang="ru-RU" sz="24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07" y="126164"/>
            <a:ext cx="112503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мікроорганізмів у деградованих ґрунтах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може слугувати індикатором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ступеня їх забруднення.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Мікроорганізми можуть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включати ці речовини в цикли їх трансформації, що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особливо важливо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ксенобіотиків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Мікроорганізми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здатні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 відносно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швидкої адаптації, то до тих пір, доки забруднений ґрунт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буде залишатися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ґрунтом, його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мікробіота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буде переробляти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трансформувати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сполуки забруднюючих речовин, наближаючи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стан ґрунтів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 природного.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різних ґрунтах ефект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деградації мікробіологічних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процесів є різним. Величина зони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гомеостазу ґрунтової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мікробної біомаси може слугувати мірою її стійкості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 конкретного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виду антропогенної деградації ґрунтів.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5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774543"/>
            <a:ext cx="69470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За </a:t>
            </a:r>
            <a:r>
              <a:rPr lang="uk-UA" sz="2600" dirty="0" smtClean="0"/>
              <a:t>тривалого беззмінного вирощування сільськогосподарських рослин (монокультура), у ґрунтах накопичуються метаболіти й токсини, що виділяють корені під час вегетації рослин та мінералізації решток після збирання врожаю.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156123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498764"/>
            <a:ext cx="81227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/>
              <a:t>Під час утворення токсинів у ґрунті виникає явище токсикозу і як його окремий випадок — </a:t>
            </a:r>
            <a:r>
              <a:rPr lang="uk-UA" sz="2600" b="1" i="1" dirty="0" smtClean="0"/>
              <a:t>ґрунтовтома</a:t>
            </a:r>
            <a:r>
              <a:rPr lang="uk-UA" sz="2600" dirty="0" smtClean="0"/>
              <a:t>.</a:t>
            </a:r>
          </a:p>
          <a:p>
            <a:pPr algn="just"/>
            <a:r>
              <a:rPr lang="uk-UA" sz="2600" dirty="0" smtClean="0"/>
              <a:t> Вона проявляється в різкому пригніченні рослин та зниженні їх врожайності. Широко відома </a:t>
            </a:r>
            <a:r>
              <a:rPr lang="uk-UA" sz="2600" dirty="0" err="1" smtClean="0"/>
              <a:t>льоновтома</a:t>
            </a:r>
            <a:r>
              <a:rPr lang="uk-UA" sz="2600" dirty="0" smtClean="0"/>
              <a:t>, </a:t>
            </a:r>
            <a:r>
              <a:rPr lang="uk-UA" sz="2600" dirty="0" err="1" smtClean="0"/>
              <a:t>конюшиновтома</a:t>
            </a:r>
            <a:r>
              <a:rPr lang="uk-UA" sz="2600" dirty="0" smtClean="0"/>
              <a:t>, втома ґрунтів під плодовими насадженнями тощо. </a:t>
            </a:r>
          </a:p>
          <a:p>
            <a:pPr algn="just"/>
            <a:r>
              <a:rPr lang="uk-UA" sz="2600" dirty="0" smtClean="0"/>
              <a:t>Вирощування монокультури протягом 4–6 років сприяє накопиченню метаболітів та токсинів, що виділяються в ґрунт під час вегетації чи мінералізації пожнивних решток. Поступово в</a:t>
            </a:r>
          </a:p>
          <a:p>
            <a:pPr algn="just"/>
            <a:r>
              <a:rPr lang="uk-UA" sz="2600" dirty="0" smtClean="0"/>
              <a:t>орному шарі починають домінувати однотипні групи мікроорганізмів та шкідників, що викликають хвороби, властиві цій культурі.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1141651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6132" y="553357"/>
            <a:ext cx="10359736" cy="245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 ґрунтовтоми не спостерігається в </a:t>
            </a: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біогеоценозах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 є типовою ознакою </a:t>
            </a: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антропогенної трансформації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ґрунтів.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Втомлений ґрунт має ознаки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глибоких патогенних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змін. За даними міжнародної організації ФАО,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щорічний недобір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врожаю від ґрунтовтоми складає майже 25 %.</a:t>
            </a:r>
          </a:p>
        </p:txBody>
      </p:sp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2943"/>
            <a:ext cx="6971393" cy="40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Токсикоз ґрунтів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поняття більш широке, ніж ґрунтовтома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проявляється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пригніченні росту рослин на цілинних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окультурених ґрунтах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тільки в монокультурі, а й у сівозмінах.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Причиною токсикозу ґрунтів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є мікрофлора, яка виділяє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фітотоксини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відомих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фітотоксинів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найбільш негативно діють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гетероциклічні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2147381"/>
            <a:ext cx="5109113" cy="3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405" y="64983"/>
            <a:ext cx="115071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ривале застосування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азотних добрив окремо й разом із калійними на кислих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дерново-підзолистих ґрунтах призводить до різкого погіршення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родючості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зниження врожайності без помітної зміни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агрохімічних властивостей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 є прихованою негативною дією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мінеральних добрив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кислих ґрунтах.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Мікробіологічні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показали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майже незмінних агрохімічних властивостях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різка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мікробоценозу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грибів-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мікроміцетів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бік домінування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токсиноутворюючих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форм. Застосування як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разових надлишкових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 добрив, так і тривале внесення добрив 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малих концентраціях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провокує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токсикоз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55" y="5015262"/>
            <a:ext cx="5695950" cy="33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4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288966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Інтенсивне сільськогосподарське виробництво виснажує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 кругообігу разом із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фітомасою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врожаю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назавжди відчужується значна кількість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біофільних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елементів.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добрив, нажаль, не може повністю компенсувати ці втрати.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зі шляхів вирішення цієї проблеми могло стати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травопільної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землеробства, яка давала змогу підтримувати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відтворювати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 ґрунтів, а також сприяла вирішенню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кормів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тваринництві.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 обробіток ґрунтів і застосування хімічних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 регулювання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 організмів (бур’янів, шкідників,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бути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мінімізований.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444" y="0"/>
            <a:ext cx="11085615" cy="2114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dirty="0"/>
              <a:t>Значення мікроорганізмів ґрунту зумовлене їх </a:t>
            </a:r>
            <a:r>
              <a:rPr lang="uk-UA" sz="2800" dirty="0" smtClean="0"/>
              <a:t>високим біогеохімічним </a:t>
            </a:r>
            <a:r>
              <a:rPr lang="uk-UA" sz="2800" dirty="0"/>
              <a:t>ефектом діяльності, який завжди тим вищий, чим </a:t>
            </a:r>
            <a:r>
              <a:rPr lang="uk-UA" sz="2800" dirty="0" smtClean="0"/>
              <a:t>більша швидкість </a:t>
            </a:r>
            <a:r>
              <a:rPr lang="uk-UA" sz="2800" dirty="0"/>
              <a:t>розмноження організмів, чим коротший їх життєвий цикл </a:t>
            </a:r>
            <a:r>
              <a:rPr lang="uk-UA" sz="2800" dirty="0" smtClean="0"/>
              <a:t>і більша </a:t>
            </a:r>
            <a:r>
              <a:rPr lang="uk-UA" sz="2800" dirty="0"/>
              <a:t>чисельність у біосфері.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778" y="2257628"/>
            <a:ext cx="6483421" cy="40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056" y="122164"/>
            <a:ext cx="109490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800" dirty="0"/>
              <a:t>Саме мікроорганізми здійснюють </a:t>
            </a:r>
            <a:r>
              <a:rPr lang="uk-UA" sz="2800" dirty="0" smtClean="0"/>
              <a:t>у ґрунті </a:t>
            </a:r>
            <a:r>
              <a:rPr lang="uk-UA" sz="2800" dirty="0"/>
              <a:t>розкладання рослинних і тваринних решток, перетворюючи їх </a:t>
            </a:r>
            <a:r>
              <a:rPr lang="uk-UA" sz="2800" dirty="0" smtClean="0"/>
              <a:t>у нові </a:t>
            </a:r>
            <a:r>
              <a:rPr lang="uk-UA" sz="2800" dirty="0"/>
              <a:t>органічні речовини, які у разі взаємодії з </a:t>
            </a:r>
            <a:r>
              <a:rPr lang="uk-UA" sz="2800" dirty="0" smtClean="0"/>
              <a:t>мінеральними компонентами </a:t>
            </a:r>
            <a:r>
              <a:rPr lang="uk-UA" sz="2800" dirty="0"/>
              <a:t>надають ґрунту всі його специфічні властивості. </a:t>
            </a:r>
            <a:r>
              <a:rPr lang="uk-UA" sz="2800" dirty="0" smtClean="0"/>
              <a:t>Ґрунтові мікроорганізми </a:t>
            </a:r>
            <a:r>
              <a:rPr lang="uk-UA" sz="2800" dirty="0"/>
              <a:t>відіграють важливу роль у трансформації не </a:t>
            </a:r>
            <a:r>
              <a:rPr lang="uk-UA" sz="2800" dirty="0" smtClean="0"/>
              <a:t>лише </a:t>
            </a:r>
            <a:r>
              <a:rPr lang="uk-UA" sz="2800" dirty="0" err="1" smtClean="0"/>
              <a:t>сполук</a:t>
            </a:r>
            <a:r>
              <a:rPr lang="uk-UA" sz="2800" dirty="0" smtClean="0"/>
              <a:t> </a:t>
            </a:r>
            <a:r>
              <a:rPr lang="uk-UA" sz="2800" dirty="0"/>
              <a:t>основних біогенних елементів (вуглецю, азоту, фосфору, сірки</a:t>
            </a:r>
            <a:r>
              <a:rPr lang="uk-UA" sz="2800" dirty="0" smtClean="0"/>
              <a:t>), але </a:t>
            </a:r>
            <a:r>
              <a:rPr lang="uk-UA" sz="2800" dirty="0"/>
              <a:t>і </a:t>
            </a:r>
            <a:r>
              <a:rPr lang="uk-UA" sz="2800" dirty="0" err="1"/>
              <a:t>сполук</a:t>
            </a:r>
            <a:r>
              <a:rPr lang="uk-UA" sz="2800" dirty="0"/>
              <a:t> усіх хімічних </a:t>
            </a:r>
            <a:r>
              <a:rPr lang="uk-UA" sz="2800" dirty="0" smtClean="0"/>
              <a:t>елементів.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92" y="3562264"/>
            <a:ext cx="4952608" cy="32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68191" y="1700891"/>
            <a:ext cx="55814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/>
              <a:t>Перелік показників антропогенних порушень мікробіологічного стану ґрунтів включає:</a:t>
            </a:r>
          </a:p>
          <a:p>
            <a:pPr algn="just"/>
            <a:endParaRPr lang="uk-UA" sz="26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/>
              <a:t>масу мікроорганізмів,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/>
              <a:t>чисельність,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/>
              <a:t> видове різноманіття,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/>
              <a:t> структурну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/>
              <a:t>організацію,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/>
              <a:t>показники функціонування,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/>
              <a:t>величину зони гомеостазу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err="1" smtClean="0"/>
              <a:t>мікробоценозу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59" y="3573050"/>
            <a:ext cx="4419598" cy="26100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1263" y="137141"/>
            <a:ext cx="114596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Мікробіологічний стан ґрунту є індикатором, з одного боку, порушень, які в них відбуваються, з іншого - показником здатності ґрунтів до самовідновлення і реабілітації.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24453" y="1505396"/>
            <a:ext cx="52889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 мікроорганізмів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важливий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показник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однак він є досить динамічним, постійно змінюється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вегетаційного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 й залежить від забезпеченості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 елементами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 та гідротермічних умов.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Мікробіологічну активність часто характеризують 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виділеного або увібраного СО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1579542"/>
            <a:ext cx="6130925" cy="41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56976" y="504349"/>
            <a:ext cx="567360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види сільськогосподарської діяльності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ґрунтів аерозольними, рідкими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твердими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відходами впливають на хімічні властивості ґрунтів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порушують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ґрунті умови існування мікроорганізмів.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мікробіоти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 порушується під впливом ерозії, переущільнення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перезволоження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засолення та інших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деградаційних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процесів.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" y="1050614"/>
            <a:ext cx="5624513" cy="54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280" y="681512"/>
            <a:ext cx="63409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/>
              <a:t>Хімічне забруднення </a:t>
            </a:r>
            <a:r>
              <a:rPr lang="uk-UA" sz="2800" dirty="0" smtClean="0"/>
              <a:t>– одна </a:t>
            </a:r>
            <a:r>
              <a:rPr lang="uk-UA" sz="2800" dirty="0"/>
              <a:t>з істотних причин деградації </a:t>
            </a:r>
            <a:r>
              <a:rPr lang="uk-UA" sz="2800" dirty="0" smtClean="0"/>
              <a:t>мікробіологічного стану </a:t>
            </a:r>
            <a:r>
              <a:rPr lang="uk-UA" sz="2800" dirty="0"/>
              <a:t>ґрунтів. </a:t>
            </a:r>
            <a:endParaRPr lang="uk-UA" sz="2800" dirty="0" smtClean="0"/>
          </a:p>
          <a:p>
            <a:pPr algn="just"/>
            <a:r>
              <a:rPr lang="uk-UA" sz="2800" dirty="0" smtClean="0"/>
              <a:t>Усі </a:t>
            </a:r>
            <a:r>
              <a:rPr lang="uk-UA" sz="2800" dirty="0"/>
              <a:t>процеси, що позначаються на стані </a:t>
            </a:r>
            <a:r>
              <a:rPr lang="uk-UA" sz="2800" dirty="0" err="1"/>
              <a:t>мікробоценозу</a:t>
            </a:r>
            <a:r>
              <a:rPr lang="uk-UA" sz="2800" dirty="0" smtClean="0"/>
              <a:t>, впливають </a:t>
            </a:r>
            <a:r>
              <a:rPr lang="uk-UA" sz="2800" dirty="0"/>
              <a:t>на найважливіші біохімічні властивості ґрунтів і на </a:t>
            </a:r>
            <a:r>
              <a:rPr lang="uk-UA" sz="2800" dirty="0" smtClean="0"/>
              <a:t>стан хімічних </a:t>
            </a:r>
            <a:r>
              <a:rPr lang="uk-UA" sz="2800" dirty="0" err="1"/>
              <a:t>сполук</a:t>
            </a:r>
            <a:r>
              <a:rPr lang="uk-UA" sz="2800" dirty="0" smtClean="0"/>
              <a:t>.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Реакція </a:t>
            </a:r>
            <a:r>
              <a:rPr lang="uk-UA" sz="2800" dirty="0"/>
              <a:t>мікроорганізмів залежить від виду впливу</a:t>
            </a:r>
            <a:r>
              <a:rPr lang="uk-UA" sz="2800" dirty="0" smtClean="0"/>
              <a:t>, заходів </a:t>
            </a:r>
            <a:r>
              <a:rPr lang="uk-UA" sz="2800" dirty="0"/>
              <a:t>і режиму впливу, видів мікроорганізмів, властивостей ґрунтів.</a:t>
            </a:r>
            <a:endParaRPr lang="uk-UA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209" y="1877784"/>
            <a:ext cx="5734791" cy="34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0955" y="771897"/>
            <a:ext cx="103097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Мікроорганізми сприяють зміні форм забруднюючих речовин,</a:t>
            </a:r>
          </a:p>
          <a:p>
            <a:pPr algn="just"/>
            <a:r>
              <a:rPr lang="uk-UA" sz="2800" dirty="0"/>
              <a:t>наприклад металів, у ґрунтах. Вони здатні адсорбувати їх на </a:t>
            </a:r>
            <a:r>
              <a:rPr lang="uk-UA" sz="2800" dirty="0" smtClean="0"/>
              <a:t>своїй поверхні</a:t>
            </a:r>
            <a:r>
              <a:rPr lang="uk-UA" sz="2800" dirty="0"/>
              <a:t>. Тому </a:t>
            </a:r>
            <a:r>
              <a:rPr lang="uk-UA" sz="2800" dirty="0" err="1"/>
              <a:t>полютанти</a:t>
            </a:r>
            <a:r>
              <a:rPr lang="uk-UA" sz="2800" dirty="0"/>
              <a:t>, що фіксуються на поверхні твердої </a:t>
            </a:r>
            <a:r>
              <a:rPr lang="uk-UA" sz="2800" dirty="0" smtClean="0"/>
              <a:t>фази ґрунту</a:t>
            </a:r>
            <a:r>
              <a:rPr lang="uk-UA" sz="2800" dirty="0"/>
              <a:t>, стають менш доступними для мікробіологічної трансформації.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95338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1159</TotalTime>
  <Words>1329</Words>
  <Application>Microsoft Office PowerPoint</Application>
  <PresentationFormat>Широкоэкранный</PresentationFormat>
  <Paragraphs>92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Cambria</vt:lpstr>
      <vt:lpstr>Rockwell</vt:lpstr>
      <vt:lpstr>Rockwell Condensed</vt:lpstr>
      <vt:lpstr>Times New Roman</vt:lpstr>
      <vt:lpstr>Wingdings</vt:lpstr>
      <vt:lpstr>Дерево</vt:lpstr>
      <vt:lpstr>Тема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Пользователь</cp:lastModifiedBy>
  <cp:revision>123</cp:revision>
  <dcterms:created xsi:type="dcterms:W3CDTF">2024-09-04T07:26:26Z</dcterms:created>
  <dcterms:modified xsi:type="dcterms:W3CDTF">2024-11-12T22:29:00Z</dcterms:modified>
</cp:coreProperties>
</file>