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9" r:id="rId4"/>
    <p:sldId id="258" r:id="rId5"/>
    <p:sldId id="260" r:id="rId6"/>
    <p:sldId id="310" r:id="rId7"/>
    <p:sldId id="312" r:id="rId8"/>
    <p:sldId id="261" r:id="rId9"/>
    <p:sldId id="311" r:id="rId10"/>
    <p:sldId id="263" r:id="rId11"/>
    <p:sldId id="268" r:id="rId12"/>
    <p:sldId id="264" r:id="rId13"/>
    <p:sldId id="313" r:id="rId14"/>
    <p:sldId id="314" r:id="rId15"/>
    <p:sldId id="295" r:id="rId16"/>
    <p:sldId id="267" r:id="rId17"/>
    <p:sldId id="316" r:id="rId18"/>
    <p:sldId id="317" r:id="rId19"/>
    <p:sldId id="266" r:id="rId20"/>
    <p:sldId id="293" r:id="rId21"/>
    <p:sldId id="294" r:id="rId22"/>
    <p:sldId id="301" r:id="rId23"/>
    <p:sldId id="269" r:id="rId24"/>
    <p:sldId id="292" r:id="rId25"/>
    <p:sldId id="296" r:id="rId26"/>
    <p:sldId id="297" r:id="rId27"/>
    <p:sldId id="298" r:id="rId28"/>
    <p:sldId id="315" r:id="rId29"/>
    <p:sldId id="318" r:id="rId30"/>
    <p:sldId id="319" r:id="rId31"/>
    <p:sldId id="320"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50" d="100"/>
          <a:sy n="50" d="100"/>
        </p:scale>
        <p:origin x="740" y="1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smtClean="0"/>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BA25F49-7132-460D-B4E5-AA3C382CEB2B}" type="datetimeFigureOut">
              <a:rPr lang="ru-RU" smtClean="0"/>
              <a:t>04.11.2024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3D164C4-522A-452F-85C7-A569CD80B7EB}" type="slidenum">
              <a:rPr lang="ru-RU" smtClean="0"/>
              <a:t>‹#›</a:t>
            </a:fld>
            <a:endParaRPr lang="ru-RU"/>
          </a:p>
        </p:txBody>
      </p:sp>
    </p:spTree>
    <p:extLst>
      <p:ext uri="{BB962C8B-B14F-4D97-AF65-F5344CB8AC3E}">
        <p14:creationId xmlns:p14="http://schemas.microsoft.com/office/powerpoint/2010/main" val="291985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A25F49-7132-460D-B4E5-AA3C382CEB2B}" type="datetimeFigureOut">
              <a:rPr lang="ru-RU" smtClean="0"/>
              <a:t>04.11.2024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D164C4-522A-452F-85C7-A569CD80B7EB}" type="slidenum">
              <a:rPr lang="ru-RU" smtClean="0"/>
              <a:t>‹#›</a:t>
            </a:fld>
            <a:endParaRPr lang="ru-RU"/>
          </a:p>
        </p:txBody>
      </p:sp>
    </p:spTree>
    <p:extLst>
      <p:ext uri="{BB962C8B-B14F-4D97-AF65-F5344CB8AC3E}">
        <p14:creationId xmlns:p14="http://schemas.microsoft.com/office/powerpoint/2010/main" val="157800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A25F49-7132-460D-B4E5-AA3C382CEB2B}" type="datetimeFigureOut">
              <a:rPr lang="ru-RU" smtClean="0"/>
              <a:t>04.11.2024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D164C4-522A-452F-85C7-A569CD80B7EB}" type="slidenum">
              <a:rPr lang="ru-RU" smtClean="0"/>
              <a:t>‹#›</a:t>
            </a:fld>
            <a:endParaRPr lang="ru-RU"/>
          </a:p>
        </p:txBody>
      </p:sp>
    </p:spTree>
    <p:extLst>
      <p:ext uri="{BB962C8B-B14F-4D97-AF65-F5344CB8AC3E}">
        <p14:creationId xmlns:p14="http://schemas.microsoft.com/office/powerpoint/2010/main" val="189825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A25F49-7132-460D-B4E5-AA3C382CEB2B}" type="datetimeFigureOut">
              <a:rPr lang="ru-RU" smtClean="0"/>
              <a:t>04.11.2024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D164C4-522A-452F-85C7-A569CD80B7EB}" type="slidenum">
              <a:rPr lang="ru-RU" smtClean="0"/>
              <a:t>‹#›</a:t>
            </a:fld>
            <a:endParaRPr lang="ru-RU"/>
          </a:p>
        </p:txBody>
      </p:sp>
    </p:spTree>
    <p:extLst>
      <p:ext uri="{BB962C8B-B14F-4D97-AF65-F5344CB8AC3E}">
        <p14:creationId xmlns:p14="http://schemas.microsoft.com/office/powerpoint/2010/main" val="15779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smtClean="0"/>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3BA25F49-7132-460D-B4E5-AA3C382CEB2B}" type="datetimeFigureOut">
              <a:rPr lang="ru-RU" smtClean="0"/>
              <a:t>04.11.2024</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3D164C4-522A-452F-85C7-A569CD80B7EB}" type="slidenum">
              <a:rPr lang="ru-RU" smtClean="0"/>
              <a:t>‹#›</a:t>
            </a:fld>
            <a:endParaRPr lang="ru-RU"/>
          </a:p>
        </p:txBody>
      </p:sp>
    </p:spTree>
    <p:extLst>
      <p:ext uri="{BB962C8B-B14F-4D97-AF65-F5344CB8AC3E}">
        <p14:creationId xmlns:p14="http://schemas.microsoft.com/office/powerpoint/2010/main" val="293937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A25F49-7132-460D-B4E5-AA3C382CEB2B}" type="datetimeFigureOut">
              <a:rPr lang="ru-RU" smtClean="0"/>
              <a:t>04.11.2024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D164C4-522A-452F-85C7-A569CD80B7EB}" type="slidenum">
              <a:rPr lang="ru-RU" smtClean="0"/>
              <a:t>‹#›</a:t>
            </a:fld>
            <a:endParaRPr lang="ru-RU"/>
          </a:p>
        </p:txBody>
      </p:sp>
    </p:spTree>
    <p:extLst>
      <p:ext uri="{BB962C8B-B14F-4D97-AF65-F5344CB8AC3E}">
        <p14:creationId xmlns:p14="http://schemas.microsoft.com/office/powerpoint/2010/main" val="85250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A25F49-7132-460D-B4E5-AA3C382CEB2B}" type="datetimeFigureOut">
              <a:rPr lang="ru-RU" smtClean="0"/>
              <a:t>04.11.2024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3D164C4-522A-452F-85C7-A569CD80B7EB}" type="slidenum">
              <a:rPr lang="ru-RU" smtClean="0"/>
              <a:t>‹#›</a:t>
            </a:fld>
            <a:endParaRPr lang="ru-RU"/>
          </a:p>
        </p:txBody>
      </p:sp>
    </p:spTree>
    <p:extLst>
      <p:ext uri="{BB962C8B-B14F-4D97-AF65-F5344CB8AC3E}">
        <p14:creationId xmlns:p14="http://schemas.microsoft.com/office/powerpoint/2010/main" val="184383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BA25F49-7132-460D-B4E5-AA3C382CEB2B}" type="datetimeFigureOut">
              <a:rPr lang="ru-RU" smtClean="0"/>
              <a:t>04.11.2024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3D164C4-522A-452F-85C7-A569CD80B7EB}" type="slidenum">
              <a:rPr lang="ru-RU" smtClean="0"/>
              <a:t>‹#›</a:t>
            </a:fld>
            <a:endParaRPr lang="ru-RU"/>
          </a:p>
        </p:txBody>
      </p:sp>
    </p:spTree>
    <p:extLst>
      <p:ext uri="{BB962C8B-B14F-4D97-AF65-F5344CB8AC3E}">
        <p14:creationId xmlns:p14="http://schemas.microsoft.com/office/powerpoint/2010/main" val="333585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25F49-7132-460D-B4E5-AA3C382CEB2B}" type="datetimeFigureOut">
              <a:rPr lang="ru-RU" smtClean="0"/>
              <a:t>04.11.2024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3D164C4-522A-452F-85C7-A569CD80B7EB}" type="slidenum">
              <a:rPr lang="ru-RU" smtClean="0"/>
              <a:t>‹#›</a:t>
            </a:fld>
            <a:endParaRPr lang="ru-RU"/>
          </a:p>
        </p:txBody>
      </p:sp>
    </p:spTree>
    <p:extLst>
      <p:ext uri="{BB962C8B-B14F-4D97-AF65-F5344CB8AC3E}">
        <p14:creationId xmlns:p14="http://schemas.microsoft.com/office/powerpoint/2010/main" val="134023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A25F49-7132-460D-B4E5-AA3C382CEB2B}" type="datetimeFigureOut">
              <a:rPr lang="ru-RU" smtClean="0"/>
              <a:t>04.11.2024</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3D164C4-522A-452F-85C7-A569CD80B7EB}" type="slidenum">
              <a:rPr lang="ru-RU" smtClean="0"/>
              <a:t>‹#›</a:t>
            </a:fld>
            <a:endParaRPr lang="ru-RU"/>
          </a:p>
        </p:txBody>
      </p:sp>
    </p:spTree>
    <p:extLst>
      <p:ext uri="{BB962C8B-B14F-4D97-AF65-F5344CB8AC3E}">
        <p14:creationId xmlns:p14="http://schemas.microsoft.com/office/powerpoint/2010/main" val="99167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A25F49-7132-460D-B4E5-AA3C382CEB2B}" type="datetimeFigureOut">
              <a:rPr lang="ru-RU" smtClean="0"/>
              <a:t>04.11.2024</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3D164C4-522A-452F-85C7-A569CD80B7EB}" type="slidenum">
              <a:rPr lang="ru-RU" smtClean="0"/>
              <a:t>‹#›</a:t>
            </a:fld>
            <a:endParaRPr lang="ru-RU"/>
          </a:p>
        </p:txBody>
      </p:sp>
    </p:spTree>
    <p:extLst>
      <p:ext uri="{BB962C8B-B14F-4D97-AF65-F5344CB8AC3E}">
        <p14:creationId xmlns:p14="http://schemas.microsoft.com/office/powerpoint/2010/main" val="53742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BA25F49-7132-460D-B4E5-AA3C382CEB2B}" type="datetimeFigureOut">
              <a:rPr lang="ru-RU" smtClean="0"/>
              <a:t>04.11.2024</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3D164C4-522A-452F-85C7-A569CD80B7EB}" type="slidenum">
              <a:rPr lang="ru-RU" smtClean="0"/>
              <a:t>‹#›</a:t>
            </a:fld>
            <a:endParaRPr lang="ru-RU"/>
          </a:p>
        </p:txBody>
      </p:sp>
    </p:spTree>
    <p:extLst>
      <p:ext uri="{BB962C8B-B14F-4D97-AF65-F5344CB8AC3E}">
        <p14:creationId xmlns:p14="http://schemas.microsoft.com/office/powerpoint/2010/main" val="409673976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r"/>
            <a:r>
              <a:rPr lang="uk-UA" sz="4000" b="1" dirty="0" smtClean="0">
                <a:latin typeface="Times New Roman" panose="02020603050405020304" pitchFamily="18" charset="0"/>
                <a:cs typeface="Times New Roman" panose="02020603050405020304" pitchFamily="18" charset="0"/>
              </a:rPr>
              <a:t>Тема </a:t>
            </a:r>
            <a:r>
              <a:rPr lang="en-US" sz="4000" b="1" dirty="0" smtClean="0">
                <a:latin typeface="Times New Roman" panose="02020603050405020304" pitchFamily="18" charset="0"/>
                <a:cs typeface="Times New Roman" panose="02020603050405020304" pitchFamily="18" charset="0"/>
              </a:rPr>
              <a:t>7</a:t>
            </a:r>
            <a:endParaRPr lang="ru-RU" sz="40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69848" y="4389120"/>
            <a:ext cx="8561040" cy="1069848"/>
          </a:xfrm>
        </p:spPr>
        <p:txBody>
          <a:bodyPr>
            <a:noAutofit/>
          </a:bodyPr>
          <a:lstStyle/>
          <a:p>
            <a:pPr algn="r"/>
            <a:r>
              <a:rPr lang="ru-RU" sz="3200" b="1" dirty="0"/>
              <a:t>КИСЛОТНА ДЕГРАДАЦІЯ ҐРУНТІВ</a:t>
            </a:r>
            <a:r>
              <a:rPr lang="ru-RU" sz="3200" b="1" dirty="0" smtClean="0"/>
              <a:t>, ПРИЧИНИ ЇЇ ВИНИКНЕННЯ </a:t>
            </a:r>
            <a:r>
              <a:rPr lang="ru-RU" sz="3200" b="1" dirty="0"/>
              <a:t>ТА </a:t>
            </a:r>
            <a:r>
              <a:rPr lang="ru-RU" sz="3200" b="1" dirty="0" smtClean="0"/>
              <a:t>НАСЛІДКИ</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37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359869"/>
            <a:ext cx="11483439" cy="338554"/>
          </a:xfrm>
          <a:prstGeom prst="rect">
            <a:avLst/>
          </a:prstGeom>
        </p:spPr>
        <p:txBody>
          <a:bodyPr wrap="square">
            <a:spAutoFit/>
          </a:bodyPr>
          <a:lstStyle/>
          <a:p>
            <a:pPr algn="just"/>
            <a:endParaRPr lang="ru-RU" sz="1600" b="0" i="0" u="none" strike="noStrike" baseline="0" dirty="0" smtClean="0">
              <a:solidFill>
                <a:srgbClr val="000000"/>
              </a:solidFill>
              <a:latin typeface="Times New Roman" panose="02020603050405020304" pitchFamily="18" charset="0"/>
            </a:endParaRPr>
          </a:p>
        </p:txBody>
      </p:sp>
      <p:sp>
        <p:nvSpPr>
          <p:cNvPr id="4" name="Прямоугольник 3"/>
          <p:cNvSpPr/>
          <p:nvPr/>
        </p:nvSpPr>
        <p:spPr>
          <a:xfrm>
            <a:off x="843148" y="604283"/>
            <a:ext cx="10117776" cy="3903954"/>
          </a:xfrm>
          <a:prstGeom prst="rect">
            <a:avLst/>
          </a:prstGeom>
        </p:spPr>
        <p:txBody>
          <a:bodyPr wrap="square">
            <a:spAutoFit/>
          </a:bodyPr>
          <a:lstStyle/>
          <a:p>
            <a:pPr algn="just">
              <a:lnSpc>
                <a:spcPct val="150000"/>
              </a:lnSpc>
            </a:pPr>
            <a:r>
              <a:rPr lang="uk-UA" sz="2400" dirty="0">
                <a:latin typeface="Times New Roman" panose="02020603050405020304" pitchFamily="18" charset="0"/>
                <a:cs typeface="Times New Roman" panose="02020603050405020304" pitchFamily="18" charset="0"/>
              </a:rPr>
              <a:t>При нітрифікації </a:t>
            </a:r>
            <a:r>
              <a:rPr lang="uk-UA" sz="2400" dirty="0" smtClean="0">
                <a:latin typeface="Times New Roman" panose="02020603050405020304" pitchFamily="18" charset="0"/>
                <a:cs typeface="Times New Roman" panose="02020603050405020304" pitchFamily="18" charset="0"/>
              </a:rPr>
              <a:t>однієї грам-молекули </a:t>
            </a:r>
            <a:r>
              <a:rPr lang="uk-UA"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a:t>
            </a:r>
            <a:r>
              <a:rPr lang="uk-UA" sz="2400" dirty="0">
                <a:latin typeface="Times New Roman" panose="02020603050405020304" pitchFamily="18" charset="0"/>
                <a:cs typeface="Times New Roman" panose="02020603050405020304" pitchFamily="18" charset="0"/>
              </a:rPr>
              <a:t>Н</a:t>
            </a:r>
            <a:r>
              <a:rPr lang="uk-UA" sz="1600" dirty="0">
                <a:latin typeface="Times New Roman" panose="02020603050405020304" pitchFamily="18" charset="0"/>
                <a:cs typeface="Times New Roman" panose="02020603050405020304" pitchFamily="18" charset="0"/>
              </a:rPr>
              <a:t>4</a:t>
            </a:r>
            <a:r>
              <a:rPr lang="uk-UA" sz="2400" dirty="0">
                <a:latin typeface="Times New Roman" panose="02020603050405020304" pitchFamily="18" charset="0"/>
                <a:cs typeface="Times New Roman" panose="02020603050405020304" pitchFamily="18" charset="0"/>
              </a:rPr>
              <a:t>)</a:t>
            </a:r>
            <a:r>
              <a:rPr lang="uk-UA" sz="1600" dirty="0">
                <a:latin typeface="Times New Roman" panose="02020603050405020304" pitchFamily="18" charset="0"/>
                <a:cs typeface="Times New Roman" panose="02020603050405020304" pitchFamily="18" charset="0"/>
              </a:rPr>
              <a:t>2</a:t>
            </a:r>
            <a:r>
              <a:rPr lang="uk-UA"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a:t>
            </a:r>
            <a:r>
              <a:rPr lang="uk-UA" sz="2400" dirty="0">
                <a:latin typeface="Times New Roman" panose="02020603050405020304" pitchFamily="18" charset="0"/>
                <a:cs typeface="Times New Roman" panose="02020603050405020304" pitchFamily="18" charset="0"/>
              </a:rPr>
              <a:t>О</a:t>
            </a:r>
            <a:r>
              <a:rPr lang="uk-UA" sz="1600" dirty="0">
                <a:latin typeface="Times New Roman" panose="02020603050405020304" pitchFamily="18" charset="0"/>
                <a:cs typeface="Times New Roman" panose="02020603050405020304" pitchFamily="18" charset="0"/>
              </a:rPr>
              <a:t>4</a:t>
            </a:r>
            <a:r>
              <a:rPr lang="uk-UA" sz="2400" dirty="0">
                <a:latin typeface="Times New Roman" panose="02020603050405020304" pitchFamily="18" charset="0"/>
                <a:cs typeface="Times New Roman" panose="02020603050405020304" pitchFamily="18" charset="0"/>
              </a:rPr>
              <a:t> утворюються дві грам-молекули азотної і </a:t>
            </a:r>
            <a:r>
              <a:rPr lang="uk-UA" sz="2400" dirty="0" smtClean="0">
                <a:latin typeface="Times New Roman" panose="02020603050405020304" pitchFamily="18" charset="0"/>
                <a:cs typeface="Times New Roman" panose="02020603050405020304" pitchFamily="18" charset="0"/>
              </a:rPr>
              <a:t>одна молекула </a:t>
            </a:r>
            <a:r>
              <a:rPr lang="uk-UA" sz="2400" dirty="0">
                <a:latin typeface="Times New Roman" panose="02020603050405020304" pitchFamily="18" charset="0"/>
                <a:cs typeface="Times New Roman" panose="02020603050405020304" pitchFamily="18" charset="0"/>
              </a:rPr>
              <a:t>сірчаної кислоти. З однієї грам-молекули </a:t>
            </a:r>
            <a:r>
              <a:rPr lang="en-US" sz="2400" dirty="0">
                <a:latin typeface="Times New Roman" panose="02020603050405020304" pitchFamily="18" charset="0"/>
                <a:cs typeface="Times New Roman" panose="02020603050405020304" pitchFamily="18" charset="0"/>
              </a:rPr>
              <a:t>N</a:t>
            </a:r>
            <a:r>
              <a:rPr lang="uk-UA" sz="2400" dirty="0">
                <a:latin typeface="Times New Roman" panose="02020603050405020304" pitchFamily="18" charset="0"/>
                <a:cs typeface="Times New Roman" panose="02020603050405020304" pitchFamily="18" charset="0"/>
              </a:rPr>
              <a:t>Н</a:t>
            </a:r>
            <a:r>
              <a:rPr lang="uk-UA" sz="1600" dirty="0">
                <a:latin typeface="Times New Roman" panose="02020603050405020304" pitchFamily="18" charset="0"/>
                <a:cs typeface="Times New Roman" panose="02020603050405020304" pitchFamily="18" charset="0"/>
              </a:rPr>
              <a:t>4</a:t>
            </a:r>
            <a:r>
              <a:rPr lang="uk-UA" sz="2400" dirty="0">
                <a:latin typeface="Times New Roman" panose="02020603050405020304" pitchFamily="18" charset="0"/>
                <a:cs typeface="Times New Roman" panose="02020603050405020304" pitchFamily="18" charset="0"/>
              </a:rPr>
              <a:t>ОН за певних </a:t>
            </a:r>
            <a:r>
              <a:rPr lang="uk-UA" sz="2400" dirty="0" smtClean="0">
                <a:latin typeface="Times New Roman" panose="02020603050405020304" pitchFamily="18" charset="0"/>
                <a:cs typeface="Times New Roman" panose="02020603050405020304" pitchFamily="18" charset="0"/>
              </a:rPr>
              <a:t>умов може </a:t>
            </a:r>
            <a:r>
              <a:rPr lang="uk-UA" sz="2400" dirty="0">
                <a:latin typeface="Times New Roman" panose="02020603050405020304" pitchFamily="18" charset="0"/>
                <a:cs typeface="Times New Roman" panose="02020603050405020304" pitchFamily="18" charset="0"/>
              </a:rPr>
              <a:t>утворитися одна грам-молекула азотної кислоти.</a:t>
            </a:r>
          </a:p>
          <a:p>
            <a:pPr algn="just">
              <a:lnSpc>
                <a:spcPct val="150000"/>
              </a:lnSpc>
            </a:pPr>
            <a:r>
              <a:rPr lang="uk-UA" sz="2400" dirty="0">
                <a:latin typeface="Times New Roman" panose="02020603050405020304" pitchFamily="18" charset="0"/>
                <a:cs typeface="Times New Roman" panose="02020603050405020304" pitchFamily="18" charset="0"/>
              </a:rPr>
              <a:t>Тому темпи вапнування ґрунтів повинні перевищувати темпи внесення</a:t>
            </a:r>
          </a:p>
          <a:p>
            <a:pPr algn="just">
              <a:lnSpc>
                <a:spcPct val="150000"/>
              </a:lnSpc>
            </a:pPr>
            <a:r>
              <a:rPr lang="uk-UA" sz="2400" dirty="0">
                <a:latin typeface="Times New Roman" panose="02020603050405020304" pitchFamily="18" charset="0"/>
                <a:cs typeface="Times New Roman" panose="02020603050405020304" pitchFamily="18" charset="0"/>
              </a:rPr>
              <a:t>мінеральних добрив. Невиконання цього правила приведе до вторинного</a:t>
            </a:r>
          </a:p>
          <a:p>
            <a:pPr algn="just">
              <a:lnSpc>
                <a:spcPct val="150000"/>
              </a:lnSpc>
            </a:pPr>
            <a:r>
              <a:rPr lang="uk-UA" sz="2400" dirty="0">
                <a:latin typeface="Times New Roman" panose="02020603050405020304" pitchFamily="18" charset="0"/>
                <a:cs typeface="Times New Roman" panose="02020603050405020304" pitchFamily="18" charset="0"/>
              </a:rPr>
              <a:t>підкислення ґрунтів.</a:t>
            </a:r>
            <a:endParaRPr lang="uk-UA"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915150" y="3902964"/>
            <a:ext cx="5276850" cy="2955036"/>
          </a:xfrm>
          <a:prstGeom prst="rect">
            <a:avLst/>
          </a:prstGeom>
        </p:spPr>
      </p:pic>
    </p:spTree>
    <p:extLst>
      <p:ext uri="{BB962C8B-B14F-4D97-AF65-F5344CB8AC3E}">
        <p14:creationId xmlns:p14="http://schemas.microsoft.com/office/powerpoint/2010/main" val="20233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8590" y="117693"/>
            <a:ext cx="10494819" cy="6740307"/>
          </a:xfrm>
          <a:prstGeom prst="rect">
            <a:avLst/>
          </a:prstGeom>
        </p:spPr>
        <p:txBody>
          <a:bodyPr wrap="square">
            <a:spAutoFit/>
          </a:bodyPr>
          <a:lstStyle/>
          <a:p>
            <a:pPr algn="just"/>
            <a:r>
              <a:rPr lang="uk-UA" sz="2400" dirty="0"/>
              <a:t>В Україні є понад 11 млн. га дерново-підзолистих, буроземних, </a:t>
            </a:r>
            <a:r>
              <a:rPr lang="uk-UA" sz="2400" dirty="0" smtClean="0"/>
              <a:t>сірих опідзолених </a:t>
            </a:r>
            <a:r>
              <a:rPr lang="uk-UA" sz="2400" dirty="0"/>
              <a:t>ґрунтів і чорноземів опідзолених з підвищеною кислотністю, </a:t>
            </a:r>
            <a:r>
              <a:rPr lang="uk-UA" sz="2400" dirty="0" smtClean="0"/>
              <a:t>з яких </a:t>
            </a:r>
            <a:r>
              <a:rPr lang="uk-UA" sz="2400" dirty="0"/>
              <a:t>7,8 млн. га припадає на ріллю, понад 3 млн. га — на природні </a:t>
            </a:r>
            <a:r>
              <a:rPr lang="uk-UA" sz="2400" dirty="0" smtClean="0"/>
              <a:t>кормові угіддя.</a:t>
            </a:r>
            <a:endParaRPr lang="uk-UA" sz="2400" dirty="0"/>
          </a:p>
          <a:p>
            <a:pPr algn="just"/>
            <a:endParaRPr lang="uk-UA" sz="2400" dirty="0" smtClean="0"/>
          </a:p>
          <a:p>
            <a:pPr algn="just"/>
            <a:r>
              <a:rPr lang="uk-UA" sz="2400" dirty="0"/>
              <a:t>Встановлено, що внесення мінеральних добрив без </a:t>
            </a:r>
            <a:r>
              <a:rPr lang="uk-UA" sz="2400" dirty="0" smtClean="0"/>
              <a:t>вапнякових матеріалів </a:t>
            </a:r>
            <a:r>
              <a:rPr lang="uk-UA" sz="2400" dirty="0"/>
              <a:t>спричиняє підкислення чорноземів типових, початкова </a:t>
            </a:r>
            <a:r>
              <a:rPr lang="uk-UA" sz="2400" dirty="0" smtClean="0"/>
              <a:t>реакція яких </a:t>
            </a:r>
            <a:r>
              <a:rPr lang="uk-UA" sz="2400" dirty="0"/>
              <a:t>була близькою до нейтральної (а стала 5,4–5,2). При тривалому </a:t>
            </a:r>
            <a:r>
              <a:rPr lang="uk-UA" sz="2400" dirty="0" smtClean="0"/>
              <a:t>внесенні підвищених </a:t>
            </a:r>
            <a:r>
              <a:rPr lang="uk-UA" sz="2400" dirty="0"/>
              <a:t>доз мінеральних добрив спостерігається зростання </a:t>
            </a:r>
            <a:r>
              <a:rPr lang="uk-UA" sz="2400" dirty="0" smtClean="0"/>
              <a:t>активної кислотності</a:t>
            </a:r>
            <a:r>
              <a:rPr lang="uk-UA" sz="2400" dirty="0"/>
              <a:t>. Внесення азотних добрив ще більш підвищує </a:t>
            </a:r>
            <a:r>
              <a:rPr lang="uk-UA" sz="2400" dirty="0" smtClean="0"/>
              <a:t>активну кислотність </a:t>
            </a:r>
            <a:r>
              <a:rPr lang="uk-UA" sz="2400" dirty="0"/>
              <a:t>ґрунту порівняно з внесенням </a:t>
            </a:r>
            <a:r>
              <a:rPr lang="uk-UA" sz="2400" dirty="0" err="1"/>
              <a:t>фосфорно</a:t>
            </a:r>
            <a:r>
              <a:rPr lang="uk-UA" sz="2400" dirty="0"/>
              <a:t>-калійних добрив.</a:t>
            </a:r>
          </a:p>
          <a:p>
            <a:pPr algn="just"/>
            <a:r>
              <a:rPr lang="uk-UA" sz="2400" dirty="0"/>
              <a:t>Найбільша активна кислотність відмічається при внесенні 157 кг/га азоту.</a:t>
            </a:r>
          </a:p>
          <a:p>
            <a:pPr algn="just"/>
            <a:r>
              <a:rPr lang="uk-UA" sz="2400" dirty="0"/>
              <a:t>Аналогічні зміни при внесенні мінеральних добрив відбуваються і </a:t>
            </a:r>
            <a:r>
              <a:rPr lang="uk-UA" sz="2400" dirty="0" smtClean="0"/>
              <a:t>з обмінною </a:t>
            </a:r>
            <a:r>
              <a:rPr lang="uk-UA" sz="2400" dirty="0"/>
              <a:t>кислотністю, але найбільш істотно збільшується </a:t>
            </a:r>
            <a:r>
              <a:rPr lang="uk-UA" sz="2400" dirty="0" smtClean="0"/>
              <a:t>обмінна титрована </a:t>
            </a:r>
            <a:r>
              <a:rPr lang="uk-UA" sz="2400" dirty="0"/>
              <a:t>та гідролітична кислотність. Перша зростає у 2–2,3 рази, друга – </a:t>
            </a:r>
            <a:r>
              <a:rPr lang="uk-UA" sz="2400" dirty="0" smtClean="0"/>
              <a:t>у 2,5–3,8 </a:t>
            </a:r>
            <a:r>
              <a:rPr lang="uk-UA" sz="2400" dirty="0"/>
              <a:t>рази.</a:t>
            </a:r>
            <a:endParaRPr lang="uk-UA" sz="2400" dirty="0"/>
          </a:p>
        </p:txBody>
      </p:sp>
    </p:spTree>
    <p:extLst>
      <p:ext uri="{BB962C8B-B14F-4D97-AF65-F5344CB8AC3E}">
        <p14:creationId xmlns:p14="http://schemas.microsoft.com/office/powerpoint/2010/main" val="292200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0500" y="0"/>
            <a:ext cx="7429500" cy="6986528"/>
          </a:xfrm>
          <a:prstGeom prst="rect">
            <a:avLst/>
          </a:prstGeom>
        </p:spPr>
        <p:txBody>
          <a:bodyPr wrap="square">
            <a:spAutoFit/>
          </a:bodyPr>
          <a:lstStyle/>
          <a:p>
            <a:pPr algn="just"/>
            <a:r>
              <a:rPr lang="uk-UA" sz="2800" dirty="0" smtClean="0"/>
              <a:t>Під впливом підвищених норм мінеральних добрив змінюється також склад обмінних катіонів. Знижується сума увібраних основ. Ємність катіонного обміну чорнозему типового дещо зростає під впливом внесення добрив, але збільшення її відбувається за рахунок гідролітичної кислотності. До негативного впливу підвищених доз азотних добрив слід віднести </a:t>
            </a:r>
            <a:r>
              <a:rPr lang="ru-RU" sz="2800" dirty="0" smtClean="0"/>
              <a:t>і </a:t>
            </a:r>
            <a:r>
              <a:rPr lang="uk-UA" sz="2800" dirty="0"/>
              <a:t>різке зниження буферної ємності ґрунту в кислій області з 1,96 мг-</a:t>
            </a:r>
            <a:r>
              <a:rPr lang="uk-UA" sz="2800" dirty="0" err="1"/>
              <a:t>екв</a:t>
            </a:r>
            <a:r>
              <a:rPr lang="uk-UA" sz="2800" dirty="0"/>
              <a:t>. </a:t>
            </a:r>
            <a:r>
              <a:rPr lang="uk-UA" sz="2800" dirty="0" err="1"/>
              <a:t>рН</a:t>
            </a:r>
            <a:r>
              <a:rPr lang="uk-UA" sz="2800" dirty="0"/>
              <a:t> </a:t>
            </a:r>
            <a:r>
              <a:rPr lang="uk-UA" sz="2800" dirty="0" smtClean="0"/>
              <a:t>на контролі </a:t>
            </a:r>
            <a:r>
              <a:rPr lang="uk-UA" sz="2800" dirty="0"/>
              <a:t>до 0,99 мг-</a:t>
            </a:r>
            <a:r>
              <a:rPr lang="uk-UA" sz="2800" dirty="0" err="1"/>
              <a:t>екв</a:t>
            </a:r>
            <a:r>
              <a:rPr lang="uk-UA" sz="2800" dirty="0"/>
              <a:t>. </a:t>
            </a:r>
            <a:r>
              <a:rPr lang="uk-UA" sz="2800" dirty="0" err="1"/>
              <a:t>рН</a:t>
            </a:r>
            <a:r>
              <a:rPr lang="uk-UA" sz="2800" dirty="0"/>
              <a:t> при внесенні </a:t>
            </a:r>
            <a:r>
              <a:rPr lang="en-US" sz="2800" dirty="0"/>
              <a:t>N</a:t>
            </a:r>
            <a:r>
              <a:rPr lang="en-US" sz="1600" dirty="0"/>
              <a:t>157</a:t>
            </a:r>
            <a:r>
              <a:rPr lang="uk-UA" sz="2800" dirty="0"/>
              <a:t>Р</a:t>
            </a:r>
            <a:r>
              <a:rPr lang="uk-UA" sz="1600" dirty="0"/>
              <a:t>87</a:t>
            </a:r>
            <a:r>
              <a:rPr lang="uk-UA" sz="2800" dirty="0"/>
              <a:t>К</a:t>
            </a:r>
            <a:r>
              <a:rPr lang="uk-UA" sz="1600" dirty="0"/>
              <a:t>83</a:t>
            </a:r>
            <a:r>
              <a:rPr lang="uk-UA" sz="2800" dirty="0"/>
              <a:t>! Це означає, </a:t>
            </a:r>
            <a:r>
              <a:rPr lang="uk-UA" sz="2800" dirty="0" smtClean="0"/>
              <a:t>що опірність</a:t>
            </a:r>
            <a:r>
              <a:rPr lang="uk-UA" sz="2800" dirty="0"/>
              <a:t>, або "імунітет", ґрунту до антропогенних чинників </a:t>
            </a:r>
            <a:r>
              <a:rPr lang="uk-UA" sz="2800" dirty="0" smtClean="0"/>
              <a:t>деградації зменшився </a:t>
            </a:r>
            <a:r>
              <a:rPr lang="uk-UA" sz="2800" dirty="0"/>
              <a:t>удвічі всього за декілька років.</a:t>
            </a:r>
            <a:endParaRPr lang="uk-UA" sz="2400" dirty="0" smtClean="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47714" r="1142"/>
          <a:stretch/>
        </p:blipFill>
        <p:spPr>
          <a:xfrm>
            <a:off x="7861300" y="394608"/>
            <a:ext cx="4151084" cy="6286500"/>
          </a:xfrm>
          <a:prstGeom prst="rect">
            <a:avLst/>
          </a:prstGeom>
        </p:spPr>
      </p:pic>
    </p:spTree>
    <p:extLst>
      <p:ext uri="{BB962C8B-B14F-4D97-AF65-F5344CB8AC3E}">
        <p14:creationId xmlns:p14="http://schemas.microsoft.com/office/powerpoint/2010/main" val="2670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49730" y="255894"/>
            <a:ext cx="11375570" cy="3539430"/>
          </a:xfrm>
          <a:prstGeom prst="rect">
            <a:avLst/>
          </a:prstGeom>
        </p:spPr>
        <p:txBody>
          <a:bodyPr wrap="square">
            <a:spAutoFit/>
          </a:bodyPr>
          <a:lstStyle/>
          <a:p>
            <a:pPr algn="just"/>
            <a:r>
              <a:rPr lang="uk-UA" sz="2800" dirty="0" smtClean="0"/>
              <a:t>Істотний вплив на кислотність ґрунту можуть мати промислові викиди, що містять сульфіди та оксиди металів. У ґрунті вони утворюють сірчану кислоту, яка обумовлює підкислення. На освоєних болотних ґрунтах підкислення може бути спричинене окисненням сульфідів заліза та мангану.</a:t>
            </a:r>
          </a:p>
          <a:p>
            <a:pPr algn="just"/>
            <a:r>
              <a:rPr lang="uk-UA" sz="2800" dirty="0" smtClean="0"/>
              <a:t>На цих ґрунтах дренажними водами виносяться сполуки кальцію, магнію та калію, тому для підвищення їх родючості слід проводити вапнування</a:t>
            </a:r>
            <a:endParaRPr lang="uk-UA" sz="2400" dirty="0" smtClean="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872933" y="3467279"/>
            <a:ext cx="4729163" cy="3390721"/>
          </a:xfrm>
          <a:prstGeom prst="rect">
            <a:avLst/>
          </a:prstGeom>
        </p:spPr>
      </p:pic>
    </p:spTree>
    <p:extLst>
      <p:ext uri="{BB962C8B-B14F-4D97-AF65-F5344CB8AC3E}">
        <p14:creationId xmlns:p14="http://schemas.microsoft.com/office/powerpoint/2010/main" val="343492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201392" y="142504"/>
            <a:ext cx="6990608" cy="6249468"/>
          </a:xfrm>
          <a:prstGeom prst="rect">
            <a:avLst/>
          </a:prstGeom>
        </p:spPr>
        <p:txBody>
          <a:bodyPr wrap="square">
            <a:spAutoFit/>
          </a:bodyPr>
          <a:lstStyle/>
          <a:p>
            <a:pPr algn="just">
              <a:lnSpc>
                <a:spcPct val="120000"/>
              </a:lnSpc>
            </a:pPr>
            <a:r>
              <a:rPr lang="uk-UA" sz="2800" dirty="0" smtClean="0"/>
              <a:t>Моделювання процесів декальцинації </a:t>
            </a:r>
            <a:r>
              <a:rPr lang="uk-UA" sz="2800" dirty="0"/>
              <a:t>та підкислення дозволяють дати наступну </a:t>
            </a:r>
            <a:r>
              <a:rPr lang="uk-UA" sz="2800" dirty="0" smtClean="0"/>
              <a:t>загальну рекомендацію </a:t>
            </a:r>
            <a:r>
              <a:rPr lang="uk-UA" sz="2800" dirty="0"/>
              <a:t>щодо подолання декальцинації і підкислення чорнозему</a:t>
            </a:r>
          </a:p>
          <a:p>
            <a:pPr algn="just">
              <a:lnSpc>
                <a:spcPct val="120000"/>
              </a:lnSpc>
            </a:pPr>
            <a:r>
              <a:rPr lang="uk-UA" sz="2800" dirty="0"/>
              <a:t>типового </a:t>
            </a:r>
            <a:r>
              <a:rPr lang="uk-UA" sz="2800" dirty="0" err="1"/>
              <a:t>малогумусного</a:t>
            </a:r>
            <a:r>
              <a:rPr lang="uk-UA" sz="2800" dirty="0"/>
              <a:t> під впливом зростаючих доз азоту: </a:t>
            </a:r>
            <a:r>
              <a:rPr lang="uk-UA" sz="2800" i="1" dirty="0"/>
              <a:t>кожен </a:t>
            </a:r>
            <a:r>
              <a:rPr lang="uk-UA" sz="2800" i="1" dirty="0" smtClean="0"/>
              <a:t>центнер аміачної </a:t>
            </a:r>
            <a:r>
              <a:rPr lang="uk-UA" sz="2800" i="1" dirty="0"/>
              <a:t>селітри, що вноситься на 1 га сівозміни на чорноземі </a:t>
            </a:r>
            <a:r>
              <a:rPr lang="uk-UA" sz="2800" i="1" dirty="0" smtClean="0"/>
              <a:t>типовому </a:t>
            </a:r>
            <a:r>
              <a:rPr lang="uk-UA" sz="2800" i="1" dirty="0" err="1" smtClean="0"/>
              <a:t>малогумусному</a:t>
            </a:r>
            <a:r>
              <a:rPr lang="uk-UA" sz="2800" i="1" dirty="0" smtClean="0"/>
              <a:t> </a:t>
            </a:r>
            <a:r>
              <a:rPr lang="uk-UA" sz="2800" i="1" dirty="0"/>
              <a:t>центрального і правобережного районів лісостепової </a:t>
            </a:r>
            <a:r>
              <a:rPr lang="uk-UA" sz="2800" i="1" dirty="0" smtClean="0"/>
              <a:t>зони України </a:t>
            </a:r>
            <a:r>
              <a:rPr lang="uk-UA" sz="2800" i="1" dirty="0"/>
              <a:t>потребує внесення в ґрунт 0,5 ц вапна.</a:t>
            </a:r>
          </a:p>
        </p:txBody>
      </p:sp>
      <p:pic>
        <p:nvPicPr>
          <p:cNvPr id="2" name="Рисунок 1"/>
          <p:cNvPicPr>
            <a:picLocks noChangeAspect="1"/>
          </p:cNvPicPr>
          <p:nvPr/>
        </p:nvPicPr>
        <p:blipFill>
          <a:blip r:embed="rId2"/>
          <a:stretch>
            <a:fillRect/>
          </a:stretch>
        </p:blipFill>
        <p:spPr>
          <a:xfrm>
            <a:off x="107210" y="1404190"/>
            <a:ext cx="4892301" cy="3357815"/>
          </a:xfrm>
          <a:prstGeom prst="rect">
            <a:avLst/>
          </a:prstGeom>
        </p:spPr>
      </p:pic>
    </p:spTree>
    <p:extLst>
      <p:ext uri="{BB962C8B-B14F-4D97-AF65-F5344CB8AC3E}">
        <p14:creationId xmlns:p14="http://schemas.microsoft.com/office/powerpoint/2010/main" val="300524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67938" y="689789"/>
            <a:ext cx="10656124" cy="2739211"/>
          </a:xfrm>
          <a:prstGeom prst="rect">
            <a:avLst/>
          </a:prstGeom>
        </p:spPr>
        <p:txBody>
          <a:bodyPr wrap="square">
            <a:spAutoFit/>
          </a:bodyPr>
          <a:lstStyle/>
          <a:p>
            <a:pPr algn="just"/>
            <a:r>
              <a:rPr lang="uk-UA" sz="2400" dirty="0"/>
              <a:t>Кислотні дощі, внесення хімічно та фізіологічно кислих добрив </a:t>
            </a:r>
            <a:r>
              <a:rPr lang="uk-UA" sz="2400" dirty="0" smtClean="0"/>
              <a:t>значно підкислили </a:t>
            </a:r>
            <a:r>
              <a:rPr lang="uk-UA" sz="2400" dirty="0"/>
              <a:t>реакцію середовища навіть традиційно нейтральних ґрунтів. </a:t>
            </a:r>
            <a:endParaRPr lang="uk-UA" sz="2400" dirty="0" smtClean="0"/>
          </a:p>
          <a:p>
            <a:pPr algn="just"/>
            <a:endParaRPr lang="uk-UA" sz="28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Підкислення ґрунтів різко знижує </a:t>
            </a:r>
            <a:r>
              <a:rPr lang="uk-UA" sz="2400" dirty="0" smtClean="0">
                <a:latin typeface="Times New Roman" panose="02020603050405020304" pitchFamily="18" charset="0"/>
                <a:cs typeface="Times New Roman" panose="02020603050405020304" pitchFamily="18" charset="0"/>
              </a:rPr>
              <a:t>ефективність всіх </a:t>
            </a:r>
            <a:r>
              <a:rPr lang="uk-UA" sz="2400" dirty="0">
                <a:latin typeface="Times New Roman" panose="02020603050405020304" pitchFamily="18" charset="0"/>
                <a:cs typeface="Times New Roman" panose="02020603050405020304" pitchFamily="18" charset="0"/>
              </a:rPr>
              <a:t>інших заходів щодо підвищення родючості. Тому в комплекс заходів </a:t>
            </a:r>
            <a:r>
              <a:rPr lang="uk-UA" sz="2400" dirty="0" smtClean="0">
                <a:latin typeface="Times New Roman" panose="02020603050405020304" pitchFamily="18" charset="0"/>
                <a:cs typeface="Times New Roman" panose="02020603050405020304" pitchFamily="18" charset="0"/>
              </a:rPr>
              <a:t>для відтворення </a:t>
            </a:r>
            <a:r>
              <a:rPr lang="uk-UA" sz="2400" dirty="0">
                <a:latin typeface="Times New Roman" panose="02020603050405020304" pitchFamily="18" charset="0"/>
                <a:cs typeface="Times New Roman" panose="02020603050405020304" pitchFamily="18" charset="0"/>
              </a:rPr>
              <a:t>родючості слід обов'язково включати заходи хімічної </a:t>
            </a:r>
            <a:r>
              <a:rPr lang="uk-UA" sz="2400" dirty="0" smtClean="0">
                <a:latin typeface="Times New Roman" panose="02020603050405020304" pitchFamily="18" charset="0"/>
                <a:cs typeface="Times New Roman" panose="02020603050405020304" pitchFamily="18" charset="0"/>
              </a:rPr>
              <a:t>меліорації кислих </a:t>
            </a:r>
            <a:r>
              <a:rPr lang="uk-UA" sz="2400" dirty="0">
                <a:latin typeface="Times New Roman" panose="02020603050405020304" pitchFamily="18" charset="0"/>
                <a:cs typeface="Times New Roman" panose="02020603050405020304" pitchFamily="18" charset="0"/>
              </a:rPr>
              <a:t>і лужних ґрунтів: вапнування та </a:t>
            </a:r>
            <a:r>
              <a:rPr lang="uk-UA" sz="2400" dirty="0" smtClean="0">
                <a:latin typeface="Times New Roman" panose="02020603050405020304" pitchFamily="18" charset="0"/>
                <a:cs typeface="Times New Roman" panose="02020603050405020304" pitchFamily="18" charset="0"/>
              </a:rPr>
              <a:t>гіпсування.</a:t>
            </a:r>
            <a:endParaRPr lang="uk-UA"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948112" y="3658856"/>
            <a:ext cx="5424488" cy="3411869"/>
          </a:xfrm>
          <a:prstGeom prst="rect">
            <a:avLst/>
          </a:prstGeom>
        </p:spPr>
      </p:pic>
    </p:spTree>
    <p:extLst>
      <p:ext uri="{BB962C8B-B14F-4D97-AF65-F5344CB8AC3E}">
        <p14:creationId xmlns:p14="http://schemas.microsoft.com/office/powerpoint/2010/main" val="64216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799" y="474344"/>
            <a:ext cx="10335987" cy="3349956"/>
          </a:xfrm>
          <a:prstGeom prst="rect">
            <a:avLst/>
          </a:prstGeom>
        </p:spPr>
        <p:txBody>
          <a:bodyPr wrap="square">
            <a:spAutoFit/>
          </a:bodyPr>
          <a:lstStyle/>
          <a:p>
            <a:pPr algn="just">
              <a:lnSpc>
                <a:spcPct val="150000"/>
              </a:lnSpc>
            </a:pPr>
            <a:r>
              <a:rPr lang="uk-UA" sz="2400" dirty="0">
                <a:latin typeface="Times New Roman" pitchFamily="18" charset="0"/>
                <a:cs typeface="Times New Roman" pitchFamily="18" charset="0"/>
              </a:rPr>
              <a:t>Завдяки </a:t>
            </a:r>
            <a:r>
              <a:rPr lang="uk-UA" sz="2400" b="1" i="1" dirty="0">
                <a:latin typeface="Times New Roman" pitchFamily="18" charset="0"/>
                <a:cs typeface="Times New Roman" pitchFamily="18" charset="0"/>
              </a:rPr>
              <a:t>вапнуванню</a:t>
            </a:r>
            <a:r>
              <a:rPr lang="uk-UA" sz="2400" dirty="0">
                <a:latin typeface="Times New Roman" pitchFamily="18" charset="0"/>
                <a:cs typeface="Times New Roman" pitchFamily="18" charset="0"/>
              </a:rPr>
              <a:t> нейтралізується кислотність, </a:t>
            </a:r>
            <a:r>
              <a:rPr lang="uk-UA" sz="2400" dirty="0" smtClean="0">
                <a:latin typeface="Times New Roman" pitchFamily="18" charset="0"/>
                <a:cs typeface="Times New Roman" pitchFamily="18" charset="0"/>
              </a:rPr>
              <a:t>рослини забезпечуються </a:t>
            </a:r>
            <a:r>
              <a:rPr lang="uk-UA" sz="2400" dirty="0">
                <a:latin typeface="Times New Roman" pitchFamily="18" charset="0"/>
                <a:cs typeface="Times New Roman" pitchFamily="18" charset="0"/>
              </a:rPr>
              <a:t>кальцієм та іншими елементами живлення, </a:t>
            </a:r>
            <a:r>
              <a:rPr lang="uk-UA" sz="2400" dirty="0" smtClean="0">
                <a:latin typeface="Times New Roman" pitchFamily="18" charset="0"/>
                <a:cs typeface="Times New Roman" pitchFamily="18" charset="0"/>
              </a:rPr>
              <a:t>підсилюється мікробіологічна </a:t>
            </a:r>
            <a:r>
              <a:rPr lang="uk-UA" sz="2400" dirty="0">
                <a:latin typeface="Times New Roman" pitchFamily="18" charset="0"/>
                <a:cs typeface="Times New Roman" pitchFamily="18" charset="0"/>
              </a:rPr>
              <a:t>активність ґрунту, припиняється каолінізація </a:t>
            </a:r>
            <a:r>
              <a:rPr lang="uk-UA" sz="2400" dirty="0" smtClean="0">
                <a:latin typeface="Times New Roman" pitchFamily="18" charset="0"/>
                <a:cs typeface="Times New Roman" pitchFamily="18" charset="0"/>
              </a:rPr>
              <a:t>глинистих мінералів</a:t>
            </a:r>
            <a:r>
              <a:rPr lang="uk-UA" sz="2400" dirty="0">
                <a:latin typeface="Times New Roman" pitchFamily="18" charset="0"/>
                <a:cs typeface="Times New Roman" pitchFamily="18" charset="0"/>
              </a:rPr>
              <a:t>, зменшується вміст розчинних </a:t>
            </a:r>
            <a:r>
              <a:rPr lang="uk-UA" sz="2400" dirty="0" err="1">
                <a:latin typeface="Times New Roman" pitchFamily="18" charset="0"/>
                <a:cs typeface="Times New Roman" pitchFamily="18" charset="0"/>
              </a:rPr>
              <a:t>сполук</a:t>
            </a:r>
            <a:r>
              <a:rPr lang="uk-UA" sz="2400" dirty="0">
                <a:latin typeface="Times New Roman" pitchFamily="18" charset="0"/>
                <a:cs typeface="Times New Roman" pitchFamily="18" charset="0"/>
              </a:rPr>
              <a:t> алюмінію, заліза, мангану</a:t>
            </a:r>
            <a:r>
              <a:rPr lang="uk-UA" sz="2400" dirty="0" smtClean="0">
                <a:latin typeface="Times New Roman" pitchFamily="18" charset="0"/>
                <a:cs typeface="Times New Roman" pitchFamily="18" charset="0"/>
              </a:rPr>
              <a:t>; поліпшуються </a:t>
            </a:r>
            <a:r>
              <a:rPr lang="uk-UA" sz="2400" dirty="0">
                <a:latin typeface="Times New Roman" pitchFamily="18" charset="0"/>
                <a:cs typeface="Times New Roman" pitchFamily="18" charset="0"/>
              </a:rPr>
              <a:t>агрегатний склад, агрохімічні та фізико-хімічні властивості</a:t>
            </a:r>
            <a:r>
              <a:rPr lang="uk-UA" sz="2400" dirty="0" smtClean="0">
                <a:latin typeface="Times New Roman" pitchFamily="18" charset="0"/>
                <a:cs typeface="Times New Roman" pitchFamily="18" charset="0"/>
              </a:rPr>
              <a:t>, істотно </a:t>
            </a:r>
            <a:r>
              <a:rPr lang="uk-UA" sz="2400" dirty="0">
                <a:latin typeface="Times New Roman" pitchFamily="18" charset="0"/>
                <a:cs typeface="Times New Roman" pitchFamily="18" charset="0"/>
              </a:rPr>
              <a:t>зростає ефективність мінеральних добрив</a:t>
            </a:r>
            <a:endParaRPr lang="uk-UA" sz="2400" i="1" dirty="0">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6997700" y="4013200"/>
            <a:ext cx="5080000" cy="2844800"/>
          </a:xfrm>
          <a:prstGeom prst="rect">
            <a:avLst/>
          </a:prstGeom>
        </p:spPr>
      </p:pic>
    </p:spTree>
    <p:extLst>
      <p:ext uri="{BB962C8B-B14F-4D97-AF65-F5344CB8AC3E}">
        <p14:creationId xmlns:p14="http://schemas.microsoft.com/office/powerpoint/2010/main" val="969240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1425" y="117693"/>
            <a:ext cx="10335987" cy="2308324"/>
          </a:xfrm>
          <a:prstGeom prst="rect">
            <a:avLst/>
          </a:prstGeom>
        </p:spPr>
        <p:txBody>
          <a:bodyPr wrap="square">
            <a:spAutoFit/>
          </a:bodyPr>
          <a:lstStyle/>
          <a:p>
            <a:pPr algn="just"/>
            <a:r>
              <a:rPr lang="uk-UA" sz="2400" dirty="0">
                <a:latin typeface="Times New Roman" pitchFamily="18" charset="0"/>
                <a:cs typeface="Times New Roman" pitchFamily="18" charset="0"/>
              </a:rPr>
              <a:t>Для регулювання кислотності ґрунту застосовують різні </a:t>
            </a:r>
            <a:r>
              <a:rPr lang="uk-UA" sz="2400" dirty="0" err="1">
                <a:latin typeface="Times New Roman" pitchFamily="18" charset="0"/>
                <a:cs typeface="Times New Roman" pitchFamily="18" charset="0"/>
              </a:rPr>
              <a:t>меліоранти</a:t>
            </a:r>
            <a:r>
              <a:rPr lang="uk-UA" sz="2400" dirty="0">
                <a:latin typeface="Times New Roman" pitchFamily="18" charset="0"/>
                <a:cs typeface="Times New Roman" pitchFamily="18" charset="0"/>
              </a:rPr>
              <a:t>.</a:t>
            </a:r>
          </a:p>
          <a:p>
            <a:pPr algn="just"/>
            <a:r>
              <a:rPr lang="uk-UA" sz="2400" dirty="0">
                <a:latin typeface="Times New Roman" pitchFamily="18" charset="0"/>
                <a:cs typeface="Times New Roman" pitchFamily="18" charset="0"/>
              </a:rPr>
              <a:t>Найчастіше це осадові породи, що складаються переважно з кальциту СаСО</a:t>
            </a:r>
            <a:r>
              <a:rPr lang="uk-UA" sz="1600" dirty="0">
                <a:latin typeface="Times New Roman" pitchFamily="18" charset="0"/>
                <a:cs typeface="Times New Roman" pitchFamily="18" charset="0"/>
              </a:rPr>
              <a:t>3</a:t>
            </a:r>
            <a:r>
              <a:rPr lang="uk-UA" sz="2400" dirty="0">
                <a:latin typeface="Times New Roman" pitchFamily="18" charset="0"/>
                <a:cs typeface="Times New Roman" pitchFamily="18" charset="0"/>
              </a:rPr>
              <a:t>,</a:t>
            </a:r>
          </a:p>
          <a:p>
            <a:pPr algn="just"/>
            <a:r>
              <a:rPr lang="uk-UA" sz="2400" dirty="0">
                <a:latin typeface="Times New Roman" pitchFamily="18" charset="0"/>
                <a:cs typeface="Times New Roman" pitchFamily="18" charset="0"/>
              </a:rPr>
              <a:t>доломіту СаСО</a:t>
            </a:r>
            <a:r>
              <a:rPr lang="uk-UA" sz="1600" dirty="0">
                <a:latin typeface="Times New Roman" pitchFamily="18" charset="0"/>
                <a:cs typeface="Times New Roman" pitchFamily="18" charset="0"/>
              </a:rPr>
              <a:t>3</a:t>
            </a:r>
            <a:r>
              <a:rPr lang="uk-UA" sz="2400" dirty="0">
                <a:latin typeface="Times New Roman" pitchFamily="18" charset="0"/>
                <a:cs typeface="Times New Roman" pitchFamily="18" charset="0"/>
              </a:rPr>
              <a:t>•М</a:t>
            </a:r>
            <a:r>
              <a:rPr lang="en-US" sz="2400" dirty="0">
                <a:latin typeface="Times New Roman" pitchFamily="18" charset="0"/>
                <a:cs typeface="Times New Roman" pitchFamily="18" charset="0"/>
              </a:rPr>
              <a:t>g</a:t>
            </a:r>
            <a:r>
              <a:rPr lang="uk-UA" sz="2400" dirty="0">
                <a:latin typeface="Times New Roman" pitchFamily="18" charset="0"/>
                <a:cs typeface="Times New Roman" pitchFamily="18" charset="0"/>
              </a:rPr>
              <a:t>СО</a:t>
            </a:r>
            <a:r>
              <a:rPr lang="uk-UA" sz="1600" dirty="0">
                <a:latin typeface="Times New Roman" pitchFamily="18" charset="0"/>
                <a:cs typeface="Times New Roman" pitchFamily="18" charset="0"/>
              </a:rPr>
              <a:t>3</a:t>
            </a:r>
            <a:r>
              <a:rPr lang="uk-UA" sz="2400" dirty="0">
                <a:latin typeface="Times New Roman" pitchFamily="18" charset="0"/>
                <a:cs typeface="Times New Roman" pitchFamily="18" charset="0"/>
              </a:rPr>
              <a:t> тощо</a:t>
            </a:r>
            <a:r>
              <a:rPr lang="uk-UA" sz="2400" dirty="0" smtClean="0">
                <a:latin typeface="Times New Roman" pitchFamily="18" charset="0"/>
                <a:cs typeface="Times New Roman" pitchFamily="18" charset="0"/>
              </a:rPr>
              <a:t>.</a:t>
            </a:r>
          </a:p>
          <a:p>
            <a:pPr algn="just"/>
            <a:endParaRPr lang="uk-UA" sz="2400" dirty="0">
              <a:latin typeface="Times New Roman" pitchFamily="18" charset="0"/>
              <a:cs typeface="Times New Roman" pitchFamily="18" charset="0"/>
            </a:endParaRPr>
          </a:p>
          <a:p>
            <a:pPr algn="just"/>
            <a:r>
              <a:rPr lang="ru-RU" sz="2400" dirty="0"/>
              <a:t>При </a:t>
            </a:r>
            <a:r>
              <a:rPr lang="ru-RU" sz="2400" dirty="0" err="1"/>
              <a:t>взаємодії</a:t>
            </a:r>
            <a:r>
              <a:rPr lang="ru-RU" sz="2400" dirty="0"/>
              <a:t> </a:t>
            </a:r>
            <a:r>
              <a:rPr lang="ru-RU" sz="2400" dirty="0" err="1"/>
              <a:t>вапна</a:t>
            </a:r>
            <a:r>
              <a:rPr lang="ru-RU" sz="2400" dirty="0"/>
              <a:t> з </a:t>
            </a:r>
            <a:r>
              <a:rPr lang="ru-RU" sz="2400" dirty="0" err="1"/>
              <a:t>ґрунтом</a:t>
            </a:r>
            <a:r>
              <a:rPr lang="ru-RU" sz="2400" dirty="0"/>
              <a:t> </a:t>
            </a:r>
            <a:r>
              <a:rPr lang="ru-RU" sz="2400" dirty="0" err="1"/>
              <a:t>відбуваються</a:t>
            </a:r>
            <a:r>
              <a:rPr lang="ru-RU" sz="2400" dirty="0"/>
              <a:t> </a:t>
            </a:r>
            <a:r>
              <a:rPr lang="ru-RU" sz="2400" dirty="0" err="1"/>
              <a:t>такі</a:t>
            </a:r>
            <a:r>
              <a:rPr lang="ru-RU" sz="2400" dirty="0"/>
              <a:t> </a:t>
            </a:r>
            <a:r>
              <a:rPr lang="ru-RU" sz="2400" dirty="0" err="1"/>
              <a:t>реакції</a:t>
            </a:r>
            <a:r>
              <a:rPr lang="ru-RU" sz="2400" dirty="0"/>
              <a:t>:</a:t>
            </a:r>
            <a:endParaRPr lang="uk-UA" sz="2400" dirty="0" smtClean="0">
              <a:latin typeface="Times New Roman" pitchFamily="18" charset="0"/>
              <a:cs typeface="Times New Roman" pitchFamily="18" charset="0"/>
            </a:endParaRPr>
          </a:p>
          <a:p>
            <a:pPr algn="just"/>
            <a:endParaRPr lang="uk-UA" sz="2400" i="1" dirty="0">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2576848" y="2545240"/>
            <a:ext cx="7308617" cy="2737960"/>
          </a:xfrm>
          <a:prstGeom prst="rect">
            <a:avLst/>
          </a:prstGeom>
        </p:spPr>
      </p:pic>
    </p:spTree>
    <p:extLst>
      <p:ext uri="{BB962C8B-B14F-4D97-AF65-F5344CB8AC3E}">
        <p14:creationId xmlns:p14="http://schemas.microsoft.com/office/powerpoint/2010/main" val="221205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799" y="474344"/>
            <a:ext cx="11260778" cy="1200329"/>
          </a:xfrm>
          <a:prstGeom prst="rect">
            <a:avLst/>
          </a:prstGeom>
        </p:spPr>
        <p:txBody>
          <a:bodyPr wrap="square">
            <a:spAutoFit/>
          </a:bodyPr>
          <a:lstStyle/>
          <a:p>
            <a:pPr algn="just"/>
            <a:r>
              <a:rPr lang="uk-UA" sz="2400" dirty="0">
                <a:latin typeface="Times New Roman" pitchFamily="18" charset="0"/>
                <a:cs typeface="Times New Roman" pitchFamily="18" charset="0"/>
              </a:rPr>
              <a:t>Вапно взаємодіє також з вільними гумусовими та іншими кислотами</a:t>
            </a:r>
            <a:r>
              <a:rPr lang="uk-UA" sz="2400" dirty="0" smtClean="0">
                <a:latin typeface="Times New Roman" pitchFamily="18" charset="0"/>
                <a:cs typeface="Times New Roman" pitchFamily="18" charset="0"/>
              </a:rPr>
              <a:t>, азотною </a:t>
            </a:r>
            <a:r>
              <a:rPr lang="uk-UA" sz="2400" dirty="0">
                <a:latin typeface="Times New Roman" pitchFamily="18" charset="0"/>
                <a:cs typeface="Times New Roman" pitchFamily="18" charset="0"/>
              </a:rPr>
              <a:t>кислотою, що утворюється внаслідок нітрифікації, </a:t>
            </a:r>
            <a:r>
              <a:rPr lang="uk-UA" sz="2400" dirty="0" smtClean="0">
                <a:latin typeface="Times New Roman" pitchFamily="18" charset="0"/>
                <a:cs typeface="Times New Roman" pitchFamily="18" charset="0"/>
              </a:rPr>
              <a:t>нейтралізуючи їх</a:t>
            </a:r>
            <a:r>
              <a:rPr lang="uk-UA" sz="2400" dirty="0">
                <a:latin typeface="Times New Roman" pitchFamily="18" charset="0"/>
                <a:cs typeface="Times New Roman" pitchFamily="18" charset="0"/>
              </a:rPr>
              <a:t>:</a:t>
            </a:r>
          </a:p>
          <a:p>
            <a:pPr algn="just"/>
            <a:endParaRPr lang="uk-UA" sz="2400" i="1" dirty="0">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368300" y="1947164"/>
            <a:ext cx="11578277" cy="3240670"/>
          </a:xfrm>
          <a:prstGeom prst="rect">
            <a:avLst/>
          </a:prstGeom>
        </p:spPr>
      </p:pic>
      <p:sp>
        <p:nvSpPr>
          <p:cNvPr id="4" name="Прямоугольник 3"/>
          <p:cNvSpPr/>
          <p:nvPr/>
        </p:nvSpPr>
        <p:spPr>
          <a:xfrm>
            <a:off x="1206500" y="5460326"/>
            <a:ext cx="10401300" cy="830997"/>
          </a:xfrm>
          <a:prstGeom prst="rect">
            <a:avLst/>
          </a:prstGeom>
        </p:spPr>
        <p:txBody>
          <a:bodyPr wrap="square">
            <a:spAutoFit/>
          </a:bodyPr>
          <a:lstStyle/>
          <a:p>
            <a:r>
              <a:rPr lang="uk-UA" sz="2400" dirty="0" smtClean="0"/>
              <a:t>Кальцій переходить в увібраний стан, ґрунтовий розчин збагачується на бікарбонат кальцію.</a:t>
            </a:r>
            <a:endParaRPr lang="uk-UA" sz="2400" dirty="0"/>
          </a:p>
        </p:txBody>
      </p:sp>
    </p:spTree>
    <p:extLst>
      <p:ext uri="{BB962C8B-B14F-4D97-AF65-F5344CB8AC3E}">
        <p14:creationId xmlns:p14="http://schemas.microsoft.com/office/powerpoint/2010/main" val="4203980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5493" y="1110343"/>
            <a:ext cx="11381014" cy="830997"/>
          </a:xfrm>
          <a:prstGeom prst="rect">
            <a:avLst/>
          </a:prstGeom>
        </p:spPr>
        <p:txBody>
          <a:bodyPr wrap="square">
            <a:spAutoFit/>
          </a:bodyPr>
          <a:lstStyle/>
          <a:p>
            <a:pPr algn="just"/>
            <a:r>
              <a:rPr lang="uk-UA" sz="2400" dirty="0">
                <a:latin typeface="Times New Roman" pitchFamily="18" charset="0"/>
                <a:cs typeface="Times New Roman" pitchFamily="18" charset="0"/>
              </a:rPr>
              <a:t>На дуже кислих ґрунтах з гідролітичною кислотністю понад 2,5 </a:t>
            </a:r>
            <a:r>
              <a:rPr lang="uk-UA" sz="2400" dirty="0" err="1">
                <a:latin typeface="Times New Roman" pitchFamily="18" charset="0"/>
                <a:cs typeface="Times New Roman" pitchFamily="18" charset="0"/>
              </a:rPr>
              <a:t>мгекв</a:t>
            </a:r>
            <a:r>
              <a:rPr lang="uk-UA" sz="2400" dirty="0">
                <a:latin typeface="Times New Roman" pitchFamily="18" charset="0"/>
                <a:cs typeface="Times New Roman" pitchFamily="18" charset="0"/>
              </a:rPr>
              <a:t>/100 г ґрунту нейтралізуючу дію на ґрунт чинить і фосфоритне борошно:</a:t>
            </a:r>
            <a:endParaRPr lang="uk-UA" sz="2400" dirty="0">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2203450" y="2787998"/>
            <a:ext cx="7785100" cy="641002"/>
          </a:xfrm>
          <a:prstGeom prst="rect">
            <a:avLst/>
          </a:prstGeom>
        </p:spPr>
      </p:pic>
      <p:sp>
        <p:nvSpPr>
          <p:cNvPr id="4" name="Прямоугольник 3"/>
          <p:cNvSpPr/>
          <p:nvPr/>
        </p:nvSpPr>
        <p:spPr>
          <a:xfrm>
            <a:off x="1104900" y="3983335"/>
            <a:ext cx="10541000" cy="830997"/>
          </a:xfrm>
          <a:prstGeom prst="rect">
            <a:avLst/>
          </a:prstGeom>
        </p:spPr>
        <p:txBody>
          <a:bodyPr wrap="square">
            <a:spAutoFit/>
          </a:bodyPr>
          <a:lstStyle/>
          <a:p>
            <a:r>
              <a:rPr lang="uk-UA" sz="2400" dirty="0" smtClean="0"/>
              <a:t>Фосфорит переходить у розчинну сполуку, чим досягається краще живлення рослин фосфором.</a:t>
            </a:r>
            <a:endParaRPr lang="uk-UA" sz="2400" dirty="0"/>
          </a:p>
        </p:txBody>
      </p:sp>
    </p:spTree>
    <p:extLst>
      <p:ext uri="{BB962C8B-B14F-4D97-AF65-F5344CB8AC3E}">
        <p14:creationId xmlns:p14="http://schemas.microsoft.com/office/powerpoint/2010/main" val="99378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4628" y="1175656"/>
            <a:ext cx="9805059" cy="3970318"/>
          </a:xfrm>
          <a:prstGeom prst="rect">
            <a:avLst/>
          </a:prstGeom>
        </p:spPr>
        <p:txBody>
          <a:bodyPr wrap="square">
            <a:spAutoFit/>
          </a:bodyPr>
          <a:lstStyle/>
          <a:p>
            <a:pPr algn="ctr">
              <a:lnSpc>
                <a:spcPct val="120000"/>
              </a:lnSpc>
            </a:pPr>
            <a:r>
              <a:rPr lang="uk-UA" sz="2400" dirty="0" smtClean="0">
                <a:latin typeface="Times New Roman" panose="02020603050405020304" pitchFamily="18" charset="0"/>
                <a:cs typeface="Times New Roman" panose="02020603050405020304" pitchFamily="18" charset="0"/>
              </a:rPr>
              <a:t>ПЛАН</a:t>
            </a:r>
          </a:p>
          <a:p>
            <a:pPr algn="ctr">
              <a:lnSpc>
                <a:spcPct val="120000"/>
              </a:lnSpc>
            </a:pPr>
            <a:endParaRPr lang="uk-UA" sz="2400" dirty="0" smtClean="0">
              <a:latin typeface="Times New Roman" panose="02020603050405020304" pitchFamily="18" charset="0"/>
              <a:cs typeface="Times New Roman" panose="02020603050405020304" pitchFamily="18" charset="0"/>
            </a:endParaRPr>
          </a:p>
          <a:p>
            <a:pPr>
              <a:lnSpc>
                <a:spcPct val="150000"/>
              </a:lnSpc>
            </a:pPr>
            <a:r>
              <a:rPr lang="ru-RU" sz="2400" dirty="0" smtClean="0"/>
              <a:t>1</a:t>
            </a:r>
            <a:r>
              <a:rPr lang="ru-RU" sz="2400" dirty="0"/>
              <a:t>. </a:t>
            </a:r>
            <a:r>
              <a:rPr lang="uk-UA" sz="2400" dirty="0" smtClean="0"/>
              <a:t>Загальне поняття</a:t>
            </a:r>
            <a:r>
              <a:rPr lang="ru-RU" sz="2400" dirty="0" smtClean="0"/>
              <a:t>, </a:t>
            </a:r>
            <a:r>
              <a:rPr lang="ru-RU" sz="2400" dirty="0"/>
              <a:t>причини та </a:t>
            </a:r>
            <a:r>
              <a:rPr lang="uk-UA" sz="2400" dirty="0" smtClean="0"/>
              <a:t>масштаби розвитку</a:t>
            </a:r>
          </a:p>
          <a:p>
            <a:pPr>
              <a:lnSpc>
                <a:spcPct val="150000"/>
              </a:lnSpc>
            </a:pPr>
            <a:r>
              <a:rPr lang="ru-RU" sz="2400" dirty="0" smtClean="0"/>
              <a:t>2</a:t>
            </a:r>
            <a:r>
              <a:rPr lang="ru-RU" sz="2400" dirty="0"/>
              <a:t>. Прогноз </a:t>
            </a:r>
            <a:r>
              <a:rPr lang="uk-UA" sz="2400" dirty="0" smtClean="0"/>
              <a:t>декальцинації та підкислення ґрунтів</a:t>
            </a:r>
          </a:p>
          <a:p>
            <a:pPr>
              <a:lnSpc>
                <a:spcPct val="150000"/>
              </a:lnSpc>
            </a:pPr>
            <a:r>
              <a:rPr lang="ru-RU" sz="2400" dirty="0" smtClean="0"/>
              <a:t>3</a:t>
            </a:r>
            <a:r>
              <a:rPr lang="ru-RU" sz="2400" dirty="0"/>
              <a:t>. </a:t>
            </a:r>
            <a:r>
              <a:rPr lang="uk-UA" sz="2400" dirty="0" smtClean="0"/>
              <a:t>Хімічна меліорація</a:t>
            </a:r>
            <a:endParaRPr lang="uk-UA" sz="2400" dirty="0" smtClean="0">
              <a:latin typeface="Times New Roman" panose="02020603050405020304" pitchFamily="18" charset="0"/>
              <a:cs typeface="Times New Roman" panose="02020603050405020304" pitchFamily="18" charset="0"/>
            </a:endParaRPr>
          </a:p>
          <a:p>
            <a:pPr marL="342900" indent="-342900">
              <a:lnSpc>
                <a:spcPct val="120000"/>
              </a:lnSpc>
              <a:buFont typeface="+mj-lt"/>
              <a:buAutoNum type="arabicPeriod"/>
            </a:pPr>
            <a:endParaRPr lang="uk-UA" sz="2400" dirty="0" smtClean="0">
              <a:latin typeface="Times New Roman" panose="02020603050405020304" pitchFamily="18" charset="0"/>
              <a:cs typeface="Times New Roman" panose="02020603050405020304" pitchFamily="18" charset="0"/>
            </a:endParaRPr>
          </a:p>
          <a:p>
            <a:pPr marL="342900" indent="-342900">
              <a:lnSpc>
                <a:spcPct val="120000"/>
              </a:lnSpc>
              <a:buFont typeface="+mj-lt"/>
              <a:buAutoNum type="arabicPeriod"/>
            </a:pPr>
            <a:endParaRPr lang="uk-UA" sz="2400" dirty="0" smtClean="0">
              <a:latin typeface="Times New Roman" panose="02020603050405020304" pitchFamily="18" charset="0"/>
              <a:cs typeface="Times New Roman" panose="02020603050405020304" pitchFamily="18" charset="0"/>
            </a:endParaRPr>
          </a:p>
          <a:p>
            <a:pPr marL="342900" indent="-342900">
              <a:lnSpc>
                <a:spcPct val="120000"/>
              </a:lnSpc>
              <a:buFont typeface="+mj-lt"/>
              <a:buAutoNum type="arabicPeriod"/>
            </a:pPr>
            <a:endParaRPr lang="uk-UA"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764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7829" y="518049"/>
            <a:ext cx="11250385" cy="3391698"/>
          </a:xfrm>
          <a:prstGeom prst="rect">
            <a:avLst/>
          </a:prstGeom>
        </p:spPr>
        <p:txBody>
          <a:bodyPr wrap="square">
            <a:spAutoFit/>
          </a:bodyPr>
          <a:lstStyle/>
          <a:p>
            <a:r>
              <a:rPr lang="uk-UA" sz="2800" dirty="0">
                <a:latin typeface="Times New Roman" pitchFamily="18" charset="0"/>
                <a:cs typeface="Times New Roman" pitchFamily="18" charset="0"/>
              </a:rPr>
              <a:t>Потреба ґрунтів у вапнуванні визначається комплексом показників</a:t>
            </a:r>
            <a:r>
              <a:rPr lang="uk-UA" sz="2800" dirty="0" smtClean="0">
                <a:latin typeface="Times New Roman" pitchFamily="18" charset="0"/>
                <a:cs typeface="Times New Roman" pitchFamily="18" charset="0"/>
              </a:rPr>
              <a:t>:</a:t>
            </a:r>
          </a:p>
          <a:p>
            <a:endParaRPr lang="uk-UA" sz="2800" dirty="0">
              <a:latin typeface="Times New Roman" pitchFamily="18" charset="0"/>
              <a:cs typeface="Times New Roman" pitchFamily="18" charset="0"/>
            </a:endParaRPr>
          </a:p>
          <a:p>
            <a:pPr marL="457200" indent="-457200">
              <a:lnSpc>
                <a:spcPct val="120000"/>
              </a:lnSpc>
              <a:buFont typeface="Arial" panose="020B0604020202020204" pitchFamily="34" charset="0"/>
              <a:buChar char="•"/>
            </a:pPr>
            <a:r>
              <a:rPr lang="uk-UA" sz="2800" dirty="0">
                <a:latin typeface="Times New Roman" pitchFamily="18" charset="0"/>
                <a:cs typeface="Times New Roman" pitchFamily="18" charset="0"/>
              </a:rPr>
              <a:t>ступенем та величиною кислотності ґрунту, </a:t>
            </a:r>
            <a:endParaRPr lang="uk-UA" sz="2800" dirty="0" smtClean="0">
              <a:latin typeface="Times New Roman" pitchFamily="18" charset="0"/>
              <a:cs typeface="Times New Roman" pitchFamily="18" charset="0"/>
            </a:endParaRPr>
          </a:p>
          <a:p>
            <a:pPr marL="457200" indent="-457200">
              <a:lnSpc>
                <a:spcPct val="120000"/>
              </a:lnSpc>
              <a:buFont typeface="Arial" panose="020B0604020202020204" pitchFamily="34" charset="0"/>
              <a:buChar char="•"/>
            </a:pPr>
            <a:r>
              <a:rPr lang="uk-UA" sz="2800" dirty="0" smtClean="0">
                <a:latin typeface="Times New Roman" pitchFamily="18" charset="0"/>
                <a:cs typeface="Times New Roman" pitchFamily="18" charset="0"/>
              </a:rPr>
              <a:t>ступенем </a:t>
            </a:r>
            <a:r>
              <a:rPr lang="uk-UA" sz="2800" dirty="0">
                <a:latin typeface="Times New Roman" pitchFamily="18" charset="0"/>
                <a:cs typeface="Times New Roman" pitchFamily="18" charset="0"/>
              </a:rPr>
              <a:t>насиченості </a:t>
            </a:r>
            <a:r>
              <a:rPr lang="uk-UA" sz="2800" dirty="0" smtClean="0">
                <a:latin typeface="Times New Roman" pitchFamily="18" charset="0"/>
                <a:cs typeface="Times New Roman" pitchFamily="18" charset="0"/>
              </a:rPr>
              <a:t>його основами</a:t>
            </a:r>
            <a:r>
              <a:rPr lang="uk-UA" sz="2800" dirty="0">
                <a:latin typeface="Times New Roman" pitchFamily="18" charset="0"/>
                <a:cs typeface="Times New Roman" pitchFamily="18" charset="0"/>
              </a:rPr>
              <a:t>, </a:t>
            </a:r>
            <a:endParaRPr lang="uk-UA" sz="2800" dirty="0" smtClean="0">
              <a:latin typeface="Times New Roman" pitchFamily="18" charset="0"/>
              <a:cs typeface="Times New Roman" pitchFamily="18" charset="0"/>
            </a:endParaRPr>
          </a:p>
          <a:p>
            <a:pPr marL="457200" indent="-457200">
              <a:lnSpc>
                <a:spcPct val="120000"/>
              </a:lnSpc>
              <a:buFont typeface="Arial" panose="020B0604020202020204" pitchFamily="34" charset="0"/>
              <a:buChar char="•"/>
            </a:pPr>
            <a:r>
              <a:rPr lang="uk-UA" sz="2800" dirty="0" smtClean="0">
                <a:latin typeface="Times New Roman" pitchFamily="18" charset="0"/>
                <a:cs typeface="Times New Roman" pitchFamily="18" charset="0"/>
              </a:rPr>
              <a:t>гранулометричним </a:t>
            </a:r>
            <a:r>
              <a:rPr lang="uk-UA" sz="2800" dirty="0">
                <a:latin typeface="Times New Roman" pitchFamily="18" charset="0"/>
                <a:cs typeface="Times New Roman" pitchFamily="18" charset="0"/>
              </a:rPr>
              <a:t>складом і вмістом органічної речовини</a:t>
            </a:r>
            <a:r>
              <a:rPr lang="uk-UA" sz="2800" dirty="0" smtClean="0">
                <a:latin typeface="Times New Roman" pitchFamily="18" charset="0"/>
                <a:cs typeface="Times New Roman" pitchFamily="18" charset="0"/>
              </a:rPr>
              <a:t>,</a:t>
            </a:r>
          </a:p>
          <a:p>
            <a:pPr marL="457200" indent="-457200">
              <a:lnSpc>
                <a:spcPct val="120000"/>
              </a:lnSpc>
              <a:buFont typeface="Arial" panose="020B0604020202020204" pitchFamily="34" charset="0"/>
              <a:buChar char="•"/>
            </a:pPr>
            <a:r>
              <a:rPr lang="uk-UA" sz="2800" dirty="0" smtClean="0">
                <a:latin typeface="Times New Roman" pitchFamily="18" charset="0"/>
                <a:cs typeface="Times New Roman" pitchFamily="18" charset="0"/>
              </a:rPr>
              <a:t>відношенням </a:t>
            </a:r>
            <a:r>
              <a:rPr lang="uk-UA" sz="2800" dirty="0">
                <a:latin typeface="Times New Roman" pitchFamily="18" charset="0"/>
                <a:cs typeface="Times New Roman" pitchFamily="18" charset="0"/>
              </a:rPr>
              <a:t>культур сівозміни до реакції середовища.</a:t>
            </a:r>
            <a:r>
              <a:rPr lang="ru-RU" sz="2400" dirty="0" smtClean="0">
                <a:latin typeface="Times New Roman" pitchFamily="18" charset="0"/>
                <a:cs typeface="Times New Roman" pitchFamily="18" charset="0"/>
              </a:rPr>
              <a:t> </a:t>
            </a:r>
            <a:endParaRPr lang="uk-UA"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5206402" y="3429000"/>
            <a:ext cx="5564518" cy="3126552"/>
          </a:xfrm>
          <a:prstGeom prst="rect">
            <a:avLst/>
          </a:prstGeom>
        </p:spPr>
      </p:pic>
    </p:spTree>
    <p:extLst>
      <p:ext uri="{BB962C8B-B14F-4D97-AF65-F5344CB8AC3E}">
        <p14:creationId xmlns:p14="http://schemas.microsoft.com/office/powerpoint/2010/main" val="481956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94106" y="83896"/>
            <a:ext cx="8040494" cy="6659804"/>
          </a:xfrm>
          <a:prstGeom prst="rect">
            <a:avLst/>
          </a:prstGeom>
        </p:spPr>
      </p:pic>
    </p:spTree>
    <p:extLst>
      <p:ext uri="{BB962C8B-B14F-4D97-AF65-F5344CB8AC3E}">
        <p14:creationId xmlns:p14="http://schemas.microsoft.com/office/powerpoint/2010/main" val="1561238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778000" y="189035"/>
            <a:ext cx="8572500" cy="6528288"/>
          </a:xfrm>
          <a:prstGeom prst="rect">
            <a:avLst/>
          </a:prstGeom>
        </p:spPr>
      </p:pic>
    </p:spTree>
    <p:extLst>
      <p:ext uri="{BB962C8B-B14F-4D97-AF65-F5344CB8AC3E}">
        <p14:creationId xmlns:p14="http://schemas.microsoft.com/office/powerpoint/2010/main" val="114165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16132" y="553357"/>
            <a:ext cx="10359736" cy="3933384"/>
          </a:xfrm>
          <a:prstGeom prst="rect">
            <a:avLst/>
          </a:prstGeom>
        </p:spPr>
        <p:txBody>
          <a:bodyPr wrap="square">
            <a:spAutoFit/>
          </a:bodyPr>
          <a:lstStyle/>
          <a:p>
            <a:pPr algn="just">
              <a:lnSpc>
                <a:spcPct val="120000"/>
              </a:lnSpc>
            </a:pPr>
            <a:r>
              <a:rPr lang="uk-UA" sz="2600" dirty="0" smtClean="0">
                <a:solidFill>
                  <a:srgbClr val="000000"/>
                </a:solidFill>
                <a:latin typeface="Times New Roman" panose="02020603050405020304" pitchFamily="18" charset="0"/>
                <a:cs typeface="Times New Roman" panose="02020603050405020304" pitchFamily="18" charset="0"/>
              </a:rPr>
              <a:t>За ступенем насиченості основами та потребою у вапнуванні ґрунти</a:t>
            </a:r>
          </a:p>
          <a:p>
            <a:pPr algn="just">
              <a:lnSpc>
                <a:spcPct val="120000"/>
              </a:lnSpc>
            </a:pPr>
            <a:r>
              <a:rPr lang="uk-UA" sz="2600" dirty="0" smtClean="0">
                <a:solidFill>
                  <a:srgbClr val="000000"/>
                </a:solidFill>
                <a:latin typeface="Times New Roman" panose="02020603050405020304" pitchFamily="18" charset="0"/>
                <a:cs typeface="Times New Roman" panose="02020603050405020304" pitchFamily="18" charset="0"/>
              </a:rPr>
              <a:t>поділяються на чотири групи: </a:t>
            </a:r>
          </a:p>
          <a:p>
            <a:pPr algn="just">
              <a:lnSpc>
                <a:spcPct val="120000"/>
              </a:lnSpc>
            </a:pPr>
            <a:endParaRPr lang="uk-UA" sz="2600" dirty="0" smtClean="0">
              <a:solidFill>
                <a:srgbClr val="000000"/>
              </a:solidFill>
              <a:latin typeface="Times New Roman" panose="02020603050405020304" pitchFamily="18" charset="0"/>
              <a:cs typeface="Times New Roman" panose="02020603050405020304" pitchFamily="18" charset="0"/>
            </a:endParaRPr>
          </a:p>
          <a:p>
            <a:pPr marL="457200" indent="-457200" algn="just">
              <a:lnSpc>
                <a:spcPct val="120000"/>
              </a:lnSpc>
              <a:buFont typeface="Wingdings" panose="05000000000000000000" pitchFamily="2" charset="2"/>
              <a:buChar char="ü"/>
            </a:pPr>
            <a:r>
              <a:rPr lang="uk-UA" sz="2600" dirty="0" smtClean="0">
                <a:solidFill>
                  <a:srgbClr val="000000"/>
                </a:solidFill>
                <a:latin typeface="Times New Roman" panose="02020603050405020304" pitchFamily="18" charset="0"/>
                <a:cs typeface="Times New Roman" panose="02020603050405020304" pitchFamily="18" charset="0"/>
              </a:rPr>
              <a:t>&lt;50% – необхідно вапнувати у першу чергу;</a:t>
            </a:r>
          </a:p>
          <a:p>
            <a:pPr marL="457200" indent="-457200" algn="just">
              <a:lnSpc>
                <a:spcPct val="120000"/>
              </a:lnSpc>
              <a:buFont typeface="Wingdings" panose="05000000000000000000" pitchFamily="2" charset="2"/>
              <a:buChar char="ü"/>
            </a:pPr>
            <a:r>
              <a:rPr lang="uk-UA" sz="2600" dirty="0" smtClean="0">
                <a:solidFill>
                  <a:srgbClr val="000000"/>
                </a:solidFill>
                <a:latin typeface="Times New Roman" panose="02020603050405020304" pitchFamily="18" charset="0"/>
                <a:cs typeface="Times New Roman" panose="02020603050405020304" pitchFamily="18" charset="0"/>
              </a:rPr>
              <a:t>50–70 % – є потреба у вапнуванні;</a:t>
            </a:r>
          </a:p>
          <a:p>
            <a:pPr marL="457200" indent="-457200" algn="just">
              <a:lnSpc>
                <a:spcPct val="120000"/>
              </a:lnSpc>
              <a:buFont typeface="Wingdings" panose="05000000000000000000" pitchFamily="2" charset="2"/>
              <a:buChar char="ü"/>
            </a:pPr>
            <a:r>
              <a:rPr lang="uk-UA" sz="2600" dirty="0" smtClean="0">
                <a:solidFill>
                  <a:srgbClr val="000000"/>
                </a:solidFill>
                <a:latin typeface="Times New Roman" panose="02020603050405020304" pitchFamily="18" charset="0"/>
                <a:cs typeface="Times New Roman" panose="02020603050405020304" pitchFamily="18" charset="0"/>
              </a:rPr>
              <a:t> 70–90 % – вапнування проводять з урахуванням набору культур у сівозміні та рівня внесення мінеральних добрив; </a:t>
            </a:r>
          </a:p>
          <a:p>
            <a:pPr marL="457200" indent="-457200" algn="just">
              <a:lnSpc>
                <a:spcPct val="120000"/>
              </a:lnSpc>
              <a:buFont typeface="Wingdings" panose="05000000000000000000" pitchFamily="2" charset="2"/>
              <a:buChar char="ü"/>
            </a:pPr>
            <a:r>
              <a:rPr lang="uk-UA" sz="2600" dirty="0" smtClean="0">
                <a:solidFill>
                  <a:srgbClr val="000000"/>
                </a:solidFill>
                <a:latin typeface="Times New Roman" panose="02020603050405020304" pitchFamily="18" charset="0"/>
                <a:cs typeface="Times New Roman" panose="02020603050405020304" pitchFamily="18" charset="0"/>
              </a:rPr>
              <a:t>&gt; 90 % – вапнувати не потрібно.</a:t>
            </a:r>
            <a:endParaRPr lang="uk-UA" sz="2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94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2207" y="83127"/>
            <a:ext cx="6971393" cy="6740307"/>
          </a:xfrm>
          <a:prstGeom prst="rect">
            <a:avLst/>
          </a:prstGeom>
        </p:spPr>
        <p:txBody>
          <a:bodyPr wrap="square">
            <a:spAutoFit/>
          </a:bodyPr>
          <a:lstStyle/>
          <a:p>
            <a:pPr>
              <a:lnSpc>
                <a:spcPct val="120000"/>
              </a:lnSpc>
            </a:pPr>
            <a:r>
              <a:rPr lang="uk-UA" sz="2400" b="1" dirty="0" smtClean="0">
                <a:latin typeface="Times New Roman" panose="02020603050405020304" pitchFamily="18" charset="0"/>
                <a:cs typeface="Times New Roman" panose="02020603050405020304" pitchFamily="18" charset="0"/>
              </a:rPr>
              <a:t>За реакцією на вапнування культури поділяють на 4 групи:</a:t>
            </a:r>
          </a:p>
          <a:p>
            <a:pPr algn="just">
              <a:lnSpc>
                <a:spcPct val="120000"/>
              </a:lnSpc>
            </a:pPr>
            <a:r>
              <a:rPr lang="uk-UA" sz="2400" dirty="0" smtClean="0">
                <a:latin typeface="Times New Roman" panose="02020603050405020304" pitchFamily="18" charset="0"/>
                <a:cs typeface="Times New Roman" panose="02020603050405020304" pitchFamily="18" charset="0"/>
              </a:rPr>
              <a:t>1 </a:t>
            </a:r>
            <a:r>
              <a:rPr lang="uk-UA" sz="2400" dirty="0">
                <a:latin typeface="Times New Roman" panose="02020603050405020304" pitchFamily="18" charset="0"/>
                <a:cs typeface="Times New Roman" panose="02020603050405020304" pitchFamily="18" charset="0"/>
              </a:rPr>
              <a:t>– дуже позитивно реагують на вапнування — конюшина, люцерна</a:t>
            </a:r>
            <a:r>
              <a:rPr lang="uk-UA" sz="2400" dirty="0" smtClean="0">
                <a:latin typeface="Times New Roman" panose="02020603050405020304" pitchFamily="18" charset="0"/>
                <a:cs typeface="Times New Roman" panose="02020603050405020304" pitchFamily="18" charset="0"/>
              </a:rPr>
              <a:t>, столові </a:t>
            </a:r>
            <a:r>
              <a:rPr lang="uk-UA" sz="2400" dirty="0">
                <a:latin typeface="Times New Roman" panose="02020603050405020304" pitchFamily="18" charset="0"/>
                <a:cs typeface="Times New Roman" panose="02020603050405020304" pitchFamily="18" charset="0"/>
              </a:rPr>
              <a:t>та цукрові буряки, капуста, коноплі, ріпак;</a:t>
            </a:r>
          </a:p>
          <a:p>
            <a:pPr algn="just">
              <a:lnSpc>
                <a:spcPct val="120000"/>
              </a:lnSpc>
            </a:pPr>
            <a:r>
              <a:rPr lang="uk-UA" sz="2400" dirty="0">
                <a:latin typeface="Times New Roman" panose="02020603050405020304" pitchFamily="18" charset="0"/>
                <a:cs typeface="Times New Roman" panose="02020603050405020304" pitchFamily="18" charset="0"/>
              </a:rPr>
              <a:t>2 – добре реагують на вапнування – пшениця, кукурудза, ячмінь, горох</a:t>
            </a:r>
            <a:r>
              <a:rPr lang="uk-UA" sz="2400" dirty="0" smtClean="0">
                <a:latin typeface="Times New Roman" panose="02020603050405020304" pitchFamily="18" charset="0"/>
                <a:cs typeface="Times New Roman" panose="02020603050405020304" pitchFamily="18" charset="0"/>
              </a:rPr>
              <a:t>, огірки</a:t>
            </a:r>
            <a:r>
              <a:rPr lang="uk-UA" sz="2400" dirty="0">
                <a:latin typeface="Times New Roman" panose="02020603050405020304" pitchFamily="18" charset="0"/>
                <a:cs typeface="Times New Roman" panose="02020603050405020304" pitchFamily="18" charset="0"/>
              </a:rPr>
              <a:t>, цибуля, соняшник;</a:t>
            </a:r>
          </a:p>
          <a:p>
            <a:pPr algn="just">
              <a:lnSpc>
                <a:spcPct val="120000"/>
              </a:lnSpc>
            </a:pPr>
            <a:r>
              <a:rPr lang="uk-UA" sz="2400" dirty="0">
                <a:latin typeface="Times New Roman" panose="02020603050405020304" pitchFamily="18" charset="0"/>
                <a:cs typeface="Times New Roman" panose="02020603050405020304" pitchFamily="18" charset="0"/>
              </a:rPr>
              <a:t>3 – позитивно реагують на вапнування – жито, овес, томати, гречка</a:t>
            </a:r>
            <a:r>
              <a:rPr lang="uk-UA" sz="2400" dirty="0" smtClean="0">
                <a:latin typeface="Times New Roman" panose="02020603050405020304" pitchFamily="18" charset="0"/>
                <a:cs typeface="Times New Roman" panose="02020603050405020304" pitchFamily="18" charset="0"/>
              </a:rPr>
              <a:t>, льон</a:t>
            </a:r>
            <a:r>
              <a:rPr lang="uk-UA" sz="2400" dirty="0">
                <a:latin typeface="Times New Roman" panose="02020603050405020304" pitchFamily="18" charset="0"/>
                <a:cs typeface="Times New Roman" panose="02020603050405020304" pitchFamily="18" charset="0"/>
              </a:rPr>
              <a:t>;</a:t>
            </a:r>
          </a:p>
          <a:p>
            <a:pPr algn="just">
              <a:lnSpc>
                <a:spcPct val="120000"/>
              </a:lnSpc>
            </a:pPr>
            <a:r>
              <a:rPr lang="uk-UA" sz="2400" dirty="0">
                <a:latin typeface="Times New Roman" panose="02020603050405020304" pitchFamily="18" charset="0"/>
                <a:cs typeface="Times New Roman" panose="02020603050405020304" pitchFamily="18" charset="0"/>
              </a:rPr>
              <a:t>4 – мають слабку реакцію на вапнування – картопля, люпин, </a:t>
            </a:r>
            <a:r>
              <a:rPr lang="uk-UA" sz="2400" dirty="0" err="1">
                <a:latin typeface="Times New Roman" panose="02020603050405020304" pitchFamily="18" charset="0"/>
                <a:cs typeface="Times New Roman" panose="02020603050405020304" pitchFamily="18" charset="0"/>
              </a:rPr>
              <a:t>брюква</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сераделла</a:t>
            </a:r>
            <a:r>
              <a:rPr lang="uk-UA" sz="2400" dirty="0">
                <a:latin typeface="Times New Roman" panose="02020603050405020304" pitchFamily="18" charset="0"/>
                <a:cs typeface="Times New Roman" panose="02020603050405020304" pitchFamily="18" charset="0"/>
              </a:rPr>
              <a:t>.</a:t>
            </a:r>
          </a:p>
          <a:p>
            <a:pPr algn="just">
              <a:lnSpc>
                <a:spcPct val="120000"/>
              </a:lnSpc>
            </a:pPr>
            <a:endParaRPr lang="uk-UA" sz="2400" dirty="0" smtClean="0">
              <a:latin typeface="Times New Roman" panose="02020603050405020304" pitchFamily="18" charset="0"/>
              <a:cs typeface="Times New Roman" panose="02020603050405020304" pitchFamily="18" charset="0"/>
            </a:endParaRPr>
          </a:p>
          <a:p>
            <a:pPr algn="just">
              <a:lnSpc>
                <a:spcPct val="120000"/>
              </a:lnSpc>
            </a:pPr>
            <a:r>
              <a:rPr lang="uk-UA" sz="2400" dirty="0" smtClean="0">
                <a:latin typeface="Times New Roman" panose="02020603050405020304" pitchFamily="18" charset="0"/>
                <a:cs typeface="Times New Roman" panose="02020603050405020304" pitchFamily="18" charset="0"/>
              </a:rPr>
              <a:t>Важкі </a:t>
            </a:r>
            <a:r>
              <a:rPr lang="uk-UA" sz="2400" dirty="0">
                <a:latin typeface="Times New Roman" panose="02020603050405020304" pitchFamily="18" charset="0"/>
                <a:cs typeface="Times New Roman" panose="02020603050405020304" pitchFamily="18" charset="0"/>
              </a:rPr>
              <a:t>за гранулометричним складом кислі ґрунти легше </a:t>
            </a:r>
            <a:r>
              <a:rPr lang="uk-UA" sz="2400" dirty="0" err="1" smtClean="0">
                <a:latin typeface="Times New Roman" panose="02020603050405020304" pitchFamily="18" charset="0"/>
                <a:cs typeface="Times New Roman" panose="02020603050405020304" pitchFamily="18" charset="0"/>
              </a:rPr>
              <a:t>преносять</a:t>
            </a:r>
            <a:r>
              <a:rPr lang="uk-UA" sz="2400" dirty="0" smtClean="0">
                <a:latin typeface="Times New Roman" panose="02020603050405020304" pitchFamily="18" charset="0"/>
                <a:cs typeface="Times New Roman" panose="02020603050405020304" pitchFamily="18" charset="0"/>
              </a:rPr>
              <a:t> підвищені </a:t>
            </a:r>
            <a:r>
              <a:rPr lang="uk-UA" sz="2400" dirty="0">
                <a:latin typeface="Times New Roman" panose="02020603050405020304" pitchFamily="18" charset="0"/>
                <a:cs typeface="Times New Roman" panose="02020603050405020304" pitchFamily="18" charset="0"/>
              </a:rPr>
              <a:t>норми вапна. На легких ґрунтах доцільно вносити менші </a:t>
            </a:r>
            <a:r>
              <a:rPr lang="uk-UA" sz="2400" dirty="0" smtClean="0">
                <a:latin typeface="Times New Roman" panose="02020603050405020304" pitchFamily="18" charset="0"/>
                <a:cs typeface="Times New Roman" panose="02020603050405020304" pitchFamily="18" charset="0"/>
              </a:rPr>
              <a:t>дози.</a:t>
            </a:r>
            <a:endParaRPr lang="uk-UA"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213600" y="2147381"/>
            <a:ext cx="5109113" cy="3016332"/>
          </a:xfrm>
          <a:prstGeom prst="rect">
            <a:avLst/>
          </a:prstGeom>
        </p:spPr>
      </p:pic>
    </p:spTree>
    <p:extLst>
      <p:ext uri="{BB962C8B-B14F-4D97-AF65-F5344CB8AC3E}">
        <p14:creationId xmlns:p14="http://schemas.microsoft.com/office/powerpoint/2010/main" val="186268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405" y="64983"/>
            <a:ext cx="11507189" cy="3293209"/>
          </a:xfrm>
          <a:prstGeom prst="rect">
            <a:avLst/>
          </a:prstGeom>
        </p:spPr>
        <p:txBody>
          <a:bodyPr wrap="square">
            <a:spAutoFit/>
          </a:bodyPr>
          <a:lstStyle/>
          <a:p>
            <a:pPr algn="just"/>
            <a:r>
              <a:rPr lang="uk-UA" sz="2600" i="1" dirty="0" smtClean="0">
                <a:latin typeface="Times New Roman" panose="02020603050405020304" pitchFamily="18" charset="0"/>
                <a:cs typeface="Times New Roman" panose="02020603050405020304" pitchFamily="18" charset="0"/>
              </a:rPr>
              <a:t> </a:t>
            </a:r>
            <a:r>
              <a:rPr lang="uk-UA" sz="2600" dirty="0">
                <a:latin typeface="Times New Roman" panose="02020603050405020304" pitchFamily="18" charset="0"/>
                <a:cs typeface="Times New Roman" panose="02020603050405020304" pitchFamily="18" charset="0"/>
              </a:rPr>
              <a:t>Для вапнування ґрунтів застосовують матеріали, які </a:t>
            </a:r>
            <a:r>
              <a:rPr lang="uk-UA" sz="2600" dirty="0" smtClean="0">
                <a:latin typeface="Times New Roman" panose="02020603050405020304" pitchFamily="18" charset="0"/>
                <a:cs typeface="Times New Roman" panose="02020603050405020304" pitchFamily="18" charset="0"/>
              </a:rPr>
              <a:t>крім СаСО</a:t>
            </a:r>
            <a:r>
              <a:rPr lang="uk-UA" sz="1600" dirty="0" smtClean="0">
                <a:latin typeface="Times New Roman" panose="02020603050405020304" pitchFamily="18" charset="0"/>
                <a:cs typeface="Times New Roman" panose="02020603050405020304" pitchFamily="18" charset="0"/>
              </a:rPr>
              <a:t>3</a:t>
            </a:r>
            <a:r>
              <a:rPr lang="uk-UA" sz="2600" dirty="0" smtClean="0">
                <a:latin typeface="Times New Roman" panose="02020603050405020304" pitchFamily="18" charset="0"/>
                <a:cs typeface="Times New Roman" panose="02020603050405020304" pitchFamily="18" charset="0"/>
              </a:rPr>
              <a:t> </a:t>
            </a:r>
            <a:r>
              <a:rPr lang="uk-UA" sz="2600" dirty="0">
                <a:latin typeface="Times New Roman" panose="02020603050405020304" pitchFamily="18" charset="0"/>
                <a:cs typeface="Times New Roman" panose="02020603050405020304" pitchFamily="18" charset="0"/>
              </a:rPr>
              <a:t>містять інші форми кальцію та магнію, наприклад </a:t>
            </a:r>
            <a:r>
              <a:rPr lang="uk-UA" sz="2600" dirty="0" smtClean="0">
                <a:latin typeface="Times New Roman" panose="02020603050405020304" pitchFamily="18" charset="0"/>
                <a:cs typeface="Times New Roman" panose="02020603050405020304" pitchFamily="18" charset="0"/>
              </a:rPr>
              <a:t>доломітове борошно</a:t>
            </a:r>
            <a:r>
              <a:rPr lang="uk-UA" sz="2600" dirty="0">
                <a:latin typeface="Times New Roman" panose="02020603050405020304" pitchFamily="18" charset="0"/>
                <a:cs typeface="Times New Roman" panose="02020603050405020304" pitchFamily="18" charset="0"/>
              </a:rPr>
              <a:t>, гідроксид кальцію, магнію або їх оксиди (</a:t>
            </a:r>
            <a:r>
              <a:rPr lang="uk-UA" sz="2600" dirty="0" err="1">
                <a:latin typeface="Times New Roman" panose="02020603050405020304" pitchFamily="18" charset="0"/>
                <a:cs typeface="Times New Roman" panose="02020603050405020304" pitchFamily="18" charset="0"/>
              </a:rPr>
              <a:t>СаО</a:t>
            </a:r>
            <a:r>
              <a:rPr lang="uk-UA" sz="2600" dirty="0">
                <a:latin typeface="Times New Roman" panose="02020603050405020304" pitchFamily="18" charset="0"/>
                <a:cs typeface="Times New Roman" panose="02020603050405020304" pitchFamily="18" charset="0"/>
              </a:rPr>
              <a:t>, М</a:t>
            </a:r>
            <a:r>
              <a:rPr lang="en-US" sz="2600" dirty="0">
                <a:latin typeface="Times New Roman" panose="02020603050405020304" pitchFamily="18" charset="0"/>
                <a:cs typeface="Times New Roman" panose="02020603050405020304" pitchFamily="18" charset="0"/>
              </a:rPr>
              <a:t>g</a:t>
            </a:r>
            <a:r>
              <a:rPr lang="uk-UA" sz="2600" dirty="0">
                <a:latin typeface="Times New Roman" panose="02020603050405020304" pitchFamily="18" charset="0"/>
                <a:cs typeface="Times New Roman" panose="02020603050405020304" pitchFamily="18" charset="0"/>
              </a:rPr>
              <a:t>О). </a:t>
            </a:r>
            <a:r>
              <a:rPr lang="uk-UA" sz="2600" dirty="0" smtClean="0">
                <a:latin typeface="Times New Roman" panose="02020603050405020304" pitchFamily="18" charset="0"/>
                <a:cs typeface="Times New Roman" panose="02020603050405020304" pitchFamily="18" charset="0"/>
              </a:rPr>
              <a:t>При розрахунках </a:t>
            </a:r>
            <a:r>
              <a:rPr lang="uk-UA" sz="2600" dirty="0">
                <a:latin typeface="Times New Roman" panose="02020603050405020304" pitchFamily="18" charset="0"/>
                <a:cs typeface="Times New Roman" panose="02020603050405020304" pitchFamily="18" charset="0"/>
              </a:rPr>
              <a:t>доз вапна їх потрібно перетворити в СаСО</a:t>
            </a:r>
            <a:r>
              <a:rPr lang="uk-UA" sz="1600" dirty="0">
                <a:latin typeface="Times New Roman" panose="02020603050405020304" pitchFamily="18" charset="0"/>
                <a:cs typeface="Times New Roman" panose="02020603050405020304" pitchFamily="18" charset="0"/>
              </a:rPr>
              <a:t>3</a:t>
            </a:r>
            <a:r>
              <a:rPr lang="uk-UA" sz="2600" dirty="0" smtClean="0">
                <a:latin typeface="Times New Roman" panose="02020603050405020304" pitchFamily="18" charset="0"/>
                <a:cs typeface="Times New Roman" panose="02020603050405020304" pitchFamily="18" charset="0"/>
              </a:rPr>
              <a:t>.</a:t>
            </a:r>
          </a:p>
          <a:p>
            <a:pPr algn="just"/>
            <a:endParaRPr lang="uk-UA" sz="2600" dirty="0">
              <a:latin typeface="Times New Roman" panose="02020603050405020304" pitchFamily="18" charset="0"/>
              <a:cs typeface="Times New Roman" panose="02020603050405020304" pitchFamily="18" charset="0"/>
            </a:endParaRPr>
          </a:p>
          <a:p>
            <a:pPr algn="just"/>
            <a:r>
              <a:rPr lang="uk-UA" sz="2600" dirty="0">
                <a:latin typeface="Times New Roman" panose="02020603050405020304" pitchFamily="18" charset="0"/>
                <a:cs typeface="Times New Roman" panose="02020603050405020304" pitchFamily="18" charset="0"/>
              </a:rPr>
              <a:t>Слід також пам'ятати, що 1 </a:t>
            </a:r>
            <a:r>
              <a:rPr lang="uk-UA" sz="2600" dirty="0" smtClean="0">
                <a:latin typeface="Times New Roman" panose="02020603050405020304" pitchFamily="18" charset="0"/>
                <a:cs typeface="Times New Roman" panose="02020603050405020304" pitchFamily="18" charset="0"/>
              </a:rPr>
              <a:t>т вапна </a:t>
            </a:r>
            <a:r>
              <a:rPr lang="uk-UA" sz="2600" dirty="0">
                <a:latin typeface="Times New Roman" panose="02020603050405020304" pitchFamily="18" charset="0"/>
                <a:cs typeface="Times New Roman" panose="02020603050405020304" pitchFamily="18" charset="0"/>
              </a:rPr>
              <a:t>забезпечує приріст врожаю зернових у 2–2,2 ц/га протягом 5–6 років.</a:t>
            </a:r>
          </a:p>
          <a:p>
            <a:pPr algn="just"/>
            <a:r>
              <a:rPr lang="uk-UA" sz="2600" dirty="0">
                <a:latin typeface="Times New Roman" panose="02020603050405020304" pitchFamily="18" charset="0"/>
                <a:cs typeface="Times New Roman" panose="02020603050405020304" pitchFamily="18" charset="0"/>
              </a:rPr>
              <a:t>Вапнування істотно підвищує ефективність мінеральних добрив.</a:t>
            </a:r>
            <a:endParaRPr lang="uk-UA" sz="2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2762250" y="3483345"/>
            <a:ext cx="5695950" cy="3374655"/>
          </a:xfrm>
          <a:prstGeom prst="rect">
            <a:avLst/>
          </a:prstGeom>
        </p:spPr>
      </p:pic>
    </p:spTree>
    <p:extLst>
      <p:ext uri="{BB962C8B-B14F-4D97-AF65-F5344CB8AC3E}">
        <p14:creationId xmlns:p14="http://schemas.microsoft.com/office/powerpoint/2010/main" val="114214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09600"/>
            <a:ext cx="12192000" cy="1815882"/>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До хімічної меліорації належить і гіпсування лужних ґрунтів. </a:t>
            </a:r>
            <a:r>
              <a:rPr lang="uk-UA" sz="2800" dirty="0" smtClean="0">
                <a:latin typeface="Times New Roman" panose="02020603050405020304" pitchFamily="18" charset="0"/>
                <a:cs typeface="Times New Roman" panose="02020603050405020304" pitchFamily="18" charset="0"/>
              </a:rPr>
              <a:t>В Україні </a:t>
            </a:r>
            <a:r>
              <a:rPr lang="uk-UA" sz="2800" dirty="0">
                <a:latin typeface="Times New Roman" panose="02020603050405020304" pitchFamily="18" charset="0"/>
                <a:cs typeface="Times New Roman" panose="02020603050405020304" pitchFamily="18" charset="0"/>
              </a:rPr>
              <a:t>солонцеві ґрунти поширені у районах північного і </a:t>
            </a:r>
            <a:r>
              <a:rPr lang="uk-UA" sz="2800" dirty="0" smtClean="0">
                <a:latin typeface="Times New Roman" panose="02020603050405020304" pitchFamily="18" charset="0"/>
                <a:cs typeface="Times New Roman" panose="02020603050405020304" pitchFamily="18" charset="0"/>
              </a:rPr>
              <a:t>центрального районів </a:t>
            </a:r>
            <a:r>
              <a:rPr lang="uk-UA" sz="2800" dirty="0">
                <a:latin typeface="Times New Roman" panose="02020603050405020304" pitchFamily="18" charset="0"/>
                <a:cs typeface="Times New Roman" panose="02020603050405020304" pitchFamily="18" charset="0"/>
              </a:rPr>
              <a:t>Лівобережного Лісостепу, Донбасу, східної частини </a:t>
            </a:r>
            <a:r>
              <a:rPr lang="uk-UA" sz="2800" dirty="0" smtClean="0">
                <a:latin typeface="Times New Roman" panose="02020603050405020304" pitchFamily="18" charset="0"/>
                <a:cs typeface="Times New Roman" panose="02020603050405020304" pitchFamily="18" charset="0"/>
              </a:rPr>
              <a:t>Харківської області </a:t>
            </a:r>
            <a:r>
              <a:rPr lang="uk-UA" sz="2800" dirty="0" err="1">
                <a:latin typeface="Times New Roman" panose="02020603050405020304" pitchFamily="18" charset="0"/>
                <a:cs typeface="Times New Roman" panose="02020603050405020304" pitchFamily="18" charset="0"/>
              </a:rPr>
              <a:t>Присивашшя</a:t>
            </a:r>
            <a:r>
              <a:rPr lang="uk-UA" sz="2800" dirty="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Причорномор'я.</a:t>
            </a:r>
            <a:endParaRPr lang="uk-UA"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083261" y="3033712"/>
            <a:ext cx="5684501" cy="3621088"/>
          </a:xfrm>
          <a:prstGeom prst="rect">
            <a:avLst/>
          </a:prstGeom>
        </p:spPr>
      </p:pic>
    </p:spTree>
    <p:extLst>
      <p:ext uri="{BB962C8B-B14F-4D97-AF65-F5344CB8AC3E}">
        <p14:creationId xmlns:p14="http://schemas.microsoft.com/office/powerpoint/2010/main" val="139356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1881" y="0"/>
            <a:ext cx="11507189" cy="2269660"/>
          </a:xfrm>
          <a:prstGeom prst="rect">
            <a:avLst/>
          </a:prstGeom>
        </p:spPr>
        <p:txBody>
          <a:bodyPr wrap="square">
            <a:spAutoFit/>
          </a:bodyPr>
          <a:lstStyle/>
          <a:p>
            <a:pPr algn="just">
              <a:lnSpc>
                <a:spcPct val="120000"/>
              </a:lnSpc>
            </a:pPr>
            <a:r>
              <a:rPr lang="uk-UA" sz="2400" dirty="0">
                <a:latin typeface="Times New Roman" panose="02020603050405020304" pitchFamily="18" charset="0"/>
                <a:cs typeface="Times New Roman" panose="02020603050405020304" pitchFamily="18" charset="0"/>
              </a:rPr>
              <a:t>Сода має такий негативний вплив на сільськогосподарські культури</a:t>
            </a:r>
            <a:r>
              <a:rPr lang="uk-UA" sz="2400" dirty="0" smtClean="0">
                <a:latin typeface="Times New Roman" panose="02020603050405020304" pitchFamily="18" charset="0"/>
                <a:cs typeface="Times New Roman" panose="02020603050405020304" pitchFamily="18" charset="0"/>
              </a:rPr>
              <a:t>, що </a:t>
            </a:r>
            <a:r>
              <a:rPr lang="uk-UA" sz="2400" dirty="0">
                <a:latin typeface="Times New Roman" panose="02020603050405020304" pitchFamily="18" charset="0"/>
                <a:cs typeface="Times New Roman" panose="02020603050405020304" pitchFamily="18" charset="0"/>
              </a:rPr>
              <a:t>навіть при вмісті її в ґрунті 0,005 % вони починають страждати і гинути.</a:t>
            </a:r>
          </a:p>
          <a:p>
            <a:pPr algn="just">
              <a:lnSpc>
                <a:spcPct val="120000"/>
              </a:lnSpc>
            </a:pPr>
            <a:r>
              <a:rPr lang="uk-UA" sz="2400" dirty="0">
                <a:latin typeface="Times New Roman" panose="02020603050405020304" pitchFamily="18" charset="0"/>
                <a:cs typeface="Times New Roman" panose="02020603050405020304" pitchFamily="18" charset="0"/>
              </a:rPr>
              <a:t>Сода утворюється внаслідок обмінних реакцій між ґрунтом, </a:t>
            </a:r>
            <a:r>
              <a:rPr lang="uk-UA" sz="2400" dirty="0" smtClean="0">
                <a:latin typeface="Times New Roman" panose="02020603050405020304" pitchFamily="18" charset="0"/>
                <a:cs typeface="Times New Roman" panose="02020603050405020304" pitchFamily="18" charset="0"/>
              </a:rPr>
              <a:t>насиченим увібраним </a:t>
            </a:r>
            <a:r>
              <a:rPr lang="uk-UA" sz="2400" dirty="0">
                <a:latin typeface="Times New Roman" panose="02020603050405020304" pitchFamily="18" charset="0"/>
                <a:cs typeface="Times New Roman" panose="02020603050405020304" pitchFamily="18" charset="0"/>
              </a:rPr>
              <a:t>натрієм, вугільною кислотою або карбонатом </a:t>
            </a:r>
            <a:r>
              <a:rPr lang="uk-UA" sz="2400" dirty="0" smtClean="0">
                <a:latin typeface="Times New Roman" panose="02020603050405020304" pitchFamily="18" charset="0"/>
                <a:cs typeface="Times New Roman" panose="02020603050405020304" pitchFamily="18" charset="0"/>
              </a:rPr>
              <a:t>кальцію підґрунтових </a:t>
            </a:r>
            <a:r>
              <a:rPr lang="uk-UA" sz="2400" dirty="0">
                <a:latin typeface="Times New Roman" panose="02020603050405020304" pitchFamily="18" charset="0"/>
                <a:cs typeface="Times New Roman" panose="02020603050405020304" pitchFamily="18" charset="0"/>
              </a:rPr>
              <a:t>вод та ґрунтових розчинів:</a:t>
            </a:r>
            <a:endParaRPr lang="uk-UA"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139196" y="2717782"/>
            <a:ext cx="8449304" cy="2908318"/>
          </a:xfrm>
          <a:prstGeom prst="rect">
            <a:avLst/>
          </a:prstGeom>
        </p:spPr>
      </p:pic>
    </p:spTree>
    <p:extLst>
      <p:ext uri="{BB962C8B-B14F-4D97-AF65-F5344CB8AC3E}">
        <p14:creationId xmlns:p14="http://schemas.microsoft.com/office/powerpoint/2010/main" val="3149346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1881" y="0"/>
            <a:ext cx="11507189" cy="1826462"/>
          </a:xfrm>
          <a:prstGeom prst="rect">
            <a:avLst/>
          </a:prstGeom>
        </p:spPr>
        <p:txBody>
          <a:bodyPr wrap="square">
            <a:spAutoFit/>
          </a:bodyPr>
          <a:lstStyle/>
          <a:p>
            <a:pPr algn="just">
              <a:lnSpc>
                <a:spcPct val="120000"/>
              </a:lnSpc>
            </a:pPr>
            <a:r>
              <a:rPr lang="uk-UA" sz="2400" dirty="0">
                <a:latin typeface="Times New Roman" panose="02020603050405020304" pitchFamily="18" charset="0"/>
                <a:cs typeface="Times New Roman" panose="02020603050405020304" pitchFamily="18" charset="0"/>
              </a:rPr>
              <a:t>Солонцюваті ґрунти характеризуються високою в'язкістю, липкістю</a:t>
            </a:r>
            <a:r>
              <a:rPr lang="uk-UA" sz="2400" dirty="0" smtClean="0">
                <a:latin typeface="Times New Roman" panose="02020603050405020304" pitchFamily="18" charset="0"/>
                <a:cs typeface="Times New Roman" panose="02020603050405020304" pitchFamily="18" charset="0"/>
              </a:rPr>
              <a:t>, вони </a:t>
            </a:r>
            <a:r>
              <a:rPr lang="uk-UA" sz="2400" dirty="0">
                <a:latin typeface="Times New Roman" panose="02020603050405020304" pitchFamily="18" charset="0"/>
                <a:cs typeface="Times New Roman" panose="02020603050405020304" pitchFamily="18" charset="0"/>
              </a:rPr>
              <a:t>мало водопроникні у вологому стані і дуже тверді, зцементовані </a:t>
            </a:r>
            <a:r>
              <a:rPr lang="uk-UA" sz="2400" dirty="0" smtClean="0">
                <a:latin typeface="Times New Roman" panose="02020603050405020304" pitchFamily="18" charset="0"/>
                <a:cs typeface="Times New Roman" panose="02020603050405020304" pitchFamily="18" charset="0"/>
              </a:rPr>
              <a:t>та безструктурні </a:t>
            </a:r>
            <a:r>
              <a:rPr lang="uk-UA" sz="2400" dirty="0">
                <a:latin typeface="Times New Roman" panose="02020603050405020304" pitchFamily="18" charset="0"/>
                <a:cs typeface="Times New Roman" panose="02020603050405020304" pitchFamily="18" charset="0"/>
              </a:rPr>
              <a:t>в сухому. На таких ґрунтах у посушливі періоди </a:t>
            </a:r>
            <a:r>
              <a:rPr lang="uk-UA" sz="2400" dirty="0" smtClean="0">
                <a:latin typeface="Times New Roman" panose="02020603050405020304" pitchFamily="18" charset="0"/>
                <a:cs typeface="Times New Roman" panose="02020603050405020304" pitchFamily="18" charset="0"/>
              </a:rPr>
              <a:t>рослини страждають </a:t>
            </a:r>
            <a:r>
              <a:rPr lang="uk-UA" sz="2400" dirty="0">
                <a:latin typeface="Times New Roman" panose="02020603050405020304" pitchFamily="18" charset="0"/>
                <a:cs typeface="Times New Roman" panose="02020603050405020304" pitchFamily="18" charset="0"/>
              </a:rPr>
              <a:t>від нестачі вологи, у вологі періоди – від нестачі повітря.</a:t>
            </a:r>
            <a:endParaRPr lang="uk-UA"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163783" y="2593149"/>
            <a:ext cx="5911870" cy="3718420"/>
          </a:xfrm>
          <a:prstGeom prst="rect">
            <a:avLst/>
          </a:prstGeom>
          <a:effectLst>
            <a:softEdge rad="317500"/>
          </a:effectLst>
        </p:spPr>
      </p:pic>
      <p:pic>
        <p:nvPicPr>
          <p:cNvPr id="5" name="Рисунок 4"/>
          <p:cNvPicPr>
            <a:picLocks noChangeAspect="1"/>
          </p:cNvPicPr>
          <p:nvPr/>
        </p:nvPicPr>
        <p:blipFill>
          <a:blip r:embed="rId3"/>
          <a:stretch>
            <a:fillRect/>
          </a:stretch>
        </p:blipFill>
        <p:spPr>
          <a:xfrm>
            <a:off x="7160821" y="2712080"/>
            <a:ext cx="3189019" cy="3599489"/>
          </a:xfrm>
          <a:prstGeom prst="rect">
            <a:avLst/>
          </a:prstGeom>
          <a:effectLst>
            <a:softEdge rad="317500"/>
          </a:effectLst>
        </p:spPr>
      </p:pic>
    </p:spTree>
    <p:extLst>
      <p:ext uri="{BB962C8B-B14F-4D97-AF65-F5344CB8AC3E}">
        <p14:creationId xmlns:p14="http://schemas.microsoft.com/office/powerpoint/2010/main" val="1831990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1881" y="0"/>
            <a:ext cx="11507189" cy="1826462"/>
          </a:xfrm>
          <a:prstGeom prst="rect">
            <a:avLst/>
          </a:prstGeom>
        </p:spPr>
        <p:txBody>
          <a:bodyPr wrap="square">
            <a:spAutoFit/>
          </a:bodyPr>
          <a:lstStyle/>
          <a:p>
            <a:pPr algn="just">
              <a:lnSpc>
                <a:spcPct val="120000"/>
              </a:lnSpc>
            </a:pPr>
            <a:r>
              <a:rPr lang="uk-UA" sz="2400" dirty="0">
                <a:latin typeface="Times New Roman" panose="02020603050405020304" pitchFamily="18" charset="0"/>
                <a:cs typeface="Times New Roman" panose="02020603050405020304" pitchFamily="18" charset="0"/>
              </a:rPr>
              <a:t>Ліквідація негативних властивостей солонців є основним завданням </a:t>
            </a:r>
            <a:r>
              <a:rPr lang="uk-UA" sz="2400" dirty="0" smtClean="0">
                <a:latin typeface="Times New Roman" panose="02020603050405020304" pitchFamily="18" charset="0"/>
                <a:cs typeface="Times New Roman" panose="02020603050405020304" pitchFamily="18" charset="0"/>
              </a:rPr>
              <a:t>хімічної меліорації </a:t>
            </a:r>
            <a:r>
              <a:rPr lang="uk-UA" sz="2400" dirty="0">
                <a:latin typeface="Times New Roman" panose="02020603050405020304" pitchFamily="18" charset="0"/>
                <a:cs typeface="Times New Roman" panose="02020603050405020304" pitchFamily="18" charset="0"/>
              </a:rPr>
              <a:t>– гіпсування.</a:t>
            </a:r>
          </a:p>
          <a:p>
            <a:pPr algn="just">
              <a:lnSpc>
                <a:spcPct val="120000"/>
              </a:lnSpc>
            </a:pPr>
            <a:r>
              <a:rPr lang="uk-UA" sz="2400" dirty="0">
                <a:latin typeface="Times New Roman" panose="02020603050405020304" pitchFamily="18" charset="0"/>
                <a:cs typeface="Times New Roman" panose="02020603050405020304" pitchFamily="18" charset="0"/>
              </a:rPr>
              <a:t>При внесенні гіпсу у ґрунт іони кальцію нейтралізують соду </a:t>
            </a:r>
            <a:r>
              <a:rPr lang="uk-UA" sz="2400" dirty="0" smtClean="0">
                <a:latin typeface="Times New Roman" panose="02020603050405020304" pitchFamily="18" charset="0"/>
                <a:cs typeface="Times New Roman" panose="02020603050405020304" pitchFamily="18" charset="0"/>
              </a:rPr>
              <a:t>ґрунтового розчину </a:t>
            </a:r>
            <a:r>
              <a:rPr lang="uk-UA" sz="2400" dirty="0">
                <a:latin typeface="Times New Roman" panose="02020603050405020304" pitchFamily="18" charset="0"/>
                <a:cs typeface="Times New Roman" panose="02020603050405020304" pitchFamily="18" charset="0"/>
              </a:rPr>
              <a:t>та витісняють увібраний натрій з ГВК:</a:t>
            </a:r>
            <a:endParaRPr lang="uk-UA"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338621" y="3258511"/>
            <a:ext cx="3189019" cy="3599489"/>
          </a:xfrm>
          <a:prstGeom prst="rect">
            <a:avLst/>
          </a:prstGeom>
          <a:effectLst>
            <a:softEdge rad="317500"/>
          </a:effectLst>
        </p:spPr>
      </p:pic>
      <p:pic>
        <p:nvPicPr>
          <p:cNvPr id="3" name="Рисунок 2"/>
          <p:cNvPicPr>
            <a:picLocks noChangeAspect="1"/>
          </p:cNvPicPr>
          <p:nvPr/>
        </p:nvPicPr>
        <p:blipFill>
          <a:blip r:embed="rId3"/>
          <a:stretch>
            <a:fillRect/>
          </a:stretch>
        </p:blipFill>
        <p:spPr>
          <a:xfrm>
            <a:off x="2487852" y="2133513"/>
            <a:ext cx="6287848" cy="1006067"/>
          </a:xfrm>
          <a:prstGeom prst="rect">
            <a:avLst/>
          </a:prstGeom>
        </p:spPr>
      </p:pic>
      <p:pic>
        <p:nvPicPr>
          <p:cNvPr id="6" name="Рисунок 5"/>
          <p:cNvPicPr>
            <a:picLocks noChangeAspect="1"/>
          </p:cNvPicPr>
          <p:nvPr/>
        </p:nvPicPr>
        <p:blipFill>
          <a:blip r:embed="rId4"/>
          <a:stretch>
            <a:fillRect/>
          </a:stretch>
        </p:blipFill>
        <p:spPr>
          <a:xfrm>
            <a:off x="457200" y="3992249"/>
            <a:ext cx="6640121" cy="2132012"/>
          </a:xfrm>
          <a:prstGeom prst="rect">
            <a:avLst/>
          </a:prstGeom>
        </p:spPr>
      </p:pic>
    </p:spTree>
    <p:extLst>
      <p:ext uri="{BB962C8B-B14F-4D97-AF65-F5344CB8AC3E}">
        <p14:creationId xmlns:p14="http://schemas.microsoft.com/office/powerpoint/2010/main" val="258549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3444" y="0"/>
            <a:ext cx="11085615" cy="1643527"/>
          </a:xfrm>
          <a:prstGeom prst="rect">
            <a:avLst/>
          </a:prstGeom>
        </p:spPr>
        <p:txBody>
          <a:bodyPr wrap="square">
            <a:spAutoFit/>
          </a:bodyPr>
          <a:lstStyle/>
          <a:p>
            <a:pPr algn="just">
              <a:lnSpc>
                <a:spcPct val="120000"/>
              </a:lnSpc>
            </a:pPr>
            <a:r>
              <a:rPr lang="uk-UA" sz="2800" dirty="0"/>
              <a:t>Зміни у складі ґрунтового вбирного комплексу; підвищення вмісту обмінних катіонів Н+ та </a:t>
            </a:r>
            <a:r>
              <a:rPr lang="en-US" sz="2800" dirty="0"/>
              <a:t>Al3+; </a:t>
            </a:r>
            <a:r>
              <a:rPr lang="uk-UA" sz="2800" dirty="0"/>
              <a:t>втрати гумусу; зниження </a:t>
            </a:r>
            <a:r>
              <a:rPr lang="uk-UA" sz="2800" dirty="0" err="1"/>
              <a:t>рН</a:t>
            </a:r>
            <a:r>
              <a:rPr lang="uk-UA" sz="2800" dirty="0"/>
              <a:t> </a:t>
            </a:r>
            <a:r>
              <a:rPr lang="uk-UA" sz="2800" dirty="0" smtClean="0"/>
              <a:t>ґрунту – ознаки кислотної деградації ґрунтів. </a:t>
            </a:r>
            <a:endParaRPr lang="uk-UA" sz="2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2736778" y="2257628"/>
            <a:ext cx="6483421" cy="4092372"/>
          </a:xfrm>
          <a:prstGeom prst="rect">
            <a:avLst/>
          </a:prstGeom>
        </p:spPr>
      </p:pic>
    </p:spTree>
    <p:extLst>
      <p:ext uri="{BB962C8B-B14F-4D97-AF65-F5344CB8AC3E}">
        <p14:creationId xmlns:p14="http://schemas.microsoft.com/office/powerpoint/2010/main" val="1112095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3200" y="787400"/>
            <a:ext cx="9702800" cy="4524315"/>
          </a:xfrm>
          <a:prstGeom prst="rect">
            <a:avLst/>
          </a:prstGeom>
        </p:spPr>
        <p:txBody>
          <a:bodyPr wrap="square">
            <a:spAutoFit/>
          </a:bodyPr>
          <a:lstStyle/>
          <a:p>
            <a:pPr algn="just"/>
            <a:r>
              <a:rPr lang="ru-RU" sz="2400" dirty="0"/>
              <a:t>У</a:t>
            </a:r>
            <a:r>
              <a:rPr lang="ru-RU" dirty="0" smtClean="0"/>
              <a:t> </a:t>
            </a:r>
            <a:r>
              <a:rPr lang="uk-UA" sz="2400" dirty="0" smtClean="0"/>
              <a:t>невеликій </a:t>
            </a:r>
            <a:r>
              <a:rPr lang="uk-UA" sz="2400" dirty="0" err="1" smtClean="0"/>
              <a:t>кількост</a:t>
            </a:r>
            <a:r>
              <a:rPr lang="ru-RU" sz="2400" dirty="0" smtClean="0"/>
              <a:t>і </a:t>
            </a:r>
            <a:r>
              <a:rPr lang="en-US" sz="2400" dirty="0">
                <a:latin typeface="Cambria" panose="02040503050406030204" pitchFamily="18" charset="0"/>
              </a:rPr>
              <a:t>Na</a:t>
            </a:r>
            <a:r>
              <a:rPr lang="en-US" sz="1600" dirty="0">
                <a:latin typeface="Cambria" panose="02040503050406030204" pitchFamily="18" charset="0"/>
              </a:rPr>
              <a:t>2</a:t>
            </a:r>
            <a:r>
              <a:rPr lang="en-US" sz="2400" dirty="0">
                <a:latin typeface="Cambria" panose="02040503050406030204" pitchFamily="18" charset="0"/>
              </a:rPr>
              <a:t> S</a:t>
            </a:r>
            <a:r>
              <a:rPr lang="ru-RU" sz="2400" dirty="0">
                <a:latin typeface="Cambria" panose="02040503050406030204" pitchFamily="18" charset="0"/>
              </a:rPr>
              <a:t>О</a:t>
            </a:r>
            <a:r>
              <a:rPr lang="ru-RU" sz="1600" dirty="0">
                <a:latin typeface="Cambria" panose="02040503050406030204" pitchFamily="18" charset="0"/>
              </a:rPr>
              <a:t>4</a:t>
            </a:r>
            <a:r>
              <a:rPr lang="ru-RU" sz="2400" dirty="0">
                <a:latin typeface="Cambria" panose="02040503050406030204" pitchFamily="18" charset="0"/>
              </a:rPr>
              <a:t>, </a:t>
            </a:r>
            <a:r>
              <a:rPr lang="uk-UA" sz="2400" dirty="0" smtClean="0"/>
              <a:t>що утворюється при гіпсуванні, не</a:t>
            </a:r>
          </a:p>
          <a:p>
            <a:pPr algn="just"/>
            <a:r>
              <a:rPr lang="uk-UA" sz="2400" dirty="0" smtClean="0"/>
              <a:t>шкодить рослинам. Але при багаторічному гіпсуванні солонців у ґрунті утворюється</a:t>
            </a:r>
            <a:r>
              <a:rPr lang="ru-RU" sz="2400" dirty="0" smtClean="0"/>
              <a:t> </a:t>
            </a:r>
            <a:r>
              <a:rPr lang="ru-RU" sz="2400" dirty="0" err="1"/>
              <a:t>багато</a:t>
            </a:r>
            <a:r>
              <a:rPr lang="ru-RU" sz="2400" dirty="0"/>
              <a:t> </a:t>
            </a:r>
            <a:r>
              <a:rPr lang="en-US" sz="2400" dirty="0" smtClean="0">
                <a:latin typeface="Cambria" panose="02040503050406030204" pitchFamily="18" charset="0"/>
              </a:rPr>
              <a:t>Na</a:t>
            </a:r>
            <a:r>
              <a:rPr lang="en-US" sz="1600" dirty="0" smtClean="0">
                <a:latin typeface="Cambria" panose="02040503050406030204" pitchFamily="18" charset="0"/>
              </a:rPr>
              <a:t>2</a:t>
            </a:r>
            <a:r>
              <a:rPr lang="en-US" sz="2400" dirty="0" smtClean="0">
                <a:latin typeface="Cambria" panose="02040503050406030204" pitchFamily="18" charset="0"/>
              </a:rPr>
              <a:t>S</a:t>
            </a:r>
            <a:r>
              <a:rPr lang="ru-RU" sz="2400" dirty="0">
                <a:latin typeface="Cambria" panose="02040503050406030204" pitchFamily="18" charset="0"/>
              </a:rPr>
              <a:t>О</a:t>
            </a:r>
            <a:r>
              <a:rPr lang="ru-RU" sz="1600" dirty="0">
                <a:latin typeface="Cambria" panose="02040503050406030204" pitchFamily="18" charset="0"/>
              </a:rPr>
              <a:t>4</a:t>
            </a:r>
            <a:r>
              <a:rPr lang="ru-RU" sz="2400" dirty="0"/>
              <a:t>, </a:t>
            </a:r>
            <a:r>
              <a:rPr lang="uk-UA" sz="2400" dirty="0" smtClean="0"/>
              <a:t>який необхідно видаляти з кореневмісного </a:t>
            </a:r>
            <a:r>
              <a:rPr lang="ru-RU" sz="2400" dirty="0" smtClean="0"/>
              <a:t>шару </a:t>
            </a:r>
            <a:r>
              <a:rPr lang="uk-UA" sz="2400" dirty="0" smtClean="0"/>
              <a:t>промиванням. В умовах богарного землеробства промивання можна здійснити снігозатриманням та акумуляцією поверхневого с</a:t>
            </a:r>
            <a:r>
              <a:rPr lang="ru-RU" sz="2400" dirty="0" smtClean="0"/>
              <a:t>току.</a:t>
            </a:r>
          </a:p>
          <a:p>
            <a:pPr algn="just"/>
            <a:endParaRPr lang="uk-UA" sz="2400" dirty="0"/>
          </a:p>
          <a:p>
            <a:pPr algn="just"/>
            <a:r>
              <a:rPr lang="uk-UA" sz="2400" dirty="0"/>
              <a:t>Я</a:t>
            </a:r>
            <a:r>
              <a:rPr lang="uk-UA" sz="2400" dirty="0" smtClean="0"/>
              <a:t>к </a:t>
            </a:r>
            <a:r>
              <a:rPr lang="uk-UA" sz="2400" dirty="0" err="1" smtClean="0"/>
              <a:t>меліоранти</a:t>
            </a:r>
            <a:r>
              <a:rPr lang="uk-UA" sz="2400" dirty="0" smtClean="0"/>
              <a:t> використовують </a:t>
            </a:r>
            <a:r>
              <a:rPr lang="uk-UA" sz="2400" dirty="0" err="1" smtClean="0"/>
              <a:t>глиногіпс</a:t>
            </a:r>
            <a:r>
              <a:rPr lang="uk-UA" sz="2400" dirty="0" smtClean="0"/>
              <a:t>, хлорид кальцію, сірку, сульфат заліза, сульфат алюмінію, дефекат, неорганічні кислоти (сірчану, соляну, азотну) тощо. Вибір </a:t>
            </a:r>
            <a:r>
              <a:rPr lang="uk-UA" sz="2400" dirty="0" err="1" smtClean="0"/>
              <a:t>меліоранту</a:t>
            </a:r>
            <a:r>
              <a:rPr lang="uk-UA" sz="2400" dirty="0" smtClean="0"/>
              <a:t> визначається ефективністю його впливу на ґрунт та відповідністю властивостям ґрунту.</a:t>
            </a:r>
            <a:endParaRPr lang="uk-UA" sz="2400" dirty="0"/>
          </a:p>
        </p:txBody>
      </p:sp>
    </p:spTree>
    <p:extLst>
      <p:ext uri="{BB962C8B-B14F-4D97-AF65-F5344CB8AC3E}">
        <p14:creationId xmlns:p14="http://schemas.microsoft.com/office/powerpoint/2010/main" val="3437200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0700" y="540246"/>
            <a:ext cx="10833100" cy="5262979"/>
          </a:xfrm>
          <a:prstGeom prst="rect">
            <a:avLst/>
          </a:prstGeom>
        </p:spPr>
        <p:txBody>
          <a:bodyPr wrap="square">
            <a:spAutoFit/>
          </a:bodyPr>
          <a:lstStyle/>
          <a:p>
            <a:pPr algn="just"/>
            <a:r>
              <a:rPr lang="ru-RU" sz="2400" b="1" dirty="0"/>
              <a:t>Комплекс</a:t>
            </a:r>
            <a:r>
              <a:rPr lang="ru-RU" b="1" dirty="0"/>
              <a:t> </a:t>
            </a:r>
            <a:r>
              <a:rPr lang="uk-UA" sz="2400" b="1" dirty="0" smtClean="0"/>
              <a:t>заходів меліорації солонців та солонцюватих ґрунтів повинен охоплювати:</a:t>
            </a:r>
          </a:p>
          <a:p>
            <a:pPr algn="just"/>
            <a:endParaRPr lang="uk-UA" sz="2400" b="1" dirty="0" smtClean="0"/>
          </a:p>
          <a:p>
            <a:pPr marL="457200" indent="-457200" algn="just">
              <a:buAutoNum type="arabicPeriod"/>
            </a:pPr>
            <a:r>
              <a:rPr lang="uk-UA" sz="2400" dirty="0" smtClean="0"/>
              <a:t>хімічні заходи – внесення </a:t>
            </a:r>
            <a:r>
              <a:rPr lang="uk-UA" sz="2400" dirty="0" err="1" smtClean="0"/>
              <a:t>меліорантів</a:t>
            </a:r>
            <a:r>
              <a:rPr lang="uk-UA" sz="2400" dirty="0" smtClean="0"/>
              <a:t>; </a:t>
            </a:r>
          </a:p>
          <a:p>
            <a:pPr marL="457200" indent="-457200" algn="just">
              <a:buAutoNum type="arabicPeriod"/>
            </a:pPr>
            <a:r>
              <a:rPr lang="uk-UA" sz="2400" dirty="0" smtClean="0"/>
              <a:t>обробіток ґрунту чизельними розпушувачами на глибину 35–45 см або плантажну оранку на 60–70 см;</a:t>
            </a:r>
          </a:p>
          <a:p>
            <a:pPr algn="just"/>
            <a:r>
              <a:rPr lang="uk-UA" sz="2400" dirty="0" smtClean="0"/>
              <a:t>3. планування (вирівнювання) поверхні поля;</a:t>
            </a:r>
          </a:p>
          <a:p>
            <a:pPr algn="just"/>
            <a:r>
              <a:rPr lang="uk-UA" sz="2400" dirty="0"/>
              <a:t>4</a:t>
            </a:r>
            <a:r>
              <a:rPr lang="uk-UA" sz="2400" dirty="0" smtClean="0"/>
              <a:t>. регулювання поверхневого стоку та влаштування дренажу та промивного водного режиму за рахунок зрошення і снігозатримання;</a:t>
            </a:r>
          </a:p>
          <a:p>
            <a:pPr algn="just"/>
            <a:r>
              <a:rPr lang="uk-UA" sz="2400" dirty="0"/>
              <a:t>5</a:t>
            </a:r>
            <a:r>
              <a:rPr lang="uk-UA" sz="2400" dirty="0" smtClean="0"/>
              <a:t>. використання органічних і мінеральних добрив як засіб, що прискорює хімічну меліорацію і підвищує родючість ґрунту;</a:t>
            </a:r>
          </a:p>
          <a:p>
            <a:pPr algn="just"/>
            <a:r>
              <a:rPr lang="uk-UA" sz="2400" dirty="0"/>
              <a:t>6</a:t>
            </a:r>
            <a:r>
              <a:rPr lang="uk-UA" sz="2400" dirty="0" smtClean="0"/>
              <a:t>. створення після меліорації сприятливого агробіологічного фону висівом солестійких рослин (у перші роки – </a:t>
            </a:r>
            <a:r>
              <a:rPr lang="uk-UA" sz="2400" dirty="0" err="1" smtClean="0"/>
              <a:t>буркуна</a:t>
            </a:r>
            <a:r>
              <a:rPr lang="uk-UA" sz="2400" dirty="0" smtClean="0"/>
              <a:t>, суданської трави, люцерни, а в міру окультурення – ячменю, пшениці озимої, сорго, буряків цукрових).</a:t>
            </a:r>
            <a:endParaRPr lang="uk-UA" sz="2400" dirty="0"/>
          </a:p>
        </p:txBody>
      </p:sp>
    </p:spTree>
    <p:extLst>
      <p:ext uri="{BB962C8B-B14F-4D97-AF65-F5344CB8AC3E}">
        <p14:creationId xmlns:p14="http://schemas.microsoft.com/office/powerpoint/2010/main" val="127027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1056" y="122164"/>
            <a:ext cx="10949048" cy="2923877"/>
          </a:xfrm>
          <a:prstGeom prst="rect">
            <a:avLst/>
          </a:prstGeom>
        </p:spPr>
        <p:txBody>
          <a:bodyPr wrap="square">
            <a:spAutoFit/>
          </a:bodyPr>
          <a:lstStyle/>
          <a:p>
            <a:pPr algn="just"/>
            <a:endParaRPr lang="ru-RU" sz="1600" b="0" i="0" u="none" strike="noStrike" baseline="0" dirty="0" smtClean="0">
              <a:solidFill>
                <a:srgbClr val="000000"/>
              </a:solidFill>
              <a:latin typeface="Times New Roman" panose="02020603050405020304" pitchFamily="18" charset="0"/>
            </a:endParaRPr>
          </a:p>
          <a:p>
            <a:pPr algn="just"/>
            <a:r>
              <a:rPr lang="uk-UA" sz="2800" dirty="0" smtClean="0"/>
              <a:t>Явище </a:t>
            </a:r>
            <a:r>
              <a:rPr lang="uk-UA" sz="2800" dirty="0"/>
              <a:t>підкислення ґрунтів </a:t>
            </a:r>
            <a:r>
              <a:rPr lang="uk-UA" sz="2800" dirty="0" smtClean="0"/>
              <a:t>має прихований </a:t>
            </a:r>
            <a:r>
              <a:rPr lang="uk-UA" sz="2800" dirty="0"/>
              <a:t>і в багатьох випадках вторинний характер. </a:t>
            </a:r>
            <a:endParaRPr lang="uk-UA" sz="2800" dirty="0" smtClean="0"/>
          </a:p>
          <a:p>
            <a:pPr algn="just"/>
            <a:r>
              <a:rPr lang="uk-UA" sz="2800" dirty="0" smtClean="0"/>
              <a:t>Спочатку відбувається </a:t>
            </a:r>
            <a:r>
              <a:rPr lang="uk-UA" sz="2800" dirty="0"/>
              <a:t>процес декальцинації, а потім, значно пізніше, </a:t>
            </a:r>
            <a:r>
              <a:rPr lang="uk-UA" sz="2800" dirty="0" smtClean="0"/>
              <a:t>спостерігається підкислення </a:t>
            </a:r>
            <a:r>
              <a:rPr lang="uk-UA" sz="2800" dirty="0"/>
              <a:t>ґрунту. Нерідко вже провапновані ґрунти знов стають кислими.</a:t>
            </a:r>
          </a:p>
          <a:p>
            <a:pPr algn="just"/>
            <a:r>
              <a:rPr lang="uk-UA" sz="2800" dirty="0"/>
              <a:t>З'являються кислі ґрунти і в районах, де їх раніше не було</a:t>
            </a:r>
            <a:endParaRPr lang="uk-UA"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210692" y="3562264"/>
            <a:ext cx="4952608" cy="3295736"/>
          </a:xfrm>
          <a:prstGeom prst="rect">
            <a:avLst/>
          </a:prstGeom>
        </p:spPr>
      </p:pic>
    </p:spTree>
    <p:extLst>
      <p:ext uri="{BB962C8B-B14F-4D97-AF65-F5344CB8AC3E}">
        <p14:creationId xmlns:p14="http://schemas.microsoft.com/office/powerpoint/2010/main" val="31279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621979" y="275852"/>
            <a:ext cx="5288972" cy="5693866"/>
          </a:xfrm>
          <a:prstGeom prst="rect">
            <a:avLst/>
          </a:prstGeom>
        </p:spPr>
        <p:txBody>
          <a:bodyPr wrap="square">
            <a:spAutoFit/>
          </a:bodyPr>
          <a:lstStyle/>
          <a:p>
            <a:pPr algn="just"/>
            <a:r>
              <a:rPr lang="ru-RU" sz="2800" b="1" dirty="0" smtClean="0"/>
              <a:t>Причин </a:t>
            </a:r>
            <a:r>
              <a:rPr lang="ru-RU" sz="2800" b="1" dirty="0" err="1" smtClean="0"/>
              <a:t>підкислення</a:t>
            </a:r>
            <a:r>
              <a:rPr lang="ru-RU" sz="2800" dirty="0" smtClean="0"/>
              <a:t>:</a:t>
            </a:r>
          </a:p>
          <a:p>
            <a:pPr algn="just"/>
            <a:endParaRPr lang="uk-UA" sz="2800" dirty="0"/>
          </a:p>
          <a:p>
            <a:pPr marL="514350" indent="-514350" algn="just">
              <a:buFont typeface="+mj-lt"/>
              <a:buAutoNum type="arabicPeriod"/>
            </a:pPr>
            <a:r>
              <a:rPr lang="uk-UA" sz="2800" dirty="0" smtClean="0"/>
              <a:t>кислотні дощі, </a:t>
            </a:r>
          </a:p>
          <a:p>
            <a:pPr marL="514350" indent="-514350" algn="just">
              <a:buFont typeface="+mj-lt"/>
              <a:buAutoNum type="arabicPeriod"/>
            </a:pPr>
            <a:r>
              <a:rPr lang="uk-UA" sz="2800" dirty="0" smtClean="0"/>
              <a:t>низький рівень удобрювання ґрунтів органікою,</a:t>
            </a:r>
          </a:p>
          <a:p>
            <a:pPr marL="514350" indent="-514350" algn="just">
              <a:buFont typeface="+mj-lt"/>
              <a:buAutoNum type="arabicPeriod"/>
            </a:pPr>
            <a:r>
              <a:rPr lang="uk-UA" sz="2800" dirty="0" smtClean="0"/>
              <a:t>необґрунтовано інтенсивне застосування засобів хімізації в землеробстві.</a:t>
            </a:r>
          </a:p>
          <a:p>
            <a:pPr algn="just"/>
            <a:endParaRPr lang="uk-UA" sz="2800" dirty="0" smtClean="0"/>
          </a:p>
          <a:p>
            <a:pPr algn="just"/>
            <a:r>
              <a:rPr lang="uk-UA" sz="2800" dirty="0" smtClean="0"/>
              <a:t>Отже, вторинне підкислення ґрунтів має переважно антропогенне </a:t>
            </a:r>
            <a:r>
              <a:rPr lang="uk-UA" sz="2800" dirty="0" err="1" smtClean="0"/>
              <a:t>походженн</a:t>
            </a:r>
            <a:r>
              <a:rPr lang="ru-RU" sz="2800" dirty="0" smtClean="0"/>
              <a:t>я.</a:t>
            </a:r>
            <a:endParaRPr lang="uk-UA"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99459" y="262617"/>
            <a:ext cx="4419598" cy="3310433"/>
          </a:xfrm>
          <a:prstGeom prst="rect">
            <a:avLst/>
          </a:prstGeom>
        </p:spPr>
      </p:pic>
      <p:pic>
        <p:nvPicPr>
          <p:cNvPr id="6" name="Рисунок 5"/>
          <p:cNvPicPr>
            <a:picLocks noChangeAspect="1"/>
          </p:cNvPicPr>
          <p:nvPr/>
        </p:nvPicPr>
        <p:blipFill>
          <a:blip r:embed="rId3"/>
          <a:stretch>
            <a:fillRect/>
          </a:stretch>
        </p:blipFill>
        <p:spPr>
          <a:xfrm>
            <a:off x="1099459" y="3573050"/>
            <a:ext cx="4419598" cy="2610036"/>
          </a:xfrm>
          <a:prstGeom prst="rect">
            <a:avLst/>
          </a:prstGeom>
        </p:spPr>
      </p:pic>
    </p:spTree>
    <p:extLst>
      <p:ext uri="{BB962C8B-B14F-4D97-AF65-F5344CB8AC3E}">
        <p14:creationId xmlns:p14="http://schemas.microsoft.com/office/powerpoint/2010/main" val="424927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624453" y="1505396"/>
            <a:ext cx="5288972" cy="3847207"/>
          </a:xfrm>
          <a:prstGeom prst="rect">
            <a:avLst/>
          </a:prstGeom>
        </p:spPr>
        <p:txBody>
          <a:bodyPr wrap="square">
            <a:spAutoFit/>
          </a:bodyPr>
          <a:lstStyle/>
          <a:p>
            <a:pPr algn="just"/>
            <a:endParaRPr lang="uk-UA" sz="2800" b="1"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За даними ЮНЕСКО, в атмосферу надходить 109 т/рік кислотних агентів газового та аерозольного характеру. Це насамперед сполуки сірки, азоту, вуглецю і хлору. При їх окисненні та конденсації утворюються сульфатна, </a:t>
            </a:r>
            <a:r>
              <a:rPr lang="uk-UA" sz="2400" dirty="0" err="1" smtClean="0">
                <a:latin typeface="Times New Roman" panose="02020603050405020304" pitchFamily="18" charset="0"/>
                <a:cs typeface="Times New Roman" panose="02020603050405020304" pitchFamily="18" charset="0"/>
              </a:rPr>
              <a:t>хлоридна</a:t>
            </a:r>
            <a:r>
              <a:rPr lang="uk-UA" sz="2400" dirty="0" smtClean="0">
                <a:latin typeface="Times New Roman" panose="02020603050405020304" pitchFamily="18" charset="0"/>
                <a:cs typeface="Times New Roman" panose="02020603050405020304" pitchFamily="18" charset="0"/>
              </a:rPr>
              <a:t>, карбонатна й нітратна кислоти, які випадають на ґрунти з</a:t>
            </a:r>
          </a:p>
          <a:p>
            <a:pPr algn="just"/>
            <a:r>
              <a:rPr lang="uk-UA" sz="2400" dirty="0" smtClean="0">
                <a:latin typeface="Times New Roman" panose="02020603050405020304" pitchFamily="18" charset="0"/>
                <a:cs typeface="Times New Roman" panose="02020603050405020304" pitchFamily="18" charset="0"/>
              </a:rPr>
              <a:t>дощовою водою.</a:t>
            </a:r>
            <a:endParaRPr lang="uk-UA"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68275" y="1579542"/>
            <a:ext cx="6130925" cy="4117118"/>
          </a:xfrm>
          <a:prstGeom prst="rect">
            <a:avLst/>
          </a:prstGeom>
        </p:spPr>
      </p:pic>
    </p:spTree>
    <p:extLst>
      <p:ext uri="{BB962C8B-B14F-4D97-AF65-F5344CB8AC3E}">
        <p14:creationId xmlns:p14="http://schemas.microsoft.com/office/powerpoint/2010/main" val="206186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97600" y="1050614"/>
            <a:ext cx="5673602" cy="4827284"/>
          </a:xfrm>
          <a:prstGeom prst="rect">
            <a:avLst/>
          </a:prstGeom>
        </p:spPr>
        <p:txBody>
          <a:bodyPr wrap="square">
            <a:spAutoFit/>
          </a:bodyPr>
          <a:lstStyle/>
          <a:p>
            <a:pPr algn="just"/>
            <a:endParaRPr lang="uk-UA" sz="2400" b="1" i="1" dirty="0">
              <a:latin typeface="Times New Roman" panose="02020603050405020304" pitchFamily="18" charset="0"/>
              <a:cs typeface="Times New Roman" panose="02020603050405020304" pitchFamily="18" charset="0"/>
            </a:endParaRPr>
          </a:p>
          <a:p>
            <a:pPr algn="just">
              <a:lnSpc>
                <a:spcPct val="150000"/>
              </a:lnSpc>
            </a:pPr>
            <a:r>
              <a:rPr lang="uk-UA" sz="2400" dirty="0" smtClean="0">
                <a:latin typeface="Times New Roman" panose="02020603050405020304" pitchFamily="18" charset="0"/>
                <a:cs typeface="Times New Roman" panose="02020603050405020304" pitchFamily="18" charset="0"/>
              </a:rPr>
              <a:t>За останні 50–60 років спостерігається загально планетарне підвищення</a:t>
            </a:r>
          </a:p>
          <a:p>
            <a:pPr algn="just">
              <a:lnSpc>
                <a:spcPct val="150000"/>
              </a:lnSpc>
            </a:pPr>
            <a:r>
              <a:rPr lang="uk-UA" sz="2400" dirty="0" smtClean="0">
                <a:latin typeface="Times New Roman" panose="02020603050405020304" pitchFamily="18" charset="0"/>
                <a:cs typeface="Times New Roman" panose="02020603050405020304" pitchFamily="18" charset="0"/>
              </a:rPr>
              <a:t>кислотності дощових опадів. Сильне зростання цього показника зареєстровано в багатьох індустріальних районах Швеції, Норвегії, США та Канади. У цих країнах </a:t>
            </a:r>
            <a:r>
              <a:rPr lang="uk-UA" sz="2400" dirty="0" err="1" smtClean="0">
                <a:latin typeface="Times New Roman" panose="02020603050405020304" pitchFamily="18" charset="0"/>
                <a:cs typeface="Times New Roman" panose="02020603050405020304" pitchFamily="18" charset="0"/>
              </a:rPr>
              <a:t>рН</a:t>
            </a:r>
            <a:r>
              <a:rPr lang="uk-UA" sz="2400" dirty="0" smtClean="0">
                <a:latin typeface="Times New Roman" panose="02020603050405020304" pitchFamily="18" charset="0"/>
                <a:cs typeface="Times New Roman" panose="02020603050405020304" pitchFamily="18" charset="0"/>
              </a:rPr>
              <a:t> дощової води знизився з 6–6,5 до 5–4,6, а в окремі періоди до </a:t>
            </a:r>
            <a:r>
              <a:rPr lang="ru-RU" sz="2400" dirty="0" smtClean="0">
                <a:latin typeface="Times New Roman" panose="02020603050405020304" pitchFamily="18" charset="0"/>
                <a:cs typeface="Times New Roman" panose="02020603050405020304" pitchFamily="18" charset="0"/>
              </a:rPr>
              <a:t>4–3,5</a:t>
            </a:r>
            <a:r>
              <a:rPr lang="ru-RU" sz="2400" dirty="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2087" y="1050614"/>
            <a:ext cx="5624513" cy="5403462"/>
          </a:xfrm>
          <a:prstGeom prst="rect">
            <a:avLst/>
          </a:prstGeom>
        </p:spPr>
      </p:pic>
    </p:spTree>
    <p:extLst>
      <p:ext uri="{BB962C8B-B14F-4D97-AF65-F5344CB8AC3E}">
        <p14:creationId xmlns:p14="http://schemas.microsoft.com/office/powerpoint/2010/main" val="1778218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6280" y="1417782"/>
            <a:ext cx="6096000" cy="3539430"/>
          </a:xfrm>
          <a:prstGeom prst="rect">
            <a:avLst/>
          </a:prstGeom>
        </p:spPr>
        <p:txBody>
          <a:bodyPr wrap="square">
            <a:spAutoFit/>
          </a:bodyPr>
          <a:lstStyle/>
          <a:p>
            <a:pPr algn="just"/>
            <a:r>
              <a:rPr lang="uk-UA" sz="2800" dirty="0"/>
              <a:t>Особливо висока кислотність вод виникає під час </a:t>
            </a:r>
            <a:r>
              <a:rPr lang="uk-UA" sz="2800" dirty="0" smtClean="0"/>
              <a:t>весняного сніготанення</a:t>
            </a:r>
            <a:r>
              <a:rPr lang="uk-UA" sz="2800" dirty="0"/>
              <a:t>. Реакція таких вод може досягати </a:t>
            </a:r>
            <a:r>
              <a:rPr lang="uk-UA" sz="2800" dirty="0" err="1"/>
              <a:t>рН</a:t>
            </a:r>
            <a:r>
              <a:rPr lang="uk-UA" sz="2800" dirty="0"/>
              <a:t> 4–3,5. Кислі талі та </a:t>
            </a:r>
            <a:r>
              <a:rPr lang="uk-UA" sz="2800" dirty="0" smtClean="0"/>
              <a:t>дощові води</a:t>
            </a:r>
            <a:r>
              <a:rPr lang="uk-UA" sz="2800" dirty="0"/>
              <a:t>, потрапляючи у ґрунт, спричиняють підкислення всього </a:t>
            </a:r>
            <a:r>
              <a:rPr lang="uk-UA" sz="2800" dirty="0" smtClean="0"/>
              <a:t>профілю ґрунту</a:t>
            </a:r>
            <a:r>
              <a:rPr lang="uk-UA" sz="2800" dirty="0"/>
              <a:t>, а нерідко підкислюють і підґрунтові </a:t>
            </a:r>
            <a:r>
              <a:rPr lang="uk-UA" sz="2800" dirty="0" smtClean="0"/>
              <a:t>води.</a:t>
            </a:r>
            <a:endParaRPr lang="uk-UA" sz="2800" dirty="0" smtClean="0"/>
          </a:p>
        </p:txBody>
      </p:sp>
      <p:pic>
        <p:nvPicPr>
          <p:cNvPr id="4" name="Рисунок 3"/>
          <p:cNvPicPr>
            <a:picLocks noChangeAspect="1"/>
          </p:cNvPicPr>
          <p:nvPr/>
        </p:nvPicPr>
        <p:blipFill>
          <a:blip r:embed="rId2"/>
          <a:stretch>
            <a:fillRect/>
          </a:stretch>
        </p:blipFill>
        <p:spPr>
          <a:xfrm>
            <a:off x="6457209" y="1877784"/>
            <a:ext cx="5734791" cy="3423557"/>
          </a:xfrm>
          <a:prstGeom prst="rect">
            <a:avLst/>
          </a:prstGeom>
        </p:spPr>
      </p:pic>
    </p:spTree>
    <p:extLst>
      <p:ext uri="{BB962C8B-B14F-4D97-AF65-F5344CB8AC3E}">
        <p14:creationId xmlns:p14="http://schemas.microsoft.com/office/powerpoint/2010/main" val="374646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1574" y="938151"/>
            <a:ext cx="10309723" cy="1384995"/>
          </a:xfrm>
          <a:prstGeom prst="rect">
            <a:avLst/>
          </a:prstGeom>
        </p:spPr>
        <p:txBody>
          <a:bodyPr wrap="square">
            <a:spAutoFit/>
          </a:bodyPr>
          <a:lstStyle/>
          <a:p>
            <a:pPr algn="just"/>
            <a:r>
              <a:rPr lang="uk-UA" sz="2800" dirty="0" smtClean="0"/>
              <a:t>Кислоти, потрапляючи в ґрунт, взаємодіють з його органічною та мінеральною частинами. При цьому відбуваються такі реакції:</a:t>
            </a:r>
            <a:endParaRPr lang="uk-UA" sz="2800" dirty="0"/>
          </a:p>
        </p:txBody>
      </p:sp>
      <p:pic>
        <p:nvPicPr>
          <p:cNvPr id="2" name="Рисунок 1"/>
          <p:cNvPicPr>
            <a:picLocks noChangeAspect="1"/>
          </p:cNvPicPr>
          <p:nvPr/>
        </p:nvPicPr>
        <p:blipFill>
          <a:blip r:embed="rId2"/>
          <a:stretch>
            <a:fillRect/>
          </a:stretch>
        </p:blipFill>
        <p:spPr>
          <a:xfrm>
            <a:off x="2231937" y="2685160"/>
            <a:ext cx="8028243" cy="2521840"/>
          </a:xfrm>
          <a:prstGeom prst="rect">
            <a:avLst/>
          </a:prstGeom>
        </p:spPr>
      </p:pic>
    </p:spTree>
    <p:extLst>
      <p:ext uri="{BB962C8B-B14F-4D97-AF65-F5344CB8AC3E}">
        <p14:creationId xmlns:p14="http://schemas.microsoft.com/office/powerpoint/2010/main" val="3395338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TM03090434[[fn=Дерево]]</Template>
  <TotalTime>1093</TotalTime>
  <Words>1536</Words>
  <Application>Microsoft Office PowerPoint</Application>
  <PresentationFormat>Широкоэкранный</PresentationFormat>
  <Paragraphs>97</Paragraphs>
  <Slides>31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31</vt:i4>
      </vt:variant>
    </vt:vector>
  </HeadingPairs>
  <TitlesOfParts>
    <vt:vector size="38" baseType="lpstr">
      <vt:lpstr>Arial</vt:lpstr>
      <vt:lpstr>Cambria</vt:lpstr>
      <vt:lpstr>Rockwell</vt:lpstr>
      <vt:lpstr>Rockwell Condensed</vt:lpstr>
      <vt:lpstr>Times New Roman</vt:lpstr>
      <vt:lpstr>Wingdings</vt:lpstr>
      <vt:lpstr>Дерево</vt:lpstr>
      <vt:lpstr>Тема 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dc:title>
  <dc:creator>Герасимчук Олена Леонтіївна</dc:creator>
  <cp:lastModifiedBy>Пользователь</cp:lastModifiedBy>
  <cp:revision>115</cp:revision>
  <dcterms:created xsi:type="dcterms:W3CDTF">2024-09-04T07:26:26Z</dcterms:created>
  <dcterms:modified xsi:type="dcterms:W3CDTF">2024-11-04T21:39:11Z</dcterms:modified>
</cp:coreProperties>
</file>