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9" r:id="rId4"/>
    <p:sldId id="258" r:id="rId5"/>
    <p:sldId id="260" r:id="rId6"/>
    <p:sldId id="310" r:id="rId7"/>
    <p:sldId id="312" r:id="rId8"/>
    <p:sldId id="261" r:id="rId9"/>
    <p:sldId id="311" r:id="rId10"/>
    <p:sldId id="263" r:id="rId11"/>
    <p:sldId id="268" r:id="rId12"/>
    <p:sldId id="264" r:id="rId13"/>
    <p:sldId id="313" r:id="rId14"/>
    <p:sldId id="314" r:id="rId15"/>
    <p:sldId id="295" r:id="rId16"/>
    <p:sldId id="267" r:id="rId17"/>
    <p:sldId id="316" r:id="rId18"/>
    <p:sldId id="317" r:id="rId19"/>
    <p:sldId id="266" r:id="rId20"/>
    <p:sldId id="293" r:id="rId21"/>
    <p:sldId id="294" r:id="rId22"/>
    <p:sldId id="301" r:id="rId23"/>
    <p:sldId id="269" r:id="rId24"/>
    <p:sldId id="292" r:id="rId25"/>
    <p:sldId id="296" r:id="rId26"/>
    <p:sldId id="297" r:id="rId27"/>
    <p:sldId id="298" r:id="rId28"/>
    <p:sldId id="315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85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00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5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98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BA25F49-7132-460D-B4E5-AA3C382CEB2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37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0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3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5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23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7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30.10.2024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2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BA25F49-7132-460D-B4E5-AA3C382CEB2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7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6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8561040" cy="1069848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/>
              <a:t>ДЕГУМІФІКАЦІЯ ҐРУНТІВ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7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359869"/>
            <a:ext cx="114834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3148" y="604283"/>
            <a:ext cx="10117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початком сільськогосподарського використання ґрунтів динамічна рівновага (гуміфікація ↔ мінералізація) зміщується в бік підсилення мінералізації, спостерігається зниження вмісту гумусу. </a:t>
            </a:r>
          </a:p>
          <a:p>
            <a:pPr algn="just">
              <a:lnSpc>
                <a:spcPct val="150000"/>
              </a:lnSpc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err="1" smtClean="0"/>
              <a:t>Основними</a:t>
            </a:r>
            <a:r>
              <a:rPr lang="ru-RU" sz="2400" dirty="0" smtClean="0"/>
              <a:t> причинами </a:t>
            </a:r>
            <a:r>
              <a:rPr lang="ru-RU" sz="2400" dirty="0" err="1" smtClean="0"/>
              <a:t>даного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явища</a:t>
            </a:r>
            <a:r>
              <a:rPr lang="ru-RU" sz="2400" dirty="0" smtClean="0"/>
              <a:t> є </a:t>
            </a:r>
            <a:r>
              <a:rPr lang="ru-RU" sz="2400" dirty="0" err="1" smtClean="0"/>
              <a:t>різке</a:t>
            </a:r>
            <a:r>
              <a:rPr lang="ru-RU" sz="2400" dirty="0" smtClean="0"/>
              <a:t> </a:t>
            </a:r>
            <a:r>
              <a:rPr lang="ru-RU" sz="2400" dirty="0" err="1" smtClean="0"/>
              <a:t>скорочення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надходження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решток</a:t>
            </a:r>
            <a:r>
              <a:rPr lang="ru-RU" sz="2400" dirty="0" smtClean="0"/>
              <a:t> у </a:t>
            </a:r>
            <a:r>
              <a:rPr lang="ru-RU" sz="2400" dirty="0" err="1" smtClean="0"/>
              <a:t>ґрунт</a:t>
            </a:r>
            <a:r>
              <a:rPr lang="ru-RU" sz="2400" dirty="0"/>
              <a:t>, </a:t>
            </a:r>
            <a:r>
              <a:rPr lang="ru-RU" sz="2400" dirty="0" err="1"/>
              <a:t>зміна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якісного</a:t>
            </a:r>
            <a:r>
              <a:rPr lang="ru-RU" sz="2400" dirty="0"/>
              <a:t> складу, </a:t>
            </a:r>
            <a:r>
              <a:rPr lang="ru-RU" sz="2400" dirty="0" err="1"/>
              <a:t>підсилення</a:t>
            </a:r>
            <a:r>
              <a:rPr lang="ru-RU" sz="2400" dirty="0"/>
              <a:t> </a:t>
            </a:r>
            <a:r>
              <a:rPr lang="ru-RU" sz="2400" dirty="0" err="1"/>
              <a:t>мікробіологічної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тшаром</a:t>
            </a:r>
            <a:r>
              <a:rPr lang="ru-RU" sz="2400" dirty="0"/>
              <a:t>, </a:t>
            </a:r>
            <a:r>
              <a:rPr lang="ru-RU" sz="2400" dirty="0" smtClean="0"/>
              <a:t>щ </a:t>
            </a:r>
            <a:r>
              <a:rPr lang="ru-RU" sz="2400" dirty="0" err="1"/>
              <a:t>о</a:t>
            </a:r>
            <a:r>
              <a:rPr lang="ru-RU" sz="2400" dirty="0" err="1" smtClean="0"/>
              <a:t>залягає</a:t>
            </a:r>
            <a:r>
              <a:rPr lang="ru-RU" sz="2400" dirty="0" smtClean="0"/>
              <a:t> </a:t>
            </a:r>
            <a:r>
              <a:rPr lang="ru-RU" sz="2400" dirty="0" err="1"/>
              <a:t>нижче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а </a:t>
            </a:r>
            <a:r>
              <a:rPr lang="ru-RU" sz="2400" dirty="0" err="1"/>
              <a:t>перемішування</a:t>
            </a:r>
            <a:r>
              <a:rPr lang="ru-RU" sz="2400" dirty="0"/>
              <a:t> </a:t>
            </a:r>
            <a:r>
              <a:rPr lang="ru-RU" sz="2400" dirty="0" err="1"/>
              <a:t>поверхневого</a:t>
            </a:r>
            <a:r>
              <a:rPr lang="ru-RU" sz="2400" dirty="0"/>
              <a:t> </a:t>
            </a:r>
            <a:r>
              <a:rPr lang="ru-RU" sz="2400" dirty="0" smtClean="0"/>
              <a:t>шару </a:t>
            </a:r>
            <a:r>
              <a:rPr lang="ru-RU" sz="2400" dirty="0" err="1"/>
              <a:t>ґрунту</a:t>
            </a:r>
            <a:r>
              <a:rPr lang="ru-RU" sz="2400" dirty="0"/>
              <a:t> </a:t>
            </a:r>
            <a:r>
              <a:rPr lang="ru-RU" sz="2400" dirty="0" smtClean="0"/>
              <a:t>з </a:t>
            </a:r>
            <a:r>
              <a:rPr lang="ru-RU" sz="2400" dirty="0" err="1" smtClean="0"/>
              <a:t>менш</a:t>
            </a:r>
            <a:r>
              <a:rPr lang="ru-RU" sz="2400" dirty="0" smtClean="0"/>
              <a:t> </a:t>
            </a:r>
            <a:r>
              <a:rPr lang="ru-RU" sz="2400" dirty="0" err="1" smtClean="0"/>
              <a:t>гумусованим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3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8590" y="514046"/>
            <a:ext cx="104948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>Розорювання</a:t>
            </a:r>
            <a:r>
              <a:rPr lang="uk-UA" sz="2400" dirty="0"/>
              <a:t> цілинних земель і </a:t>
            </a:r>
            <a:r>
              <a:rPr lang="uk-UA" sz="2400" dirty="0" smtClean="0"/>
              <a:t>знищення природної </a:t>
            </a:r>
            <a:r>
              <a:rPr lang="uk-UA" sz="2400" dirty="0"/>
              <a:t>рослинності змінює кругообіг </a:t>
            </a:r>
            <a:r>
              <a:rPr lang="uk-UA" sz="2400" dirty="0" err="1"/>
              <a:t>біофільних</a:t>
            </a:r>
            <a:r>
              <a:rPr lang="uk-UA" sz="2400" dirty="0"/>
              <a:t> елементів </a:t>
            </a:r>
            <a:r>
              <a:rPr lang="uk-UA" sz="2400" dirty="0" smtClean="0"/>
              <a:t>і гідротермічний </a:t>
            </a:r>
            <a:r>
              <a:rPr lang="uk-UA" sz="2400" dirty="0"/>
              <a:t>режим в екосистемі, у тому числі </a:t>
            </a:r>
            <a:r>
              <a:rPr lang="uk-UA" sz="2400" dirty="0" smtClean="0"/>
              <a:t>змінюється біогеохімічний </a:t>
            </a:r>
            <a:r>
              <a:rPr lang="uk-UA" sz="2400" dirty="0"/>
              <a:t>цикл </a:t>
            </a:r>
            <a:r>
              <a:rPr lang="uk-UA" sz="2400" dirty="0" smtClean="0"/>
              <a:t>вуглецю.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 smtClean="0"/>
              <a:t>До </a:t>
            </a:r>
            <a:r>
              <a:rPr lang="uk-UA" sz="2400" dirty="0"/>
              <a:t>того як діяльність людини почала </a:t>
            </a:r>
            <a:r>
              <a:rPr lang="uk-UA" sz="2400" dirty="0" smtClean="0"/>
              <a:t>відігравати важливу </a:t>
            </a:r>
            <a:r>
              <a:rPr lang="uk-UA" sz="2400" dirty="0"/>
              <a:t>роль в еволюції ґрунтів, середня грубизна гумусового </a:t>
            </a:r>
            <a:r>
              <a:rPr lang="uk-UA" sz="2400" dirty="0" smtClean="0"/>
              <a:t>шару становила </a:t>
            </a:r>
            <a:r>
              <a:rPr lang="uk-UA" sz="2400" dirty="0"/>
              <a:t>0,5 м, середня щільність ґрунту — 1,3 </a:t>
            </a:r>
            <a:r>
              <a:rPr lang="uk-UA" sz="2400" dirty="0" smtClean="0"/>
              <a:t>г/см3, </a:t>
            </a:r>
            <a:r>
              <a:rPr lang="uk-UA" sz="2400" dirty="0"/>
              <a:t>середній </a:t>
            </a:r>
            <a:r>
              <a:rPr lang="uk-UA" sz="2400" dirty="0" smtClean="0"/>
              <a:t>уміст органічного </a:t>
            </a:r>
            <a:r>
              <a:rPr lang="uk-UA" sz="2400" dirty="0"/>
              <a:t>вуглецю — 2 %, середні запаси органічної речовини </a:t>
            </a:r>
            <a:r>
              <a:rPr lang="uk-UA" sz="2400" dirty="0" smtClean="0"/>
              <a:t>— 13000 т/км2 , </a:t>
            </a:r>
            <a:r>
              <a:rPr lang="uk-UA" sz="2400" dirty="0"/>
              <a:t>загальні запаси вуглецю в гумусі планети — 1700 млрд </a:t>
            </a:r>
            <a:r>
              <a:rPr lang="uk-UA" sz="2400" dirty="0" smtClean="0"/>
              <a:t>т.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/>
              <a:t>Сучасна швидкість </a:t>
            </a:r>
            <a:r>
              <a:rPr lang="uk-UA" sz="2400" dirty="0" err="1" smtClean="0"/>
              <a:t>дегуміфікації</a:t>
            </a:r>
            <a:r>
              <a:rPr lang="uk-UA" sz="2400" dirty="0" smtClean="0"/>
              <a:t> ґрунтового покриву планети за останні 50 років зросла майже у 25 разів порівняно із середньою багатовіковою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000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400" y="1419182"/>
            <a:ext cx="67120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err="1"/>
              <a:t>Дегуміфікація</a:t>
            </a:r>
            <a:r>
              <a:rPr lang="uk-UA" sz="2800" dirty="0"/>
              <a:t> може суттєво посилити парниковий ефект. </a:t>
            </a:r>
            <a:endParaRPr lang="uk-UA" sz="2800" dirty="0" smtClean="0"/>
          </a:p>
          <a:p>
            <a:pPr algn="just"/>
            <a:endParaRPr lang="uk-UA" sz="2800" dirty="0" smtClean="0"/>
          </a:p>
          <a:p>
            <a:pPr algn="just"/>
            <a:r>
              <a:rPr lang="uk-UA" sz="2800" dirty="0" smtClean="0"/>
              <a:t>Втрата гумусу </a:t>
            </a:r>
            <a:r>
              <a:rPr lang="uk-UA" sz="2800" dirty="0"/>
              <a:t>ґрунтовим покривом супроводжується </a:t>
            </a:r>
            <a:r>
              <a:rPr lang="uk-UA" sz="2800" dirty="0" smtClean="0"/>
              <a:t>підвищенням концентрації </a:t>
            </a:r>
            <a:r>
              <a:rPr lang="uk-UA" sz="2800" dirty="0"/>
              <a:t>діоксиду вуглецю в атмосфері. Ймовірна оцінка </a:t>
            </a:r>
            <a:r>
              <a:rPr lang="uk-UA" sz="2800" dirty="0" smtClean="0"/>
              <a:t>приросту СО2 </a:t>
            </a:r>
            <a:r>
              <a:rPr lang="uk-UA" sz="2800" dirty="0"/>
              <a:t>в атмосфері за рахунок мінералізації гумусу складе приблизно</a:t>
            </a:r>
          </a:p>
          <a:p>
            <a:pPr algn="just"/>
            <a:r>
              <a:rPr lang="uk-UA" sz="2800" dirty="0"/>
              <a:t>1000 млрд т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7714" r="1142"/>
          <a:stretch/>
        </p:blipFill>
        <p:spPr>
          <a:xfrm>
            <a:off x="7141027" y="394608"/>
            <a:ext cx="4871357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2630" y="1055994"/>
            <a:ext cx="103523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До </a:t>
            </a:r>
            <a:r>
              <a:rPr lang="ru-RU" sz="2800" dirty="0" err="1" smtClean="0"/>
              <a:t>розорювання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чорноземів</a:t>
            </a:r>
            <a:r>
              <a:rPr lang="ru-RU" sz="2800" dirty="0" smtClean="0"/>
              <a:t> </a:t>
            </a:r>
            <a:r>
              <a:rPr lang="ru-RU" sz="2800" dirty="0" err="1" smtClean="0"/>
              <a:t>типових</a:t>
            </a:r>
            <a:r>
              <a:rPr lang="ru-RU" sz="2800" dirty="0" smtClean="0"/>
              <a:t> </a:t>
            </a:r>
            <a:r>
              <a:rPr lang="ru-RU" sz="2800" dirty="0" err="1"/>
              <a:t>Лівобережного</a:t>
            </a:r>
            <a:r>
              <a:rPr lang="ru-RU" sz="2800" dirty="0"/>
              <a:t> </a:t>
            </a:r>
            <a:r>
              <a:rPr lang="ru-RU" sz="2800" dirty="0" err="1"/>
              <a:t>Лісостепу</a:t>
            </a:r>
            <a:r>
              <a:rPr lang="ru-RU" sz="2800" dirty="0"/>
              <a:t> </a:t>
            </a:r>
            <a:r>
              <a:rPr lang="ru-RU" sz="2800" dirty="0" err="1"/>
              <a:t>України</a:t>
            </a:r>
            <a:r>
              <a:rPr lang="ru-RU" sz="2800" dirty="0"/>
              <a:t> в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верхньому</a:t>
            </a:r>
            <a:r>
              <a:rPr lang="ru-RU" sz="2800" dirty="0"/>
              <a:t> </a:t>
            </a:r>
            <a:r>
              <a:rPr lang="ru-RU" sz="2800" dirty="0" err="1"/>
              <a:t>шарі</a:t>
            </a:r>
            <a:r>
              <a:rPr lang="ru-RU" sz="2800" dirty="0"/>
              <a:t> </a:t>
            </a:r>
            <a:r>
              <a:rPr lang="ru-RU" sz="2800" dirty="0" err="1"/>
              <a:t>містилось</a:t>
            </a:r>
            <a:r>
              <a:rPr lang="ru-RU" sz="2800" dirty="0"/>
              <a:t> </a:t>
            </a:r>
            <a:r>
              <a:rPr lang="ru-RU" sz="2800" dirty="0" smtClean="0"/>
              <a:t>10–11 </a:t>
            </a:r>
            <a:r>
              <a:rPr lang="ru-RU" sz="2800" dirty="0"/>
              <a:t>% гумусу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792" y="2732395"/>
            <a:ext cx="6783989" cy="37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24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01392" y="142504"/>
            <a:ext cx="699060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Значних розмірів досягли втрати гумусу в ґрунтах України. </a:t>
            </a:r>
          </a:p>
          <a:p>
            <a:pPr algn="just"/>
            <a:endParaRPr lang="uk-UA" sz="2800" dirty="0" smtClean="0"/>
          </a:p>
          <a:p>
            <a:pPr algn="just"/>
            <a:r>
              <a:rPr lang="uk-UA" sz="2800" dirty="0" err="1" smtClean="0"/>
              <a:t>Дегуміфікацією</a:t>
            </a:r>
            <a:r>
              <a:rPr lang="uk-UA" sz="2800" dirty="0" smtClean="0"/>
              <a:t> охоплено 39 млн га сільськогосподарських угідь.</a:t>
            </a:r>
          </a:p>
          <a:p>
            <a:pPr algn="just"/>
            <a:r>
              <a:rPr lang="uk-UA" sz="2800" dirty="0" smtClean="0"/>
              <a:t>Відносні втрати гумусу за майже 120-річний період, досягли 22 % в Лісостеповій, 19,5 — у Степовій і біля 19 % — у Поліській зонах України. </a:t>
            </a:r>
          </a:p>
          <a:p>
            <a:pPr algn="just"/>
            <a:endParaRPr lang="uk-UA" sz="2800" dirty="0" smtClean="0"/>
          </a:p>
          <a:p>
            <a:pPr algn="just"/>
            <a:r>
              <a:rPr lang="uk-UA" sz="2800" dirty="0" smtClean="0"/>
              <a:t>На неполивних землях чорноземи типові західних областей лісостепової зони України за 100 років втратили 25 %, в умовах зрошення</a:t>
            </a:r>
            <a:r>
              <a:rPr lang="ru-RU" sz="2800" dirty="0" smtClean="0"/>
              <a:t> </a:t>
            </a:r>
            <a:r>
              <a:rPr lang="ru-RU" sz="2800" dirty="0"/>
              <a:t>— до 60 % гумусу.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10" y="1404190"/>
            <a:ext cx="4892301" cy="335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47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86691" y="0"/>
            <a:ext cx="10656124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/>
              <a:t>Причини прискорення втрат гумусу за останні 25–30 років: </a:t>
            </a:r>
          </a:p>
          <a:p>
            <a:pPr algn="just"/>
            <a:endParaRPr lang="uk-UA" sz="2800" dirty="0" smtClean="0"/>
          </a:p>
          <a:p>
            <a:pPr algn="just">
              <a:lnSpc>
                <a:spcPct val="150000"/>
              </a:lnSpc>
            </a:pPr>
            <a:r>
              <a:rPr lang="uk-UA" sz="2800" dirty="0" smtClean="0"/>
              <a:t>• </a:t>
            </a:r>
            <a:r>
              <a:rPr lang="uk-UA" sz="2400" dirty="0" smtClean="0"/>
              <a:t>недостатнім поверненням у ґрунт свіжої органічної речовини;</a:t>
            </a:r>
          </a:p>
          <a:p>
            <a:pPr algn="just">
              <a:lnSpc>
                <a:spcPct val="150000"/>
              </a:lnSpc>
            </a:pPr>
            <a:r>
              <a:rPr lang="uk-UA" sz="2400" dirty="0" smtClean="0"/>
              <a:t>• посиленням мінералізації гумусу внаслідок підвищення інтенсивності обробітку ґрунту; </a:t>
            </a:r>
          </a:p>
          <a:p>
            <a:pPr algn="just">
              <a:lnSpc>
                <a:spcPct val="150000"/>
              </a:lnSpc>
            </a:pPr>
            <a:r>
              <a:rPr lang="uk-UA" sz="2400" dirty="0" smtClean="0"/>
              <a:t>• внесенням незбалансованих за складом високих норм мінеральних добрив і використанням біологічно-активних препаратів і пестицидів; </a:t>
            </a:r>
          </a:p>
          <a:p>
            <a:pPr algn="just">
              <a:lnSpc>
                <a:spcPct val="150000"/>
              </a:lnSpc>
            </a:pPr>
            <a:r>
              <a:rPr lang="uk-UA" sz="2400" dirty="0" smtClean="0"/>
              <a:t>• порушенням оптимального співвідношення між внесеними органічними й мінеральними добривами 1:20–25 (1 — органічних і 20– 25 кг діючої речовини мінеральних); </a:t>
            </a:r>
          </a:p>
          <a:p>
            <a:pPr algn="just">
              <a:lnSpc>
                <a:spcPct val="150000"/>
              </a:lnSpc>
            </a:pPr>
            <a:r>
              <a:rPr lang="uk-UA" sz="2400" dirty="0" smtClean="0"/>
              <a:t>• насичення сівозмін </a:t>
            </a:r>
            <a:r>
              <a:rPr lang="uk-UA" sz="2400" dirty="0" err="1" smtClean="0"/>
              <a:t>високоінтенсивними</a:t>
            </a:r>
            <a:r>
              <a:rPr lang="uk-UA" sz="2400" dirty="0" smtClean="0"/>
              <a:t> культурами; </a:t>
            </a:r>
          </a:p>
          <a:p>
            <a:pPr algn="just">
              <a:lnSpc>
                <a:spcPct val="150000"/>
              </a:lnSpc>
            </a:pPr>
            <a:r>
              <a:rPr lang="uk-UA" sz="2400" dirty="0" smtClean="0"/>
              <a:t>• посиленням процесів водної ерозії і дефляції</a:t>
            </a:r>
            <a:r>
              <a:rPr lang="ru-RU" sz="2400" dirty="0" smtClean="0"/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166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799" y="474344"/>
            <a:ext cx="1033598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Відновлення запасів гумусу до початкового рівня в цілинних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ґрунтах відбувається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під час відмирання рослин шляхом гуміфікації їх решток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 цілинних екосистемах із високою продуктивністю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ценозів щорічно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відмирає значна кількість біомаси. Для степових і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лучностепових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асоціацій (ценозів) з урахуванням відмирання частини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коренів щорічне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надходження в ґрунт свіжої органічної речовини становить 15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25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т, причому основна її частина надходить у верхній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найбільш біологічно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активний шар ґрунту, що зумовлює її швидку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трансформацію і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гуміфікацію.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2400" dirty="0" smtClean="0"/>
              <a:t>Щорічне обертання скиби також не забезпечує умов для ефективного проходження обох стадій </a:t>
            </a:r>
            <a:r>
              <a:rPr lang="uk-UA" sz="2400" dirty="0" err="1" smtClean="0"/>
              <a:t>гумусонакопичення</a:t>
            </a:r>
            <a:r>
              <a:rPr lang="ru-RU" sz="2400" dirty="0" smtClean="0"/>
              <a:t>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240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1425" y="117693"/>
            <a:ext cx="1033598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Внесення незбалансованих норм мінеральних добрив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, використання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біологічно активних препаратів і пестицидів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 останні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десятиліття мінералізація гумусу посилюється через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дефіцитний баланс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основних елементів живлення під культурами сівозміни та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їх незбалансованим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удобренням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 офіційними даними, протягом 2000–2010 рр. на 1 гектар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ріллі вносилося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лише 40–50 кг діючої речовини добрив, з них понад 70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% припадає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 азотні. Реально під удобрювані культури вносилося в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2–3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рази більше, тобто біля 100 кг азоту. Це саме та норма, яка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не забезпечує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баланс азоту під культурою сівозміни, а лише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сприяє посиленню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мікробіологічної активності, прискорює розклад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органічної речовини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ґрунту й таким чином забезпечуючи формування врожаю.</a:t>
            </a:r>
          </a:p>
          <a:p>
            <a:pPr algn="just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051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799" y="474344"/>
            <a:ext cx="1126077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 умовах недостатнього внесення в ґрунт свіжої органічної речовини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й мінеральних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добрив формування врожаю забезпечується за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рахунок мобілізації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запасів потенційної родючості ґрунту, тобто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насамперед мінералізацію гумусу.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Високе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пестицидне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навантаження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також негативно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впливає на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гумусонакопичення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змінює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структуру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мікроценозів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ґрунту, посилює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мінералізаційні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процеси і пригнічує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гуміфікацію. Висока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гумусованість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чорноземних ґрунтів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сприяє адсорбції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 збереженню пестицидів та продуктів їх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напіврозкладу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гумусованих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часточках ґрунту та обумовлює поступове їх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накопичення до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небезпечних для живої речовини і якості ґрунтів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рівнів.</a:t>
            </a:r>
          </a:p>
          <a:p>
            <a:pPr algn="just"/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980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9" y="195943"/>
            <a:ext cx="113810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Недотримання оптимального співвідношення між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внесеними органічними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й мінеральними добривами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Значний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вплив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інтенсивність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гумусоутворення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має співвідношення між органічними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й мінеральними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добривами.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Внесення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 ґрунт значних норм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мінеральних добрив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більшість яких має одновалентні катіони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призводить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диспергації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гумусу, збільшується його рухомість, а отже доступність мікроорганізмам.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Мінеральні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добрива також є хімічно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 фізіологічно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кислими сполуками, тому підкислюють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реакцію ґрунтового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середовища й це, у свою чергу, збільшує розчинність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 рухомість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молодих гумусових речовин і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фульвокислот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378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4628" y="1175656"/>
            <a:ext cx="98050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algn="ctr">
              <a:lnSpc>
                <a:spcPct val="120000"/>
              </a:lnSpc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/>
              <a:t>1</a:t>
            </a:r>
            <a:r>
              <a:rPr lang="ru-RU" sz="2400" dirty="0"/>
              <a:t>. Причини </a:t>
            </a:r>
            <a:r>
              <a:rPr lang="ru-RU" sz="2400" dirty="0" err="1"/>
              <a:t>дегуміфікації</a:t>
            </a:r>
            <a:r>
              <a:rPr lang="ru-RU" sz="2400" dirty="0"/>
              <a:t> </a:t>
            </a:r>
            <a:r>
              <a:rPr lang="ru-RU" sz="2400" dirty="0" err="1"/>
              <a:t>ґрунтів</a:t>
            </a:r>
            <a:endParaRPr lang="uk-UA" sz="2400" dirty="0" smtClean="0"/>
          </a:p>
          <a:p>
            <a:r>
              <a:rPr lang="ru-RU" sz="2400" dirty="0" smtClean="0"/>
              <a:t>2</a:t>
            </a:r>
            <a:r>
              <a:rPr lang="ru-RU" sz="2400" dirty="0"/>
              <a:t>. Баланс </a:t>
            </a:r>
            <a:r>
              <a:rPr lang="ru-RU" sz="2400" dirty="0" smtClean="0"/>
              <a:t>гумусу</a:t>
            </a:r>
          </a:p>
          <a:p>
            <a:r>
              <a:rPr lang="ru-RU" sz="2400" dirty="0" smtClean="0"/>
              <a:t>3</a:t>
            </a:r>
            <a:r>
              <a:rPr lang="ru-RU" sz="2400" dirty="0"/>
              <a:t>. </a:t>
            </a: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  <a:r>
              <a:rPr lang="ru-RU" sz="2400" dirty="0" err="1"/>
              <a:t>бездефіцитного</a:t>
            </a:r>
            <a:r>
              <a:rPr lang="ru-RU" sz="2400" dirty="0"/>
              <a:t> балансу гумусу в </a:t>
            </a:r>
            <a:r>
              <a:rPr lang="ru-RU" sz="2400" dirty="0" err="1"/>
              <a:t>ґрунтах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64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7829" y="518049"/>
            <a:ext cx="1125038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Насичення сівозміни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високоінтенсивними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культурами</a:t>
            </a:r>
          </a:p>
          <a:p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 таких культур належать, насамперед, просапні культури і, насамперед соняшник, у меншій мірі кукурудза на зерно, а серед культур суцільного посіву ріпак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соя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Це високоврожайні, вимогливі до ґрунтових умов культури, для росту й розвитку яких запроваджують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енергонасичені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технології з великим хімічним навантаженням на оточуюче середовище.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402" y="3429000"/>
            <a:ext cx="5564518" cy="312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56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543" y="359229"/>
            <a:ext cx="111687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Посилення процесів водної ерозії і дефляції. Прояви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деградації ґрунтів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від ерозійних процесів відмічаються майже на половині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площ сільськогосподарських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угідь, з них водній ерозії підлягають 13,3 млн га</a:t>
            </a:r>
          </a:p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й дефляції — 6 млн га, а в роки з інтенсивними пиловими бурями до</a:t>
            </a:r>
          </a:p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20 млн га.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Щорічно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 Україні від ерозії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 верхнього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найбільш родючого шару втрачається до 500 млн т ґрунту 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 ним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виноситься до 24 млн т гумусу, 0,964 млн т азоту, 0,678 млн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 фосфору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і 9,4 млн т калію, що значно більше, ніж вноситься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цих елементів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із добривами.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780" y="4221677"/>
            <a:ext cx="4692027" cy="263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38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9496" y="5102431"/>
            <a:ext cx="111687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Розроблення і проведення заходів з охорони ґрунтів від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ерозії ускладняється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розпаюванням земель, появою значної кількості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дрібних землевласників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які використовують свої земельні наділи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виходячи лише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 економічного зиску без врахування ґрунтозахисних заходів.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3" y="0"/>
            <a:ext cx="11342914" cy="51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51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6132" y="261257"/>
            <a:ext cx="10359736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 ГУМУСУ</a:t>
            </a:r>
          </a:p>
          <a:p>
            <a:pPr algn="just">
              <a:lnSpc>
                <a:spcPct val="120000"/>
              </a:lnSpc>
            </a:pPr>
            <a:endParaRPr lang="ru-RU" sz="2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перекладі з французького — «</a:t>
            </a:r>
            <a:r>
              <a:rPr lang="uk-UA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ваlаnсе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— означає систему показників, які характеризують якесь явище шляхом порівняння, або протиставлення окремих його сторін.</a:t>
            </a:r>
          </a:p>
          <a:p>
            <a:pPr algn="just">
              <a:lnSpc>
                <a:spcPct val="120000"/>
              </a:lnSpc>
            </a:pPr>
            <a:endParaRPr lang="uk-UA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Він може бути трьох типів.</a:t>
            </a:r>
          </a:p>
          <a:p>
            <a:pPr algn="just">
              <a:lnSpc>
                <a:spcPct val="120000"/>
              </a:lnSpc>
            </a:pP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Бездефіцитний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втрати гумусу поновлюються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 новоутворенням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приріст кількості гумусу перевищує його втрати.</a:t>
            </a:r>
          </a:p>
          <a:p>
            <a:pPr algn="just">
              <a:lnSpc>
                <a:spcPct val="120000"/>
              </a:lnSpc>
            </a:pP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Негативний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(пасивний, дефіцитний) — втрати гумусу перевищують</a:t>
            </a:r>
          </a:p>
          <a:p>
            <a:pPr algn="just">
              <a:lnSpc>
                <a:spcPct val="120000"/>
              </a:lnSpc>
            </a:pP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 новоутворення</a:t>
            </a:r>
          </a:p>
        </p:txBody>
      </p:sp>
    </p:spTree>
    <p:extLst>
      <p:ext uri="{BB962C8B-B14F-4D97-AF65-F5344CB8AC3E}">
        <p14:creationId xmlns:p14="http://schemas.microsoft.com/office/powerpoint/2010/main" val="3048947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2207" y="83127"/>
            <a:ext cx="1170758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 гумусу в ґрунтах можливо пояснити такими причинами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активізація мінералізації гумусу, унаслідок підвищення інтенсивності</a:t>
            </a:r>
          </a:p>
          <a:p>
            <a:pPr algn="just">
              <a:lnSpc>
                <a:spcPct val="120000"/>
              </a:lnSpc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обробітку ґрунтів; 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збільшення частки просапних культур у сівозмінах</a:t>
            </a:r>
          </a:p>
          <a:p>
            <a:pPr algn="just">
              <a:lnSpc>
                <a:spcPct val="120000"/>
              </a:lnSpc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скороченню площ багаторічних трав; 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тривале застосування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 мінеральних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добрив; 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недостатнє використання рослинних решток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добрива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дія водної і вітрової ерозії; 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недостатнє застосування</a:t>
            </a:r>
          </a:p>
          <a:p>
            <a:pPr algn="just">
              <a:lnSpc>
                <a:spcPct val="120000"/>
              </a:lnSpc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органічних добрив.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087" y="3705102"/>
            <a:ext cx="6139147" cy="301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87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405" y="64983"/>
            <a:ext cx="1150718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 гумусу в ґрунті поповнюють завдяки таким комплексам заходів:</a:t>
            </a:r>
          </a:p>
          <a:p>
            <a:pPr algn="just"/>
            <a:endParaRPr lang="uk-UA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 внесенням органічних добрив; 2) посів багаторічних трав;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створення оптимального співвідношення культур у сівозміні;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застосування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меліорантів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посів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сидеративних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149" y="2934008"/>
            <a:ext cx="6480191" cy="392399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744" y="3593746"/>
            <a:ext cx="5374360" cy="266264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42143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121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 гумусу на орних землях загалом в Україні є дефіцитним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сягає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 т/га. Водночас у багатьох областях цей дефіцит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 0,10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т/га. Так, у Тернопільській, Чернівецькій, Чернігівській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Житомирській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областях він навіть більший, ніж 0,23 т/га.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560" y="2057400"/>
            <a:ext cx="8997326" cy="466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6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881" y="0"/>
            <a:ext cx="11507189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бездефіцитного балансу гумусу в ґрунтах</a:t>
            </a:r>
          </a:p>
          <a:p>
            <a:pPr algn="just">
              <a:lnSpc>
                <a:spcPct val="120000"/>
              </a:lnSpc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Теоретичною основою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 родючості загалом, і конкретно гумусу ґрунту, є землеробські закони повернення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оптимуму.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 можна розраховувати на відновлення гумусу в ґрунтах, причому найперше це стосується внесення органічних добрив у будь-який формі (солома, гній, стебла, рослині рештки, торфокомпости тощо), а потім і збалансованих мінеральних добрив. </a:t>
            </a:r>
          </a:p>
          <a:p>
            <a:pPr algn="just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ефективність трансформації органічних добрив у гумус впливає інтенсивність обробітку ґрунту, кількість внесених мінеральних добрив і їх співвідношення, використання пестицидів і біохімічно-активних препаратів, спосіб загортання органо-мінеральних добрив, тобто технологія вирощування культури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346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881" y="0"/>
            <a:ext cx="11507189" cy="27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протиерозійних заходів у господарстві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 починати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визначення структури посівних площ, виведення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схилових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деградованих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 з орних угідь для проведення їх залуження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заліснення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інших площах, рівнинних і пологих схилах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застосовувати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ґрунтозахисні технології вирощування культур,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базуються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безполицевому обробітку. На схилах їх поєднують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 щілюванням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впоперек схилів на відстані 5–7 метрів і проводять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 протиерозійні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3" y="2593149"/>
            <a:ext cx="5911870" cy="371842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821" y="2712080"/>
            <a:ext cx="3189019" cy="359948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3199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3444" y="0"/>
            <a:ext cx="11085615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800" dirty="0" smtClean="0"/>
              <a:t>Органічна </a:t>
            </a:r>
            <a:r>
              <a:rPr lang="uk-UA" sz="2800" dirty="0"/>
              <a:t>частина, а в ній насамперед гумусові </a:t>
            </a:r>
            <a:r>
              <a:rPr lang="uk-UA" sz="2800" dirty="0" smtClean="0"/>
              <a:t>речовини є</a:t>
            </a:r>
            <a:r>
              <a:rPr lang="uk-UA" sz="2800" dirty="0"/>
              <a:t> </a:t>
            </a:r>
            <a:r>
              <a:rPr lang="uk-UA" sz="2800" dirty="0" smtClean="0"/>
              <a:t>одним із компонентів ґрунту, які визначать </a:t>
            </a:r>
            <a:r>
              <a:rPr lang="uk-UA" sz="2800" b="1" i="1" dirty="0" smtClean="0"/>
              <a:t>ґрунтову</a:t>
            </a:r>
            <a:r>
              <a:rPr lang="uk-UA" sz="2800" dirty="0" smtClean="0"/>
              <a:t> </a:t>
            </a:r>
            <a:r>
              <a:rPr lang="uk-UA" sz="2800" b="1" i="1" dirty="0" smtClean="0"/>
              <a:t>родючість</a:t>
            </a:r>
            <a:r>
              <a:rPr lang="uk-UA" sz="2800" dirty="0" smtClean="0"/>
              <a:t>. Агрономічні властивості ґрунтів зумовлені присутністю в них </a:t>
            </a:r>
            <a:r>
              <a:rPr lang="uk-UA" sz="2800" b="1" i="1" dirty="0" smtClean="0"/>
              <a:t>гумусу</a:t>
            </a:r>
            <a:r>
              <a:rPr lang="uk-UA" sz="2800" dirty="0" smtClean="0"/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800" dirty="0" smtClean="0"/>
              <a:t>У процесі ґрунтоутворення, гумусові речовини адсорбуються найдрібнішими часточками материнських порід, перетворюючи їх у ґрунти, які відрізняються від порід цілою низкою нових властивостей, у тому числі й </a:t>
            </a:r>
            <a:r>
              <a:rPr lang="uk-UA" sz="2800" b="1" i="1" dirty="0" smtClean="0"/>
              <a:t>родючістю</a:t>
            </a:r>
            <a:r>
              <a:rPr lang="uk-UA" sz="2800" dirty="0" smtClean="0"/>
              <a:t>. 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0481"/>
          <a:stretch/>
        </p:blipFill>
        <p:spPr>
          <a:xfrm>
            <a:off x="1306286" y="4125686"/>
            <a:ext cx="8556171" cy="261257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12095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056" y="122164"/>
            <a:ext cx="1094904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uk-UA" sz="2800" dirty="0" smtClean="0"/>
              <a:t>Агрономічне значення гумусу визначається його всебічною участю в утворенні ґрунтів та формуванні їх властивостей. </a:t>
            </a:r>
          </a:p>
          <a:p>
            <a:pPr algn="just"/>
            <a:endParaRPr lang="uk-UA" sz="2800" dirty="0"/>
          </a:p>
          <a:p>
            <a:pPr algn="just"/>
            <a:r>
              <a:rPr lang="uk-UA" sz="2800" dirty="0" smtClean="0"/>
              <a:t>В </a:t>
            </a:r>
            <a:r>
              <a:rPr lang="uk-UA" sz="2800" b="1" i="1" dirty="0" smtClean="0"/>
              <a:t>гумусі</a:t>
            </a:r>
            <a:r>
              <a:rPr lang="uk-UA" sz="2800" dirty="0" smtClean="0"/>
              <a:t> акумулюються і тривалий час зберігаються необхідні для рослин елементи живлення та фізіологічно активні сполуки. Від збагачення ґрунту гумусом залежать його водний, повітряний і тепловий режими.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711" y="3047999"/>
            <a:ext cx="3810001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9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45730" y="847414"/>
            <a:ext cx="52889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Завдяки гумусу ґрунти з легким гранулометричним складом стають більш зв’язними, а важкі — більш пухкими. </a:t>
            </a:r>
          </a:p>
          <a:p>
            <a:pPr algn="just"/>
            <a:r>
              <a:rPr lang="uk-UA" sz="2800" dirty="0" smtClean="0"/>
              <a:t>Деякі хімічні та біохімічні процеси проходять у ґрунті за звичайних умов, завдяки каталітичній дії гумусових речовин</a:t>
            </a:r>
            <a:r>
              <a:rPr lang="ru-RU" sz="2800" dirty="0" smtClean="0"/>
              <a:t>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59" y="262617"/>
            <a:ext cx="4419598" cy="33104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59" y="3573050"/>
            <a:ext cx="4419598" cy="261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77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86353" y="181957"/>
            <a:ext cx="528897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втрати гумусу:</a:t>
            </a:r>
          </a:p>
          <a:p>
            <a:pPr algn="just"/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Активізацією мінералізації гумусу внаслідок підвищення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інтенсивності обробітку ґрунтів, що веде до посилення їх аерації;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Збільшенням частки просапних культур і скороченням площ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багаторічних трав у сівозмінах;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Тривале застосування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одних тільки мінеральних добрив;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Недостатнє використання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рослинних решток на добрива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(заорювання соломи тощо);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водної та вітрової ерозії;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Недостатнє застосування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органічних добрив.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0" y="1714498"/>
            <a:ext cx="6409270" cy="412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6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45730" y="847414"/>
            <a:ext cx="52889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Гумус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постійним джерелом енергії для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 ґрунтових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мікроорганізмів і рослинності, визначає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 біохімічних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 у ґрунті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гумусі зосереджено 95–98 %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ґрунтового азоту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майже 80 % сірки, до 60 % фосфору, значна кількість кальцію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калію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магнію та інших елементів.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 трансформації гумусу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(розпад-синтез) вони звільняються і стають доступними для рослин.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5" y="196623"/>
            <a:ext cx="540067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1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380" y="249382"/>
            <a:ext cx="6096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/>
              <a:t>Завдяки наявності великої кількості функціональних груп, </a:t>
            </a:r>
            <a:r>
              <a:rPr lang="uk-UA" sz="2800" dirty="0" smtClean="0"/>
              <a:t>гумус має </a:t>
            </a:r>
            <a:r>
              <a:rPr lang="uk-UA" sz="2800" dirty="0"/>
              <a:t>високу ємність катіонного обміну, обумовлює </a:t>
            </a:r>
            <a:r>
              <a:rPr lang="uk-UA" sz="2800" dirty="0" err="1"/>
              <a:t>водоутримуючу</a:t>
            </a:r>
            <a:endParaRPr lang="uk-UA" sz="2800" dirty="0"/>
          </a:p>
          <a:p>
            <a:pPr algn="just"/>
            <a:r>
              <a:rPr lang="uk-UA" sz="2800" dirty="0"/>
              <a:t>здатність і </a:t>
            </a:r>
            <a:r>
              <a:rPr lang="uk-UA" sz="2800" dirty="0" err="1"/>
              <a:t>буферність</a:t>
            </a:r>
            <a:r>
              <a:rPr lang="uk-UA" sz="2800" dirty="0"/>
              <a:t>. </a:t>
            </a:r>
            <a:endParaRPr lang="uk-UA" sz="2800" dirty="0" smtClean="0"/>
          </a:p>
          <a:p>
            <a:pPr algn="just"/>
            <a:r>
              <a:rPr lang="uk-UA" sz="2800" dirty="0" smtClean="0"/>
              <a:t>Колоїдна </a:t>
            </a:r>
            <a:r>
              <a:rPr lang="uk-UA" sz="2800" dirty="0"/>
              <a:t>природа гумусу значною </a:t>
            </a:r>
            <a:r>
              <a:rPr lang="uk-UA" sz="2800" dirty="0" smtClean="0"/>
              <a:t>мірою визначає </a:t>
            </a:r>
            <a:r>
              <a:rPr lang="uk-UA" sz="2800" dirty="0"/>
              <a:t>фізичні властивості ґрунту, посилюючи здатність до</a:t>
            </a:r>
          </a:p>
          <a:p>
            <a:pPr algn="just"/>
            <a:r>
              <a:rPr lang="uk-UA" sz="2800" dirty="0"/>
              <a:t>агрегування ґрунтових частинок і тим самим, разом із кальцієм,</a:t>
            </a:r>
          </a:p>
          <a:p>
            <a:pPr algn="just"/>
            <a:r>
              <a:rPr lang="uk-UA" sz="2800" dirty="0"/>
              <a:t>створюючи водостійку структуру верхніх горизонтів, визначаючи</a:t>
            </a:r>
          </a:p>
          <a:p>
            <a:pPr algn="just"/>
            <a:r>
              <a:rPr lang="uk-UA" sz="2800" dirty="0"/>
              <a:t>щільність їх складення, водно-повітряний режим.</a:t>
            </a:r>
            <a:endParaRPr lang="uk-UA" sz="2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209" y="1877784"/>
            <a:ext cx="5734791" cy="342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61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1574" y="938151"/>
            <a:ext cx="103097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Стабільність родючості ґрунту і продуктивності земель залежить від динамічної рівноваги між процесами гуміфікації та мінералізації органічної речовини. </a:t>
            </a:r>
          </a:p>
          <a:p>
            <a:pPr algn="just"/>
            <a:endParaRPr lang="uk-UA" sz="2800" dirty="0" smtClean="0"/>
          </a:p>
          <a:p>
            <a:pPr algn="just"/>
            <a:r>
              <a:rPr lang="uk-UA" sz="2800" dirty="0" smtClean="0"/>
              <a:t>Під час цілинного ґрунтоутворення гуміфікація переважає над мінералізацією і відбувається поступове накопичення органічної речовини ґрунту, вміст якої за певних умов стабілізується. </a:t>
            </a: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338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961</TotalTime>
  <Words>1710</Words>
  <Application>Microsoft Office PowerPoint</Application>
  <PresentationFormat>Широкоэкранный</PresentationFormat>
  <Paragraphs>131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Cambria</vt:lpstr>
      <vt:lpstr>Rockwell</vt:lpstr>
      <vt:lpstr>Rockwell Condensed</vt:lpstr>
      <vt:lpstr>Times New Roman</vt:lpstr>
      <vt:lpstr>Wingdings</vt:lpstr>
      <vt:lpstr>Дерево</vt:lpstr>
      <vt:lpstr>Тема 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</dc:title>
  <dc:creator>Герасимчук Олена Леонтіївна</dc:creator>
  <cp:lastModifiedBy>Герасимчук Олена Леонтіївна</cp:lastModifiedBy>
  <cp:revision>98</cp:revision>
  <dcterms:created xsi:type="dcterms:W3CDTF">2024-09-04T07:26:26Z</dcterms:created>
  <dcterms:modified xsi:type="dcterms:W3CDTF">2024-10-30T09:29:06Z</dcterms:modified>
</cp:coreProperties>
</file>