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9" r:id="rId4"/>
    <p:sldId id="258" r:id="rId5"/>
    <p:sldId id="260" r:id="rId6"/>
    <p:sldId id="310" r:id="rId7"/>
    <p:sldId id="312" r:id="rId8"/>
    <p:sldId id="261" r:id="rId9"/>
    <p:sldId id="311" r:id="rId10"/>
    <p:sldId id="263" r:id="rId11"/>
    <p:sldId id="268" r:id="rId12"/>
    <p:sldId id="264" r:id="rId13"/>
    <p:sldId id="313" r:id="rId14"/>
    <p:sldId id="314" r:id="rId15"/>
    <p:sldId id="295" r:id="rId16"/>
    <p:sldId id="267" r:id="rId17"/>
    <p:sldId id="316" r:id="rId18"/>
    <p:sldId id="317" r:id="rId19"/>
    <p:sldId id="266" r:id="rId20"/>
    <p:sldId id="293" r:id="rId21"/>
    <p:sldId id="294" r:id="rId22"/>
    <p:sldId id="301" r:id="rId23"/>
    <p:sldId id="269" r:id="rId24"/>
    <p:sldId id="292" r:id="rId25"/>
    <p:sldId id="296" r:id="rId26"/>
    <p:sldId id="297" r:id="rId27"/>
    <p:sldId id="298" r:id="rId28"/>
    <p:sldId id="315" r:id="rId29"/>
    <p:sldId id="29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1040" cy="1069848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/>
              <a:t>ФІЗИЧНА ДЕГРАДАЦІЯ ҐРУНТІВ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359869"/>
            <a:ext cx="11483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869"/>
            <a:ext cx="12060927" cy="40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31" y="4557599"/>
            <a:ext cx="4694711" cy="25314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48590" y="514046"/>
            <a:ext cx="104948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Вбирання вологи в пухкий ґрунт супроводжується його ущільненням, швидким настанням рівноважного стану. Одночасно із цим різко зменшується надходження вологи в ґрунт. </a:t>
            </a:r>
          </a:p>
          <a:p>
            <a:endParaRPr lang="uk-UA" sz="2400" dirty="0"/>
          </a:p>
          <a:p>
            <a:r>
              <a:rPr lang="uk-UA" sz="2400" dirty="0" smtClean="0"/>
              <a:t>Затухання вбирання тим стрімкіше, чим пухкіший і гірше оструктурений ґрунт. </a:t>
            </a:r>
          </a:p>
          <a:p>
            <a:r>
              <a:rPr lang="uk-UA" sz="2400" dirty="0" smtClean="0"/>
              <a:t>Переміщення вологи всередині ґрунту також залежить від щільності. У пухкому ґрунті більша глибина промочування, щільному — менша. </a:t>
            </a:r>
          </a:p>
          <a:p>
            <a:endParaRPr lang="uk-UA" sz="2400" dirty="0" smtClean="0"/>
          </a:p>
          <a:p>
            <a:r>
              <a:rPr lang="uk-UA" sz="2400" dirty="0" smtClean="0"/>
              <a:t>Щільність обумовлює також і висхідні потоки вологи: фізичне випаровування, транспірацію. Надмірно пухкий ґрунт швидко втрачає вологу, щільний — </a:t>
            </a:r>
            <a:r>
              <a:rPr lang="ru-RU" sz="2400" dirty="0" err="1"/>
              <a:t>гірше</a:t>
            </a:r>
            <a:r>
              <a:rPr lang="ru-RU" sz="2400" dirty="0"/>
              <a:t>, оптимальна </a:t>
            </a:r>
            <a:r>
              <a:rPr lang="ru-RU" sz="2400" dirty="0" err="1"/>
              <a:t>транспірація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за</a:t>
            </a:r>
          </a:p>
          <a:p>
            <a:r>
              <a:rPr lang="ru-RU" sz="2400" dirty="0" err="1"/>
              <a:t>помірного</a:t>
            </a:r>
            <a:r>
              <a:rPr lang="ru-RU" sz="2400" dirty="0"/>
              <a:t> </a:t>
            </a:r>
            <a:r>
              <a:rPr lang="ru-RU" sz="2400" dirty="0" err="1"/>
              <a:t>ущільнення</a:t>
            </a:r>
            <a:r>
              <a:rPr lang="ru-RU" sz="2400" dirty="0"/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3896"/>
            <a:ext cx="67120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Щільність ґрунту та повітряний режим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err="1" smtClean="0"/>
              <a:t>Повітроємність</a:t>
            </a:r>
            <a:r>
              <a:rPr lang="uk-UA" sz="2800" dirty="0" smtClean="0"/>
              <a:t> </a:t>
            </a:r>
            <a:r>
              <a:rPr lang="uk-UA" sz="2800" dirty="0"/>
              <a:t>ґрунту за найменшої</a:t>
            </a:r>
          </a:p>
          <a:p>
            <a:pPr algn="just"/>
            <a:r>
              <a:rPr lang="uk-UA" sz="2800" dirty="0"/>
              <a:t>вологоємності має зворотний лінійний зв’язок зі щільністю складення</a:t>
            </a:r>
            <a:r>
              <a:rPr lang="uk-UA" sz="2800" dirty="0" smtClean="0"/>
              <a:t>, причому </a:t>
            </a:r>
            <a:r>
              <a:rPr lang="uk-UA" sz="2800" dirty="0"/>
              <a:t>найбільш тісна залежність у ґрунтах суглинкового </a:t>
            </a:r>
            <a:r>
              <a:rPr lang="uk-UA" sz="2800" dirty="0" smtClean="0"/>
              <a:t>та глинистого </a:t>
            </a:r>
            <a:r>
              <a:rPr lang="uk-UA" sz="2800" dirty="0"/>
              <a:t>гранулометричного складу. Також існує зв’язок між </a:t>
            </a:r>
            <a:r>
              <a:rPr lang="uk-UA" sz="2800" dirty="0" smtClean="0"/>
              <a:t>складом газової </a:t>
            </a:r>
            <a:r>
              <a:rPr lang="uk-UA" sz="2800" dirty="0"/>
              <a:t>фази ґрунту та динамікою і щільністю ґрунту.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1020810"/>
            <a:ext cx="5130141" cy="45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30166"/>
            <a:ext cx="6890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Щільність ґрунту та тепловий режим</a:t>
            </a:r>
          </a:p>
          <a:p>
            <a:pPr algn="just"/>
            <a:endParaRPr lang="uk-UA" sz="2800" dirty="0" smtClean="0"/>
          </a:p>
          <a:p>
            <a:r>
              <a:rPr lang="uk-UA" sz="2800" dirty="0" smtClean="0"/>
              <a:t>Від щільності залежать теплопровідність і теплоємність. 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 smtClean="0"/>
              <a:t>Розпушування або коткування можна розглядати як заходи теплової меліорації.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85" y="457014"/>
            <a:ext cx="4887315" cy="187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684" y="2976130"/>
            <a:ext cx="4887315" cy="27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24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01393" y="0"/>
            <a:ext cx="6990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Щільність ґрунту та біологічний режим</a:t>
            </a:r>
          </a:p>
          <a:p>
            <a:pPr algn="just"/>
            <a:endParaRPr lang="uk-UA" sz="2800" dirty="0" smtClean="0"/>
          </a:p>
          <a:p>
            <a:pPr algn="just"/>
            <a:r>
              <a:rPr lang="uk-UA" sz="2800" dirty="0"/>
              <a:t>Впливаючи на водний, повітряний та тепловий режими</a:t>
            </a:r>
            <a:r>
              <a:rPr lang="uk-UA" sz="2800" dirty="0" smtClean="0"/>
              <a:t>, щільність </a:t>
            </a:r>
            <a:r>
              <a:rPr lang="uk-UA" sz="2800" dirty="0"/>
              <a:t>здійснює суттєвий вплив на біологічний режим ґрунту. </a:t>
            </a:r>
            <a:endParaRPr lang="uk-UA" sz="2800" dirty="0" smtClean="0"/>
          </a:p>
          <a:p>
            <a:pPr algn="just"/>
            <a:r>
              <a:rPr lang="uk-UA" sz="2800" dirty="0" smtClean="0"/>
              <a:t>Так, надмірне </a:t>
            </a:r>
            <a:r>
              <a:rPr lang="uk-UA" sz="2800" dirty="0"/>
              <a:t>ущільнення ґрунту призводить до зниження біологічної і</a:t>
            </a:r>
          </a:p>
          <a:p>
            <a:pPr algn="just"/>
            <a:r>
              <a:rPr lang="uk-UA" sz="2800" dirty="0"/>
              <a:t>ферментативної активності, і як наслідок, знижує доступність </a:t>
            </a:r>
            <a:r>
              <a:rPr lang="uk-UA" sz="2800" dirty="0" smtClean="0"/>
              <a:t>для рослин </a:t>
            </a:r>
            <a:r>
              <a:rPr lang="uk-UA" sz="2800" dirty="0"/>
              <a:t>елементів живлення.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0" y="1404190"/>
            <a:ext cx="4892301" cy="33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4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7938" y="5427023"/>
            <a:ext cx="106561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допустима щільність закономірно збільшується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зменшенням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 гумусу, зміною гранулометричного складу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важкого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легкого і зниженням найменшої вологоємності.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10" y="65459"/>
            <a:ext cx="9655250" cy="53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0335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Рівноважною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вважають щільність горизонтів (шарів) ґрунту,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довгий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час не оброблялись.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Оптимальною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щільністю вважається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така щільність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під час якої за інших рівних умов отримують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найбільші врожаї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сільськогосподарських культур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20" y="2382920"/>
            <a:ext cx="6257375" cy="40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425" y="117693"/>
            <a:ext cx="1033598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Основні заходи профілактики та боротьби з переущільненням ґрунтів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Мінімізація обробітку ґрунту, зменшення глибини розпушування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збільшення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ширини захвату агрегатів і швидкості виконання операцій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застосування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комбінованих агрегатів, відмова від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полицевої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оранки,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можливості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і від щорічного обробітку ґрунту.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Виконання агротехнічних заходів для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вирощування сільськогосподарських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культур в оптимальні строки та при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фізичній стиглості ґрунту.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Обмеження застосування на польових роботах важких колісних тракторів, переважне використання гусеничних тракторів, особливо на важких, запливаючих та еродованих ґрунтах.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Застосування колісних тракторів з широкими шинами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Мінімізація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полю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навантажених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самохідних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Заправка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агрегатів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насінням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добривами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отрутохімікатами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паливно-мастильними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краю поля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дорогах.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799" y="474344"/>
            <a:ext cx="103359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Основні заходи профілактики та боротьби з переущільненням ґрунтів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Засвоєння механізаторами технологій маршрутизації руху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Використання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постійної технологічної колії. Здвоювання 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застосування розширювачів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коліс тракторів.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6. Дотримання рекомендованого питомого опору ходових систем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ґрунт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0,8–1,0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кг/см2 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 час основного обробітку; 0,4-0,6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кг/см2 –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 посіві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міжрядних обробітках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7. Руйнування підорної підошви, розпушування ґрунту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глибину 30–40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см чизелями, розпушувачами ПАРАПЛАУ,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стійками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СІБІМЕ та ПРН31000, застосування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щілювачів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кротувачів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еродованих 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запливаючих ґрунтах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8. Дотримання чергування культур у сівозмінах, регулярне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внесення гною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компостів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соломи, інших органічних добрив. Мульчування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поверхні ґрунту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рослинними рештками.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8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95943"/>
            <a:ext cx="113810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Пористість ґрунту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сумарний об’єм усіх пор і проміжків між механічними елементами, структурними агрегатами й у середині них в одиниці об’єму ґрунту непорушеної будови. 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загальної кількості пор їх розміру залежить співвідношення між газовою і рідкою фазами ґрунту, умови руху ґрунтових розчинів, повітря, тепла й розвиток живих організмів, вологоємність, водостійкість, водопіднімальна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здатність, аерація та інші властивості ґрунту.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Особливо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важливе значення вона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має 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зрошуваних ґрунтах, обумовлюючи глибину просочування води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капілярне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підняття підґрунтових вод та інтенсивність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процесів випаровування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пористість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капілярну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мм)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некапілярну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 мм).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1</a:t>
            </a:r>
            <a:r>
              <a:rPr lang="ru-RU" sz="2400" dirty="0"/>
              <a:t>. Причини та </a:t>
            </a:r>
            <a:r>
              <a:rPr lang="uk-UA" sz="2400" dirty="0" smtClean="0"/>
              <a:t>наслідки переущільнення ґрунту 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uk-UA" sz="2400" dirty="0" smtClean="0"/>
              <a:t>Зміна структури орних </a:t>
            </a:r>
            <a:r>
              <a:rPr lang="uk-UA" sz="2400" dirty="0" smtClean="0"/>
              <a:t>ґрунтів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агрофізичних</a:t>
            </a:r>
            <a:r>
              <a:rPr lang="ru-RU" sz="2400" dirty="0"/>
              <a:t> </a:t>
            </a:r>
            <a:r>
              <a:rPr lang="uk-UA" sz="2400" dirty="0" err="1" smtClean="0"/>
              <a:t>деградацій</a:t>
            </a:r>
            <a:r>
              <a:rPr lang="uk-UA" sz="2400" dirty="0" smtClean="0"/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29" y="518049"/>
            <a:ext cx="112503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Зміна структури орних ґрунтів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грунту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є одним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головних чинників його родючості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Структурність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— здатність ґрунту розпадатися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окремості різного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розміру та форми.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Структурою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ж називаються окремості,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розпадається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ґрунт (грудки, зерня, горіхи, брили, призми та ін.).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02" y="3429000"/>
            <a:ext cx="5564518" cy="31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543" y="359229"/>
            <a:ext cx="1116874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структури: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брилиста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понад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10 мм;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макроструктура – 10 - 0,25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мм;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груба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мікроструктура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0,25–0,01 мм;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тонка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мікроструктура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менше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0,01 мм.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агрономічному відношенні найбільше значення має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грудкувата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зерниста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макроструктура поверхневого шару ґрунту.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Оптимальні умови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повітряного й водного режимів створюються в ґрунтах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дрібногрудкуватою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зернистою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структурою (агрегати розміром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10 - 0,25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мм) з достатньою кількістю пор, але найкращими є агрегати від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 до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 мм.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0"/>
            <a:ext cx="5173312" cy="29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467" y="4111831"/>
            <a:ext cx="1116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структурному ґрунті створюються оптимальні умови водного, повітряного й теплового режимів, що, у свою чергу, обумовлює розвиток мікробіологічної діяльності, мобілізацію і доступність поживних речовин для рослин.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8" y="884851"/>
            <a:ext cx="11780322" cy="25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4326" y="5427023"/>
            <a:ext cx="10359736" cy="101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не лише загальна кількість </a:t>
            </a:r>
            <a:r>
              <a:rPr lang="uk-UA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агрономічно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 агрегатів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їх стійкість до розмивання.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0" y="368691"/>
            <a:ext cx="11748018" cy="42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617517"/>
            <a:ext cx="11707585" cy="24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структуроутворення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 впливають органічні добрива, особливо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гній, багаторічні трави, кальцієвмісні добрива.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Збагачувати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 перегноєм, покращувати його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здатні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багаторічні, але й однорічні рослини за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поверхневого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обробітку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 за рахунок збільшення вмісту органічної складової.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7" y="3196565"/>
            <a:ext cx="6054622" cy="33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9" y="700646"/>
            <a:ext cx="11507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агрофізичних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заходом щодо профілактики агрофізичних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проявляються насамперед у переущільненні ґрунту та руйнуванні структури, є вибір оптимальним способів обробітку ґрунту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149" y="2934008"/>
            <a:ext cx="6480191" cy="39239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744" y="3593746"/>
            <a:ext cx="5374360" cy="26626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4214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80" y="926276"/>
            <a:ext cx="11507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відновлення структури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31" y="1727905"/>
            <a:ext cx="7900838" cy="43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полягають у проведенні обробітку ґрунту в стані фізичної стиглості, а також у зниженні інтенсивності його обробітку.</a:t>
            </a:r>
          </a:p>
          <a:p>
            <a:pPr algn="just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передбачають використання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структурополіпшувачів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відновлення структури ґрунту. До них належать штучні та природні клейкі речовини, такі як гумінові кислоти, торф’яний клей,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криліуми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Також до цієї групи належать заходи хімічної меліорації кислих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солонцевих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1" y="3942608"/>
            <a:ext cx="6362947" cy="29153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934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881" y="0"/>
            <a:ext cx="11507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вапнування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поліпшується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ґрунту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кальцій сприяє коагуляції колоїдів,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 водопроникність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зменшується щільність ґрунту. Після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гіпсування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заміщення катіонів натрію кальцієм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ґрунтовому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вбирному комплексі створюються більш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 агрофізичні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ґрунтів, поліпшується їх структурний стан.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3" y="2593149"/>
            <a:ext cx="5911870" cy="3718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21" y="2712080"/>
            <a:ext cx="3189019" cy="35994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1990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6186" y="322118"/>
            <a:ext cx="10662557" cy="492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/>
              <a:t>Із </a:t>
            </a:r>
            <a:r>
              <a:rPr lang="uk-UA" sz="2400" b="1" dirty="0"/>
              <a:t>біологічних</a:t>
            </a:r>
            <a:r>
              <a:rPr lang="uk-UA" sz="2400" dirty="0"/>
              <a:t> заходів першочергове значення має </a:t>
            </a:r>
            <a:r>
              <a:rPr lang="uk-UA" sz="2400" dirty="0" smtClean="0"/>
              <a:t>підвищення частки </a:t>
            </a:r>
            <a:r>
              <a:rPr lang="uk-UA" sz="2400" dirty="0"/>
              <a:t>багаторічних трав у структурі посівних площ і </a:t>
            </a:r>
            <a:r>
              <a:rPr lang="uk-UA" sz="2400" dirty="0" smtClean="0"/>
              <a:t>застосування сидерації</a:t>
            </a:r>
            <a:r>
              <a:rPr lang="uk-UA" sz="2400" dirty="0"/>
              <a:t>. </a:t>
            </a:r>
            <a:endParaRPr lang="uk-UA" sz="2400" dirty="0" smtClean="0"/>
          </a:p>
          <a:p>
            <a:pPr algn="just">
              <a:lnSpc>
                <a:spcPct val="120000"/>
              </a:lnSpc>
            </a:pPr>
            <a:endParaRPr lang="uk-UA" sz="2400" dirty="0"/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Під </a:t>
            </a:r>
            <a:r>
              <a:rPr lang="uk-UA" sz="2400" dirty="0"/>
              <a:t>багаторічними бобовими травами </a:t>
            </a:r>
            <a:r>
              <a:rPr lang="uk-UA" sz="2400" dirty="0" smtClean="0"/>
              <a:t>утворюються водостійкі </a:t>
            </a:r>
            <a:r>
              <a:rPr lang="uk-UA" sz="2400" dirty="0"/>
              <a:t>агрегати, а після їх відмирання і мінералізації в </a:t>
            </a:r>
            <a:r>
              <a:rPr lang="uk-UA" sz="2400" dirty="0" smtClean="0"/>
              <a:t>ґрунті залишаються </a:t>
            </a:r>
            <a:r>
              <a:rPr lang="uk-UA" sz="2400" dirty="0"/>
              <a:t>вертикальні пори аерації, які забезпечують високу </a:t>
            </a:r>
            <a:r>
              <a:rPr lang="uk-UA" sz="2400" dirty="0" smtClean="0"/>
              <a:t>несучу здатність </a:t>
            </a:r>
            <a:r>
              <a:rPr lang="uk-UA" sz="2400" dirty="0"/>
              <a:t>ґрунтів та їх стійкість до ущільнення. </a:t>
            </a:r>
            <a:endParaRPr lang="uk-UA" sz="2400" dirty="0" smtClean="0"/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Проте </a:t>
            </a:r>
            <a:r>
              <a:rPr lang="uk-UA" sz="2400" dirty="0"/>
              <a:t>й </a:t>
            </a:r>
            <a:r>
              <a:rPr lang="uk-UA" sz="2400" dirty="0" smtClean="0"/>
              <a:t>вирощування однорічних </a:t>
            </a:r>
            <a:r>
              <a:rPr lang="uk-UA" sz="2400" dirty="0"/>
              <a:t>злакових культур сприятливо впливає на </a:t>
            </a:r>
            <a:r>
              <a:rPr lang="uk-UA" sz="2400" dirty="0" smtClean="0"/>
              <a:t>формування агрофізичних </a:t>
            </a:r>
            <a:r>
              <a:rPr lang="uk-UA" sz="2400" dirty="0"/>
              <a:t>властивостей ґрунту. Мульчування поверхні </a:t>
            </a:r>
            <a:r>
              <a:rPr lang="uk-UA" sz="2400" dirty="0" smtClean="0"/>
              <a:t>ґрунту рослинними </a:t>
            </a:r>
            <a:r>
              <a:rPr lang="uk-UA" sz="2400" dirty="0"/>
              <a:t>рештками також є досить ефективним заходом </a:t>
            </a:r>
            <a:r>
              <a:rPr lang="uk-UA" sz="2400" dirty="0" smtClean="0"/>
              <a:t>поліпшення основних </a:t>
            </a:r>
            <a:r>
              <a:rPr lang="uk-UA" sz="2400" dirty="0"/>
              <a:t>агрономічних властивостей ґрунтів.</a:t>
            </a:r>
          </a:p>
        </p:txBody>
      </p:sp>
    </p:spTree>
    <p:extLst>
      <p:ext uri="{BB962C8B-B14F-4D97-AF65-F5344CB8AC3E}">
        <p14:creationId xmlns:p14="http://schemas.microsoft.com/office/powerpoint/2010/main" val="284007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444" y="0"/>
            <a:ext cx="1108561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 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деградації ґрунту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розорювання ґрунтів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 обробітку ґрунту,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едотримання чергування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у сівозміні,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органічних добрив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вноситься в ґрунт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недотримання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 вирощування культур.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35" y="2973122"/>
            <a:ext cx="8223834" cy="388487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0445" y="133050"/>
            <a:ext cx="94270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оказники агрофізичної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деградації ґрунту </a:t>
            </a:r>
            <a:endParaRPr lang="uk-UA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щільність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складення;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агрономічно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цінних агрегатів;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 водостійких агрегатів;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водопроникність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191" y="2766641"/>
            <a:ext cx="6429101" cy="36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730" y="847414"/>
            <a:ext cx="52889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Переущільнення ґрунту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/>
              <a:t>різновидів</a:t>
            </a:r>
            <a:r>
              <a:rPr lang="ru-RU" sz="2400" dirty="0"/>
              <a:t> </a:t>
            </a:r>
            <a:r>
              <a:rPr lang="ru-RU" sz="2400" dirty="0" err="1"/>
              <a:t>агрофізичної</a:t>
            </a:r>
            <a:r>
              <a:rPr lang="ru-RU" sz="2400" dirty="0"/>
              <a:t> </a:t>
            </a:r>
            <a:r>
              <a:rPr lang="ru-RU" sz="2400" dirty="0" err="1" smtClean="0"/>
              <a:t>деградації</a:t>
            </a:r>
            <a:r>
              <a:rPr lang="ru-RU" sz="2400" dirty="0" smtClean="0"/>
              <a:t>.</a:t>
            </a:r>
          </a:p>
          <a:p>
            <a:pPr algn="just"/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Інтенсивна дія ходових систем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 тракторів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важких сільськогосподарських машин та інших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 засобів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серйозною загрозою родючості ґрунтів, призводячи 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руйнування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являючись однією з причин розвитку ерозійних процесів.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4" y="938151"/>
            <a:ext cx="6568066" cy="42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730" y="847414"/>
            <a:ext cx="528897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Опади у вигляді дощу ущільнюють ґрунт завдяки ударам крапель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запливання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додаткової маси. Ущільнення ґрунту збільшується у м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збільшення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опадів.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зрошування впливають на кількість води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краплеутворення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впливає на запливання ґрунту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 удару, а це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ущільнення ґрунту.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28"/>
            <a:ext cx="6495802" cy="42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730" y="847414"/>
            <a:ext cx="5288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Нерегульований випас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худоби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переущільнення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пасовищ.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зазнають ущільнення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староорні ґрунти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 утворюються плужні підошви, затримання води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призводить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до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оглеєння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такої умови активізується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анаеробна мікрофлора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посилюються відновні процеси, у результаті яких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 сірководень і аміак, що є токсичними для рослин.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703"/>
            <a:ext cx="6540833" cy="33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504" y="688769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/>
              <a:t>час </a:t>
            </a:r>
            <a:r>
              <a:rPr lang="ru-RU" sz="2800" b="1" dirty="0" err="1"/>
              <a:t>ущільнення</a:t>
            </a:r>
            <a:r>
              <a:rPr lang="ru-RU" sz="2800" b="1" dirty="0"/>
              <a:t> </a:t>
            </a:r>
            <a:r>
              <a:rPr lang="ru-RU" sz="2800" b="1" dirty="0" err="1"/>
              <a:t>відбувається</a:t>
            </a:r>
            <a:r>
              <a:rPr lang="ru-RU" sz="2800" b="1" dirty="0" smtClean="0"/>
              <a:t>: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• </a:t>
            </a:r>
            <a:r>
              <a:rPr lang="ru-RU" sz="2800" dirty="0" err="1"/>
              <a:t>збільшення</a:t>
            </a:r>
            <a:r>
              <a:rPr lang="ru-RU" sz="2800" dirty="0"/>
              <a:t> </a:t>
            </a:r>
            <a:r>
              <a:rPr lang="ru-RU" sz="2800" dirty="0" err="1"/>
              <a:t>питомої</a:t>
            </a:r>
            <a:r>
              <a:rPr lang="ru-RU" sz="2800" dirty="0"/>
              <a:t> </a:t>
            </a:r>
            <a:r>
              <a:rPr lang="ru-RU" sz="2800" dirty="0" err="1"/>
              <a:t>маси</a:t>
            </a:r>
            <a:r>
              <a:rPr lang="ru-RU" sz="2800" dirty="0"/>
              <a:t> </a:t>
            </a:r>
            <a:r>
              <a:rPr lang="ru-RU" sz="2800" dirty="0" err="1"/>
              <a:t>ґрунту</a:t>
            </a:r>
            <a:r>
              <a:rPr lang="ru-RU" sz="2800" dirty="0"/>
              <a:t>; </a:t>
            </a:r>
            <a:endParaRPr lang="ru-RU" sz="2800" dirty="0" smtClean="0"/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• </a:t>
            </a:r>
            <a:r>
              <a:rPr lang="ru-RU" sz="2800" dirty="0" err="1"/>
              <a:t>зниження</a:t>
            </a:r>
            <a:r>
              <a:rPr lang="ru-RU" sz="2800" dirty="0"/>
              <a:t> </a:t>
            </a:r>
            <a:r>
              <a:rPr lang="ru-RU" sz="2800" dirty="0" err="1"/>
              <a:t>загальної</a:t>
            </a:r>
            <a:r>
              <a:rPr lang="ru-RU" sz="2800" dirty="0"/>
              <a:t> і особливо </a:t>
            </a:r>
            <a:r>
              <a:rPr lang="ru-RU" sz="2800" dirty="0" err="1"/>
              <a:t>некапілярної</a:t>
            </a:r>
            <a:r>
              <a:rPr lang="ru-RU" sz="2800" dirty="0"/>
              <a:t> </a:t>
            </a:r>
            <a:r>
              <a:rPr lang="ru-RU" sz="2800" dirty="0" err="1"/>
              <a:t>пористості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• </a:t>
            </a:r>
            <a:r>
              <a:rPr lang="ru-RU" sz="2800" dirty="0" err="1"/>
              <a:t>затримання</a:t>
            </a:r>
            <a:r>
              <a:rPr lang="ru-RU" sz="2800" dirty="0"/>
              <a:t> росту </a:t>
            </a:r>
            <a:r>
              <a:rPr lang="ru-RU" sz="2800" dirty="0" err="1"/>
              <a:t>кореневої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, коли </a:t>
            </a:r>
            <a:r>
              <a:rPr lang="ru-RU" sz="2800" dirty="0" err="1"/>
              <a:t>зменшується</a:t>
            </a:r>
            <a:r>
              <a:rPr lang="ru-RU" sz="2800" dirty="0"/>
              <a:t> </a:t>
            </a:r>
            <a:r>
              <a:rPr lang="ru-RU" sz="2800" dirty="0" err="1"/>
              <a:t>загальна</a:t>
            </a:r>
            <a:r>
              <a:rPr lang="ru-RU" sz="2800" dirty="0"/>
              <a:t> </a:t>
            </a:r>
            <a:r>
              <a:rPr lang="ru-RU" sz="2800" dirty="0" err="1"/>
              <a:t>маса</a:t>
            </a:r>
            <a:r>
              <a:rPr lang="ru-RU" sz="2800" dirty="0"/>
              <a:t> </a:t>
            </a:r>
            <a:r>
              <a:rPr lang="ru-RU" sz="2800" dirty="0" err="1"/>
              <a:t>коренів</a:t>
            </a:r>
            <a:r>
              <a:rPr lang="ru-RU" sz="2800" dirty="0"/>
              <a:t> і </a:t>
            </a:r>
            <a:r>
              <a:rPr lang="ru-RU" sz="2800" dirty="0" err="1"/>
              <a:t>проникнення</a:t>
            </a:r>
            <a:r>
              <a:rPr lang="ru-RU" sz="2800" dirty="0"/>
              <a:t> </a:t>
            </a:r>
            <a:r>
              <a:rPr lang="ru-RU" sz="2800" dirty="0" err="1"/>
              <a:t>коріння</a:t>
            </a:r>
            <a:r>
              <a:rPr lang="ru-RU" sz="2800" dirty="0"/>
              <a:t> в </a:t>
            </a:r>
            <a:r>
              <a:rPr lang="ru-RU" sz="2800" dirty="0" err="1"/>
              <a:t>орні</a:t>
            </a:r>
            <a:r>
              <a:rPr lang="ru-RU" sz="2800" dirty="0"/>
              <a:t> й </a:t>
            </a:r>
            <a:r>
              <a:rPr lang="ru-RU" sz="2800" dirty="0" err="1"/>
              <a:t>підорні</a:t>
            </a:r>
            <a:r>
              <a:rPr lang="ru-RU" sz="2800" dirty="0"/>
              <a:t> </a:t>
            </a:r>
            <a:r>
              <a:rPr lang="ru-RU" sz="2800" dirty="0" err="1"/>
              <a:t>шари</a:t>
            </a:r>
            <a:r>
              <a:rPr lang="ru-RU" sz="2800" dirty="0"/>
              <a:t> </a:t>
            </a:r>
            <a:r>
              <a:rPr lang="ru-RU" sz="2800" dirty="0" err="1"/>
              <a:t>ґрунту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• </a:t>
            </a:r>
            <a:r>
              <a:rPr lang="ru-RU" sz="2800" dirty="0" err="1"/>
              <a:t>зменшення</a:t>
            </a:r>
            <a:r>
              <a:rPr lang="ru-RU" sz="2800" dirty="0"/>
              <a:t> </a:t>
            </a:r>
            <a:r>
              <a:rPr lang="ru-RU" sz="2800" dirty="0" err="1"/>
              <a:t>вологозабезпеченості</a:t>
            </a:r>
            <a:r>
              <a:rPr lang="ru-RU" sz="2800" dirty="0"/>
              <a:t> </a:t>
            </a:r>
            <a:r>
              <a:rPr lang="ru-RU" sz="2800" dirty="0" err="1"/>
              <a:t>рослин</a:t>
            </a:r>
            <a:r>
              <a:rPr lang="ru-RU" sz="2800" dirty="0"/>
              <a:t>; </a:t>
            </a:r>
            <a:endParaRPr lang="ru-RU" sz="2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99" y="1398701"/>
            <a:ext cx="4872718" cy="40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8457" y="0"/>
            <a:ext cx="103097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/>
              <a:t>час </a:t>
            </a:r>
            <a:r>
              <a:rPr lang="ru-RU" sz="2800" b="1" dirty="0" err="1"/>
              <a:t>ущільнення</a:t>
            </a:r>
            <a:r>
              <a:rPr lang="ru-RU" sz="2800" b="1" dirty="0"/>
              <a:t> </a:t>
            </a:r>
            <a:r>
              <a:rPr lang="ru-RU" sz="2800" b="1" dirty="0" err="1"/>
              <a:t>відбувається</a:t>
            </a:r>
            <a:r>
              <a:rPr lang="ru-RU" sz="2800" b="1" dirty="0" smtClean="0"/>
              <a:t>: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 • </a:t>
            </a:r>
            <a:r>
              <a:rPr lang="uk-UA" sz="2800" dirty="0" smtClean="0"/>
              <a:t>погіршення водно-фізичних властивостей: вологоємності, швидкості вбирання поливної води, зменшення водопроникності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• </a:t>
            </a:r>
            <a:r>
              <a:rPr lang="uk-UA" sz="2800" dirty="0" smtClean="0"/>
              <a:t>погіршення аерації і біологічних процесів;</a:t>
            </a:r>
          </a:p>
          <a:p>
            <a:pPr algn="just"/>
            <a:r>
              <a:rPr lang="uk-UA" sz="2800" dirty="0" smtClean="0"/>
              <a:t> • посилення поверхневого стоку води і змиву </a:t>
            </a:r>
            <a:r>
              <a:rPr lang="uk-UA" sz="2800" dirty="0" err="1" smtClean="0"/>
              <a:t>дрібнозему</a:t>
            </a:r>
            <a:r>
              <a:rPr lang="uk-UA" sz="2800" dirty="0" smtClean="0"/>
              <a:t>;</a:t>
            </a:r>
          </a:p>
          <a:p>
            <a:pPr algn="just"/>
            <a:r>
              <a:rPr lang="uk-UA" sz="2800" dirty="0" smtClean="0"/>
              <a:t> • погіршення поживного режиму ґрунту;</a:t>
            </a:r>
          </a:p>
          <a:p>
            <a:pPr algn="just"/>
            <a:r>
              <a:rPr lang="uk-UA" sz="2800" dirty="0" smtClean="0"/>
              <a:t> • зниження урожайності та якості сільськогосподарської</a:t>
            </a:r>
          </a:p>
          <a:p>
            <a:pPr algn="just"/>
            <a:r>
              <a:rPr lang="uk-UA" sz="2800" dirty="0" smtClean="0"/>
              <a:t>продукції.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38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807</TotalTime>
  <Words>1389</Words>
  <Application>Microsoft Office PowerPoint</Application>
  <PresentationFormat>Широкоэкранный</PresentationFormat>
  <Paragraphs>134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Cambria</vt:lpstr>
      <vt:lpstr>Rockwell</vt:lpstr>
      <vt:lpstr>Rockwell Condensed</vt:lpstr>
      <vt:lpstr>Times New Roman</vt:lpstr>
      <vt:lpstr>Wingdings</vt:lpstr>
      <vt:lpstr>Дерево</vt:lpstr>
      <vt:lpstr>Тема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Пользователь</cp:lastModifiedBy>
  <cp:revision>79</cp:revision>
  <dcterms:created xsi:type="dcterms:W3CDTF">2024-09-04T07:26:26Z</dcterms:created>
  <dcterms:modified xsi:type="dcterms:W3CDTF">2024-10-21T19:28:21Z</dcterms:modified>
</cp:coreProperties>
</file>