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8" r:id="rId9"/>
    <p:sldId id="264" r:id="rId10"/>
    <p:sldId id="291" r:id="rId11"/>
    <p:sldId id="295" r:id="rId12"/>
    <p:sldId id="267" r:id="rId13"/>
    <p:sldId id="266" r:id="rId14"/>
    <p:sldId id="293" r:id="rId15"/>
    <p:sldId id="294" r:id="rId16"/>
    <p:sldId id="301" r:id="rId17"/>
    <p:sldId id="269" r:id="rId18"/>
    <p:sldId id="292" r:id="rId19"/>
    <p:sldId id="296" r:id="rId20"/>
    <p:sldId id="297" r:id="rId21"/>
    <p:sldId id="298" r:id="rId22"/>
    <p:sldId id="299" r:id="rId23"/>
    <p:sldId id="300" r:id="rId24"/>
    <p:sldId id="275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1040" cy="1069848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зія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21" y="1110343"/>
            <a:ext cx="440673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Водну ерозію поділяють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площинну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поверхневу,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яружну.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стічної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ерозію поділяють на: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причинену талими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спричинену дощовими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спричинену іригаційними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водами.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/>
          <a:stretch/>
        </p:blipFill>
        <p:spPr bwMode="auto">
          <a:xfrm>
            <a:off x="4755468" y="1165991"/>
            <a:ext cx="7436531" cy="43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9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22" y="0"/>
            <a:ext cx="119940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Поверхнева ерозія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змивання поверхневого шару ґрунту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 стікаючих схилом дощової або талої води.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2" y="1475695"/>
            <a:ext cx="11411266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0335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Лінійна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потужним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струменем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стікає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лінійної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струменевих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розмивів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(до 20–35 см)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водориїн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0,3–0,5 до 1–1,5 м).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Лінійна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яружної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яри,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сумарною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протяжністю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квадратний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кілометр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градації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слабка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0,25 км/км2;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0,25–0,50 км/км2;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сильна — 0,50–0,75 км/км2;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сильна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0,75 км/км2. </a:t>
            </a:r>
          </a:p>
        </p:txBody>
      </p:sp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95943"/>
            <a:ext cx="11381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темпами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геологічну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прискорену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/>
              <a:t>Геологічна</a:t>
            </a:r>
            <a:r>
              <a:rPr lang="ru-RU" sz="2400" i="1" dirty="0"/>
              <a:t> </a:t>
            </a:r>
            <a:r>
              <a:rPr lang="ru-RU" sz="2400" i="1" dirty="0" err="1"/>
              <a:t>ерозія</a:t>
            </a:r>
            <a:r>
              <a:rPr lang="ru-RU" sz="2400" i="1" dirty="0"/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повільний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змиву</a:t>
            </a:r>
            <a:r>
              <a:rPr lang="ru-RU" sz="2400" dirty="0"/>
              <a:t> </a:t>
            </a:r>
            <a:r>
              <a:rPr lang="ru-RU" sz="2400" dirty="0" err="1"/>
              <a:t>часточок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вкрито</a:t>
            </a:r>
            <a:r>
              <a:rPr lang="ru-RU" sz="2400" dirty="0"/>
              <a:t> природною </a:t>
            </a:r>
            <a:r>
              <a:rPr lang="ru-RU" sz="2400" dirty="0" err="1"/>
              <a:t>рослинністю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Грунт </a:t>
            </a:r>
            <a:r>
              <a:rPr lang="ru-RU" sz="2400" dirty="0" err="1"/>
              <a:t>відновлюється</a:t>
            </a:r>
            <a:r>
              <a:rPr lang="ru-RU" sz="2400" dirty="0"/>
              <a:t> в </a:t>
            </a:r>
            <a:r>
              <a:rPr lang="ru-RU" sz="2400" dirty="0" err="1"/>
              <a:t>ході</a:t>
            </a:r>
            <a:r>
              <a:rPr lang="ru-RU" sz="2400" dirty="0"/>
              <a:t> </a:t>
            </a:r>
            <a:r>
              <a:rPr lang="ru-RU" sz="2400" dirty="0" err="1"/>
              <a:t>ґрунтоутворення</a:t>
            </a:r>
            <a:r>
              <a:rPr lang="ru-RU" sz="2400" dirty="0"/>
              <a:t>, і практично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ерозія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не </a:t>
            </a:r>
            <a:r>
              <a:rPr lang="ru-RU" sz="2400" dirty="0" err="1"/>
              <a:t>завдає</a:t>
            </a:r>
            <a:r>
              <a:rPr lang="ru-RU" sz="2400" dirty="0"/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9" y="518049"/>
            <a:ext cx="11250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Прискорена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видаленням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невірним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3" y="359229"/>
            <a:ext cx="11168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Іригаційна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Вона часто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районах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зрошуваного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землеробства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Іригаційна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невеликих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ухилів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зрошуваного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струменя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вимиваються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гумус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доступні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знижується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родючість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ладу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іригаційна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мережа.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26" y="2482809"/>
            <a:ext cx="5838145" cy="43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3" y="359229"/>
            <a:ext cx="111687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розмиву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меліоративної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днища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відкосів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недостатня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з’єднуючих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ухили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недостатня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інфільтраційна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просідання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зрошуваних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борознах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смугах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165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1" y="489857"/>
            <a:ext cx="7494814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 ерозія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внаслідок розробок корисних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копалин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відкритим способом, будівництва житлових і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споруд, прокладання шляхів, </a:t>
            </a:r>
            <a:r>
              <a:rPr lang="uk-UA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газо-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нафтопроводів. </a:t>
            </a:r>
          </a:p>
          <a:p>
            <a:pPr algn="just">
              <a:lnSpc>
                <a:spcPct val="120000"/>
              </a:lnSpc>
            </a:pPr>
            <a:r>
              <a:rPr lang="uk-UA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 ерозія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виникати під час широкого використання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надто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важких тракторів без врахування можливої межі щорічного 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самовідновлення ґрунту стосовно кожної природної зони. </a:t>
            </a:r>
            <a:endParaRPr lang="uk-UA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 умови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руйнується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ґрунту, погіршуються його водно-фізичні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пригнічується біологічна активність — основний агент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ґрунтоутворення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115" y="1478137"/>
            <a:ext cx="4195865" cy="3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617517"/>
            <a:ext cx="117075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Дефляція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Deflation)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вітрова ерозія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erosion). 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Дефляція (видування) ґрунту значною мірою залежить від його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гранулометричного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складу, вмісту гумусу і швидкості вітру. 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 дефляції, звідки видувається ґрунт, і зони акумуляції,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нагромаджується.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Найшкідливіший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дефляції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пилові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15–17 м/с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поширюватись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dirty="0"/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9" y="700646"/>
            <a:ext cx="115071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Місцева дефляція проявляється у вигляді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верхової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ерозії і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поземки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верхової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ерозії часточки ґрунту підіймаються вихровим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турбулентним) рухом повітря високо вверх, а під час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поземки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перекочуються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вітром поверхнею ґрунту або переміщуються окремими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стрибками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деякій висоті від ґрунту, ушкоджуючи під час цього сходи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28206"/>
            <a:ext cx="40481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поняття про ерозію ґрунтів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 та умов розвитку ерозійних процесів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діагнозтика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еродованих  ґрунтів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Грунтово-ерозійне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районування  України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чинників водної ерозії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Протиерозійні заходи та їх характеристика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грудочок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мікроагрегатів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1706335"/>
            <a:ext cx="10431959" cy="211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</a:t>
            </a:r>
            <a:r>
              <a:rPr lang="ru-RU" sz="2400" dirty="0" err="1"/>
              <a:t>ґрунтах</a:t>
            </a:r>
            <a:r>
              <a:rPr lang="ru-RU" sz="2400" dirty="0"/>
              <a:t>, де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рослинності</a:t>
            </a:r>
            <a:r>
              <a:rPr lang="ru-RU" sz="2400" dirty="0"/>
              <a:t>,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дефляції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 smtClean="0"/>
              <a:t>від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err="1" smtClean="0"/>
              <a:t>сили</a:t>
            </a:r>
            <a:r>
              <a:rPr lang="ru-RU" sz="2400" dirty="0" smtClean="0"/>
              <a:t> </a:t>
            </a:r>
            <a:r>
              <a:rPr lang="ru-RU" sz="2400" dirty="0" err="1"/>
              <a:t>вітру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err="1" smtClean="0"/>
              <a:t>гранулометричного</a:t>
            </a:r>
            <a:r>
              <a:rPr lang="ru-RU" sz="2400" dirty="0" smtClean="0"/>
              <a:t> складу,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err="1" smtClean="0"/>
              <a:t>структурності</a:t>
            </a:r>
            <a:r>
              <a:rPr lang="ru-RU" sz="2400" dirty="0" smtClean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</a:t>
            </a:r>
            <a:r>
              <a:rPr lang="ru-RU" sz="2400" dirty="0" err="1"/>
              <a:t>дефляція</a:t>
            </a:r>
            <a:r>
              <a:rPr lang="ru-RU" sz="2400" dirty="0"/>
              <a:t> </a:t>
            </a:r>
            <a:r>
              <a:rPr lang="ru-RU" sz="2400" dirty="0" err="1"/>
              <a:t>проявляється</a:t>
            </a:r>
            <a:r>
              <a:rPr lang="ru-RU" sz="2400" dirty="0"/>
              <a:t> </a:t>
            </a:r>
            <a:r>
              <a:rPr lang="ru-RU" sz="2400" dirty="0" err="1"/>
              <a:t>навесні</a:t>
            </a:r>
            <a:r>
              <a:rPr lang="ru-RU" sz="2400" dirty="0"/>
              <a:t>, коли </a:t>
            </a:r>
            <a:r>
              <a:rPr lang="ru-RU" sz="2400" dirty="0" err="1"/>
              <a:t>ґрунт</a:t>
            </a:r>
            <a:r>
              <a:rPr lang="ru-RU" sz="2400" dirty="0"/>
              <a:t> </a:t>
            </a:r>
            <a:r>
              <a:rPr lang="ru-RU" sz="2400" dirty="0" err="1"/>
              <a:t>розпушений</a:t>
            </a:r>
            <a:r>
              <a:rPr lang="ru-RU" sz="2400" dirty="0"/>
              <a:t> на великих </a:t>
            </a:r>
            <a:r>
              <a:rPr lang="ru-RU" sz="2400" dirty="0" err="1"/>
              <a:t>площах</a:t>
            </a:r>
            <a:r>
              <a:rPr lang="ru-RU" sz="2400" dirty="0"/>
              <a:t>, а </a:t>
            </a:r>
            <a:r>
              <a:rPr lang="ru-RU" sz="2400" dirty="0" err="1"/>
              <a:t>сільськогосподарські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не </a:t>
            </a:r>
            <a:r>
              <a:rPr lang="ru-RU" sz="2400" dirty="0" err="1"/>
              <a:t>встигли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розвинутися</a:t>
            </a:r>
            <a:r>
              <a:rPr lang="ru-RU" sz="2400" dirty="0"/>
              <a:t> і не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захистити</a:t>
            </a:r>
            <a:r>
              <a:rPr lang="ru-RU" sz="2400" dirty="0"/>
              <a:t> </a:t>
            </a:r>
            <a:r>
              <a:rPr lang="ru-RU" sz="2400" dirty="0" err="1"/>
              <a:t>ґрунт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видування</a:t>
            </a:r>
            <a:r>
              <a:rPr lang="ru-RU" sz="2400" dirty="0"/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1" y="3942608"/>
            <a:ext cx="6362947" cy="29153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934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6186" y="322118"/>
            <a:ext cx="106625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Виникнення</a:t>
            </a:r>
            <a:r>
              <a:rPr lang="ru-RU" sz="2400" dirty="0"/>
              <a:t> і </a:t>
            </a:r>
            <a:r>
              <a:rPr lang="ru-RU" sz="2400" dirty="0" err="1"/>
              <a:t>інтенсивність</a:t>
            </a:r>
            <a:r>
              <a:rPr lang="ru-RU" sz="2400" dirty="0"/>
              <a:t> </a:t>
            </a:r>
            <a:r>
              <a:rPr lang="ru-RU" sz="2400" dirty="0" err="1"/>
              <a:t>ерозійних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/>
              <a:t>сукупним</a:t>
            </a:r>
            <a:r>
              <a:rPr lang="ru-RU" sz="2400" dirty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b="1" i="1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клімат</a:t>
            </a:r>
            <a:r>
              <a:rPr lang="ru-RU" sz="2400" dirty="0"/>
              <a:t>, </a:t>
            </a:r>
            <a:r>
              <a:rPr lang="ru-RU" sz="2400" dirty="0" err="1"/>
              <a:t>рельєф</a:t>
            </a:r>
            <a:r>
              <a:rPr lang="ru-RU" sz="2400" dirty="0"/>
              <a:t>, </a:t>
            </a:r>
            <a:r>
              <a:rPr lang="ru-RU" sz="2400" dirty="0" err="1"/>
              <a:t>ґрунти</a:t>
            </a:r>
            <a:r>
              <a:rPr lang="ru-RU" sz="2400" dirty="0"/>
              <a:t>, </a:t>
            </a:r>
            <a:r>
              <a:rPr lang="ru-RU" sz="2400" dirty="0" err="1" smtClean="0"/>
              <a:t>підстилаючі</a:t>
            </a:r>
            <a:r>
              <a:rPr lang="ru-RU" sz="2400" dirty="0"/>
              <a:t> породи, </a:t>
            </a:r>
            <a:r>
              <a:rPr lang="ru-RU" sz="2400" dirty="0" err="1"/>
              <a:t>рослинний</a:t>
            </a:r>
            <a:r>
              <a:rPr lang="ru-RU" sz="2400" dirty="0"/>
              <a:t> </a:t>
            </a:r>
            <a:r>
              <a:rPr lang="ru-RU" sz="2400" dirty="0" err="1"/>
              <a:t>покрив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b="1" i="1" dirty="0" err="1"/>
              <a:t>соціально-економічних</a:t>
            </a:r>
            <a:r>
              <a:rPr lang="ru-RU" sz="2400" dirty="0"/>
              <a:t> (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обробітку</a:t>
            </a:r>
            <a:r>
              <a:rPr lang="ru-RU" sz="2400" dirty="0"/>
              <a:t> і </a:t>
            </a:r>
            <a:r>
              <a:rPr lang="ru-RU" sz="2400" dirty="0" err="1"/>
              <a:t>використання</a:t>
            </a:r>
            <a:r>
              <a:rPr lang="ru-RU" sz="2400" dirty="0"/>
              <a:t> земель,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, </a:t>
            </a:r>
            <a:r>
              <a:rPr lang="ru-RU" sz="2400" dirty="0" err="1"/>
              <a:t>насиченість</a:t>
            </a:r>
            <a:r>
              <a:rPr lang="ru-RU" sz="2400" dirty="0"/>
              <a:t> </a:t>
            </a:r>
            <a:r>
              <a:rPr lang="ru-RU" sz="2400" dirty="0" err="1"/>
              <a:t>просапними</a:t>
            </a:r>
            <a:r>
              <a:rPr lang="ru-RU" sz="2400" dirty="0"/>
              <a:t> культурами </a:t>
            </a:r>
            <a:r>
              <a:rPr lang="ru-RU" sz="2400" dirty="0" err="1" smtClean="0"/>
              <a:t>сівозмін</a:t>
            </a:r>
            <a:r>
              <a:rPr lang="ru-RU" sz="2400" dirty="0" smtClean="0"/>
              <a:t>) </a:t>
            </a:r>
            <a:r>
              <a:rPr lang="ru-RU" sz="2400" dirty="0" err="1"/>
              <a:t>чинників</a:t>
            </a:r>
            <a:r>
              <a:rPr lang="ru-RU" sz="2400" dirty="0"/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7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58" y="0"/>
            <a:ext cx="11930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У </a:t>
            </a:r>
            <a:r>
              <a:rPr lang="ru-RU" sz="2400" dirty="0" err="1"/>
              <a:t>рівнинних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пересіченим</a:t>
            </a:r>
            <a:r>
              <a:rPr lang="ru-RU" sz="2400" dirty="0"/>
              <a:t> </a:t>
            </a:r>
            <a:r>
              <a:rPr lang="ru-RU" sz="2400" dirty="0" err="1"/>
              <a:t>рельєфом</a:t>
            </a:r>
            <a:r>
              <a:rPr lang="ru-RU" sz="2400" dirty="0"/>
              <a:t>, </a:t>
            </a:r>
            <a:r>
              <a:rPr lang="ru-RU" sz="2400" dirty="0" err="1"/>
              <a:t>передгірних</a:t>
            </a:r>
            <a:r>
              <a:rPr lang="ru-RU" sz="2400" dirty="0"/>
              <a:t> і </a:t>
            </a:r>
            <a:r>
              <a:rPr lang="ru-RU" sz="2400" dirty="0" err="1"/>
              <a:t>гірських</a:t>
            </a:r>
            <a:r>
              <a:rPr lang="ru-RU" sz="2400" dirty="0"/>
              <a:t> областях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ерозійної</a:t>
            </a:r>
            <a:r>
              <a:rPr lang="ru-RU" sz="2400" dirty="0"/>
              <a:t> </a:t>
            </a:r>
            <a:r>
              <a:rPr lang="ru-RU" sz="2400" dirty="0" err="1"/>
              <a:t>небезпеки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крутизни</a:t>
            </a:r>
            <a:r>
              <a:rPr lang="ru-RU" sz="2400" dirty="0"/>
              <a:t>, </a:t>
            </a:r>
            <a:r>
              <a:rPr lang="ru-RU" sz="2400" dirty="0" err="1"/>
              <a:t>довжини</a:t>
            </a:r>
            <a:r>
              <a:rPr lang="ru-RU" sz="2400" dirty="0"/>
              <a:t>, </a:t>
            </a:r>
            <a:r>
              <a:rPr lang="ru-RU" sz="2400" dirty="0" err="1"/>
              <a:t>форми</a:t>
            </a:r>
            <a:r>
              <a:rPr lang="ru-RU" sz="2400" dirty="0"/>
              <a:t> й </a:t>
            </a:r>
            <a:r>
              <a:rPr lang="ru-RU" sz="2400" dirty="0" err="1"/>
              <a:t>експозиції</a:t>
            </a:r>
            <a:r>
              <a:rPr lang="ru-RU" sz="2400" dirty="0"/>
              <a:t> </a:t>
            </a:r>
            <a:r>
              <a:rPr lang="ru-RU" sz="2400" dirty="0" err="1"/>
              <a:t>схилів</a:t>
            </a:r>
            <a:r>
              <a:rPr lang="ru-RU" sz="2400" dirty="0"/>
              <a:t>, типу </a:t>
            </a:r>
            <a:r>
              <a:rPr lang="ru-RU" sz="2400" dirty="0" err="1"/>
              <a:t>водозбору</a:t>
            </a:r>
            <a:r>
              <a:rPr lang="ru-RU" sz="2400" dirty="0"/>
              <a:t>, </a:t>
            </a:r>
            <a:r>
              <a:rPr lang="ru-RU" sz="2400" dirty="0" err="1"/>
              <a:t>глибин</a:t>
            </a:r>
            <a:r>
              <a:rPr lang="ru-RU" sz="2400" dirty="0"/>
              <a:t> базису </a:t>
            </a:r>
            <a:r>
              <a:rPr lang="ru-RU" sz="2400" dirty="0" err="1"/>
              <a:t>ерозії</a:t>
            </a:r>
            <a:r>
              <a:rPr lang="ru-RU" sz="2400" dirty="0"/>
              <a:t> та </a:t>
            </a:r>
            <a:r>
              <a:rPr lang="ru-RU" sz="2400" dirty="0" err="1"/>
              <a:t>розчленування</a:t>
            </a:r>
            <a:r>
              <a:rPr lang="ru-RU" sz="2400" dirty="0"/>
              <a:t> </a:t>
            </a:r>
            <a:r>
              <a:rPr lang="ru-RU" sz="2400" dirty="0" err="1"/>
              <a:t>місцевості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Глибина</a:t>
            </a:r>
            <a:r>
              <a:rPr lang="ru-RU" sz="2400" dirty="0" smtClean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базису </a:t>
            </a:r>
            <a:r>
              <a:rPr lang="ru-RU" sz="2400" dirty="0" err="1"/>
              <a:t>ерозії</a:t>
            </a:r>
            <a:r>
              <a:rPr lang="ru-RU" sz="2400" dirty="0"/>
              <a:t> (</a:t>
            </a:r>
            <a:r>
              <a:rPr lang="ru-RU" sz="2400" dirty="0" err="1"/>
              <a:t>різниця</a:t>
            </a:r>
            <a:r>
              <a:rPr lang="ru-RU" sz="2400" dirty="0"/>
              <a:t> </a:t>
            </a:r>
            <a:r>
              <a:rPr lang="ru-RU" sz="2400" dirty="0" err="1"/>
              <a:t>висот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вершиною </a:t>
            </a:r>
            <a:r>
              <a:rPr lang="ru-RU" sz="2400" dirty="0" err="1"/>
              <a:t>вододілу</a:t>
            </a:r>
            <a:r>
              <a:rPr lang="ru-RU" sz="2400" dirty="0"/>
              <a:t> й тальвегом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рівнем</a:t>
            </a:r>
            <a:r>
              <a:rPr lang="ru-RU" sz="2400" dirty="0"/>
              <a:t> </a:t>
            </a:r>
            <a:r>
              <a:rPr lang="ru-RU" sz="2400" dirty="0" err="1"/>
              <a:t>ріки</a:t>
            </a:r>
            <a:r>
              <a:rPr lang="ru-RU" sz="2400" dirty="0"/>
              <a:t>) —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вирішальних</a:t>
            </a:r>
            <a:r>
              <a:rPr lang="ru-RU" sz="2400" dirty="0"/>
              <a:t> </a:t>
            </a:r>
            <a:r>
              <a:rPr lang="ru-RU" sz="2400" dirty="0" err="1"/>
              <a:t>чинників</a:t>
            </a:r>
            <a:r>
              <a:rPr lang="ru-RU" sz="2400" dirty="0"/>
              <a:t> </a:t>
            </a:r>
            <a:r>
              <a:rPr lang="ru-RU" sz="2400" dirty="0" err="1"/>
              <a:t>водної</a:t>
            </a:r>
            <a:r>
              <a:rPr lang="ru-RU" sz="2400" dirty="0"/>
              <a:t> </a:t>
            </a:r>
            <a:r>
              <a:rPr lang="ru-RU" sz="2400" dirty="0" err="1"/>
              <a:t>ерозії</a:t>
            </a:r>
            <a:r>
              <a:rPr lang="ru-RU" sz="2400" dirty="0"/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122" r="5115" b="11381"/>
          <a:stretch/>
        </p:blipFill>
        <p:spPr bwMode="auto">
          <a:xfrm>
            <a:off x="4147457" y="3073184"/>
            <a:ext cx="5241472" cy="37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95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2" y="0"/>
            <a:ext cx="6972300" cy="69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309886"/>
            <a:ext cx="6096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ухил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випуклому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ухил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увігнутому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акумуляції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ступінчатого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уповільнюють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стікання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Ґрунти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південних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північних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383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3143" y="309886"/>
            <a:ext cx="115388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Клімат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uk-UA" sz="2400" b="1" i="1" dirty="0"/>
              <a:t>Опади</a:t>
            </a:r>
          </a:p>
          <a:p>
            <a:r>
              <a:rPr lang="uk-UA" sz="2400" b="1" i="1" dirty="0"/>
              <a:t>Вітер</a:t>
            </a:r>
          </a:p>
          <a:p>
            <a:r>
              <a:rPr lang="uk-UA" sz="2400" b="1" i="1" dirty="0"/>
              <a:t>Температура</a:t>
            </a:r>
          </a:p>
          <a:p>
            <a:r>
              <a:rPr lang="uk-UA" sz="2400" b="1" i="1" dirty="0"/>
              <a:t>Рослинність</a:t>
            </a:r>
          </a:p>
          <a:p>
            <a:endParaRPr lang="ru-RU" sz="2400" dirty="0"/>
          </a:p>
          <a:p>
            <a:r>
              <a:rPr lang="ru-RU" sz="2400" dirty="0" err="1" smtClean="0"/>
              <a:t>Кліматичні</a:t>
            </a:r>
            <a:r>
              <a:rPr lang="ru-RU" sz="2400" dirty="0" smtClean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регіону</a:t>
            </a:r>
            <a:r>
              <a:rPr lang="ru-RU" sz="2400" dirty="0"/>
              <a:t> є </a:t>
            </a:r>
            <a:r>
              <a:rPr lang="ru-RU" sz="2400" dirty="0" err="1"/>
              <a:t>визначальним</a:t>
            </a:r>
            <a:r>
              <a:rPr lang="ru-RU" sz="2400" dirty="0"/>
              <a:t> </a:t>
            </a:r>
            <a:r>
              <a:rPr lang="ru-RU" sz="2400" dirty="0" err="1"/>
              <a:t>чинником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ґрунтоутворення</a:t>
            </a:r>
            <a:r>
              <a:rPr lang="ru-RU" sz="2400" dirty="0"/>
              <a:t> і </a:t>
            </a:r>
            <a:r>
              <a:rPr lang="ru-RU" sz="2400" dirty="0" err="1"/>
              <a:t>ерозії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Найважливіше</a:t>
            </a:r>
            <a:r>
              <a:rPr lang="ru-RU" sz="2400" dirty="0" smtClean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атмосферних</a:t>
            </a:r>
            <a:r>
              <a:rPr lang="ru-RU" sz="2400" dirty="0"/>
              <a:t> </a:t>
            </a:r>
            <a:r>
              <a:rPr lang="ru-RU" sz="2400" dirty="0" err="1" smtClean="0"/>
              <a:t>опадів</a:t>
            </a:r>
            <a:r>
              <a:rPr lang="ru-RU" sz="2400" dirty="0" smtClean="0"/>
              <a:t>, 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інтенсивність</a:t>
            </a:r>
            <a:r>
              <a:rPr lang="ru-RU" sz="2400" dirty="0"/>
              <a:t>,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 smtClean="0"/>
              <a:t>вітру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навність</a:t>
            </a:r>
            <a:r>
              <a:rPr lang="ru-RU" sz="2400" dirty="0" smtClean="0"/>
              <a:t>  </a:t>
            </a:r>
            <a:r>
              <a:rPr lang="ru-RU" sz="2400" dirty="0" err="1" smtClean="0"/>
              <a:t>рослинного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покриву</a:t>
            </a:r>
            <a:r>
              <a:rPr lang="ru-RU" sz="2400" dirty="0" smtClean="0"/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8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Ґрунтозахисна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/>
              <a:t>❑ корені рослин скріплюють ґрунтові часточки і, мов би своєрідна </a:t>
            </a:r>
            <a:r>
              <a:rPr lang="uk-UA" sz="2400" dirty="0" smtClean="0"/>
              <a:t>«</a:t>
            </a:r>
            <a:r>
              <a:rPr lang="uk-UA" sz="2400" dirty="0"/>
              <a:t>арматура», чинять опір змиву, розмиву й розвіюванню ґрунту; </a:t>
            </a:r>
          </a:p>
          <a:p>
            <a:pPr algn="just"/>
            <a:r>
              <a:rPr lang="uk-UA" sz="2400" dirty="0"/>
              <a:t>❑ наземний покрив рослин приймає на себе ударну силу дощових </a:t>
            </a:r>
            <a:r>
              <a:rPr lang="uk-UA" sz="2400" dirty="0" smtClean="0"/>
              <a:t>крапель</a:t>
            </a:r>
            <a:r>
              <a:rPr lang="uk-UA" sz="2400" dirty="0"/>
              <a:t>, охороняючи тим самим структурні окремості ґрунту від </a:t>
            </a:r>
            <a:r>
              <a:rPr lang="uk-UA" sz="2400" dirty="0" smtClean="0"/>
              <a:t>руйнування </a:t>
            </a:r>
            <a:r>
              <a:rPr lang="uk-UA" sz="2400" dirty="0"/>
              <a:t>їх падаючими дощовими краплями або сильно послаблюють </a:t>
            </a:r>
            <a:r>
              <a:rPr lang="uk-UA" sz="2400" dirty="0" smtClean="0"/>
              <a:t> їх </a:t>
            </a:r>
            <a:r>
              <a:rPr lang="uk-UA" sz="2400" dirty="0"/>
              <a:t>дію; </a:t>
            </a:r>
          </a:p>
          <a:p>
            <a:pPr algn="just"/>
            <a:r>
              <a:rPr lang="uk-UA" sz="2400" dirty="0"/>
              <a:t>❑ густа рослинність різко уповільнює швидкість поверхневого </a:t>
            </a:r>
            <a:r>
              <a:rPr lang="uk-UA" sz="2400" dirty="0" smtClean="0"/>
              <a:t>стоку</a:t>
            </a:r>
            <a:r>
              <a:rPr lang="uk-UA" sz="2400" dirty="0"/>
              <a:t>, сприяючи кращому просочуванню води, а також затримує </a:t>
            </a:r>
            <a:r>
              <a:rPr lang="uk-UA" sz="2400" dirty="0" smtClean="0"/>
              <a:t> ґрунтові </a:t>
            </a:r>
            <a:r>
              <a:rPr lang="uk-UA" sz="2400" dirty="0"/>
              <a:t>часточки, змиті з вище лежачих ділянок; </a:t>
            </a:r>
          </a:p>
          <a:p>
            <a:pPr algn="just"/>
            <a:r>
              <a:rPr lang="uk-UA" sz="2400" dirty="0"/>
              <a:t>❑ дернина й підстилка, маючи високу вологоємність і добру </a:t>
            </a:r>
            <a:r>
              <a:rPr lang="uk-UA" sz="2400" dirty="0" smtClean="0"/>
              <a:t> водопроникність</a:t>
            </a:r>
            <a:r>
              <a:rPr lang="uk-UA" sz="2400" dirty="0"/>
              <a:t>, легко просочують воду й добре зберігають у </a:t>
            </a:r>
            <a:r>
              <a:rPr lang="uk-UA" sz="2400" dirty="0" smtClean="0"/>
              <a:t> мінеральному </a:t>
            </a:r>
            <a:r>
              <a:rPr lang="uk-UA" sz="2400" dirty="0"/>
              <a:t>верхньому горизонті некапілярні пори, утворені </a:t>
            </a:r>
            <a:r>
              <a:rPr lang="uk-UA" sz="2400" dirty="0" smtClean="0"/>
              <a:t> ґрунтовою </a:t>
            </a:r>
            <a:r>
              <a:rPr lang="uk-UA" sz="2400" dirty="0"/>
              <a:t>фауною і коренями; </a:t>
            </a:r>
          </a:p>
          <a:p>
            <a:pPr algn="just"/>
            <a:r>
              <a:rPr lang="uk-UA" sz="2400" dirty="0"/>
              <a:t>❑ рослинність сприяє накопиченню снігу і, як слідство, послаблює </a:t>
            </a:r>
            <a:r>
              <a:rPr lang="uk-UA" sz="2400" dirty="0" smtClean="0"/>
              <a:t> промерзання </a:t>
            </a:r>
            <a:r>
              <a:rPr lang="uk-UA" sz="2400" dirty="0"/>
              <a:t>ґрунту, що призводить у період весняного сніготанення до </a:t>
            </a:r>
            <a:r>
              <a:rPr lang="uk-UA" sz="2400" dirty="0" smtClean="0"/>
              <a:t>кращого </a:t>
            </a:r>
            <a:r>
              <a:rPr lang="uk-UA" sz="2400" dirty="0"/>
              <a:t>просочування вологи.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Біологічні</a:t>
            </a:r>
            <a:r>
              <a:rPr lang="ru-RU" sz="2400" b="1" dirty="0"/>
              <a:t> заходи </a:t>
            </a:r>
            <a:r>
              <a:rPr lang="ru-RU" sz="2400" b="1" dirty="0" err="1"/>
              <a:t>захисту</a:t>
            </a:r>
            <a:r>
              <a:rPr lang="ru-RU" sz="2400" b="1" dirty="0"/>
              <a:t> </a:t>
            </a:r>
            <a:r>
              <a:rPr lang="ru-RU" sz="2400" b="1" dirty="0" err="1"/>
              <a:t>ґрунтів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dirty="0" err="1" smtClean="0"/>
              <a:t>пов’язані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протиерозійною</a:t>
            </a:r>
            <a:r>
              <a:rPr lang="ru-RU" sz="2400" dirty="0"/>
              <a:t> </a:t>
            </a:r>
            <a:r>
              <a:rPr lang="ru-RU" sz="2400" dirty="0" err="1"/>
              <a:t>організацією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і </a:t>
            </a:r>
            <a:r>
              <a:rPr lang="ru-RU" sz="2400" dirty="0" err="1"/>
              <a:t>включають</a:t>
            </a:r>
            <a:r>
              <a:rPr lang="ru-RU" sz="2400" dirty="0"/>
              <a:t>: 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заліснення</a:t>
            </a:r>
            <a:r>
              <a:rPr lang="ru-RU" sz="2400" dirty="0"/>
              <a:t>;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полезахисні</a:t>
            </a:r>
            <a:r>
              <a:rPr lang="ru-RU" sz="2400" dirty="0"/>
              <a:t> і </a:t>
            </a:r>
            <a:r>
              <a:rPr lang="ru-RU" sz="2400" dirty="0" err="1"/>
              <a:t>стокорегулюючі</a:t>
            </a:r>
            <a:r>
              <a:rPr lang="ru-RU" sz="2400" dirty="0"/>
              <a:t> </a:t>
            </a:r>
            <a:r>
              <a:rPr lang="ru-RU" sz="2400" dirty="0" err="1"/>
              <a:t>лісосмуги</a:t>
            </a:r>
            <a:r>
              <a:rPr lang="ru-RU" sz="2400" dirty="0"/>
              <a:t>;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докорінне</a:t>
            </a:r>
            <a:r>
              <a:rPr lang="ru-RU" sz="2400" dirty="0"/>
              <a:t> й </a:t>
            </a:r>
            <a:r>
              <a:rPr lang="ru-RU" sz="2400" dirty="0" err="1"/>
              <a:t>поверхневе</a:t>
            </a:r>
            <a:r>
              <a:rPr lang="ru-RU" sz="2400" dirty="0"/>
              <a:t>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пасовищ</a:t>
            </a:r>
            <a:r>
              <a:rPr lang="ru-RU" sz="2400" dirty="0"/>
              <a:t>;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ґрунтозахисні</a:t>
            </a:r>
            <a:r>
              <a:rPr lang="ru-RU" sz="2400" dirty="0"/>
              <a:t> </a:t>
            </a:r>
            <a:r>
              <a:rPr lang="ru-RU" sz="2400" dirty="0" err="1"/>
              <a:t>сівозміни</a:t>
            </a:r>
            <a:r>
              <a:rPr lang="ru-RU" sz="2400" dirty="0"/>
              <a:t>, </a:t>
            </a:r>
            <a:r>
              <a:rPr lang="ru-RU" sz="2400" dirty="0" err="1"/>
              <a:t>насичені</a:t>
            </a:r>
            <a:r>
              <a:rPr lang="ru-RU" sz="2400" dirty="0"/>
              <a:t> </a:t>
            </a:r>
            <a:r>
              <a:rPr lang="ru-RU" sz="2400" dirty="0" err="1"/>
              <a:t>озимими</a:t>
            </a:r>
            <a:r>
              <a:rPr lang="ru-RU" sz="2400" dirty="0"/>
              <a:t> культурами й </a:t>
            </a:r>
            <a:r>
              <a:rPr lang="ru-RU" sz="2400" dirty="0" err="1"/>
              <a:t>багаторічними</a:t>
            </a:r>
            <a:r>
              <a:rPr lang="ru-RU" sz="2400" dirty="0"/>
              <a:t> травами</a:t>
            </a:r>
            <a:r>
              <a:rPr lang="ru-RU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❑ </a:t>
            </a:r>
            <a:r>
              <a:rPr lang="ru-RU" sz="2400" dirty="0" err="1"/>
              <a:t>смугові</a:t>
            </a:r>
            <a:r>
              <a:rPr lang="ru-RU" sz="2400" dirty="0"/>
              <a:t>, </a:t>
            </a:r>
            <a:r>
              <a:rPr lang="ru-RU" sz="2400" dirty="0" err="1"/>
              <a:t>проміжні</a:t>
            </a:r>
            <a:r>
              <a:rPr lang="ru-RU" sz="2400" dirty="0"/>
              <a:t>, </a:t>
            </a:r>
            <a:r>
              <a:rPr lang="ru-RU" sz="2400" dirty="0" err="1"/>
              <a:t>буферні</a:t>
            </a:r>
            <a:r>
              <a:rPr lang="ru-RU" sz="2400" dirty="0"/>
              <a:t> й </a:t>
            </a:r>
            <a:r>
              <a:rPr lang="ru-RU" sz="2400" dirty="0" err="1"/>
              <a:t>кулісні</a:t>
            </a:r>
            <a:r>
              <a:rPr lang="ru-RU" sz="2400" dirty="0"/>
              <a:t> </a:t>
            </a:r>
            <a:r>
              <a:rPr lang="ru-RU" sz="2400" dirty="0" err="1"/>
              <a:t>посіви</a:t>
            </a:r>
            <a:r>
              <a:rPr lang="ru-RU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❑ </a:t>
            </a:r>
            <a:r>
              <a:rPr lang="ru-RU" sz="2400" dirty="0" err="1"/>
              <a:t>залужені</a:t>
            </a:r>
            <a:r>
              <a:rPr lang="ru-RU" sz="2400" dirty="0"/>
              <a:t> водостоки й </a:t>
            </a:r>
            <a:r>
              <a:rPr lang="ru-RU" sz="2400" dirty="0" err="1"/>
              <a:t>виположені</a:t>
            </a:r>
            <a:r>
              <a:rPr lang="ru-RU" sz="2400" dirty="0"/>
              <a:t> яри.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протиерозійних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організаційно-господарських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агротехнічних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лісомеліоративних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гідротехнічних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4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Організаційно-господарські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протиерозійних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протиерозійну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ґрунтова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карта 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картограма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еродованих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карта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рельєфу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Категорії земель: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/>
              <a:t>А.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інтенсивно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в </a:t>
            </a:r>
            <a:r>
              <a:rPr lang="ru-RU" sz="2400" dirty="0" err="1" smtClean="0"/>
              <a:t>землеробстві</a:t>
            </a:r>
            <a:endParaRPr lang="ru-RU" sz="2400" dirty="0" smtClean="0"/>
          </a:p>
          <a:p>
            <a:pPr algn="just"/>
            <a:r>
              <a:rPr lang="ru-RU" sz="2400" dirty="0"/>
              <a:t>Б.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придатні</a:t>
            </a:r>
            <a:r>
              <a:rPr lang="ru-RU" sz="2400" dirty="0"/>
              <a:t> для </a:t>
            </a:r>
            <a:r>
              <a:rPr lang="ru-RU" sz="2400" dirty="0" err="1"/>
              <a:t>обмеженого</a:t>
            </a:r>
            <a:r>
              <a:rPr lang="ru-RU" sz="2400" dirty="0"/>
              <a:t> </a:t>
            </a:r>
            <a:r>
              <a:rPr lang="ru-RU" sz="2400" dirty="0" err="1" smtClean="0"/>
              <a:t>обробітку</a:t>
            </a:r>
            <a:endParaRPr lang="ru-RU" sz="2400" dirty="0"/>
          </a:p>
          <a:p>
            <a:pPr algn="just"/>
            <a:r>
              <a:rPr lang="ru-RU" sz="2400" dirty="0"/>
              <a:t>В. </a:t>
            </a:r>
            <a:r>
              <a:rPr lang="ru-RU" sz="2400" dirty="0" err="1"/>
              <a:t>Землі</a:t>
            </a:r>
            <a:r>
              <a:rPr lang="ru-RU" sz="2400" dirty="0"/>
              <a:t>, не </a:t>
            </a:r>
            <a:r>
              <a:rPr lang="ru-RU" sz="2400" dirty="0" err="1"/>
              <a:t>придатні</a:t>
            </a:r>
            <a:r>
              <a:rPr lang="ru-RU" sz="2400" dirty="0"/>
              <a:t> для </a:t>
            </a:r>
            <a:r>
              <a:rPr lang="ru-RU" sz="2400" dirty="0" err="1"/>
              <a:t>обробітку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444" y="0"/>
            <a:ext cx="1108561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лат. «е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rosio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«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роз’їдання») — процес руйнування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впливом води і вітру.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під впливом води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водною ерозією, а під дією вітру — вітровою ерозією, або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дефляцією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Захист ґрунтів від ерозії і боротьба з нею — найважливіше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 використання земель.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23" y="2775857"/>
            <a:ext cx="8868477" cy="39597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Агротехнічні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ґрунтозахисних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багаторічних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трав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однорічних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культур,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протиерозійного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обробітку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снігозатримання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сніготанення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агрохімічних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родючості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еродованих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фітомеліоративних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належать: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сівозміни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багаторічними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травами,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ґрунтозахисні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сівозміни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насиченням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багаторічними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травами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сильноеродованих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буферних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багаторічної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однорічної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трав’яної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крутих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ґрунтозахисні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сівозміни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смуговим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культур;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парах і полях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просапними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культурами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буферних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пари в районах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зволоження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кулісні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парах і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зябі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перехресний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водовідвідних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улоговин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балок.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35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протиерозійного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обробітку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обробіток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поперек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контурний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обробіток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бороздування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обваловування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лункування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зябу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ґрунтопоглиблювачем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щілювання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кротування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зливовідвідних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борозн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районах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переважанням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зливової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водориїн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борозн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34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9886"/>
            <a:ext cx="1219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Ґрунтозахисна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землеробства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 контурно-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меліоративною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принципи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Диференційоване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земель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небезпекою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Контурна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угідь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сівозмін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ґрунтово-ландшафтних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ґрунтозахисних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обробітку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ріллі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сильноеродованих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ерозійно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консервацію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послідуючим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залісненням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протиерозійних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гідротехнічних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лісосмуг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буферних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багаторічних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залуговуваних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453" y="537715"/>
            <a:ext cx="94270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 завдає величезної шкоди народному господарству: 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руйнування шляхів, господарських будівель, гребель,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замулювання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заболочування водоймищ, річних заплав і русел,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ґрунтової води, що спричиняє погіршення режиму річок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висушення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841484"/>
            <a:ext cx="6426426" cy="401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730" y="847414"/>
            <a:ext cx="52889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ворог родючості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Підраховано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кожну хвилину на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земній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землі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сільськогосподарського вжитку.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ерозій людство кожен день втрачає понад 3 тис. га, а всього вже  втрачено понад 50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 родючих земель. Від змиву, розмиву і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видування ґрунтів врожай усіх сільськогосподарських культур у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 знижується на 20–40 %.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847414"/>
            <a:ext cx="6342411" cy="44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8457" y="0"/>
            <a:ext cx="103097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чинники водної ерозії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Грунтово-геоморфологічні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(рельєф, геологічна будова,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 покриву) </a:t>
            </a:r>
          </a:p>
          <a:p>
            <a:pPr algn="just"/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Біокліматичні: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(рослинність,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кліматичні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гідрометеорологічні умови), які визначають характер 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рослинності, кількість опадів, силу вітрів, промерзання ґрунту,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поверхневого стоку талих і зливових вод.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i?id=40adb50e36f94146c2144f63c928a80374817857-517804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82" y="3626992"/>
            <a:ext cx="5002847" cy="323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248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знесеного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удару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розлітаються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до 1,5 м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93" y="2345870"/>
            <a:ext cx="5859780" cy="418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7" y="646858"/>
            <a:ext cx="11765414" cy="48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4257" y="5751063"/>
            <a:ext cx="9290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катастрофічними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зливові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14529"/>
            <a:ext cx="67120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Морфологічні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показниками</a:t>
            </a:r>
            <a:r>
              <a:rPr lang="ru-RU" sz="2800" b="1" dirty="0"/>
              <a:t> </a:t>
            </a:r>
            <a:r>
              <a:rPr lang="ru-RU" sz="2800" b="1" dirty="0" err="1"/>
              <a:t>рельєфу</a:t>
            </a:r>
            <a:r>
              <a:rPr lang="ru-RU" sz="28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ерозійних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, є: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400" dirty="0" err="1" smtClean="0"/>
              <a:t>глибина</a:t>
            </a:r>
            <a:r>
              <a:rPr lang="ru-RU" sz="2400" dirty="0" smtClean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базисів</a:t>
            </a:r>
            <a:r>
              <a:rPr lang="ru-RU" sz="2400" dirty="0"/>
              <a:t> </a:t>
            </a:r>
            <a:r>
              <a:rPr lang="ru-RU" sz="2400" dirty="0" err="1"/>
              <a:t>ерозії</a:t>
            </a:r>
            <a:r>
              <a:rPr lang="ru-RU" sz="2400" dirty="0"/>
              <a:t> (</a:t>
            </a:r>
            <a:r>
              <a:rPr lang="ru-RU" sz="2400" dirty="0" err="1"/>
              <a:t>різниця</a:t>
            </a:r>
            <a:r>
              <a:rPr lang="ru-RU" sz="2400" dirty="0"/>
              <a:t> </a:t>
            </a:r>
            <a:r>
              <a:rPr lang="ru-RU" sz="2400" dirty="0" err="1"/>
              <a:t>висот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вершиною </a:t>
            </a:r>
            <a:r>
              <a:rPr lang="ru-RU" sz="2400" dirty="0" err="1"/>
              <a:t>вододілу</a:t>
            </a:r>
            <a:r>
              <a:rPr lang="ru-RU" sz="2400" dirty="0"/>
              <a:t> й </a:t>
            </a:r>
            <a:r>
              <a:rPr lang="ru-RU" sz="2400" dirty="0" err="1"/>
              <a:t>рівнем</a:t>
            </a:r>
            <a:r>
              <a:rPr lang="ru-RU" sz="2400" dirty="0"/>
              <a:t> води в </a:t>
            </a:r>
            <a:r>
              <a:rPr lang="ru-RU" sz="2400" dirty="0" err="1"/>
              <a:t>місцевій</a:t>
            </a:r>
            <a:r>
              <a:rPr lang="ru-RU" sz="2400" dirty="0"/>
              <a:t> </a:t>
            </a:r>
            <a:r>
              <a:rPr lang="ru-RU" sz="2400" dirty="0" err="1"/>
              <a:t>річці</a:t>
            </a:r>
            <a:r>
              <a:rPr lang="ru-RU" sz="2400" dirty="0"/>
              <a:t>), </a:t>
            </a:r>
            <a:endParaRPr lang="ru-RU" sz="24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400" dirty="0" err="1" smtClean="0"/>
              <a:t>розчленованість</a:t>
            </a:r>
            <a:r>
              <a:rPr lang="ru-RU" sz="2400" dirty="0" smtClean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яружно-балковою</a:t>
            </a:r>
            <a:r>
              <a:rPr lang="ru-RU" sz="2400" dirty="0"/>
              <a:t> мережею, </a:t>
            </a:r>
            <a:endParaRPr lang="ru-RU" sz="24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400" dirty="0" smtClean="0"/>
              <a:t>величина </a:t>
            </a:r>
            <a:r>
              <a:rPr lang="ru-RU" sz="2400" dirty="0" err="1"/>
              <a:t>балкових</a:t>
            </a:r>
            <a:r>
              <a:rPr lang="ru-RU" sz="2400" dirty="0"/>
              <a:t> </a:t>
            </a:r>
            <a:r>
              <a:rPr lang="ru-RU" sz="2400" dirty="0" err="1"/>
              <a:t>водозборів</a:t>
            </a:r>
            <a:r>
              <a:rPr lang="ru-RU" sz="2400" dirty="0"/>
              <a:t>, </a:t>
            </a:r>
            <a:endParaRPr lang="ru-RU" sz="24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/>
              <a:t>і крутизна </a:t>
            </a:r>
            <a:r>
              <a:rPr lang="ru-RU" sz="2400" dirty="0" err="1"/>
              <a:t>схилів</a:t>
            </a:r>
            <a:r>
              <a:rPr lang="ru-RU" sz="2400" dirty="0"/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115" y="5966153"/>
            <a:ext cx="8549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розпочинає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ухилу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0,5о.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1545770"/>
            <a:ext cx="5170500" cy="39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613</TotalTime>
  <Words>1734</Words>
  <Application>Microsoft Office PowerPoint</Application>
  <PresentationFormat>Произвольный</PresentationFormat>
  <Paragraphs>189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Дерево</vt:lpstr>
      <vt:lpstr>Тема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DELL</cp:lastModifiedBy>
  <cp:revision>63</cp:revision>
  <dcterms:created xsi:type="dcterms:W3CDTF">2024-09-04T07:26:26Z</dcterms:created>
  <dcterms:modified xsi:type="dcterms:W3CDTF">2024-10-01T10:50:41Z</dcterms:modified>
</cp:coreProperties>
</file>