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8" r:id="rId9"/>
    <p:sldId id="264" r:id="rId10"/>
    <p:sldId id="291" r:id="rId11"/>
    <p:sldId id="295" r:id="rId12"/>
    <p:sldId id="267" r:id="rId13"/>
    <p:sldId id="266" r:id="rId14"/>
    <p:sldId id="293" r:id="rId15"/>
    <p:sldId id="294" r:id="rId16"/>
    <p:sldId id="269" r:id="rId17"/>
    <p:sldId id="292" r:id="rId18"/>
    <p:sldId id="296" r:id="rId19"/>
    <p:sldId id="297" r:id="rId20"/>
    <p:sldId id="298" r:id="rId21"/>
    <p:sldId id="299" r:id="rId22"/>
    <p:sldId id="300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ДЕГРАДАЦІЇ ЗЕМЕЛЬ ТА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77" y="4619500"/>
            <a:ext cx="8226966" cy="2238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22" y="0"/>
            <a:ext cx="119940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ґрунту внаслідок діяльності людини:</a:t>
            </a:r>
          </a:p>
          <a:p>
            <a:pPr algn="just"/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Неефективні сільськогосподарські методи: вирощування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монокультур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неправильне зрошення, а також надмірне використання хімічних добрив та пестицидів погіршують стан поля.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 методи обробітку на кшталт глибокого оранки послаблюють ґрунт та порушують його структуру.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Неточне внесення добрив провокує дисбаланс у землі поживних речовин, її підкислення, а також забруднення довкілля.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Спалювання соломи та стерні призводить до втрати 1,5-2,0 т органічної речовини та 10-15 кг азоту. На випалених ділянках земля стає надто сухою, погіршується її фізико-хімічний склад, а також знищуються органічні речовини та гинуть корисні мікроорганізми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8" y="4576453"/>
            <a:ext cx="4596184" cy="25738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22" y="0"/>
            <a:ext cx="116892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ґрунту внаслідок діяльності людини: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Випас худоби виснажує рослинний покрив та сприяє ущільненню ґрунту.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Знеліснення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вирубування лісів для сільськогосподарських потреб,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лісозаготівель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розширення міст, руйнує захисний покрив землі.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Ерозія, руйнування верхнього шару ґрунту, може бути викликана відсутністю рослинності (вітрова ерозія) або надлишковим зрошенням та неправильним дренажем (водна ерозія).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міст, пов’язане з реорганізацією інфраструктури, призводить до ущільнення, втрати родючості та деградації ґрунту.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Індустріальна діяльність, наприклад гірнича промисловість, робить території непридатними для ведення сільського господарства через попадання у ґрунт токсичних речовин та важких металів.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земель, викликане неефективним видаленням відходів та сільськогосподарських стоків, є загрозою довкіллю та здоров’ю людей.</a:t>
            </a:r>
          </a:p>
        </p:txBody>
      </p:sp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0" y="0"/>
            <a:ext cx="897774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6" y="3650385"/>
            <a:ext cx="4049485" cy="32428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5" y="0"/>
            <a:ext cx="1093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29" y="0"/>
            <a:ext cx="951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6" y="228562"/>
            <a:ext cx="10838038" cy="65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883" y="0"/>
            <a:ext cx="11044052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 видом фізичної деградації ґрунту є </a:t>
            </a:r>
            <a:r>
              <a:rPr lang="uk-UA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ерозія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сукупність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 процесів відриву, перенесення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відкладення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(іноді материнської і </a:t>
            </a:r>
            <a:r>
              <a:rPr lang="uk-UA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підстилаючої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поверхневим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стоком тимчасових водних потоків і вітром. </a:t>
            </a:r>
            <a:endParaRPr lang="uk-UA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dirty="0" err="1" smtClean="0"/>
              <a:t>Чинники</a:t>
            </a:r>
            <a:r>
              <a:rPr lang="ru-RU" sz="2800" b="1" dirty="0" smtClean="0"/>
              <a:t> </a:t>
            </a:r>
            <a:r>
              <a:rPr lang="ru-RU" sz="2800" b="1" dirty="0" err="1"/>
              <a:t>ерозії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algn="just">
              <a:lnSpc>
                <a:spcPct val="120000"/>
              </a:lnSpc>
            </a:pPr>
            <a:endParaRPr lang="ru-RU" sz="2800" dirty="0" smtClean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кліматичні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топографічні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ґрунтові</a:t>
            </a:r>
            <a:r>
              <a:rPr lang="ru-RU" sz="2800" i="1" dirty="0"/>
              <a:t>,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антропогенні</a:t>
            </a:r>
            <a:r>
              <a:rPr lang="ru-RU" sz="2800" dirty="0"/>
              <a:t>. 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134" y="1982559"/>
            <a:ext cx="6092042" cy="45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39" y="617517"/>
            <a:ext cx="110915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інтенсивність і тривалість дощу або сніготанення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повітря, швидкість, напрямок і час прояву вітру;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топографічні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довжина, крутизна, форма, експозиція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розчленованість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схилів, площа водозбору і глибина місцевого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базису ерозії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рельєфу (горбиста, наявність вітрових коридорів тощо);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водопроникність, протиерозійна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(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ґрунту чинити опір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змиваючій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дії води або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здувній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дії вітру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що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водостійкості структури,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міжагрегатного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зчеплення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щільності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агрегатів;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біогенні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створення ґрунтовими безхребетними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нірок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пор, оструктурення ґрунтів, захисна роль рослинності,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виявляється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зниженні швидкості вітру і впливу на температурний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водний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ґрунту.</a:t>
            </a:r>
          </a:p>
        </p:txBody>
      </p:sp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9" y="570017"/>
            <a:ext cx="115071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ґрунту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здатність тривалий час зберігати склад, структуру, функціонування, просторове положення в умовах відносно незначних змін чинників ґрунтоутворення, а також відновлювати основні якісні характеристики свого вихідного стану.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Потенційна стійкість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деградації визначається складом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властивостями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ґрунтів, а також наявністю або відсутністю чинників,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захищають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від розвитку негативних процесів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Фактична стійкість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чергування циклів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ґрунтової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різної тривалості: чергуванням культур у сівозміні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зміна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вологості за сезонами тощо.</a:t>
            </a:r>
          </a:p>
        </p:txBody>
      </p:sp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боротьби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деградацією ґрунтів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деградації ґрунту необхідно використовувати стійкі методи управління земельними ресурсами.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Консервуючі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обробітку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Інтенсивне сільське господарство порушує структуру землі та сприяє її деградації. Нульова або мінімальна система обробки, навпаки, збільшує вміст в неї органічних речовин, які допомагають утримувати вологу та мінімізують руйнування.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Сівозміна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Чергування різних типів культур на одному полі допомагає позбутися шкідників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підвищити його родючість та знизити ризик дефіциту поживних речовин.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Смугове землеробство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боротьби з деградацією ґрунту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черегуються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смуги покривних та просапних культур, наприклад бобових та зернових 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Точне зрошення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Ефективне зрошення, наприклад крапельне, допомагає запобігти різним негативним процесам, зокрема засоленню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содіфікації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землі.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внесення добрив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Використання супутникових знімків для аналізу стану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визначати необхідну кількість добрив для конкретних ділянок. Це допомагає фермерам отримувати бажаний урожай, не шкодячи довкіллю.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Види деградації ґрунтового покриву та соціальні аспекти його охорони 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/>
              <a:t>Причини </a:t>
            </a:r>
            <a:r>
              <a:rPr lang="ru-RU" sz="2400" dirty="0" err="1"/>
              <a:t>прояву</a:t>
            </a:r>
            <a:r>
              <a:rPr lang="ru-RU" sz="2400" dirty="0"/>
              <a:t> </a:t>
            </a:r>
            <a:r>
              <a:rPr lang="ru-RU" sz="2400" dirty="0" err="1"/>
              <a:t>деградаційних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у </a:t>
            </a:r>
            <a:r>
              <a:rPr lang="ru-RU" sz="2400" dirty="0" err="1" smtClean="0"/>
              <a:t>ґрунтах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/>
              <a:t>Типологія </a:t>
            </a:r>
            <a:r>
              <a:rPr lang="uk-UA" sz="2400" dirty="0" err="1"/>
              <a:t>деградацій</a:t>
            </a:r>
            <a:r>
              <a:rPr lang="uk-UA" sz="2400" dirty="0"/>
              <a:t> </a:t>
            </a:r>
            <a:r>
              <a:rPr lang="uk-UA" sz="2400" dirty="0" smtClean="0"/>
              <a:t>ґрунту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/>
              <a:t>Критерії та діагностичні параметри оцінювання </a:t>
            </a:r>
            <a:r>
              <a:rPr lang="uk-UA" sz="2400" dirty="0" smtClean="0"/>
              <a:t>ступеня деградації ґрунтів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err="1"/>
              <a:t>Чинники</a:t>
            </a:r>
            <a:r>
              <a:rPr lang="ru-RU" sz="2400" dirty="0"/>
              <a:t> </a:t>
            </a:r>
            <a:r>
              <a:rPr lang="ru-RU" sz="2400" dirty="0" err="1"/>
              <a:t>деградації</a:t>
            </a:r>
            <a:r>
              <a:rPr lang="ru-RU" sz="2400" dirty="0"/>
              <a:t> </a:t>
            </a:r>
            <a:r>
              <a:rPr lang="ru-RU" sz="2400" dirty="0" err="1" smtClean="0"/>
              <a:t>ґрунтів</a:t>
            </a:r>
            <a:endParaRPr lang="ru-RU" sz="2400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400" dirty="0" err="1"/>
              <a:t>Стійкість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r>
              <a:rPr lang="ru-RU" sz="2400" dirty="0"/>
              <a:t> до </a:t>
            </a:r>
            <a:r>
              <a:rPr lang="ru-RU" sz="2400" dirty="0" err="1"/>
              <a:t>деградації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боротьби з деградацією ґрунтів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землеробство.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органічних добрив допомагає запобігти деградації ґрунтів, а впровадження методів інтегрованого захисту рослин дозволяє не застосовувати хімікати, які забруднюють довкілля.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покривних культур.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 мульча захищає землю від руйнування, покращує її структуру, збільшує вміст поживних речовин та запобігає зростанню бур’янів.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Контурне землеробство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Гребневий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посадки дозволяє збирати воду, запобігаючи деградації земель та повеням.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Терасове рільництво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 практика використовується для уповільнення ерозії поверхні та посилення ґрунтоутворювальних процесів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1" y="3942608"/>
            <a:ext cx="6362947" cy="2915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934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874"/>
            <a:ext cx="8039100" cy="4276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32519" y="599704"/>
            <a:ext cx="38594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 деградованих земель значно знижений, вони потребують більшої уваги, наприклад внесення додаткових добрив. Карти продуктивності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EOSDA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Monitoring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 розділити поля на зони відповідно до їхнього стану та визначати необхідну кількість фосфорних та калійних добрив для кожної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59" y="5493351"/>
            <a:ext cx="8281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EOSDA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Crop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диференційованого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://eos.com/uk/blog/dehradatsiia-gruntiv/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7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7086" y="0"/>
            <a:ext cx="44849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для моніторингу та контролю деградації ґрунтів можна адаптувати до вимог окремих ферм.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картографування полів на основі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знімків та математичних моделей дозволяє фермерам аналізувати поточний стан землі та вживати відповідних захисних заходів. Розроблене для аграрного сектору сузір’я супутників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 SAT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значно покращити картографування полів та моніторинг культур. Так, перший супутник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 SAT-1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 зображення в 11 спектральних каналах.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59" y="4994588"/>
            <a:ext cx="8281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NDMI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сигналізує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://eos.com/uk/blog/dehradatsiia-gruntiv/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228"/>
            <a:ext cx="757645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638592"/>
            <a:ext cx="41326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боротьби з деградацією ґрунтів залежить від багатьох факторів: 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поточного стану полів,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кліматичних умов,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вирощування конкретних сільськогосподарських культур тощо.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02" y="889708"/>
            <a:ext cx="6282541" cy="45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453" y="537715"/>
            <a:ext cx="942702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 ґрунту 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втрата фізичних, хімічних, біологічних та екологічних властивостей землі через природні чи антропогенні причини. Вона проявляється в зниженні вмісту поживних та органічних речовин, ерозії, підкисленні,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опустелюванні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забрудненні.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88" y="3056412"/>
            <a:ext cx="5802475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58048" y="1508180"/>
            <a:ext cx="49035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  руйнування ґрунту впливають наступні фактори: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стан поля;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та рівень стресу;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ґрунту на стрес;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стресу на довкілля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847414"/>
            <a:ext cx="6342411" cy="4460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637" y="5659030"/>
            <a:ext cx="1151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 земель знижує виробничий потенціал екосистеми, зокрема для харчової промисловості</a:t>
            </a:r>
            <a:r>
              <a:rPr lang="ru-RU" dirty="0" smtClean="0">
                <a:solidFill>
                  <a:srgbClr val="C1CFDB"/>
                </a:solidFill>
                <a:latin typeface="IBM Plex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81" y="3383910"/>
            <a:ext cx="5220627" cy="34740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3444" y="0"/>
            <a:ext cx="11085615" cy="437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антропогенною деградацією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розуміють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вторинні зміни, зумовлені діяльністю людини,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супроводжуються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 родючості (частковою або повною) або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причиною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 (псування, руйнування) ґрунтів і/або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покриву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родючості може бути відновлена, однак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повне знищення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має незворотний характер і обумовлює загибель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глибоку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деградацію ландшафту, тобто деградацію його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 елементів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рослинного і тваринного світу, ґрунтових 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 вод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ґрунтотворних порід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8" y="3274501"/>
            <a:ext cx="5355772" cy="35834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8457" y="0"/>
            <a:ext cx="1030972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рівень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вираженості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 ґрунту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до фіксованого моменту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деградації ґрунту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швидкість зміни ступеня деградації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 деградації ґрунту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група процесів погіршення властивостей та якості ґрунту,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має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загальні механізми здійснення і спектр результатів впливу.</a:t>
            </a:r>
            <a:endParaRPr lang="uk-UA" sz="2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розповсюдженістю деградації ґрунтового покриву поділяють на: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охоплюють значні території (загальнопланетарні, континентальні, декілька ґрунтово-кліматичних зон). На орних угіддях України найбільшого розповсюдження набула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дегуміфікація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розповсюджені в межах окремих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ґрунтовокліматичних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 або адміністративних одиниць. Найбільш поширеними в Україні є ерозія,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кіркоутворення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брилуватість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радіонуклідне забруднення, засолення, осолонцювання, підкислення, підлуговування.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імпактні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мають місце на незначних земельних ділянках навколо підприємств, транспортних магістралей, окремих меліоративних систем, населених пунктів і ін. об’єктів (забруднення важкими металами, замулення, намивання,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алюмінізація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озалізнення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окарбоначення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ґрунтовтома,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геоекоаномалії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007" y="0"/>
            <a:ext cx="116615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ґрунторуйнівних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процеси, прояв яких не може бути припинено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 (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землетруси, виверження вулканів, різні схилові процеси і т. ін.);</a:t>
            </a:r>
          </a:p>
          <a:p>
            <a:pPr algn="just">
              <a:lnSpc>
                <a:spcPct val="120000"/>
              </a:lnSpc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процеси, інтенсивність яких більшою чи меншою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мірою визначаються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 чинником (зсуви, селі, ерозія ґрунтів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дефляція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пірогенна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деградація тощо);</a:t>
            </a:r>
          </a:p>
          <a:p>
            <a:pPr algn="just">
              <a:lnSpc>
                <a:spcPct val="120000"/>
              </a:lnSpc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процеси, спричинені антропогенними чинниками (термокарст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вторинне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переосушення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торфовищ тощо);</a:t>
            </a:r>
          </a:p>
          <a:p>
            <a:pPr algn="just">
              <a:lnSpc>
                <a:spcPct val="120000"/>
              </a:lnSpc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власне антропогенні процеси (забруднення ґрунтів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 речовинами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затоплення родючих ґрунтів під час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 водосховищ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деградація ґрунтів під час геологорозвідувальних робіт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експлуатації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 корисних копалин,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дегуміфікації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орних ґрунтів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багато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20000"/>
              </a:lnSpc>
            </a:pPr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ґрунти є стійкими в тих термодинамічних та геохімічних умовах, які визначили їх формування. Але вони стійкі до тих меж, доки не піддаються спрямованому неадекватному антропогенному впливу.</a:t>
            </a:r>
            <a:endParaRPr lang="uk-UA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41" y="204434"/>
            <a:ext cx="67120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 до критичного стану, коли процеси стають незворотними. Такі зміни в ґрунтах фактично є повільною катастрофою, що обумовлена всією сформованою системою експлуатації природних ресурсів та ґрунтів у тому числі, загальною культурою природокористування.</a:t>
            </a:r>
          </a:p>
          <a:p>
            <a:pPr marL="457200" indent="-457200" algn="just">
              <a:buAutoNum type="arabicPeriod"/>
            </a:pPr>
            <a:r>
              <a:rPr lang="uk-UA" sz="2400" dirty="0" smtClean="0"/>
              <a:t>Часткове або повне руйнування ґрунтового тіла як передбачуваний неминучий етап промислових технологій природокористування, що здійснюється протягом порівняно короткого проміжку часу і призводить до моментального руйнування природних об’єктів і ґрунтів у тому числі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7489"/>
          <a:stretch/>
        </p:blipFill>
        <p:spPr>
          <a:xfrm>
            <a:off x="6816436" y="1805051"/>
            <a:ext cx="5470566" cy="38832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459</TotalTime>
  <Words>1384</Words>
  <Application>Microsoft Office PowerPoint</Application>
  <PresentationFormat>Широкоэкранный</PresentationFormat>
  <Paragraphs>101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Cambria</vt:lpstr>
      <vt:lpstr>IBM Plex Sans</vt:lpstr>
      <vt:lpstr>Rockwell</vt:lpstr>
      <vt:lpstr>Rockwell Condensed</vt:lpstr>
      <vt:lpstr>Times New Roman</vt:lpstr>
      <vt:lpstr>Wingdings</vt:lpstr>
      <vt:lpstr>Дерево</vt:lpstr>
      <vt:lpstr>Тема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48</cp:revision>
  <dcterms:created xsi:type="dcterms:W3CDTF">2024-09-04T07:26:26Z</dcterms:created>
  <dcterms:modified xsi:type="dcterms:W3CDTF">2024-09-24T06:18:28Z</dcterms:modified>
</cp:coreProperties>
</file>