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6" r:id="rId9"/>
    <p:sldId id="267" r:id="rId10"/>
    <p:sldId id="268" r:id="rId11"/>
    <p:sldId id="264" r:id="rId12"/>
    <p:sldId id="291" r:id="rId13"/>
    <p:sldId id="269" r:id="rId14"/>
    <p:sldId id="292" r:id="rId15"/>
    <p:sldId id="293" r:id="rId16"/>
    <p:sldId id="29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5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0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5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8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7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3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5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A25F49-7132-460D-B4E5-AA3C382CEB2B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3D164C4-522A-452F-85C7-A569CD80B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 ЯК ОБ’ЄКТ </a:t>
            </a: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7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131" y="0"/>
            <a:ext cx="11240984" cy="713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підґрунтя охорони ґрунтів</a:t>
            </a:r>
            <a:r>
              <a:rPr lang="uk-UA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 smtClean="0"/>
              <a:t>Постанови </a:t>
            </a:r>
            <a:r>
              <a:rPr lang="ru-RU" sz="2400" dirty="0" err="1" smtClean="0"/>
              <a:t>Верховної</a:t>
            </a:r>
            <a:r>
              <a:rPr lang="ru-RU" sz="2400" dirty="0" smtClean="0"/>
              <a:t> </a:t>
            </a:r>
            <a:r>
              <a:rPr lang="ru-RU" sz="2400" dirty="0"/>
              <a:t>Ради </a:t>
            </a:r>
            <a:r>
              <a:rPr lang="uk-UA" sz="2400" dirty="0" smtClean="0"/>
              <a:t>України</a:t>
            </a:r>
            <a:endParaRPr lang="ru-RU" sz="2400" dirty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 err="1" smtClean="0"/>
              <a:t>Конституція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endParaRPr lang="ru-RU" sz="2400" dirty="0" smtClean="0"/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Стаття 13. Земля, її надра, атмосферне повітря, водні та інші природні ресурси, які знаходяться в межах території України, природні ресурси її континентального шельфу, виключної (морської) економічної зони є об’єктами права власності Українського народу. 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Стаття 14. Земля є основним національним багатством, що перебуває під особливою охороною держави.</a:t>
            </a:r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Стаття 16. Забезпечення екологічної безпеки й підтримання екологічної рівноваги на території України, подолання наслідків Чорнобильської катастрофи — катастрофи планетарного масштабу, збереження генофонду Українського народу є обов’язком держави</a:t>
            </a:r>
            <a:r>
              <a:rPr lang="ru-RU" sz="2400" dirty="0" smtClean="0"/>
              <a:t>. 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972" y="344384"/>
            <a:ext cx="3443984" cy="19713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2200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62482" y="394439"/>
            <a:ext cx="104176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створення Національної програми охорони ґрунтів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 є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призупинення ґрунтово-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деградаційних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процесів,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дегуміфікації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ерозійних явищ, збіднення ґрунтів на поживні елементи.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Програми: сприяння реалізації державної політики, спрямованої на збалансоване використання та охорону ґрунтів, створення екологічно безпечних умов проживання населення та ведення господарської діяльності, збереження ландшафтного й біологічного різноманіття, захист ґрунтів від виснаження, деградації, забруднення, відтворення та збереження їхньої родючості, усунення негативних явищ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58" y="4576453"/>
            <a:ext cx="4596184" cy="257386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70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58" y="4576453"/>
            <a:ext cx="4596184" cy="25738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22" y="0"/>
            <a:ext cx="1199407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ґрунтів України (Програму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гармонізовано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«Європейською ґрунтовою політикою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документом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ЄС, спрямованим на охорону ґрунтів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таких принципах: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незалежність від форми власності на землю;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моніторинг на єдиних засадах;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районування території з виокремленням ґрунтів «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spots»</a:t>
            </a: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несприятливими властивостями для впровадження першочергових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ґрунтозахисних заходів);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упровадження ґрунтозахисних землеробських технологій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(мінімальна, консервативна, нульова, підтримувальна, точна, органічна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тощо);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сприяння фермеру в разі дотримання ним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ґрунтоохоронних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ухвалення ґрунтозахисних законодавчих актів, директив,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декларацій, хартій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9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16" y="1422370"/>
            <a:ext cx="5949538" cy="37355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6883" y="0"/>
            <a:ext cx="8348353" cy="7060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uk-UA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завданнями Програми є:</a:t>
            </a:r>
          </a:p>
          <a:p>
            <a:pPr algn="just">
              <a:lnSpc>
                <a:spcPct val="120000"/>
              </a:lnSpc>
            </a:pP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аналізу стану використання та охорони ґрунтів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ресурсів біосфери, яке забезпечує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 відтворення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функціональну рівновагу та еволюцію як базу </a:t>
            </a:r>
            <a:r>
              <a:rPr lang="uk-UA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соціальноекономічного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розвитку суспільства;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призупинення </a:t>
            </a:r>
            <a:r>
              <a:rPr lang="uk-UA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 деградації ґрунтів і падіння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 родючості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 на різні суспільні потреби, а також унаслідок </a:t>
            </a:r>
            <a:r>
              <a:rPr lang="uk-UA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опустелювання</a:t>
            </a:r>
            <a:r>
              <a:rPr lang="uk-UA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засолення, ерозії, техногенного забруднення і розробки корисних копалин відчужується майже 25 млн га сільськогосподарських угідь, що еквівалентно втратам щорічних харчових ресурсів для 84 млн людей.</a:t>
            </a:r>
            <a:endParaRPr lang="uk-UA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4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58" y="4576453"/>
            <a:ext cx="4596184" cy="25738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639" y="617517"/>
            <a:ext cx="1109155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сучасних систем ґрунтозахисного землеробства з елементами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біологізації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проведення хімічної меліорації ґрунтів і застосування добрив у науково обґрунтованих обсягах;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впровадження заходів щодо відтворення родючості ґрунтів на техногенно забруднених землях сільськогосподарського призначення; </a:t>
            </a:r>
          </a:p>
          <a:p>
            <a:pPr marL="457200" indent="-457200" algn="just">
              <a:buFontTx/>
              <a:buChar char="-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формування національного, регіональних і місцевих банків даних про якісний стан ґрунтів і забезпечення функціонування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інформаційноаналітичної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системи щодо відвернення негативних процесів та ліквідації їх наслідків, планування ґрунтозахисних та інших заходів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8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558" y="4576453"/>
            <a:ext cx="4596184" cy="25738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0639" y="617517"/>
            <a:ext cx="11091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ОПТИМАЛЬНІ НАПРЯМИ РЕАЛІЗАЦІЇ ПРОГРАМИ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3783" y="1757547"/>
            <a:ext cx="9405256" cy="422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призупинення втрат гумусу в ґрунтах, подолання їх збіднення,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протиерозійних робіт,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хімічної та гідротехнічної меліорації, впровадження заходів із попередження техногенного забруднення.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95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797" y="3150642"/>
            <a:ext cx="4085113" cy="25738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7517" y="118754"/>
            <a:ext cx="11091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МЕХАНІЗМ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ПРОГРАМИ.</a:t>
            </a:r>
          </a:p>
          <a:p>
            <a:pPr algn="ctr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380" y="771896"/>
            <a:ext cx="94052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Організаційне забезпечення</a:t>
            </a:r>
          </a:p>
          <a:p>
            <a:pPr>
              <a:lnSpc>
                <a:spcPct val="150000"/>
              </a:lnSpc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виконання заходів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завдань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пов’язаних з охороною родючості ґрунтів, на місцевому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</a:t>
            </a:r>
          </a:p>
          <a:p>
            <a:pPr>
              <a:lnSpc>
                <a:spcPct val="150000"/>
              </a:lnSpc>
            </a:pP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регіональному рівні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науково-методичне, програмне й</a:t>
            </a:r>
          </a:p>
          <a:p>
            <a:pPr>
              <a:lnSpc>
                <a:spcPct val="15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організаційне забезпечення, створення та ведення регіональних</a:t>
            </a:r>
          </a:p>
          <a:p>
            <a:pPr>
              <a:lnSpc>
                <a:spcPct val="15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 баз даних про стан ґрунтів на землях</a:t>
            </a:r>
          </a:p>
          <a:p>
            <a:pPr>
              <a:lnSpc>
                <a:spcPct val="15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 призначення; проведення агрохімічної</a:t>
            </a:r>
          </a:p>
          <a:p>
            <a:pPr>
              <a:lnSpc>
                <a:spcPct val="150000"/>
              </a:lnSpc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паспортизації земель сільськогосподарського призначення та</a:t>
            </a:r>
          </a:p>
          <a:p>
            <a:pPr>
              <a:lnSpc>
                <a:spcPct val="150000"/>
              </a:lnSpc>
            </a:pPr>
            <a:r>
              <a:rPr lang="uk-UA" sz="260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 </a:t>
            </a:r>
            <a:r>
              <a:rPr lang="uk-UA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</a:p>
          <a:p>
            <a:pPr>
              <a:lnSpc>
                <a:spcPct val="150000"/>
              </a:lnSpc>
            </a:pPr>
            <a:r>
              <a:rPr lang="uk-UA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районному рівні </a:t>
            </a:r>
          </a:p>
        </p:txBody>
      </p:sp>
    </p:spTree>
    <p:extLst>
      <p:ext uri="{BB962C8B-B14F-4D97-AF65-F5344CB8AC3E}">
        <p14:creationId xmlns:p14="http://schemas.microsoft.com/office/powerpoint/2010/main" val="156123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314450"/>
            <a:ext cx="87534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1175656"/>
            <a:ext cx="9805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/>
              <a:t>Охорона ґрунтів – основні поняття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/>
              <a:t>Види деградації ґрунтового покриву та соціальні аспекти його охорони 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/>
              <a:t>Сучасний стан і завдання охорони ґрунтів в Україні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/>
              <a:t>Національна </a:t>
            </a:r>
            <a:r>
              <a:rPr lang="ru-RU" sz="2400" dirty="0" smtClean="0"/>
              <a:t>п</a:t>
            </a:r>
            <a:r>
              <a:rPr lang="uk-UA" sz="2400" dirty="0" err="1" smtClean="0"/>
              <a:t>рограма</a:t>
            </a:r>
            <a:r>
              <a:rPr lang="uk-UA" sz="2400" dirty="0" smtClean="0"/>
              <a:t> охорони ґрунтів України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/>
              <a:t>Ступінь і розповсюдження </a:t>
            </a:r>
            <a:r>
              <a:rPr lang="uk-UA" sz="2400" dirty="0" err="1" smtClean="0"/>
              <a:t>деградаційних</a:t>
            </a:r>
            <a:r>
              <a:rPr lang="uk-UA" sz="2400" dirty="0" smtClean="0"/>
              <a:t> процесів ґрунтів у світі</a:t>
            </a:r>
            <a:r>
              <a:rPr lang="ru-RU" sz="2400" dirty="0" smtClean="0"/>
              <a:t>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uk-UA" sz="2400" dirty="0" smtClean="0"/>
              <a:t>Основні принципи міжнародної ґрунтової хартії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6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5655" y="1636816"/>
            <a:ext cx="9775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16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і використання ґрунтів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єдине ціле; це система заходів, яка спрямована на захист, якісне поліпшення і раціональне використання земельних фондів. Охорона ґрунтів необхідна для збереження і примноження родючості ґрунтів, для підтримання стійкості біосфери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9827" y="312083"/>
            <a:ext cx="9427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ґрунтів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комплекс заходів щодо збереження цілісності ґрунтового покриву й родючості ґрунтів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12" y="3811979"/>
            <a:ext cx="6129146" cy="29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3040" y="764157"/>
            <a:ext cx="4903521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 ґрунтів, як і охорона природи, припускає два роди діяльності: 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— розробка наукових знань, які забезпечать обґрунтування і розробку відповідних практичних заходів;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 — практичне втілення в життя наукових розробок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3" y="1076153"/>
            <a:ext cx="5828382" cy="44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14" y="3975222"/>
            <a:ext cx="4310187" cy="286823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99704" y="288965"/>
            <a:ext cx="1049382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sz="2400" b="1" dirty="0" smtClean="0"/>
              <a:t>Деградація ґрунтів </a:t>
            </a:r>
            <a:r>
              <a:rPr lang="uk-UA" sz="2400" dirty="0" smtClean="0"/>
              <a:t>це погіршення властивостей, родючості і якості ґрунту внаслідок впливу природних або антропогенних чинників. </a:t>
            </a:r>
          </a:p>
          <a:p>
            <a:pPr algn="just">
              <a:lnSpc>
                <a:spcPct val="120000"/>
              </a:lnSpc>
            </a:pPr>
            <a:endParaRPr lang="uk-UA" sz="2400" dirty="0"/>
          </a:p>
          <a:p>
            <a:pPr algn="just">
              <a:lnSpc>
                <a:spcPct val="120000"/>
              </a:lnSpc>
            </a:pPr>
            <a:r>
              <a:rPr lang="uk-UA" sz="2400" dirty="0" smtClean="0"/>
              <a:t>Поняття </a:t>
            </a:r>
            <a:r>
              <a:rPr lang="uk-UA" sz="2400" b="1" i="1" dirty="0" smtClean="0"/>
              <a:t>деградація</a:t>
            </a:r>
            <a:r>
              <a:rPr lang="uk-UA" sz="2400" dirty="0" smtClean="0"/>
              <a:t> ґрунтів включає в себе як погіршення основних якісних показників родючості без помітних ознак руйнування або зникнення генетичних ознак ґрунтів, так і фізичне руйнування ґрунтових горизонтів аж до втрати ґрунтом не лише своїх функцій як середовища існування, а й повного фізичного зникнення як біокосного природно-історичного тіла</a:t>
            </a:r>
            <a:endParaRPr lang="uk-UA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01" y="4064882"/>
            <a:ext cx="4417621" cy="27785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1209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40971" y="0"/>
            <a:ext cx="94270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усіх видів деградації, якщо оцінювати їх у світових масштабах, найбільш поширеною і шкідливою є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 ґрунтів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документах конференції ООН з оточуючого середовища й розвитку ступінь деградації ґрунтового покриву Землі оцінювався так: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❑ крайній ступінь деградації — 1 %,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❑ сильний — 15 %,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❑ помірний — 46 %, 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❑ легкий — 38 %.</a:t>
            </a:r>
          </a:p>
          <a:p>
            <a:pPr algn="just"/>
            <a:endParaRPr lang="uk-UA" sz="2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79" y="2552457"/>
            <a:ext cx="6301801" cy="42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6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1584" y="115145"/>
            <a:ext cx="942702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600" dirty="0" err="1" smtClean="0"/>
              <a:t>Найбільш</a:t>
            </a:r>
            <a:r>
              <a:rPr lang="ru-RU" sz="2600" dirty="0" smtClean="0"/>
              <a:t> </a:t>
            </a:r>
            <a:r>
              <a:rPr lang="ru-RU" sz="2600" dirty="0" err="1"/>
              <a:t>поширеними</a:t>
            </a:r>
            <a:r>
              <a:rPr lang="ru-RU" sz="2600" dirty="0"/>
              <a:t> видами </a:t>
            </a:r>
            <a:r>
              <a:rPr lang="ru-RU" sz="2600" dirty="0" err="1"/>
              <a:t>деградації</a:t>
            </a:r>
            <a:r>
              <a:rPr lang="ru-RU" sz="2600" dirty="0"/>
              <a:t> є</a:t>
            </a:r>
            <a:r>
              <a:rPr lang="ru-RU" sz="2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водна</a:t>
            </a:r>
            <a:r>
              <a:rPr lang="ru-RU" sz="2400" dirty="0"/>
              <a:t> </a:t>
            </a:r>
            <a:r>
              <a:rPr lang="ru-RU" sz="2400" dirty="0" err="1"/>
              <a:t>ерозія</a:t>
            </a:r>
            <a:r>
              <a:rPr lang="ru-RU" sz="2400" dirty="0"/>
              <a:t> — 56 %,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вітрова</a:t>
            </a:r>
            <a:r>
              <a:rPr lang="ru-RU" sz="2400" dirty="0"/>
              <a:t> — 28 %,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хімічна</a:t>
            </a:r>
            <a:r>
              <a:rPr lang="ru-RU" sz="2400" dirty="0"/>
              <a:t> </a:t>
            </a:r>
            <a:r>
              <a:rPr lang="ru-RU" sz="2400" dirty="0" err="1"/>
              <a:t>деградація</a:t>
            </a:r>
            <a:r>
              <a:rPr lang="ru-RU" sz="2400" dirty="0"/>
              <a:t> — 12 %, </a:t>
            </a:r>
            <a:endParaRPr lang="ru-RU" sz="2400" dirty="0" smtClean="0"/>
          </a:p>
          <a:p>
            <a:pPr algn="just">
              <a:lnSpc>
                <a:spcPct val="150000"/>
              </a:lnSpc>
            </a:pPr>
            <a:r>
              <a:rPr lang="ru-RU" sz="2400" dirty="0" smtClean="0"/>
              <a:t>❑ </a:t>
            </a:r>
            <a:r>
              <a:rPr lang="ru-RU" sz="2400" dirty="0" err="1"/>
              <a:t>фізична</a:t>
            </a:r>
            <a:r>
              <a:rPr lang="ru-RU" sz="2400" dirty="0"/>
              <a:t> — 4 %.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514" y="1503094"/>
            <a:ext cx="6927079" cy="482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89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58940" y="0"/>
            <a:ext cx="4460174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 smtClean="0"/>
              <a:t>ОСНОВНІ ВИДИ АНТРОПОГЕННОЇ ДЕГРАДАЦІЇ ҐРУНТІВ:</a:t>
            </a:r>
          </a:p>
          <a:p>
            <a:pPr algn="ctr">
              <a:lnSpc>
                <a:spcPct val="120000"/>
              </a:lnSpc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Ерозія ґрунтів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Засолення ґрунтів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Окислення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</a:t>
            </a:r>
            <a:endParaRPr lang="uk-UA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 ґрунтів </a:t>
            </a:r>
            <a:endParaRPr lang="uk-UA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 </a:t>
            </a:r>
            <a:endParaRPr lang="uk-UA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uk-UA" sz="2400" i="1" dirty="0" smtClean="0"/>
              <a:t>Ущільнення ґрунтів</a:t>
            </a:r>
            <a:endParaRPr lang="uk-UA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0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3771" y="0"/>
            <a:ext cx="10635343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вибору найбільш ефективних заходів поліпшення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підтримання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 ґрунтів у сприятливому інтервалі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 необхідно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їх деградації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діагностичні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ступеня деградації</a:t>
            </a:r>
            <a:endParaRPr lang="uk-UA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94" y="2241991"/>
            <a:ext cx="11331295" cy="389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317</TotalTime>
  <Words>867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Cambria</vt:lpstr>
      <vt:lpstr>Rockwell</vt:lpstr>
      <vt:lpstr>Rockwell Condensed</vt:lpstr>
      <vt:lpstr>Times New Roman</vt:lpstr>
      <vt:lpstr>Wingdings</vt:lpstr>
      <vt:lpstr>Дерево</vt:lpstr>
      <vt:lpstr>Тема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Герасимчук Олена Леонтіївна</dc:creator>
  <cp:lastModifiedBy>Герасимчук Олена Леонтіївна</cp:lastModifiedBy>
  <cp:revision>35</cp:revision>
  <dcterms:created xsi:type="dcterms:W3CDTF">2024-09-04T07:26:26Z</dcterms:created>
  <dcterms:modified xsi:type="dcterms:W3CDTF">2024-09-18T08:33:56Z</dcterms:modified>
</cp:coreProperties>
</file>