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9" r:id="rId4"/>
    <p:sldId id="258" r:id="rId5"/>
    <p:sldId id="260" r:id="rId6"/>
    <p:sldId id="310" r:id="rId7"/>
    <p:sldId id="312" r:id="rId8"/>
    <p:sldId id="261" r:id="rId9"/>
    <p:sldId id="263" r:id="rId10"/>
    <p:sldId id="268" r:id="rId11"/>
    <p:sldId id="264" r:id="rId12"/>
    <p:sldId id="313" r:id="rId13"/>
    <p:sldId id="314" r:id="rId14"/>
    <p:sldId id="295" r:id="rId15"/>
    <p:sldId id="267" r:id="rId16"/>
    <p:sldId id="316" r:id="rId17"/>
    <p:sldId id="317" r:id="rId18"/>
    <p:sldId id="266" r:id="rId19"/>
    <p:sldId id="293" r:id="rId20"/>
    <p:sldId id="294" r:id="rId21"/>
    <p:sldId id="301" r:id="rId22"/>
    <p:sldId id="269" r:id="rId23"/>
    <p:sldId id="320" r:id="rId24"/>
    <p:sldId id="292" r:id="rId25"/>
    <p:sldId id="296" r:id="rId26"/>
    <p:sldId id="297" r:id="rId27"/>
    <p:sldId id="319" r:id="rId28"/>
    <p:sldId id="321" r:id="rId29"/>
    <p:sldId id="322" r:id="rId30"/>
    <p:sldId id="323" r:id="rId31"/>
    <p:sldId id="32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5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25F49-7132-460D-B4E5-AA3C382CEB2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881" y="4468031"/>
            <a:ext cx="9535885" cy="1069848"/>
          </a:xfrm>
        </p:spPr>
        <p:txBody>
          <a:bodyPr>
            <a:noAutofit/>
          </a:bodyPr>
          <a:lstStyle/>
          <a:p>
            <a:pPr algn="r"/>
            <a:r>
              <a:rPr lang="uk-UA" sz="4000" b="1" dirty="0" smtClean="0"/>
              <a:t>ДЕГРАДАЦІЯ ҐРУНТІВ СПРИЧИНЕНА ВІЙСЬКОВИМИ ДІЯМИ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3183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210" y="616457"/>
            <a:ext cx="1049481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Просто </a:t>
            </a:r>
            <a:r>
              <a:rPr lang="uk-UA" sz="2800" dirty="0" smtClean="0"/>
              <a:t>загорнути вирви й продовжувати користуватись землею, як і раніше, не можна. Це може призвести до ще більшої шкоди.</a:t>
            </a:r>
          </a:p>
          <a:p>
            <a:pPr algn="just"/>
            <a:endParaRPr lang="uk-UA" sz="2800" dirty="0"/>
          </a:p>
          <a:p>
            <a:pPr algn="just"/>
            <a:r>
              <a:rPr lang="uk-UA" sz="2600" dirty="0"/>
              <a:t> </a:t>
            </a:r>
            <a:r>
              <a:rPr lang="uk-UA" sz="2600" dirty="0" smtClean="0"/>
              <a:t>Розвиваються </a:t>
            </a:r>
            <a:r>
              <a:rPr lang="uk-UA" sz="2600" dirty="0" err="1"/>
              <a:t>деградаційні</a:t>
            </a:r>
            <a:r>
              <a:rPr lang="uk-UA" sz="2600" dirty="0"/>
              <a:t> процеси, зокрема й на чорноземах —</a:t>
            </a:r>
          </a:p>
          <a:p>
            <a:pPr algn="just"/>
            <a:r>
              <a:rPr lang="uk-UA" sz="2600" dirty="0"/>
              <a:t>механічна руйнація, забруднення, засмічення та ін</a:t>
            </a:r>
            <a:r>
              <a:rPr lang="uk-UA" sz="2600" dirty="0" smtClean="0"/>
              <a:t>.</a:t>
            </a:r>
          </a:p>
          <a:p>
            <a:pPr algn="just"/>
            <a:endParaRPr lang="uk-UA" sz="2600" dirty="0"/>
          </a:p>
          <a:p>
            <a:pPr algn="just"/>
            <a:r>
              <a:rPr lang="uk-UA" sz="2600" dirty="0" smtClean="0"/>
              <a:t>Загальна площа сільськогосподарських земель на тимчасово окупованих, </a:t>
            </a:r>
            <a:r>
              <a:rPr lang="uk-UA" sz="2600" dirty="0" err="1" smtClean="0"/>
              <a:t>деокупованих</a:t>
            </a:r>
            <a:r>
              <a:rPr lang="uk-UA" sz="2600" dirty="0" smtClean="0"/>
              <a:t> та небезпечних територіях становить до 20 % території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292200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8277" y="0"/>
            <a:ext cx="78556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За </a:t>
            </a:r>
            <a:r>
              <a:rPr lang="uk-UA" sz="2800" dirty="0"/>
              <a:t>даними </a:t>
            </a:r>
            <a:r>
              <a:rPr lang="uk-UA" sz="2800" dirty="0" err="1"/>
              <a:t>Міндовкілля</a:t>
            </a:r>
            <a:r>
              <a:rPr lang="uk-UA" sz="2800" dirty="0" smtClean="0"/>
              <a:t>, майже </a:t>
            </a:r>
            <a:r>
              <a:rPr lang="uk-UA" sz="2800" dirty="0"/>
              <a:t>20 % усіх природоохоронних територій України вражено війною</a:t>
            </a:r>
            <a:r>
              <a:rPr lang="uk-UA" sz="2800" dirty="0" smtClean="0"/>
              <a:t>, 0,9 </a:t>
            </a:r>
            <a:r>
              <a:rPr lang="uk-UA" sz="2800" dirty="0"/>
              <a:t>млн га заповідних площ потерпають від війни, 812 </a:t>
            </a:r>
            <a:r>
              <a:rPr lang="uk-UA" sz="2800" dirty="0" smtClean="0"/>
              <a:t>об’єктів природно-заповідного </a:t>
            </a:r>
            <a:r>
              <a:rPr lang="uk-UA" sz="2800" dirty="0"/>
              <a:t>фонду перебувають у небезпеці, </a:t>
            </a:r>
            <a:r>
              <a:rPr lang="uk-UA" sz="2800" dirty="0" smtClean="0"/>
              <a:t>вісім заповідників </a:t>
            </a:r>
            <a:r>
              <a:rPr lang="uk-UA" sz="2800" dirty="0"/>
              <a:t>та 10 національних природних парків — у </a:t>
            </a:r>
            <a:r>
              <a:rPr lang="uk-UA" sz="2800" dirty="0" smtClean="0"/>
              <a:t>російській окупації</a:t>
            </a:r>
            <a:r>
              <a:rPr lang="uk-UA" sz="2800" dirty="0"/>
              <a:t>. У зоні ризику опинилися 2,9 млн га Смарагдової мережі</a:t>
            </a:r>
            <a:r>
              <a:rPr lang="uk-UA" sz="2800" dirty="0" smtClean="0"/>
              <a:t>, території </a:t>
            </a:r>
            <a:r>
              <a:rPr lang="uk-UA" sz="2800" dirty="0"/>
              <a:t>якої є значною частиною природоохоронної мережі Європи </a:t>
            </a:r>
            <a:r>
              <a:rPr lang="uk-UA" sz="2800" dirty="0" smtClean="0"/>
              <a:t>і яка </a:t>
            </a:r>
            <a:r>
              <a:rPr lang="uk-UA" sz="2800" dirty="0"/>
              <a:t>охороняється в межах законодавства ЄС та Ради Європи. Також </a:t>
            </a:r>
            <a:r>
              <a:rPr lang="uk-UA" sz="2800" dirty="0" smtClean="0"/>
              <a:t>під загрозою </a:t>
            </a:r>
            <a:r>
              <a:rPr lang="uk-UA" sz="2800" dirty="0"/>
              <a:t>знищення перебувають 16 об’єктів, які </a:t>
            </a:r>
            <a:r>
              <a:rPr lang="uk-UA" sz="2800" dirty="0" smtClean="0"/>
              <a:t>захищаються </a:t>
            </a:r>
            <a:r>
              <a:rPr lang="uk-UA" sz="2800" dirty="0" err="1" smtClean="0"/>
              <a:t>Рамарською</a:t>
            </a:r>
            <a:r>
              <a:rPr lang="uk-UA" sz="2800" dirty="0" smtClean="0"/>
              <a:t> </a:t>
            </a:r>
            <a:r>
              <a:rPr lang="uk-UA" sz="2800" dirty="0"/>
              <a:t>конвенцією про водно-болотні угіддя, площею </a:t>
            </a:r>
            <a:r>
              <a:rPr lang="uk-UA" sz="2800" dirty="0" smtClean="0"/>
              <a:t>майже 600 </a:t>
            </a:r>
            <a:r>
              <a:rPr lang="uk-UA" sz="2800" dirty="0"/>
              <a:t>тис. га</a:t>
            </a:r>
            <a:endParaRPr lang="uk-UA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514349"/>
            <a:ext cx="2667000" cy="1714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5" y="2406282"/>
            <a:ext cx="2619375" cy="174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137" y="432679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9730" y="255894"/>
            <a:ext cx="113755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Через бойові дії постраждали 3 млн га лісів. </a:t>
            </a:r>
          </a:p>
          <a:p>
            <a:pPr algn="just"/>
            <a:r>
              <a:rPr lang="uk-UA" sz="2800" dirty="0" smtClean="0"/>
              <a:t>Саме лісові екосистеми мають високу здатність запобігати та/або сповільнювати процес зміни клімату через поглинання викидів парникових газів. Відповідно, знищення лісів посилює зміни клімату й погіршує стійкість екосистеми в цілому.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276" y="2772455"/>
            <a:ext cx="6548585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65372" y="1203803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Територіальні </a:t>
            </a:r>
            <a:r>
              <a:rPr lang="uk-UA" sz="2400" dirty="0"/>
              <a:t>та міжрегіональні територіальні органи </a:t>
            </a:r>
            <a:r>
              <a:rPr lang="uk-UA" sz="2400" dirty="0" err="1"/>
              <a:t>Держекоінспекції</a:t>
            </a:r>
            <a:endParaRPr lang="uk-UA" sz="2400" dirty="0"/>
          </a:p>
          <a:p>
            <a:pPr algn="just"/>
            <a:r>
              <a:rPr lang="uk-UA" sz="2400" dirty="0"/>
              <a:t>зафіксували та розрахували кількісний показник шкоди, завданої війною</a:t>
            </a:r>
          </a:p>
          <a:p>
            <a:pPr algn="just"/>
            <a:r>
              <a:rPr lang="uk-UA" sz="2400" dirty="0"/>
              <a:t>та окупантами на території України, зокрема: 182,9 тис. </a:t>
            </a:r>
            <a:r>
              <a:rPr lang="uk-UA" sz="2400" dirty="0" smtClean="0"/>
              <a:t>м2 ґрунтів </a:t>
            </a:r>
            <a:r>
              <a:rPr lang="uk-UA" sz="2400" i="1" dirty="0" smtClean="0"/>
              <a:t>забруднено </a:t>
            </a:r>
            <a:r>
              <a:rPr lang="uk-UA" sz="2400" i="1" dirty="0"/>
              <a:t>небезпечними речовинами</a:t>
            </a:r>
            <a:r>
              <a:rPr lang="uk-UA" sz="2400" dirty="0"/>
              <a:t>; 2365,1 тис. </a:t>
            </a:r>
            <a:r>
              <a:rPr lang="uk-UA" sz="2400" dirty="0" smtClean="0"/>
              <a:t>м2</a:t>
            </a:r>
            <a:endParaRPr lang="uk-UA" sz="2400" dirty="0"/>
          </a:p>
          <a:p>
            <a:pPr algn="just"/>
            <a:r>
              <a:rPr lang="uk-UA" sz="2400" dirty="0"/>
              <a:t>земель </a:t>
            </a:r>
            <a:r>
              <a:rPr lang="uk-UA" sz="2400" i="1" dirty="0" err="1" smtClean="0"/>
              <a:t>засмічено</a:t>
            </a:r>
            <a:r>
              <a:rPr lang="uk-UA" sz="2400" i="1" dirty="0" smtClean="0"/>
              <a:t> залишками </a:t>
            </a:r>
            <a:r>
              <a:rPr lang="uk-UA" sz="2400" i="1" dirty="0"/>
              <a:t>знищених об’єктів і боєприпасів</a:t>
            </a:r>
            <a:r>
              <a:rPr lang="uk-UA" sz="2400" dirty="0"/>
              <a:t>.</a:t>
            </a:r>
            <a:endParaRPr lang="uk-UA" sz="2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1203803"/>
            <a:ext cx="5471769" cy="34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7938" y="317500"/>
            <a:ext cx="106561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 Оцінка воєнно-техногенного навантаження на ґрунти </a:t>
            </a:r>
            <a:r>
              <a:rPr lang="uk-UA" sz="2400" dirty="0" smtClean="0"/>
              <a:t>повоєнних ландшафтів </a:t>
            </a:r>
            <a:r>
              <a:rPr lang="uk-UA" sz="2400" dirty="0"/>
              <a:t>здійснюється за рівнями інтенсивності бойових дій </a:t>
            </a:r>
            <a:r>
              <a:rPr lang="uk-UA" sz="2400" dirty="0" smtClean="0"/>
              <a:t>із врахуванням </a:t>
            </a:r>
            <a:r>
              <a:rPr lang="uk-UA" sz="2400" dirty="0"/>
              <a:t>типів бойових забруднень</a:t>
            </a:r>
            <a:r>
              <a:rPr lang="uk-UA" sz="2400" dirty="0" smtClean="0"/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/>
              <a:t>П</a:t>
            </a:r>
            <a:r>
              <a:rPr lang="uk-UA" sz="2400" dirty="0" smtClean="0"/>
              <a:t>орушення умовно поділяють на дві групи: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 • первинні — прямі механічні деформації ґрунтового покриву, теплове забруднення; захаращення поверхні;</a:t>
            </a:r>
          </a:p>
          <a:p>
            <a:pPr algn="just"/>
            <a:r>
              <a:rPr lang="uk-UA" sz="2400" dirty="0"/>
              <a:t> • </a:t>
            </a:r>
            <a:r>
              <a:rPr lang="uk-UA" sz="2400" dirty="0" smtClean="0"/>
              <a:t>вторинні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uk-UA" sz="2400" dirty="0" smtClean="0"/>
              <a:t>спричинені наслідками невиконання заходів повоєнного відновлення — підтоплення, засолення, ерозійні процеси, </a:t>
            </a:r>
            <a:r>
              <a:rPr lang="uk-UA" sz="2400" dirty="0" err="1" smtClean="0"/>
              <a:t>пірогенна</a:t>
            </a:r>
            <a:r>
              <a:rPr lang="uk-UA" sz="2400" dirty="0" smtClean="0"/>
              <a:t> деградація, </a:t>
            </a:r>
            <a:r>
              <a:rPr lang="uk-UA" sz="2400" dirty="0" err="1" smtClean="0"/>
              <a:t>дегуміфікація</a:t>
            </a:r>
            <a:r>
              <a:rPr lang="uk-UA" sz="2400" dirty="0" smtClean="0"/>
              <a:t> тощо.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6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364" y="0"/>
            <a:ext cx="11023271" cy="2712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dirty="0" smtClean="0"/>
              <a:t>Ці впливи призводять до руйнування структури та функцій ґрунтової екосистеми, ведуть до погіршення фізико-геохімічних властивостей. Знищення рослинності, порушення ґрунтового покриву, дефіцит природного зволоження, </a:t>
            </a:r>
            <a:r>
              <a:rPr lang="uk-UA" sz="2400" dirty="0" err="1" smtClean="0"/>
              <a:t>опустелювання</a:t>
            </a:r>
            <a:r>
              <a:rPr lang="uk-UA" sz="2400" dirty="0" smtClean="0"/>
              <a:t> є поширеними наслідками воєнно-техногенного навантаження. Унаслідок цього різко скорочуються рівень </a:t>
            </a:r>
            <a:r>
              <a:rPr lang="uk-UA" sz="2400" dirty="0" err="1" smtClean="0"/>
              <a:t>біорізноманіття</a:t>
            </a:r>
            <a:r>
              <a:rPr lang="uk-UA" sz="2400" dirty="0" smtClean="0"/>
              <a:t>, що посилює зміною структури та функцій ландшафтів.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0" y="3795033"/>
            <a:ext cx="4686529" cy="2213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3791268"/>
            <a:ext cx="3973286" cy="22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82233"/>
            <a:ext cx="12061371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МЕХАНІЧНИЙ ВПЛИВ ТА НАСЛІДКИ ДЛЯ ҐРУНТІВ.</a:t>
            </a:r>
          </a:p>
          <a:p>
            <a:pPr algn="just">
              <a:lnSpc>
                <a:spcPct val="120000"/>
              </a:lnSpc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Основним механічним впливом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ущільнення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 пошкодженням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гумусового шару, що має прямі негативні наслідки,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якої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порушення водного балансу ґрунту, та спричинює розвиток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вітрової та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водної ерозії. Руйнування структури ґрунту відбувається в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результаті зсуву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частинок одного шару щодо іншого під дією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воєнно-техногенного навантаження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. Унаслідок цього ущільнення ґрунтів погіршується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адаптація рослин до змін клімату, посушливих умов і нестачі вологи. </a:t>
            </a:r>
          </a:p>
          <a:p>
            <a:pPr algn="just">
              <a:lnSpc>
                <a:spcPct val="120000"/>
              </a:lnSpc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Деформації ґрунтового покриву відбуваються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внаслідок формування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приповерхневих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та підземних фортифікаційних споруд. Це посилює низку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небезпечних геоморфологічних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процесів: зсуви, заболочування, осідання ґрунту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тощо. Саме тому під час побудови фортифікаційних споруд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треба враховувати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глибину залягання ґрунтових вод та умови зволоження.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51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298" y="0"/>
            <a:ext cx="1126077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Утворення кратерів під час воєнних дій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спричинене бомбардуванням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Після вибуху ґрунт частково видаляється, формуючи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котлован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тип порушення ґрунту визначено як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бомбтурбація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Під час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цього процесу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вибухова хвиля провокує руйнування послідовності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ґрунтових горизонтів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що призводить до порушення повітряно-водного режиму.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Найбільші за розмірами продукти вибуху залишаються на дні кратеру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або переважно щільно прилягають до нього. Місця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бомбтурбації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стають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осередками накопичення води та органічної речовини.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 час розмінування територій руйнується гумусовий горизонт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втрачаються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фізико-хімічні властивості ґрунту та відбуваються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зміни гранулометричного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агрегатного стану. Зі свого боку це впливає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потенційну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родючість та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водоутримувальну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здатність ґрунту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Встановлення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мін само собою передбачає 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майбутньому турбулентність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ґрунту. Детонація забруднює ґрунт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металевими фрагментами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залишками вибухової речовини. </a:t>
            </a:r>
          </a:p>
        </p:txBody>
      </p:sp>
    </p:spTree>
    <p:extLst>
      <p:ext uri="{BB962C8B-B14F-4D97-AF65-F5344CB8AC3E}">
        <p14:creationId xmlns:p14="http://schemas.microsoft.com/office/powerpoint/2010/main" val="4203980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457200"/>
            <a:ext cx="11733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Унаслідок бойових дій виникнення пожеж є первинним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наслідком воєнно-техногенного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навантаження, що провокує 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подальшому процеси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водної та вітрової ерозії.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Зазвичай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вигорілих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ділянках спостерігається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винесення гумусових речовин 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утворення гідрофобного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шару, який обмежує проникнення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води.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42" y="2492147"/>
            <a:ext cx="5922732" cy="39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0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53" y="126164"/>
            <a:ext cx="53009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Фізичний вплив та наслідки для ґрунтів.</a:t>
            </a:r>
          </a:p>
          <a:p>
            <a:pPr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фізичним впливом треба розуміти зміну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фізичних властивостей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ґрунтового покриву внаслідок застосування систем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зброї та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військової техніки. Основними проявами фізичного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забруднення ґрунтів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є вібраційний, радіоактивний та тепловий вплив.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654" y="126164"/>
            <a:ext cx="4544611" cy="2996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54" y="3232376"/>
            <a:ext cx="4544611" cy="30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8" y="558139"/>
            <a:ext cx="10244447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Проблема деградації ґрунтового покриву України від бойових дій. Екологічні наслідки бойових дій на земельні ресурси.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Класифікація та опис забруднень ґрунтів </a:t>
            </a:r>
            <a:r>
              <a:rPr lang="uk-UA" sz="2400" dirty="0" err="1" smtClean="0"/>
              <a:t>білегеративних</a:t>
            </a:r>
            <a:r>
              <a:rPr lang="uk-UA" sz="2400" dirty="0" smtClean="0"/>
              <a:t> ландшафтів.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Чинники забруднення та деградації ґрунтів спричинені військових </a:t>
            </a:r>
            <a:r>
              <a:rPr lang="uk-UA" sz="2400" dirty="0" err="1" smtClean="0"/>
              <a:t>дій.військовими</a:t>
            </a:r>
            <a:r>
              <a:rPr lang="uk-UA" sz="2400" dirty="0" smtClean="0"/>
              <a:t> діями.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400" dirty="0" smtClean="0"/>
              <a:t>Заході з відновлення </a:t>
            </a:r>
            <a:r>
              <a:rPr lang="uk-UA" sz="2400" dirty="0" err="1" smtClean="0"/>
              <a:t>грунтів</a:t>
            </a:r>
            <a:r>
              <a:rPr lang="uk-UA" sz="2400" dirty="0" smtClean="0"/>
              <a:t>, які постраждали внаслідок військових дій</a:t>
            </a:r>
            <a:r>
              <a:rPr lang="ru-RU" sz="2400" dirty="0" smtClean="0"/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6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33276"/>
            <a:ext cx="63532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i="1" dirty="0"/>
              <a:t>Вібраційний </a:t>
            </a:r>
            <a:r>
              <a:rPr lang="uk-UA" sz="2600" b="1" i="1" dirty="0" smtClean="0"/>
              <a:t>вплив</a:t>
            </a:r>
          </a:p>
          <a:p>
            <a:pPr algn="just"/>
            <a:r>
              <a:rPr lang="uk-UA" sz="2600" dirty="0" smtClean="0"/>
              <a:t> </a:t>
            </a:r>
            <a:r>
              <a:rPr lang="uk-UA" sz="2600" dirty="0"/>
              <a:t>характеризується більш низькими </a:t>
            </a:r>
            <a:r>
              <a:rPr lang="uk-UA" sz="2600" dirty="0" smtClean="0"/>
              <a:t>частотами коливань </a:t>
            </a:r>
            <a:r>
              <a:rPr lang="uk-UA" sz="2600" dirty="0"/>
              <a:t>і передачею їх через тверді предмети, що </a:t>
            </a:r>
            <a:r>
              <a:rPr lang="uk-UA" sz="2600" dirty="0" smtClean="0"/>
              <a:t>безпосередньо стикаються </a:t>
            </a:r>
            <a:r>
              <a:rPr lang="uk-UA" sz="2600" dirty="0"/>
              <a:t>з механізмами, що є ефективними. Вібраційний </a:t>
            </a:r>
            <a:r>
              <a:rPr lang="uk-UA" sz="2600" dirty="0" smtClean="0"/>
              <a:t>вплив — </a:t>
            </a:r>
            <a:r>
              <a:rPr lang="uk-UA" sz="2600" dirty="0"/>
              <a:t>це шум і вібрація від роботи військової техніки. </a:t>
            </a:r>
            <a:endParaRPr lang="uk-UA" sz="2600" dirty="0" smtClean="0"/>
          </a:p>
          <a:p>
            <a:pPr algn="just"/>
            <a:endParaRPr lang="uk-UA" sz="2600" dirty="0" smtClean="0"/>
          </a:p>
          <a:p>
            <a:pPr algn="just"/>
            <a:r>
              <a:rPr lang="uk-UA" sz="2600" dirty="0" smtClean="0"/>
              <a:t>Вібрація</a:t>
            </a:r>
            <a:r>
              <a:rPr lang="uk-UA" sz="2600" dirty="0"/>
              <a:t>, що передається в ґрунті, здатна призводити до </a:t>
            </a:r>
            <a:r>
              <a:rPr lang="uk-UA" sz="2600" dirty="0" smtClean="0"/>
              <a:t>його ущільнення</a:t>
            </a:r>
            <a:r>
              <a:rPr lang="uk-UA" sz="2600" dirty="0"/>
              <a:t>, витискання води, просідання поверхні, </a:t>
            </a:r>
            <a:r>
              <a:rPr lang="uk-UA" sz="2600" dirty="0" smtClean="0"/>
              <a:t>утворення порожнин</a:t>
            </a:r>
            <a:r>
              <a:rPr lang="uk-UA" sz="2600" dirty="0"/>
              <a:t>, зміни мікрорельєфу</a:t>
            </a:r>
            <a:r>
              <a:rPr lang="uk-UA" sz="2600" dirty="0" smtClean="0"/>
              <a:t>.</a:t>
            </a:r>
            <a:endParaRPr lang="uk-UA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106" y="1507128"/>
            <a:ext cx="5356780" cy="31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498764"/>
            <a:ext cx="680851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i="1" dirty="0"/>
              <a:t>Радіоактивний вплив </a:t>
            </a:r>
            <a:endParaRPr lang="uk-UA" sz="2600" b="1" i="1" dirty="0" smtClean="0"/>
          </a:p>
          <a:p>
            <a:pPr algn="just"/>
            <a:endParaRPr lang="uk-UA" sz="2600" b="1" i="1" dirty="0" smtClean="0"/>
          </a:p>
          <a:p>
            <a:pPr algn="just"/>
            <a:r>
              <a:rPr lang="uk-UA" sz="2600" dirty="0" smtClean="0"/>
              <a:t>зумовлений </a:t>
            </a:r>
            <a:r>
              <a:rPr lang="uk-UA" sz="2600" dirty="0"/>
              <a:t>підвищенням </a:t>
            </a:r>
            <a:r>
              <a:rPr lang="uk-UA" sz="2600" dirty="0" smtClean="0"/>
              <a:t>вмісту радіоактивних </a:t>
            </a:r>
            <a:r>
              <a:rPr lang="uk-UA" sz="2600" dirty="0"/>
              <a:t>речовин через застосування боєприпасів зі </a:t>
            </a:r>
            <a:r>
              <a:rPr lang="uk-UA" sz="2600" dirty="0" smtClean="0"/>
              <a:t>збідненим ураном</a:t>
            </a:r>
            <a:r>
              <a:rPr lang="uk-UA" sz="2600" dirty="0"/>
              <a:t>, засобів та приладів із джерелами іонізуючого випромінювання. </a:t>
            </a:r>
          </a:p>
        </p:txBody>
      </p:sp>
    </p:spTree>
    <p:extLst>
      <p:ext uri="{BB962C8B-B14F-4D97-AF65-F5344CB8AC3E}">
        <p14:creationId xmlns:p14="http://schemas.microsoft.com/office/powerpoint/2010/main" val="1141651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2932" y="185057"/>
            <a:ext cx="1035973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Тепловий вплив </a:t>
            </a:r>
            <a:endParaRPr lang="uk-UA" sz="28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локальне підвищення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 внаслідок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викидів нагрітого повітря, порохових газів,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газоподібних продуктів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вихлопних газів. Тепловий вплив негативно впливає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ґрунтовий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покрив, спричиняючи порушення термічного та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водного режиму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зміни гранулометричного та агрегатного складу.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 термічного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режиму ґрунту впливає на ґрунтові організми,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змінюючи їхній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насиченості киснем та призводить до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</a:t>
            </a:r>
            <a:r>
              <a:rPr lang="uk-UA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7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614" y="173181"/>
            <a:ext cx="11636087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</a:t>
            </a:r>
            <a:r>
              <a:rPr lang="uk-UA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та наслідки для ґрунтів</a:t>
            </a:r>
            <a:r>
              <a:rPr lang="uk-UA" sz="2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uk-UA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вплив воєнних заходів призводить до зміни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параметрів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ґрунтового покриву під дією забруднювальних речовин,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утворюються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використання систем зброї та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 техніки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 забруднення воєнно-техногенного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 належать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пальне транспортних засобів, мастильні матеріали, </a:t>
            </a:r>
            <a:r>
              <a:rPr lang="uk-UA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сольвенти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відходи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гальванічного виробництва, залишки вибухових речовин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дезактиваційні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речовини, важкі метали та їхні сполуки,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радіоактивні речовини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Небезпечними речовинами фізико-хімічного типу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вибухонебезпечні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Виявлено, що частки, викинуті від артилерійських ударів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містять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свинцю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міді (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Cu).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Вибухові гранати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вважалися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значним джерелом високих концентрацій свинцю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44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100736"/>
            <a:ext cx="64697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/>
              <a:t>Нерозірвані боєприпаси та наземні </a:t>
            </a:r>
            <a:r>
              <a:rPr lang="uk-UA" sz="2800" b="1" i="1" dirty="0" smtClean="0"/>
              <a:t>міни</a:t>
            </a:r>
          </a:p>
          <a:p>
            <a:pPr algn="just"/>
            <a:endParaRPr lang="uk-UA" sz="2800" b="1" i="1" dirty="0"/>
          </a:p>
          <a:p>
            <a:pPr algn="just"/>
            <a:r>
              <a:rPr lang="uk-UA" sz="2800" b="1" i="1" dirty="0" smtClean="0"/>
              <a:t> </a:t>
            </a:r>
            <a:r>
              <a:rPr lang="uk-UA" sz="2800" dirty="0"/>
              <a:t>становлять </a:t>
            </a:r>
            <a:r>
              <a:rPr lang="uk-UA" sz="2800" dirty="0" smtClean="0"/>
              <a:t>серйозну шкоду </a:t>
            </a:r>
            <a:r>
              <a:rPr lang="uk-UA" sz="2800" dirty="0"/>
              <a:t>для ґрунтів протягом десятків років. Загроза полягає у </a:t>
            </a:r>
            <a:r>
              <a:rPr lang="uk-UA" sz="2800" dirty="0" smtClean="0"/>
              <a:t>викидах токсичних </a:t>
            </a:r>
            <a:r>
              <a:rPr lang="uk-UA" sz="2800" dirty="0"/>
              <a:t>речовин унаслідок корозії боєприпасів, а також </a:t>
            </a:r>
            <a:r>
              <a:rPr lang="uk-UA" sz="2800" dirty="0" smtClean="0"/>
              <a:t>низки ризиків</a:t>
            </a:r>
            <a:r>
              <a:rPr lang="uk-UA" sz="2800" dirty="0"/>
              <a:t>, пов’язаних із випадковою детонацією. Забруднення </a:t>
            </a:r>
            <a:r>
              <a:rPr lang="uk-UA" sz="2800" dirty="0" smtClean="0"/>
              <a:t>ґрунту наземними </a:t>
            </a:r>
            <a:r>
              <a:rPr lang="uk-UA" sz="2800" dirty="0"/>
              <a:t>мінами позбавляє місцевих громад доступу до землі </a:t>
            </a:r>
            <a:r>
              <a:rPr lang="uk-UA" sz="2800" dirty="0" smtClean="0"/>
              <a:t>та природних </a:t>
            </a:r>
            <a:r>
              <a:rPr lang="uk-UA" sz="2800" dirty="0"/>
              <a:t>ресурсів.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804" y="439880"/>
            <a:ext cx="4413449" cy="2248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804" y="3074863"/>
            <a:ext cx="4400032" cy="23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46479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Важкі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метали. </a:t>
            </a:r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даними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 досліджень зони АТО/ООС упродовж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2016 - 2020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рр., виявлено в ґрунтах високий вміст свинцю, міді, миш’яку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цинку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хрому, кадмію, молібдену, барію, калію, магнію та вольфраму.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Вищезазначені елементи характеризують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домінувальний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воєннотехногенного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забруднення і є провідними індикаторами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прогнозування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 екологічного стану територій із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забрудненими ґрунтами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територій, що суміжні з ними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4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327" y="98466"/>
            <a:ext cx="106737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місцях виливу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паливно-мастильних матеріалів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простежується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концентрація нафтопродуктів. Найчастіше в місцях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 проливів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нафтопродуктів унаслідок зміни хімічного складу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 порушується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 властивість — здатність до самовідновлення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відбувається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біологічної активності ґрунту.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Ґрунти, забруднені вуглеводнями, є джерелом токсичних газів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пилу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переносяться повітрям та мають гострий токсичний вплив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ґрунтове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Бензол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толуол, етилбензол і ксилол,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виділяються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свіжозабруднених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ґрунтів, можуть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спричинити хронічний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стан здоров’я населення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288966"/>
            <a:ext cx="118167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ландшафт та оселища.</a:t>
            </a: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 знищення перебувають майже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територій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Смарагдової мережі площею 2,9 млн га.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Смарагдова мережа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мережа природоохоронних територій, створена задля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видів та оселищ, які потребують охорони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загальноєвропейському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рівні, але розташовані в країнах, які не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членами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ЄС.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 рідкісних і ендемічних видів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оселищ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 в зоні бойових дій, що загрожує їхньому існуванню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зокрема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цілинні нерозорані степи, крейдяні схили на Донеччині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приморські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оселища в південних областях, болота на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півночі.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0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288966"/>
            <a:ext cx="118167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/>
              <a:t>Пожежі в екосистемах через бойові дії</a:t>
            </a:r>
            <a:r>
              <a:rPr lang="ru-RU" sz="2800" b="1" i="1" dirty="0" smtClean="0"/>
              <a:t>. </a:t>
            </a:r>
            <a:endParaRPr lang="uk-UA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лісів, на півночі країни, де ведуться активні бойові дії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поширені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болотні екосистеми й торфовища. Велика частина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торфовищ України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осушеною, а отже — на них є сприятливі умови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виникнення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торфових пожеж. Під час горіння торфовищ у повітря виділяються такі токсичні речовини, як оксид і діоксид вуглецю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дрібнодисперсний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 із діаметром часток 2,5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мікрони,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летючо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-органічні сполуки, до складу яких входить акролеїн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формальдегід.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15" y="3877264"/>
            <a:ext cx="4256314" cy="29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53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288966"/>
            <a:ext cx="1181677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/>
              <a:t>Хімічне забруднення від обстрілів і ракет</a:t>
            </a:r>
            <a:r>
              <a:rPr lang="uk-UA" sz="2800" b="1" i="1" dirty="0" smtClean="0"/>
              <a:t>.</a:t>
            </a:r>
          </a:p>
          <a:p>
            <a:pPr algn="just"/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детонації ракет та артилерійських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снарядів утворюється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 хімічних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чадний газ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CO),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вуглекислий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CO2),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водяна пара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H2O),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бурий газ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NO),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закис азоту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N2O),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діоксид азоту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NO2),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формальдегід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CH2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О), пари ціанистої кислоти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HCN),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N2),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велика кількість токсичної органіки,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окислюються навколишні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ґрунти, деревина, дернина, конструкції.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вибуху всі речовини проходять повне окиснення,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продукти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 реакції вивільняються в атмосферу. Основні з них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вуглекислий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 і водяна пара — не є токсичними, а шкідливі в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 зміни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клімату, оскільки обидва є парниковими газами.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6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2400"/>
            <a:ext cx="118040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dirty="0"/>
              <a:t>Основна теза Пленарної асамблеї Глобального ґрунтового</a:t>
            </a:r>
          </a:p>
          <a:p>
            <a:pPr algn="just">
              <a:lnSpc>
                <a:spcPct val="120000"/>
              </a:lnSpc>
            </a:pPr>
            <a:r>
              <a:rPr lang="uk-UA" sz="2800" dirty="0"/>
              <a:t>партнерства, що відбулася 23–25 травня 2022 р. на базі Продовольчої </a:t>
            </a:r>
            <a:r>
              <a:rPr lang="uk-UA" sz="2800" dirty="0" smtClean="0"/>
              <a:t>та сільськогосподарської </a:t>
            </a:r>
            <a:r>
              <a:rPr lang="uk-UA" sz="2800" dirty="0"/>
              <a:t>організації ООН (ФАО), й інших </a:t>
            </a:r>
            <a:r>
              <a:rPr lang="uk-UA" sz="2800" dirty="0" smtClean="0"/>
              <a:t>міжнародних документів </a:t>
            </a:r>
            <a:r>
              <a:rPr lang="uk-UA" sz="2800" dirty="0"/>
              <a:t>— </a:t>
            </a:r>
            <a:r>
              <a:rPr lang="uk-UA" sz="2800" b="1" i="1" dirty="0"/>
              <a:t>продовольча безпека починається з ґрунту, ґрунт — </a:t>
            </a:r>
            <a:r>
              <a:rPr lang="uk-UA" sz="2800" b="1" i="1" dirty="0" smtClean="0"/>
              <a:t>це основа </a:t>
            </a:r>
            <a:r>
              <a:rPr lang="uk-UA" sz="2800" b="1" i="1" dirty="0"/>
              <a:t>продовольчої безпеки</a:t>
            </a:r>
            <a:r>
              <a:rPr lang="uk-UA" sz="2800" dirty="0"/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154" y="2916690"/>
            <a:ext cx="6615574" cy="36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95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288966"/>
            <a:ext cx="1181677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/>
              <a:t>Забруднення ґрунтів нафтопродуктами</a:t>
            </a:r>
            <a:r>
              <a:rPr lang="uk-UA" sz="2800" b="1" i="1" dirty="0" smtClean="0"/>
              <a:t>.</a:t>
            </a:r>
          </a:p>
          <a:p>
            <a:pPr algn="just"/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ґрунтів паливно-мастильними матеріалами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іншими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нафтопродуктами відбувається внаслідок руху та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пошкоджень сухопутної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 техніки. У ґрунтах, просочених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паливномастильними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матеріалами, знижується водопроникність,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витісняється кисень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порушуються біохімічні та мікробіологічні процеси.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 цього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погіршується водний, повітряний режими та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колообіг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 речовин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порушується кореневе живлення рослин, гальмується їх ріст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розвиток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спричиняє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загибель.</a:t>
            </a:r>
          </a:p>
        </p:txBody>
      </p:sp>
    </p:spTree>
    <p:extLst>
      <p:ext uri="{BB962C8B-B14F-4D97-AF65-F5344CB8AC3E}">
        <p14:creationId xmlns:p14="http://schemas.microsoft.com/office/powerpoint/2010/main" val="264537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288966"/>
            <a:ext cx="1181677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 використання та охорони земель, відновлення ґрунтів і поліпшення їх родючості, збереження продуктивних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екологічних і соціальних функцій ґрунтового покриву варто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 такі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заходи: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суцільного ґрунтового обстеження на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деокупованих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 територіях на оновлених методологічних засадах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гармонізованих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сучасною європейською практикою;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дієвої системи сучасного моніторингу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ґрунтового покриву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в кооперації з Європейською ґрунтовою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обсерваторією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EUSO)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її подальшої інтеграції в систему ґрунтового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 ЄС;</a:t>
            </a:r>
          </a:p>
          <a:p>
            <a:pPr algn="just"/>
            <a:r>
              <a:rPr lang="ru-RU" sz="2800" dirty="0" smtClean="0"/>
              <a:t>- </a:t>
            </a:r>
            <a:r>
              <a:rPr lang="ru-RU" sz="2600" dirty="0" err="1" smtClean="0"/>
              <a:t>удосконалення</a:t>
            </a:r>
            <a:r>
              <a:rPr lang="ru-RU" sz="2600" dirty="0" smtClean="0"/>
              <a:t> </a:t>
            </a:r>
            <a:r>
              <a:rPr lang="ru-RU" sz="2600" dirty="0"/>
              <a:t>нормативно-правового </a:t>
            </a:r>
            <a:r>
              <a:rPr lang="ru-RU" sz="2600" dirty="0" err="1"/>
              <a:t>забезпечення</a:t>
            </a:r>
            <a:r>
              <a:rPr lang="ru-RU" sz="2600" dirty="0"/>
              <a:t> </a:t>
            </a:r>
            <a:r>
              <a:rPr lang="ru-RU" sz="2600" dirty="0" err="1"/>
              <a:t>охорони</a:t>
            </a:r>
            <a:r>
              <a:rPr lang="ru-RU" sz="2600" dirty="0"/>
              <a:t> </a:t>
            </a:r>
            <a:r>
              <a:rPr lang="ru-RU" sz="2600" dirty="0" err="1"/>
              <a:t>ґрунтів</a:t>
            </a:r>
            <a:r>
              <a:rPr lang="ru-RU" sz="2600" dirty="0"/>
              <a:t> та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гармонізація</a:t>
            </a:r>
            <a:r>
              <a:rPr lang="ru-RU" sz="2600" dirty="0"/>
              <a:t> з </a:t>
            </a:r>
            <a:r>
              <a:rPr lang="ru-RU" sz="2600" dirty="0" err="1"/>
              <a:t>європейським</a:t>
            </a:r>
            <a:r>
              <a:rPr lang="ru-RU" sz="2600" dirty="0"/>
              <a:t> </a:t>
            </a:r>
            <a:r>
              <a:rPr lang="ru-RU" sz="2600" dirty="0" err="1"/>
              <a:t>ґрунтовим</a:t>
            </a:r>
            <a:r>
              <a:rPr lang="ru-RU" sz="2600" dirty="0"/>
              <a:t> </a:t>
            </a:r>
            <a:r>
              <a:rPr lang="ru-RU" sz="2600" dirty="0" err="1" smtClean="0"/>
              <a:t>законодавством</a:t>
            </a:r>
            <a:r>
              <a:rPr lang="ru-RU" sz="26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2600" dirty="0" err="1" smtClean="0"/>
              <a:t>внесення</a:t>
            </a:r>
            <a:r>
              <a:rPr lang="ru-RU" sz="2600" dirty="0" smtClean="0"/>
              <a:t> </a:t>
            </a:r>
            <a:r>
              <a:rPr lang="ru-RU" sz="2600" dirty="0" err="1"/>
              <a:t>змін</a:t>
            </a:r>
            <a:r>
              <a:rPr lang="ru-RU" sz="2600" dirty="0"/>
              <a:t> і </a:t>
            </a:r>
            <a:r>
              <a:rPr lang="ru-RU" sz="2600" dirty="0" err="1"/>
              <a:t>доповнень</a:t>
            </a:r>
            <a:r>
              <a:rPr lang="ru-RU" sz="2600" dirty="0"/>
              <a:t> до </a:t>
            </a:r>
            <a:r>
              <a:rPr lang="ru-RU" sz="2600" dirty="0" err="1"/>
              <a:t>чинної</a:t>
            </a:r>
            <a:r>
              <a:rPr lang="ru-RU" sz="2600" dirty="0"/>
              <a:t> «Методики </a:t>
            </a:r>
            <a:r>
              <a:rPr lang="ru-RU" sz="2600" dirty="0" err="1"/>
              <a:t>визначення</a:t>
            </a:r>
            <a:r>
              <a:rPr lang="ru-RU" sz="2600" dirty="0"/>
              <a:t> </a:t>
            </a:r>
            <a:r>
              <a:rPr lang="ru-RU" sz="2600" dirty="0" err="1"/>
              <a:t>розміру</a:t>
            </a:r>
            <a:r>
              <a:rPr lang="ru-RU" sz="2600" dirty="0"/>
              <a:t> </a:t>
            </a:r>
            <a:r>
              <a:rPr lang="ru-RU" sz="2600" dirty="0" err="1"/>
              <a:t>шкоди</a:t>
            </a:r>
            <a:r>
              <a:rPr lang="ru-RU" sz="2600" dirty="0"/>
              <a:t>, </a:t>
            </a:r>
            <a:r>
              <a:rPr lang="ru-RU" sz="2600" dirty="0" err="1"/>
              <a:t>завданої</a:t>
            </a:r>
            <a:r>
              <a:rPr lang="ru-RU" sz="2600" dirty="0"/>
              <a:t> </a:t>
            </a:r>
            <a:r>
              <a:rPr lang="ru-RU" sz="2600" dirty="0" err="1"/>
              <a:t>землі</a:t>
            </a:r>
            <a:r>
              <a:rPr lang="ru-RU" sz="2600" dirty="0"/>
              <a:t>, </a:t>
            </a:r>
            <a:r>
              <a:rPr lang="ru-RU" sz="2600" dirty="0" err="1"/>
              <a:t>ґрунтам</a:t>
            </a:r>
            <a:r>
              <a:rPr lang="ru-RU" sz="2600" dirty="0"/>
              <a:t> </a:t>
            </a:r>
            <a:r>
              <a:rPr lang="ru-RU" sz="2600" dirty="0" err="1"/>
              <a:t>унаслідок</a:t>
            </a:r>
            <a:r>
              <a:rPr lang="ru-RU" sz="2600" dirty="0"/>
              <a:t> </a:t>
            </a:r>
            <a:r>
              <a:rPr lang="ru-RU" sz="2600" dirty="0" err="1"/>
              <a:t>надзвичайних</a:t>
            </a:r>
            <a:r>
              <a:rPr lang="ru-RU" sz="2600" dirty="0"/>
              <a:t> </a:t>
            </a:r>
            <a:r>
              <a:rPr lang="ru-RU" sz="2600" dirty="0" err="1"/>
              <a:t>ситуацій</a:t>
            </a:r>
            <a:r>
              <a:rPr lang="ru-RU" sz="2600" dirty="0"/>
              <a:t> та/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збройної</a:t>
            </a:r>
            <a:r>
              <a:rPr lang="ru-RU" sz="2600" dirty="0"/>
              <a:t> </a:t>
            </a:r>
            <a:r>
              <a:rPr lang="ru-RU" sz="2600" dirty="0" err="1"/>
              <a:t>агресії</a:t>
            </a:r>
            <a:r>
              <a:rPr lang="ru-RU" sz="2600" dirty="0"/>
              <a:t> та </a:t>
            </a:r>
            <a:r>
              <a:rPr lang="ru-RU" sz="2600" dirty="0" err="1"/>
              <a:t>бойових</a:t>
            </a:r>
            <a:r>
              <a:rPr lang="ru-RU" sz="2600" dirty="0"/>
              <a:t> </a:t>
            </a:r>
            <a:r>
              <a:rPr lang="ru-RU" sz="2600" dirty="0" err="1"/>
              <a:t>дій</a:t>
            </a:r>
            <a:r>
              <a:rPr lang="ru-RU" sz="2600" dirty="0"/>
              <a:t> </a:t>
            </a:r>
            <a:r>
              <a:rPr lang="ru-RU" sz="2600" dirty="0" err="1"/>
              <a:t>під</a:t>
            </a:r>
            <a:r>
              <a:rPr lang="ru-RU" sz="2600" dirty="0"/>
              <a:t> час </a:t>
            </a:r>
            <a:r>
              <a:rPr lang="ru-RU" sz="2600" dirty="0" err="1"/>
              <a:t>дії</a:t>
            </a:r>
            <a:r>
              <a:rPr lang="ru-RU" sz="2600" dirty="0"/>
              <a:t> </a:t>
            </a:r>
            <a:r>
              <a:rPr lang="ru-RU" sz="2600" dirty="0" err="1"/>
              <a:t>воєнного</a:t>
            </a:r>
            <a:r>
              <a:rPr lang="ru-RU" sz="2600" dirty="0"/>
              <a:t> стану» та «Методики </a:t>
            </a:r>
            <a:r>
              <a:rPr lang="ru-RU" sz="2600" dirty="0" err="1"/>
              <a:t>визначення</a:t>
            </a:r>
            <a:r>
              <a:rPr lang="ru-RU" sz="2600" dirty="0"/>
              <a:t> </a:t>
            </a:r>
            <a:r>
              <a:rPr lang="ru-RU" sz="2600" dirty="0" err="1"/>
              <a:t>шкоди</a:t>
            </a:r>
            <a:r>
              <a:rPr lang="ru-RU" sz="2600" dirty="0"/>
              <a:t> та </a:t>
            </a:r>
            <a:r>
              <a:rPr lang="ru-RU" sz="2600" dirty="0" err="1"/>
              <a:t>збитків</a:t>
            </a:r>
            <a:r>
              <a:rPr lang="ru-RU" sz="2600" dirty="0"/>
              <a:t>, </a:t>
            </a:r>
            <a:r>
              <a:rPr lang="ru-RU" sz="2600" dirty="0" err="1"/>
              <a:t>завданих</a:t>
            </a:r>
            <a:r>
              <a:rPr lang="ru-RU" sz="2600" dirty="0"/>
              <a:t> земельному фонду </a:t>
            </a:r>
            <a:r>
              <a:rPr lang="ru-RU" sz="2600" dirty="0" err="1"/>
              <a:t>України</a:t>
            </a:r>
            <a:r>
              <a:rPr lang="ru-RU" sz="2600" dirty="0"/>
              <a:t> </a:t>
            </a:r>
            <a:r>
              <a:rPr lang="ru-RU" sz="2600" dirty="0" err="1"/>
              <a:t>внаслідок</a:t>
            </a:r>
            <a:r>
              <a:rPr lang="ru-RU" sz="2600" dirty="0"/>
              <a:t> </a:t>
            </a:r>
            <a:r>
              <a:rPr lang="ru-RU" sz="2600" dirty="0" err="1"/>
              <a:t>збройної</a:t>
            </a:r>
            <a:r>
              <a:rPr lang="ru-RU" sz="2600" dirty="0"/>
              <a:t> </a:t>
            </a:r>
            <a:r>
              <a:rPr lang="ru-RU" sz="2600" dirty="0" err="1"/>
              <a:t>агресії</a:t>
            </a:r>
            <a:r>
              <a:rPr lang="ru-RU" sz="2600" dirty="0"/>
              <a:t> </a:t>
            </a:r>
            <a:r>
              <a:rPr lang="ru-RU" sz="2600" dirty="0" err="1"/>
              <a:t>рф</a:t>
            </a:r>
            <a:r>
              <a:rPr lang="ru-RU" sz="2600" dirty="0"/>
              <a:t>»; </a:t>
            </a:r>
            <a:endParaRPr lang="ru-RU" sz="2600" dirty="0" smtClean="0"/>
          </a:p>
          <a:p>
            <a:pPr algn="just">
              <a:buFontTx/>
              <a:buChar char="-"/>
            </a:pPr>
            <a:r>
              <a:rPr lang="ru-RU" sz="2600" dirty="0" smtClean="0"/>
              <a:t> </a:t>
            </a:r>
            <a:r>
              <a:rPr lang="ru-RU" sz="2600" dirty="0" err="1"/>
              <a:t>удосконалення</a:t>
            </a:r>
            <a:r>
              <a:rPr lang="ru-RU" sz="2600" dirty="0"/>
              <a:t> нормативного </a:t>
            </a:r>
            <a:r>
              <a:rPr lang="ru-RU" sz="2600" dirty="0" err="1"/>
              <a:t>забезпечення</a:t>
            </a:r>
            <a:r>
              <a:rPr lang="ru-RU" sz="2600" dirty="0"/>
              <a:t> </a:t>
            </a:r>
            <a:r>
              <a:rPr lang="ru-RU" sz="2600" dirty="0" err="1"/>
              <a:t>реабілітації</a:t>
            </a:r>
            <a:r>
              <a:rPr lang="ru-RU" sz="2600" dirty="0"/>
              <a:t> </a:t>
            </a:r>
            <a:r>
              <a:rPr lang="ru-RU" sz="2600" dirty="0" err="1"/>
              <a:t>пошкоджених</a:t>
            </a:r>
            <a:r>
              <a:rPr lang="ru-RU" sz="2600" dirty="0"/>
              <a:t> </a:t>
            </a:r>
            <a:r>
              <a:rPr lang="ru-RU" sz="2600" dirty="0" smtClean="0"/>
              <a:t>земель.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2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181" y="597177"/>
            <a:ext cx="1094904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dirty="0" smtClean="0"/>
              <a:t>Глобальний </a:t>
            </a:r>
            <a:r>
              <a:rPr lang="uk-UA" sz="2800" dirty="0"/>
              <a:t>симпозіум про роль ґрунтів </a:t>
            </a:r>
            <a:r>
              <a:rPr lang="uk-UA" sz="2800" dirty="0" smtClean="0"/>
              <a:t>у забезпеченні </a:t>
            </a:r>
            <a:r>
              <a:rPr lang="uk-UA" sz="2800" dirty="0"/>
              <a:t>харчовими продуктами </a:t>
            </a:r>
            <a:r>
              <a:rPr lang="en-US" sz="2800" dirty="0"/>
              <a:t>Global Symposium on Soils </a:t>
            </a:r>
            <a:r>
              <a:rPr lang="en-US" sz="2800" dirty="0" smtClean="0"/>
              <a:t>for</a:t>
            </a:r>
            <a:r>
              <a:rPr lang="ru-RU" sz="2800" dirty="0" smtClean="0"/>
              <a:t> </a:t>
            </a:r>
            <a:r>
              <a:rPr lang="en-US" sz="2800" dirty="0" smtClean="0"/>
              <a:t>Nutrition </a:t>
            </a:r>
            <a:r>
              <a:rPr lang="en-US" sz="2800" dirty="0"/>
              <a:t>(GSOIL4N), </a:t>
            </a:r>
            <a:r>
              <a:rPr lang="uk-UA" sz="2800" dirty="0"/>
              <a:t>проведений Глобальним ґрунтовим </a:t>
            </a:r>
            <a:r>
              <a:rPr lang="uk-UA" sz="2800" dirty="0" smtClean="0"/>
              <a:t>партнерством за </a:t>
            </a:r>
            <a:r>
              <a:rPr lang="uk-UA" sz="2800" dirty="0"/>
              <a:t>підтримки численних міжнародних організацій на базі ФАО з 26 </a:t>
            </a:r>
            <a:r>
              <a:rPr lang="uk-UA" sz="2800" dirty="0" smtClean="0"/>
              <a:t>до 29 </a:t>
            </a:r>
            <a:r>
              <a:rPr lang="uk-UA" sz="2800" dirty="0"/>
              <a:t>липня 2022 р. вагомим кроком у впровадженні </a:t>
            </a:r>
            <a:r>
              <a:rPr lang="uk-UA" sz="2800" dirty="0" smtClean="0"/>
              <a:t>Добровільних керівних </a:t>
            </a:r>
            <a:r>
              <a:rPr lang="uk-UA" sz="2800" dirty="0"/>
              <a:t>принципів сталого управління ґрунтом, зокрема в Україні,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/>
              <a:t>Девіз </a:t>
            </a:r>
            <a:r>
              <a:rPr lang="uk-UA" sz="2800" dirty="0"/>
              <a:t>симпозіуму — «</a:t>
            </a:r>
            <a:r>
              <a:rPr lang="en-US" sz="2800" dirty="0"/>
              <a:t>Soils, where food begins», </a:t>
            </a:r>
            <a:r>
              <a:rPr lang="uk-UA" sz="2800" dirty="0" smtClean="0"/>
              <a:t>що звучить </a:t>
            </a:r>
            <a:r>
              <a:rPr lang="uk-UA" sz="2800" dirty="0"/>
              <a:t>українською мовою як «</a:t>
            </a:r>
            <a:r>
              <a:rPr lang="uk-UA" sz="2800" b="1" i="1" dirty="0"/>
              <a:t>Ґрунти, з яких починається їжа</a:t>
            </a:r>
            <a:r>
              <a:rPr lang="uk-UA" sz="2800" dirty="0" smtClean="0"/>
              <a:t>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263" y="137141"/>
            <a:ext cx="1145968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розрахунку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в Україні припадає 1,34 га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 території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числі 0,71 га — орної землі, 0,59 га —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чорноземних ґрунтів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цим показником істотно випереджаємо майже всі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країни.</a:t>
            </a:r>
          </a:p>
          <a:p>
            <a:pPr algn="just">
              <a:lnSpc>
                <a:spcPct val="120000"/>
              </a:lnSpc>
            </a:pP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роботі Пленарної асамблеї проведено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нового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глобального цифрового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картографічного продукту Глобального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ґрунтового партнерства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Глобальної карти розповсюдження чорноземних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GBSmap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(Global Black Soil Distribution Map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 на важливість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значущість чорноземів і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чорноземоподібних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90956"/>
            <a:ext cx="4212771" cy="27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73653" y="982176"/>
            <a:ext cx="52889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науковий центр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“Інститут ґрунтознавства та агрохімії імені о. Н. Соколовського” ввів новий тип деградації ґрунтів —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деградація, спричинена збройною агресією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включає в себе такі види: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механічна деградація;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фізична деградація;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хімічна деградація;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фізико-хімічна деградація;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біологічна деградація;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інші напрями впливу на ґрунти та земельні ділянки.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9" y="1756000"/>
            <a:ext cx="6149407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21300" y="1120676"/>
            <a:ext cx="56736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травень 2022 р. найбільша 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 впливу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 дій характерна для таких основних типів ґрунтів:</a:t>
            </a:r>
          </a:p>
          <a:p>
            <a:pPr algn="just"/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чорноземи звичайні (50,1 тис. 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км2),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дернові та дерново-підзолисті</a:t>
            </a:r>
          </a:p>
          <a:p>
            <a:pPr algn="just"/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ґрунти (29,4 тис. 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км2),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чорноземи південні (16,2 тис. 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км2), </a:t>
            </a:r>
            <a:r>
              <a:rPr lang="uk-UA" sz="2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темнокаштанові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(9,6 тис. 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км2). </a:t>
            </a:r>
          </a:p>
          <a:p>
            <a:pPr algn="just"/>
            <a:endParaRPr lang="uk-UA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огляду на площу </a:t>
            </a:r>
            <a:r>
              <a:rPr lang="uk-UA" sz="2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наймасштабніше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постраждали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чорноземи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178" r="26374"/>
          <a:stretch/>
        </p:blipFill>
        <p:spPr>
          <a:xfrm>
            <a:off x="-9442" y="2264228"/>
            <a:ext cx="6330742" cy="29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02" y="292761"/>
            <a:ext cx="53676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Найбільшою мірою</a:t>
            </a:r>
          </a:p>
          <a:p>
            <a:pPr algn="just"/>
            <a:r>
              <a:rPr lang="uk-UA" sz="2800" dirty="0" smtClean="0"/>
              <a:t> </a:t>
            </a:r>
            <a:r>
              <a:rPr lang="uk-UA" sz="2800" dirty="0"/>
              <a:t>сільськогосподарські землі зазнали </a:t>
            </a:r>
            <a:r>
              <a:rPr lang="uk-UA" sz="2800" dirty="0" smtClean="0"/>
              <a:t>двох значних </a:t>
            </a:r>
            <a:r>
              <a:rPr lang="uk-UA" sz="2800" dirty="0"/>
              <a:t>видів пошкоджень — </a:t>
            </a:r>
            <a:r>
              <a:rPr lang="uk-UA" sz="2800" b="1" i="1" dirty="0"/>
              <a:t>мінне</a:t>
            </a:r>
            <a:r>
              <a:rPr lang="uk-UA" sz="2800" dirty="0"/>
              <a:t> й </a:t>
            </a:r>
            <a:r>
              <a:rPr lang="uk-UA" sz="2800" b="1" i="1" dirty="0"/>
              <a:t>хімічне</a:t>
            </a:r>
            <a:r>
              <a:rPr lang="uk-UA" sz="2800" dirty="0"/>
              <a:t> забруднення та </a:t>
            </a:r>
            <a:r>
              <a:rPr lang="uk-UA" sz="2800" dirty="0" smtClean="0"/>
              <a:t>пряме </a:t>
            </a:r>
            <a:r>
              <a:rPr lang="uk-UA" sz="2800" b="1" i="1" dirty="0" smtClean="0"/>
              <a:t>фізичне</a:t>
            </a:r>
            <a:r>
              <a:rPr lang="uk-UA" sz="2800" dirty="0" smtClean="0"/>
              <a:t> </a:t>
            </a:r>
            <a:r>
              <a:rPr lang="uk-UA" sz="2800" dirty="0"/>
              <a:t>пошкодження.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3639" y="3762100"/>
            <a:ext cx="10960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 ООН, Україна є однією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найбільш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замінованих країн, оскільки станом на квітень 2022 р.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 80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км2 території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потребували очищення від мін і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вибухонебезпечних залишків.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жовтень 2022 р.,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попередніми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 Державної служби України з надзвичайних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(ДСНС),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 тис.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75" t="5979" r="3552" b="12751"/>
          <a:stretch/>
        </p:blipFill>
        <p:spPr>
          <a:xfrm>
            <a:off x="7358743" y="0"/>
            <a:ext cx="2939143" cy="37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359869"/>
            <a:ext cx="11483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548" y="655083"/>
            <a:ext cx="56084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Найбільшого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негативного впливу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сільськогосподарські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 та ґрунтовий покрив завдає авіація та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артилерія ворога. Найвищий рівень забруднення ґрунту в місцях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 боєприпасів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 калібру фіксується за вмістом кадмію і свинцю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 вирощеної в таких місцях продукції може загрожувати здоров’ю людей.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25" y="870264"/>
            <a:ext cx="5530003" cy="36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1476</TotalTime>
  <Words>2166</Words>
  <Application>Microsoft Office PowerPoint</Application>
  <PresentationFormat>Широкоэкранный</PresentationFormat>
  <Paragraphs>126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Cambria</vt:lpstr>
      <vt:lpstr>Rockwell</vt:lpstr>
      <vt:lpstr>Rockwell Condensed</vt:lpstr>
      <vt:lpstr>Times New Roman</vt:lpstr>
      <vt:lpstr>Wingdings</vt:lpstr>
      <vt:lpstr>Дерево</vt:lpstr>
      <vt:lpstr>Тема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Герасимчук Олена Леонтіївна</cp:lastModifiedBy>
  <cp:revision>155</cp:revision>
  <dcterms:created xsi:type="dcterms:W3CDTF">2024-09-04T07:26:26Z</dcterms:created>
  <dcterms:modified xsi:type="dcterms:W3CDTF">2024-12-03T07:58:45Z</dcterms:modified>
</cp:coreProperties>
</file>