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6" y="-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13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52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75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11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96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77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4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028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77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38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29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87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/>
              <a:t>Лекція 1. Вступ до курсу. Теорія міжнародних відносин як наука та навчальна дисципліна.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429000"/>
            <a:ext cx="8280920" cy="3312368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sz="2400" dirty="0"/>
              <a:t>1. </a:t>
            </a:r>
            <a:r>
              <a:rPr lang="ru-RU" sz="2400" dirty="0" err="1"/>
              <a:t>Теоретичні</a:t>
            </a:r>
            <a:r>
              <a:rPr lang="ru-RU" sz="2400" dirty="0"/>
              <a:t> </a:t>
            </a:r>
            <a:r>
              <a:rPr lang="ru-RU" sz="2400" dirty="0" err="1"/>
              <a:t>основи</a:t>
            </a:r>
            <a:r>
              <a:rPr lang="ru-RU" sz="2400" dirty="0"/>
              <a:t> науки про </a:t>
            </a:r>
            <a:r>
              <a:rPr lang="ru-RU" sz="2400" dirty="0" err="1"/>
              <a:t>міжнародні</a:t>
            </a:r>
            <a:r>
              <a:rPr lang="ru-RU" sz="2400" dirty="0"/>
              <a:t> </a:t>
            </a:r>
            <a:r>
              <a:rPr lang="ru-RU" sz="2400" dirty="0" err="1"/>
              <a:t>відносини</a:t>
            </a:r>
            <a:r>
              <a:rPr lang="ru-RU" sz="2400" dirty="0"/>
              <a:t>. </a:t>
            </a:r>
          </a:p>
          <a:p>
            <a:r>
              <a:rPr lang="ru-RU" sz="2400" dirty="0"/>
              <a:t>2. </a:t>
            </a:r>
            <a:r>
              <a:rPr lang="ru-RU" sz="2400" dirty="0" err="1"/>
              <a:t>Особливості</a:t>
            </a:r>
            <a:r>
              <a:rPr lang="ru-RU" sz="2400" dirty="0"/>
              <a:t> </a:t>
            </a:r>
            <a:r>
              <a:rPr lang="ru-RU" sz="2400" dirty="0" err="1"/>
              <a:t>джерельної</a:t>
            </a:r>
            <a:r>
              <a:rPr lang="ru-RU" sz="2400" dirty="0"/>
              <a:t> </a:t>
            </a:r>
            <a:r>
              <a:rPr lang="ru-RU" sz="2400" dirty="0" err="1"/>
              <a:t>бази</a:t>
            </a:r>
            <a:r>
              <a:rPr lang="ru-RU" sz="2400" dirty="0"/>
              <a:t> та </a:t>
            </a:r>
            <a:r>
              <a:rPr lang="ru-RU" sz="2400" dirty="0" err="1"/>
              <a:t>методи</a:t>
            </a:r>
            <a:r>
              <a:rPr lang="ru-RU" sz="2400" dirty="0"/>
              <a:t> </a:t>
            </a:r>
            <a:r>
              <a:rPr lang="ru-RU" sz="2400" dirty="0" err="1"/>
              <a:t>досліджень</a:t>
            </a:r>
            <a:r>
              <a:rPr lang="ru-RU" sz="2400" dirty="0"/>
              <a:t> </a:t>
            </a:r>
            <a:r>
              <a:rPr lang="ru-RU" sz="2400" dirty="0" err="1"/>
              <a:t>міжнародних</a:t>
            </a:r>
            <a:r>
              <a:rPr lang="ru-RU" sz="2400" dirty="0"/>
              <a:t> </a:t>
            </a:r>
            <a:r>
              <a:rPr lang="ru-RU" sz="2400" dirty="0" err="1"/>
              <a:t>відносин</a:t>
            </a:r>
            <a:r>
              <a:rPr lang="ru-RU" sz="2400" dirty="0"/>
              <a:t>. </a:t>
            </a:r>
          </a:p>
          <a:p>
            <a:r>
              <a:rPr lang="ru-RU" sz="2400" dirty="0"/>
              <a:t>3. </a:t>
            </a:r>
            <a:r>
              <a:rPr lang="ru-RU" sz="2400" dirty="0" err="1"/>
              <a:t>Наукова</a:t>
            </a:r>
            <a:r>
              <a:rPr lang="ru-RU" sz="2400" dirty="0"/>
              <a:t> природа </a:t>
            </a:r>
            <a:r>
              <a:rPr lang="ru-RU" sz="2400" dirty="0" err="1"/>
              <a:t>теорії</a:t>
            </a:r>
            <a:r>
              <a:rPr lang="ru-RU" sz="2400" dirty="0"/>
              <a:t> </a:t>
            </a:r>
            <a:r>
              <a:rPr lang="ru-RU" sz="2400" dirty="0" err="1"/>
              <a:t>міжнародних</a:t>
            </a:r>
            <a:r>
              <a:rPr lang="ru-RU" sz="2400" dirty="0"/>
              <a:t> </a:t>
            </a:r>
            <a:r>
              <a:rPr lang="ru-RU" sz="2400" dirty="0" err="1"/>
              <a:t>відносин</a:t>
            </a:r>
            <a:r>
              <a:rPr lang="ru-RU" sz="2400" dirty="0"/>
              <a:t>. </a:t>
            </a:r>
          </a:p>
          <a:p>
            <a:r>
              <a:rPr lang="ru-RU" sz="2400" dirty="0"/>
              <a:t>4. </a:t>
            </a:r>
            <a:r>
              <a:rPr lang="ru-RU" sz="2400" dirty="0" err="1"/>
              <a:t>Теорія</a:t>
            </a:r>
            <a:r>
              <a:rPr lang="ru-RU" sz="2400" dirty="0"/>
              <a:t> </a:t>
            </a:r>
            <a:r>
              <a:rPr lang="ru-RU" sz="2400" dirty="0" err="1"/>
              <a:t>міжнародних</a:t>
            </a:r>
            <a:r>
              <a:rPr lang="ru-RU" sz="2400" dirty="0"/>
              <a:t> </a:t>
            </a:r>
            <a:r>
              <a:rPr lang="ru-RU" sz="2400" dirty="0" err="1"/>
              <a:t>відносин</a:t>
            </a:r>
            <a:r>
              <a:rPr lang="ru-RU" sz="2400" dirty="0"/>
              <a:t> у </a:t>
            </a:r>
            <a:r>
              <a:rPr lang="ru-RU" sz="2400" dirty="0" err="1"/>
              <a:t>системі</a:t>
            </a:r>
            <a:r>
              <a:rPr lang="ru-RU" sz="2400" dirty="0"/>
              <a:t> </a:t>
            </a:r>
            <a:r>
              <a:rPr lang="ru-RU" sz="2400" dirty="0" err="1"/>
              <a:t>суспільних</a:t>
            </a:r>
            <a:r>
              <a:rPr lang="ru-RU" sz="2400" dirty="0"/>
              <a:t> наук. </a:t>
            </a:r>
          </a:p>
          <a:p>
            <a:r>
              <a:rPr lang="ru-RU" sz="2400" dirty="0"/>
              <a:t>5. Структура, </a:t>
            </a:r>
            <a:r>
              <a:rPr lang="ru-RU" sz="2400" dirty="0" err="1"/>
              <a:t>завдання</a:t>
            </a:r>
            <a:r>
              <a:rPr lang="ru-RU" sz="2400" dirty="0"/>
              <a:t> та </a:t>
            </a:r>
            <a:r>
              <a:rPr lang="ru-RU" sz="2400" dirty="0" err="1"/>
              <a:t>функції</a:t>
            </a:r>
            <a:r>
              <a:rPr lang="ru-RU" sz="2400" dirty="0"/>
              <a:t> </a:t>
            </a:r>
            <a:r>
              <a:rPr lang="ru-RU" sz="2400" dirty="0" err="1"/>
              <a:t>теорії</a:t>
            </a:r>
            <a:r>
              <a:rPr lang="ru-RU" sz="2400" dirty="0"/>
              <a:t> </a:t>
            </a:r>
            <a:r>
              <a:rPr lang="ru-RU" sz="2400" dirty="0" err="1"/>
              <a:t>міжнародних</a:t>
            </a:r>
            <a:r>
              <a:rPr lang="ru-RU" sz="2400" dirty="0"/>
              <a:t> </a:t>
            </a:r>
            <a:r>
              <a:rPr lang="ru-RU" sz="2400" dirty="0" err="1"/>
              <a:t>відносин</a:t>
            </a:r>
            <a:r>
              <a:rPr lang="ru-RU" sz="2400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606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 err="1" smtClean="0">
                <a:effectLst/>
                <a:latin typeface="Times New Roman"/>
                <a:ea typeface="Times New Roman"/>
              </a:rPr>
              <a:t>Функції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теорії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відносин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effectLst/>
                <a:latin typeface="Times New Roman"/>
                <a:ea typeface="Times New Roman"/>
              </a:rPr>
              <a:t>Основні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функції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Пізнавальна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аналіз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міжнародної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політики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Прогностична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передбачення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конфліктів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та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тенденцій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smtClean="0">
                <a:effectLst/>
                <a:latin typeface="Times New Roman"/>
                <a:ea typeface="Times New Roman"/>
              </a:rPr>
              <a:t>Практична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рекомендації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для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дипломатії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Ідеологічна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формування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поглядів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політику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kern="0" dirty="0" smtClean="0">
                <a:effectLst/>
                <a:latin typeface="Times New Roman"/>
                <a:ea typeface="Times New Roman"/>
              </a:rPr>
              <a:t>Приклад</a:t>
            </a:r>
            <a:r>
              <a:rPr lang="ru-RU" kern="0" dirty="0" smtClean="0">
                <a:effectLst/>
                <a:latin typeface="Times New Roman"/>
                <a:ea typeface="Times New Roman"/>
              </a:rPr>
              <a:t>: </a:t>
            </a:r>
            <a:r>
              <a:rPr lang="ru-RU" kern="0" dirty="0" err="1" smtClean="0">
                <a:effectLst/>
                <a:latin typeface="Times New Roman"/>
                <a:ea typeface="Times New Roman"/>
              </a:rPr>
              <a:t>Вплив</a:t>
            </a:r>
            <a:r>
              <a:rPr lang="ru-RU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kern="0" dirty="0" err="1" smtClean="0">
                <a:effectLst/>
                <a:latin typeface="Times New Roman"/>
                <a:ea typeface="Times New Roman"/>
              </a:rPr>
              <a:t>ідей</a:t>
            </a:r>
            <a:r>
              <a:rPr lang="ru-RU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kern="0" dirty="0" err="1" smtClean="0">
                <a:effectLst/>
                <a:latin typeface="Times New Roman"/>
                <a:ea typeface="Times New Roman"/>
              </a:rPr>
              <a:t>лібералізму</a:t>
            </a:r>
            <a:r>
              <a:rPr lang="ru-RU" kern="0" dirty="0" smtClean="0">
                <a:effectLst/>
                <a:latin typeface="Times New Roman"/>
                <a:ea typeface="Times New Roman"/>
              </a:rPr>
              <a:t> на ЄС.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294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Дослідницькі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приклади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1.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Аналіз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війни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в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Україні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Історичний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аналіз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причин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Кількісний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аналіз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економічних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наслідків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2.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Глобалізація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Системний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підхід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(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економіка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культура)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Порівняльний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метод (ЄС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vs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 Китай)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706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 err="1" smtClean="0">
                <a:effectLst/>
                <a:latin typeface="Times New Roman"/>
                <a:ea typeface="Times New Roman"/>
              </a:rPr>
              <a:t>Сучасні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тенденції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в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відносинах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effectLst/>
                <a:latin typeface="Times New Roman"/>
                <a:ea typeface="Times New Roman"/>
              </a:rPr>
              <a:t>Що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змінюється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?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Зростає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роль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організацій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Глобальні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виклики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клімат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пандемії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Баланс сил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США,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Китаєм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та ЄС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Приклад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Вплив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штучного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інтелекту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політику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078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kern="0" dirty="0" err="1" smtClean="0">
                <a:effectLst/>
                <a:latin typeface="Times New Roman"/>
                <a:ea typeface="Times New Roman"/>
              </a:rPr>
              <a:t>Теорія</a:t>
            </a:r>
            <a:r>
              <a:rPr lang="ru-RU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kern="0" dirty="0" err="1" smtClean="0"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kern="0" dirty="0" err="1" smtClean="0">
                <a:effectLst/>
                <a:latin typeface="Times New Roman"/>
                <a:ea typeface="Times New Roman"/>
              </a:rPr>
              <a:t>відносин</a:t>
            </a:r>
            <a:r>
              <a:rPr lang="ru-RU" kern="0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kern="0" dirty="0" err="1" smtClean="0">
                <a:effectLst/>
                <a:latin typeface="Times New Roman"/>
                <a:ea typeface="Times New Roman"/>
              </a:rPr>
              <a:t>ключова</a:t>
            </a:r>
            <a:r>
              <a:rPr lang="ru-RU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kern="0" dirty="0" err="1" smtClean="0">
                <a:effectLst/>
                <a:latin typeface="Times New Roman"/>
                <a:ea typeface="Times New Roman"/>
              </a:rPr>
              <a:t>дисципліна</a:t>
            </a:r>
            <a:r>
              <a:rPr lang="ru-RU" kern="0" dirty="0" smtClean="0">
                <a:effectLst/>
                <a:latin typeface="Times New Roman"/>
                <a:ea typeface="Times New Roman"/>
              </a:rPr>
              <a:t> у </a:t>
            </a:r>
            <a:r>
              <a:rPr lang="ru-RU" kern="0" dirty="0" err="1" smtClean="0">
                <a:effectLst/>
                <a:latin typeface="Times New Roman"/>
                <a:ea typeface="Times New Roman"/>
              </a:rPr>
              <a:t>вивченні</a:t>
            </a:r>
            <a:r>
              <a:rPr lang="ru-RU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kern="0" dirty="0" err="1" smtClean="0">
                <a:effectLst/>
                <a:latin typeface="Times New Roman"/>
                <a:ea typeface="Times New Roman"/>
              </a:rPr>
              <a:t>світової</a:t>
            </a:r>
            <a:r>
              <a:rPr lang="ru-RU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kern="0" dirty="0" err="1" smtClean="0">
                <a:effectLst/>
                <a:latin typeface="Times New Roman"/>
                <a:ea typeface="Times New Roman"/>
              </a:rPr>
              <a:t>політики</a:t>
            </a:r>
            <a:r>
              <a:rPr lang="ru-RU" kern="0" dirty="0" smtClean="0">
                <a:effectLst/>
                <a:latin typeface="Times New Roman"/>
                <a:ea typeface="Times New Roman"/>
              </a:rPr>
              <a:t/>
            </a:r>
            <a:br>
              <a:rPr lang="ru-RU" kern="0" dirty="0" smtClean="0">
                <a:effectLst/>
                <a:latin typeface="Times New Roman"/>
                <a:ea typeface="Times New Roman"/>
              </a:rPr>
            </a:br>
            <a:r>
              <a:rPr lang="ru-RU" kern="0" dirty="0" smtClean="0">
                <a:effectLst/>
                <a:latin typeface="Times New Roman"/>
                <a:ea typeface="Times New Roman"/>
              </a:rPr>
              <a:t>Вона </a:t>
            </a:r>
            <a:r>
              <a:rPr lang="ru-RU" kern="0" dirty="0" err="1" smtClean="0">
                <a:effectLst/>
                <a:latin typeface="Times New Roman"/>
                <a:ea typeface="Times New Roman"/>
              </a:rPr>
              <a:t>поєднує</a:t>
            </a:r>
            <a:r>
              <a:rPr lang="ru-RU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kern="0" dirty="0" err="1" smtClean="0">
                <a:effectLst/>
                <a:latin typeface="Times New Roman"/>
                <a:ea typeface="Times New Roman"/>
              </a:rPr>
              <a:t>різні</a:t>
            </a:r>
            <a:r>
              <a:rPr lang="ru-RU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kern="0" dirty="0" err="1" smtClean="0">
                <a:effectLst/>
                <a:latin typeface="Times New Roman"/>
                <a:ea typeface="Times New Roman"/>
              </a:rPr>
              <a:t>методи</a:t>
            </a:r>
            <a:r>
              <a:rPr lang="ru-RU" kern="0" dirty="0" smtClean="0">
                <a:effectLst/>
                <a:latin typeface="Times New Roman"/>
                <a:ea typeface="Times New Roman"/>
              </a:rPr>
              <a:t> та </a:t>
            </a:r>
            <a:r>
              <a:rPr lang="ru-RU" kern="0" dirty="0" err="1" smtClean="0">
                <a:effectLst/>
                <a:latin typeface="Times New Roman"/>
                <a:ea typeface="Times New Roman"/>
              </a:rPr>
              <a:t>підходи</a:t>
            </a:r>
            <a:r>
              <a:rPr lang="ru-RU" kern="0" dirty="0" smtClean="0">
                <a:effectLst/>
                <a:latin typeface="Times New Roman"/>
                <a:ea typeface="Times New Roman"/>
              </a:rPr>
              <a:t/>
            </a:r>
            <a:br>
              <a:rPr lang="ru-RU" kern="0" dirty="0" smtClean="0">
                <a:effectLst/>
                <a:latin typeface="Times New Roman"/>
                <a:ea typeface="Times New Roman"/>
              </a:rPr>
            </a:br>
            <a:r>
              <a:rPr lang="ru-RU" kern="0" dirty="0" err="1" smtClean="0">
                <a:effectLst/>
                <a:latin typeface="Times New Roman"/>
                <a:ea typeface="Times New Roman"/>
              </a:rPr>
              <a:t>Взаємодіє</a:t>
            </a:r>
            <a:r>
              <a:rPr lang="ru-RU" kern="0" dirty="0" smtClean="0">
                <a:effectLst/>
                <a:latin typeface="Times New Roman"/>
                <a:ea typeface="Times New Roman"/>
              </a:rPr>
              <a:t> з </a:t>
            </a:r>
            <a:r>
              <a:rPr lang="ru-RU" kern="0" dirty="0" err="1" smtClean="0">
                <a:effectLst/>
                <a:latin typeface="Times New Roman"/>
                <a:ea typeface="Times New Roman"/>
              </a:rPr>
              <a:t>політологією</a:t>
            </a:r>
            <a:r>
              <a:rPr lang="ru-RU" kern="0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kern="0" dirty="0" err="1" smtClean="0">
                <a:effectLst/>
                <a:latin typeface="Times New Roman"/>
                <a:ea typeface="Times New Roman"/>
              </a:rPr>
              <a:t>історією</a:t>
            </a:r>
            <a:r>
              <a:rPr lang="ru-RU" kern="0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kern="0" dirty="0" err="1" smtClean="0">
                <a:effectLst/>
                <a:latin typeface="Times New Roman"/>
                <a:ea typeface="Times New Roman"/>
              </a:rPr>
              <a:t>економікою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097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Питання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для самоконтролю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  <a:latin typeface="Times New Roman"/>
                <a:ea typeface="Times New Roman"/>
              </a:rPr>
              <a:t>1.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Які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основні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теоретичні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підходи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до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вивчення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відносин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?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2.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Назвіть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методи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дослідження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відносин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</a:t>
            </a:r>
            <a:r>
              <a:rPr lang="ru-RU" smtClean="0">
                <a:effectLst/>
                <a:latin typeface="Times New Roman"/>
                <a:ea typeface="Times New Roman"/>
              </a:rPr>
              <a:t/>
            </a:r>
            <a:br>
              <a:rPr lang="ru-RU" smtClean="0">
                <a:effectLst/>
                <a:latin typeface="Times New Roman"/>
                <a:ea typeface="Times New Roman"/>
              </a:rPr>
            </a:br>
            <a:r>
              <a:rPr lang="ru-RU" smtClean="0">
                <a:effectLst/>
                <a:latin typeface="Times New Roman"/>
                <a:ea typeface="Times New Roman"/>
              </a:rPr>
              <a:t>3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 Як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відносини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пов’язані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з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іншими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науками?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271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66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459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807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kern="0" dirty="0" err="1">
                <a:latin typeface="Times New Roman"/>
                <a:ea typeface="Times New Roman"/>
              </a:rPr>
              <a:t>Теорія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міжнародних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відносин</a:t>
            </a:r>
            <a:r>
              <a:rPr lang="ru-RU" b="1" kern="0" dirty="0">
                <a:latin typeface="Times New Roman"/>
                <a:ea typeface="Times New Roman"/>
              </a:rPr>
              <a:t> як наука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sz="2800" i="1" dirty="0" err="1">
                <a:latin typeface="Times New Roman"/>
                <a:ea typeface="Times New Roman"/>
              </a:rPr>
              <a:t>Міжнародні</a:t>
            </a:r>
            <a:r>
              <a:rPr lang="ru-RU" sz="2800" i="1" dirty="0">
                <a:latin typeface="Times New Roman"/>
                <a:ea typeface="Times New Roman"/>
              </a:rPr>
              <a:t> </a:t>
            </a:r>
            <a:r>
              <a:rPr lang="ru-RU" sz="2800" i="1" dirty="0" err="1">
                <a:latin typeface="Times New Roman"/>
                <a:ea typeface="Times New Roman"/>
              </a:rPr>
              <a:t>відносини</a:t>
            </a:r>
            <a:r>
              <a:rPr lang="ru-RU" sz="2800" dirty="0">
                <a:latin typeface="Times New Roman"/>
                <a:ea typeface="Times New Roman"/>
              </a:rPr>
              <a:t> – </a:t>
            </a:r>
            <a:r>
              <a:rPr lang="ru-RU" sz="2800" dirty="0" err="1">
                <a:latin typeface="Times New Roman"/>
                <a:ea typeface="Times New Roman"/>
              </a:rPr>
              <a:t>це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взаємодія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між</a:t>
            </a:r>
            <a:r>
              <a:rPr lang="ru-RU" sz="2800" dirty="0">
                <a:latin typeface="Times New Roman"/>
                <a:ea typeface="Times New Roman"/>
              </a:rPr>
              <a:t> державами, </a:t>
            </a:r>
            <a:r>
              <a:rPr lang="ru-RU" sz="2800" dirty="0" err="1">
                <a:latin typeface="Times New Roman"/>
                <a:ea typeface="Times New Roman"/>
              </a:rPr>
              <a:t>міжнародними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організаціями</a:t>
            </a:r>
            <a:r>
              <a:rPr lang="ru-RU" sz="2800" dirty="0">
                <a:latin typeface="Times New Roman"/>
                <a:ea typeface="Times New Roman"/>
              </a:rPr>
              <a:t>, </a:t>
            </a:r>
            <a:r>
              <a:rPr lang="ru-RU" sz="2800" dirty="0" err="1">
                <a:latin typeface="Times New Roman"/>
                <a:ea typeface="Times New Roman"/>
              </a:rPr>
              <a:t>транснаціональними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корпораціями</a:t>
            </a:r>
            <a:r>
              <a:rPr lang="ru-RU" sz="2800" dirty="0">
                <a:latin typeface="Times New Roman"/>
                <a:ea typeface="Times New Roman"/>
              </a:rPr>
              <a:t> та </a:t>
            </a:r>
            <a:r>
              <a:rPr lang="ru-RU" sz="2800" dirty="0" err="1">
                <a:latin typeface="Times New Roman"/>
                <a:ea typeface="Times New Roman"/>
              </a:rPr>
              <a:t>іншими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акторами</a:t>
            </a:r>
            <a:r>
              <a:rPr lang="ru-RU" sz="2800" dirty="0">
                <a:latin typeface="Times New Roman"/>
                <a:ea typeface="Times New Roman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800" b="1" dirty="0" err="1" smtClean="0">
                <a:latin typeface="Times New Roman"/>
                <a:ea typeface="Times New Roman"/>
              </a:rPr>
              <a:t>Основні</a:t>
            </a:r>
            <a:r>
              <a:rPr lang="ru-RU" sz="2800" b="1" dirty="0" smtClean="0">
                <a:latin typeface="Times New Roman"/>
                <a:ea typeface="Times New Roman"/>
              </a:rPr>
              <a:t> </a:t>
            </a:r>
            <a:r>
              <a:rPr lang="ru-RU" sz="2800" b="1" dirty="0" err="1">
                <a:latin typeface="Times New Roman"/>
                <a:ea typeface="Times New Roman"/>
              </a:rPr>
              <a:t>досліджувані</a:t>
            </a:r>
            <a:r>
              <a:rPr lang="ru-RU" sz="2800" b="1" dirty="0">
                <a:latin typeface="Times New Roman"/>
                <a:ea typeface="Times New Roman"/>
              </a:rPr>
              <a:t> </a:t>
            </a:r>
            <a:r>
              <a:rPr lang="ru-RU" sz="2800" b="1" dirty="0" err="1">
                <a:latin typeface="Times New Roman"/>
                <a:ea typeface="Times New Roman"/>
              </a:rPr>
              <a:t>питання</a:t>
            </a:r>
            <a:r>
              <a:rPr lang="ru-RU" sz="2800" dirty="0">
                <a:latin typeface="Times New Roman"/>
                <a:ea typeface="Times New Roman"/>
              </a:rPr>
              <a:t>:</a:t>
            </a:r>
            <a:br>
              <a:rPr lang="ru-RU" sz="2800" dirty="0">
                <a:latin typeface="Times New Roman"/>
                <a:ea typeface="Times New Roman"/>
              </a:rPr>
            </a:br>
            <a:r>
              <a:rPr lang="ru-RU" sz="2800" dirty="0" err="1" smtClean="0">
                <a:latin typeface="Times New Roman"/>
                <a:ea typeface="Times New Roman"/>
              </a:rPr>
              <a:t>Конфлікти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та мир</a:t>
            </a:r>
            <a:br>
              <a:rPr lang="ru-RU" sz="2800" dirty="0">
                <a:latin typeface="Times New Roman"/>
                <a:ea typeface="Times New Roman"/>
              </a:rPr>
            </a:br>
            <a:r>
              <a:rPr lang="ru-RU" sz="2800" dirty="0" err="1" smtClean="0">
                <a:latin typeface="Times New Roman"/>
                <a:ea typeface="Times New Roman"/>
              </a:rPr>
              <a:t>Дипломатія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та </a:t>
            </a:r>
            <a:r>
              <a:rPr lang="ru-RU" sz="2800" dirty="0" err="1">
                <a:latin typeface="Times New Roman"/>
                <a:ea typeface="Times New Roman"/>
              </a:rPr>
              <a:t>міжнародне</a:t>
            </a:r>
            <a:r>
              <a:rPr lang="ru-RU" sz="2800" dirty="0">
                <a:latin typeface="Times New Roman"/>
                <a:ea typeface="Times New Roman"/>
              </a:rPr>
              <a:t> право</a:t>
            </a:r>
            <a:br>
              <a:rPr lang="ru-RU" sz="2800" dirty="0">
                <a:latin typeface="Times New Roman"/>
                <a:ea typeface="Times New Roman"/>
              </a:rPr>
            </a:br>
            <a:r>
              <a:rPr lang="ru-RU" sz="2800" dirty="0" err="1" smtClean="0">
                <a:latin typeface="Times New Roman"/>
                <a:ea typeface="Times New Roman"/>
              </a:rPr>
              <a:t>Економічна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взаємодія</a:t>
            </a:r>
            <a:r>
              <a:rPr lang="ru-RU" sz="2800" dirty="0">
                <a:latin typeface="Times New Roman"/>
                <a:ea typeface="Times New Roman"/>
              </a:rPr>
              <a:t/>
            </a:r>
            <a:br>
              <a:rPr lang="ru-RU" sz="2800" dirty="0">
                <a:latin typeface="Times New Roman"/>
                <a:ea typeface="Times New Roman"/>
              </a:rPr>
            </a:br>
            <a:r>
              <a:rPr lang="ru-RU" sz="2800" dirty="0" err="1" smtClean="0">
                <a:latin typeface="Times New Roman"/>
                <a:ea typeface="Times New Roman"/>
              </a:rPr>
              <a:t>Вплив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глобалізації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800" b="1" dirty="0" smtClean="0">
                <a:latin typeface="Times New Roman"/>
                <a:ea typeface="Times New Roman"/>
              </a:rPr>
              <a:t>Приклад</a:t>
            </a:r>
            <a:r>
              <a:rPr lang="ru-RU" sz="2800" dirty="0">
                <a:latin typeface="Times New Roman"/>
                <a:ea typeface="Times New Roman"/>
              </a:rPr>
              <a:t>: ООН як </a:t>
            </a:r>
            <a:r>
              <a:rPr lang="ru-RU" sz="2800" dirty="0" err="1">
                <a:latin typeface="Times New Roman"/>
                <a:ea typeface="Times New Roman"/>
              </a:rPr>
              <a:t>міжнародний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механізм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співпраці</a:t>
            </a:r>
            <a:r>
              <a:rPr lang="ru-RU" sz="2800" dirty="0"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844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Основні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теоретичні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підходи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1.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Реалізм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Світ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анархічний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головні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актори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держави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Пріоритет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національні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інтереси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та баланс сил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Представники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 Ганс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Моргентау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Кеннет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Волтц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2.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Лібералізм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Співпраця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можлива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через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організації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Мир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можливий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через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демократію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та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економічну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взаємозалежність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Представники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Вудро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Вілсон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Роберт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Кеохейн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3.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Конструктивізм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Ідеї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культура та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норми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формують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відносини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Представники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 Александр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Вендт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4. Марксизм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Аналіз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через призму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економічної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нерівності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Представники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Іммануїл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Валлерстайн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399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Джерела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інформації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для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досліджень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effectLst/>
                <a:latin typeface="Times New Roman"/>
                <a:ea typeface="Times New Roman"/>
              </a:rPr>
              <a:t>Основні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джерела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Офіційні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документи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угоди, дипломатична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кореспонденція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Статистичні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дані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ВВП,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військові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витрати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Наукові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праці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монографії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статті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smtClean="0">
                <a:effectLst/>
                <a:latin typeface="Times New Roman"/>
                <a:ea typeface="Times New Roman"/>
              </a:rPr>
              <a:t>ЗМІ та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інтернет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аналітичні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статті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новини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Архівні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матеріали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історичні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документи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Приклад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Дані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Світового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банку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використовують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для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аналізу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глобальної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економіки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237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Методи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дослідження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відносин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effectLst/>
                <a:latin typeface="Times New Roman"/>
                <a:ea typeface="Times New Roman"/>
              </a:rPr>
              <a:t>Основні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методи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Історичний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метод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аналіз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подій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у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ретроспективі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Порівняльний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метод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аналіз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політики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різних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країн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Системний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підхід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система як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взаємопов’язана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структура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Кількісний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аналіз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математичні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моделі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статистика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Якісний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аналіз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експертні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інтерв’ю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кейс-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стаді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kern="0" dirty="0" smtClean="0">
                <a:effectLst/>
                <a:latin typeface="Times New Roman"/>
                <a:ea typeface="Times New Roman"/>
              </a:rPr>
              <a:t>Приклад</a:t>
            </a:r>
            <a:r>
              <a:rPr lang="ru-RU" kern="0" dirty="0" smtClean="0">
                <a:effectLst/>
                <a:latin typeface="Times New Roman"/>
                <a:ea typeface="Times New Roman"/>
              </a:rPr>
              <a:t>: </a:t>
            </a:r>
            <a:r>
              <a:rPr lang="ru-RU" kern="0" dirty="0" err="1" smtClean="0">
                <a:effectLst/>
                <a:latin typeface="Times New Roman"/>
                <a:ea typeface="Times New Roman"/>
              </a:rPr>
              <a:t>Порівняння</a:t>
            </a:r>
            <a:r>
              <a:rPr lang="ru-RU" kern="0" dirty="0" smtClean="0">
                <a:effectLst/>
                <a:latin typeface="Times New Roman"/>
                <a:ea typeface="Times New Roman"/>
              </a:rPr>
              <a:t> НАТО та ОДКБ.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74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Наукова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природа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теорії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відносин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effectLst/>
                <a:latin typeface="Times New Roman"/>
                <a:ea typeface="Times New Roman"/>
              </a:rPr>
              <a:t>Об'єкт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дослідження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система (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держави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організації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корпорації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)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Предмет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дослідження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Закономірності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відносин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(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конфлікти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дипломатія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співпраця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)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effectLst/>
                <a:latin typeface="Times New Roman"/>
                <a:ea typeface="Times New Roman"/>
              </a:rPr>
              <a:t>Методологія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Теоретичні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підходи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(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реалізм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лібералізм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тощо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)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Емпіричні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дослідження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(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аналіз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даних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статистика)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594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Взаємозв'язок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з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іншими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науками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effectLst/>
                <a:latin typeface="Times New Roman"/>
                <a:ea typeface="Times New Roman"/>
              </a:rPr>
              <a:t>Теорія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відносин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пов'язана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з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Політологією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аналіз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влади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зовнішньої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політики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Історією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вплив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минулих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подій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сучасність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Економікою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торгівля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санкції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err="1" smtClean="0">
                <a:effectLst/>
                <a:latin typeface="Times New Roman"/>
                <a:ea typeface="Times New Roman"/>
              </a:rPr>
              <a:t>Соціологією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роль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суспільних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груп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міграція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smtClean="0">
                <a:effectLst/>
                <a:latin typeface="Times New Roman"/>
                <a:ea typeface="Times New Roman"/>
              </a:rPr>
              <a:t>Правом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договори, суди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Приклад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Вплив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санкцій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економіку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осії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232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 smtClean="0">
                <a:effectLst/>
                <a:latin typeface="Times New Roman"/>
                <a:ea typeface="Times New Roman"/>
              </a:rPr>
              <a:t>Структура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теорії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відносин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1.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Теоретичний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рівень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концепції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підходи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моделі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smtClean="0">
                <a:effectLst/>
                <a:latin typeface="Times New Roman"/>
                <a:ea typeface="Times New Roman"/>
              </a:rPr>
              <a:t>2.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Прикладний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рівень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аналіз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подій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кейс-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стаді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b="1" dirty="0" smtClean="0">
                <a:effectLst/>
                <a:latin typeface="Times New Roman"/>
                <a:ea typeface="Times New Roman"/>
              </a:rPr>
              <a:t>3.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Методологічний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рівень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методи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інструменти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дослідження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Приклад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Аналіз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війни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в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Україні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через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різні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рівні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дослідження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984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Завдання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теорії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kern="0" dirty="0" err="1" smtClean="0">
                <a:effectLst/>
                <a:latin typeface="Times New Roman"/>
                <a:ea typeface="Times New Roman"/>
              </a:rPr>
              <a:t>відносин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effectLst/>
                <a:latin typeface="Times New Roman"/>
                <a:ea typeface="Times New Roman"/>
              </a:rPr>
              <a:t>Основні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завдання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 err="1" smtClean="0">
                <a:effectLst/>
                <a:latin typeface="Times New Roman"/>
                <a:ea typeface="Times New Roman"/>
              </a:rPr>
              <a:t>Вивчення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закономірностей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процесів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Розробка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теоретичних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моделей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Формування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практичних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рекомендацій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err="1" smtClean="0">
                <a:effectLst/>
                <a:latin typeface="Times New Roman"/>
                <a:ea typeface="Times New Roman"/>
              </a:rPr>
              <a:t>Прогнозування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майбутніх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подій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Приклад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Прогнозування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відносин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США та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Китаєм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4516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202</Words>
  <Application>Microsoft Office PowerPoint</Application>
  <PresentationFormat>Экран (4:3)</PresentationFormat>
  <Paragraphs>49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Лекція 1. Вступ до курсу. Теорія міжнародних відносин як наука та навчальна дисципліна. </vt:lpstr>
      <vt:lpstr>Теорія міжнародних відносин як наука</vt:lpstr>
      <vt:lpstr>Основні теоретичні підходи</vt:lpstr>
      <vt:lpstr>Джерела інформації для досліджень</vt:lpstr>
      <vt:lpstr>Методи дослідження міжнародних відносин</vt:lpstr>
      <vt:lpstr>Наукова природа теорії міжнародних відносин</vt:lpstr>
      <vt:lpstr>Взаємозв'язок з іншими науками</vt:lpstr>
      <vt:lpstr>Структура теорії міжнародних відносин</vt:lpstr>
      <vt:lpstr>Завдання теорії міжнародних відносин</vt:lpstr>
      <vt:lpstr>Функції теорії міжнародних відносин</vt:lpstr>
      <vt:lpstr>Дослідницькі приклади</vt:lpstr>
      <vt:lpstr>Сучасні тенденції в міжнародних відносинах</vt:lpstr>
      <vt:lpstr>Висновки</vt:lpstr>
      <vt:lpstr>Питання для самоконтролю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Вступ до курсу. Теорія міжнародних відносин як наука та навчальна дисципліна. </dc:title>
  <dc:creator>Пользователь</dc:creator>
  <cp:lastModifiedBy>Пользователь</cp:lastModifiedBy>
  <cp:revision>6</cp:revision>
  <dcterms:created xsi:type="dcterms:W3CDTF">2024-02-08T09:13:26Z</dcterms:created>
  <dcterms:modified xsi:type="dcterms:W3CDTF">2025-02-23T19:35:23Z</dcterms:modified>
</cp:coreProperties>
</file>