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3"/>
  </p:notes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B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89736" autoAdjust="0"/>
  </p:normalViewPr>
  <p:slideViewPr>
    <p:cSldViewPr snapToGrid="0">
      <p:cViewPr>
        <p:scale>
          <a:sx n="50" d="100"/>
          <a:sy n="50" d="100"/>
        </p:scale>
        <p:origin x="1829" y="5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D1A89-F8A1-40DA-B87D-92FE53313C1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uk-UA"/>
        </a:p>
      </dgm:t>
    </dgm:pt>
    <dgm:pt modelId="{04D94D33-9E09-45E1-B51E-70C3651A4F50}">
      <dgm:prSet phldrT="[Текст]"/>
      <dgm:spPr/>
      <dgm:t>
        <a:bodyPr/>
        <a:lstStyle/>
        <a:p>
          <a:r>
            <a:rPr lang="uk-UA" b="1" dirty="0">
              <a:solidFill>
                <a:schemeClr val="tx1"/>
              </a:solidFill>
            </a:rPr>
            <a:t>Економічна незалежність</a:t>
          </a:r>
        </a:p>
      </dgm:t>
    </dgm:pt>
    <dgm:pt modelId="{25C4DE8A-F5E4-42F3-8A80-ED0FF114456F}" type="parTrans" cxnId="{92FB3E1D-2D1C-4971-9742-CF0A4DA185A7}">
      <dgm:prSet/>
      <dgm:spPr/>
      <dgm:t>
        <a:bodyPr/>
        <a:lstStyle/>
        <a:p>
          <a:endParaRPr lang="uk-UA"/>
        </a:p>
      </dgm:t>
    </dgm:pt>
    <dgm:pt modelId="{2BDB8A89-A019-4529-BA88-E806B2F1EAED}" type="sibTrans" cxnId="{92FB3E1D-2D1C-4971-9742-CF0A4DA185A7}">
      <dgm:prSet/>
      <dgm:spPr/>
      <dgm:t>
        <a:bodyPr/>
        <a:lstStyle/>
        <a:p>
          <a:endParaRPr lang="uk-UA"/>
        </a:p>
      </dgm:t>
    </dgm:pt>
    <dgm:pt modelId="{27C610B3-FD55-4DF4-94DA-F95775AEBBA7}">
      <dgm:prSet phldrT="[Текст]"/>
      <dgm:spPr/>
      <dgm:t>
        <a:bodyPr/>
        <a:lstStyle/>
        <a:p>
          <a:r>
            <a:rPr lang="uk-UA" b="1" dirty="0">
              <a:solidFill>
                <a:schemeClr val="tx1"/>
              </a:solidFill>
            </a:rPr>
            <a:t>Стійкість і стабільність національної економіки</a:t>
          </a:r>
          <a:endParaRPr lang="uk-UA" dirty="0">
            <a:solidFill>
              <a:schemeClr val="tx1"/>
            </a:solidFill>
          </a:endParaRPr>
        </a:p>
      </dgm:t>
    </dgm:pt>
    <dgm:pt modelId="{391C250B-B8EE-46AB-AC9F-C8BAD12071A9}" type="parTrans" cxnId="{CEFCCA05-F48D-467B-AEC3-443D8FC40376}">
      <dgm:prSet/>
      <dgm:spPr/>
      <dgm:t>
        <a:bodyPr/>
        <a:lstStyle/>
        <a:p>
          <a:endParaRPr lang="uk-UA"/>
        </a:p>
      </dgm:t>
    </dgm:pt>
    <dgm:pt modelId="{D4584F2C-795C-4CF0-B4FE-30694838695F}" type="sibTrans" cxnId="{CEFCCA05-F48D-467B-AEC3-443D8FC40376}">
      <dgm:prSet/>
      <dgm:spPr/>
      <dgm:t>
        <a:bodyPr/>
        <a:lstStyle/>
        <a:p>
          <a:endParaRPr lang="uk-UA"/>
        </a:p>
      </dgm:t>
    </dgm:pt>
    <dgm:pt modelId="{2EAC82A8-0559-44A8-A4B6-B42D0ABE4E7F}">
      <dgm:prSet phldrT="[Текст]"/>
      <dgm:spPr/>
      <dgm:t>
        <a:bodyPr/>
        <a:lstStyle/>
        <a:p>
          <a:r>
            <a:rPr lang="uk-UA" dirty="0">
              <a:solidFill>
                <a:schemeClr val="bg2"/>
              </a:solidFill>
            </a:rPr>
            <a:t>міцність і надійність усіх елементів економічної системи, захист усіх форм власності, створення гарантій для ефективної підприємницької діяльності, стримування дестабілізуючих факторів</a:t>
          </a:r>
        </a:p>
      </dgm:t>
    </dgm:pt>
    <dgm:pt modelId="{3B07C26B-8332-436A-916D-87AF7336EA25}" type="parTrans" cxnId="{E82C17C5-B1BC-4E78-BD91-C67F90CA128F}">
      <dgm:prSet/>
      <dgm:spPr/>
      <dgm:t>
        <a:bodyPr/>
        <a:lstStyle/>
        <a:p>
          <a:endParaRPr lang="uk-UA"/>
        </a:p>
      </dgm:t>
    </dgm:pt>
    <dgm:pt modelId="{9CAF0E76-CDDA-4AF2-99A6-AB1A0C16B004}" type="sibTrans" cxnId="{E82C17C5-B1BC-4E78-BD91-C67F90CA128F}">
      <dgm:prSet/>
      <dgm:spPr/>
      <dgm:t>
        <a:bodyPr/>
        <a:lstStyle/>
        <a:p>
          <a:endParaRPr lang="uk-UA"/>
        </a:p>
      </dgm:t>
    </dgm:pt>
    <dgm:pt modelId="{6C138A2A-1D7E-4C5E-8C2B-39552204A600}">
      <dgm:prSet phldrT="[Текст]"/>
      <dgm:spPr/>
      <dgm:t>
        <a:bodyPr/>
        <a:lstStyle/>
        <a:p>
          <a:r>
            <a:rPr lang="uk-UA" dirty="0">
              <a:solidFill>
                <a:schemeClr val="bg2"/>
              </a:solidFill>
            </a:rPr>
            <a:t>спроможність самостійно реалізовувати й захищати національні економічні інтереси, здійснювати постійну модернізацію виробництва, ефективну інвестиційну та інноваційну політику, розвивати інтелектуальний та трудовий потенціал країни</a:t>
          </a:r>
        </a:p>
      </dgm:t>
    </dgm:pt>
    <dgm:pt modelId="{455283F4-D17C-4C5C-85ED-4D40E3991E4C}" type="parTrans" cxnId="{4E5BEE8D-41D6-4B00-916B-0E39BCC6714E}">
      <dgm:prSet/>
      <dgm:spPr/>
      <dgm:t>
        <a:bodyPr/>
        <a:lstStyle/>
        <a:p>
          <a:endParaRPr lang="uk-UA"/>
        </a:p>
      </dgm:t>
    </dgm:pt>
    <dgm:pt modelId="{17DC9D98-2B4B-4D38-AE62-0F74367843E6}" type="sibTrans" cxnId="{4E5BEE8D-41D6-4B00-916B-0E39BCC6714E}">
      <dgm:prSet/>
      <dgm:spPr/>
      <dgm:t>
        <a:bodyPr/>
        <a:lstStyle/>
        <a:p>
          <a:endParaRPr lang="uk-UA"/>
        </a:p>
      </dgm:t>
    </dgm:pt>
    <dgm:pt modelId="{86781532-6FDE-4059-A637-EE567473EE0E}">
      <dgm:prSet phldrT="[Текст]"/>
      <dgm:spPr/>
      <dgm:t>
        <a:bodyPr/>
        <a:lstStyle/>
        <a:p>
          <a:r>
            <a:rPr lang="uk-UA" b="1" dirty="0">
              <a:solidFill>
                <a:schemeClr val="tx1"/>
              </a:solidFill>
            </a:rPr>
            <a:t>Здатність до саморозвитку і прогресу</a:t>
          </a:r>
          <a:endParaRPr lang="uk-UA" dirty="0">
            <a:solidFill>
              <a:schemeClr val="tx1"/>
            </a:solidFill>
          </a:endParaRPr>
        </a:p>
      </dgm:t>
    </dgm:pt>
    <dgm:pt modelId="{37194933-0BD9-408D-9C49-9DCC3A10D7C3}" type="sibTrans" cxnId="{C76E1268-A24D-48BC-9266-A5D650552EB5}">
      <dgm:prSet/>
      <dgm:spPr/>
      <dgm:t>
        <a:bodyPr/>
        <a:lstStyle/>
        <a:p>
          <a:endParaRPr lang="uk-UA"/>
        </a:p>
      </dgm:t>
    </dgm:pt>
    <dgm:pt modelId="{AECEE112-9C66-4D4D-9A69-FC6305671912}" type="parTrans" cxnId="{C76E1268-A24D-48BC-9266-A5D650552EB5}">
      <dgm:prSet/>
      <dgm:spPr/>
      <dgm:t>
        <a:bodyPr/>
        <a:lstStyle/>
        <a:p>
          <a:endParaRPr lang="uk-UA"/>
        </a:p>
      </dgm:t>
    </dgm:pt>
    <dgm:pt modelId="{DA931353-7233-4DB2-BBAF-83282CE95CA7}">
      <dgm:prSet phldrT="[Текст]"/>
      <dgm:spPr/>
      <dgm:t>
        <a:bodyPr/>
        <a:lstStyle/>
        <a:p>
          <a:r>
            <a:rPr lang="uk-UA" dirty="0">
              <a:solidFill>
                <a:schemeClr val="bg2"/>
              </a:solidFill>
            </a:rPr>
            <a:t>можливість здійснення державного контролю над національними ресурсами, здатність використовувати національні конкурентні переваги для забезпечення рівноправної участі держави у міжнародній торгівлі та коопераційних зв’язках</a:t>
          </a:r>
        </a:p>
      </dgm:t>
    </dgm:pt>
    <dgm:pt modelId="{D29EE372-D1D6-4352-9F34-DD9BFE455A43}" type="sibTrans" cxnId="{7F523554-DFE6-431A-B071-AF13D943AC2E}">
      <dgm:prSet/>
      <dgm:spPr/>
      <dgm:t>
        <a:bodyPr/>
        <a:lstStyle/>
        <a:p>
          <a:endParaRPr lang="uk-UA"/>
        </a:p>
      </dgm:t>
    </dgm:pt>
    <dgm:pt modelId="{2EB3697A-11C0-43B9-B54B-A6A75F2E4038}" type="parTrans" cxnId="{7F523554-DFE6-431A-B071-AF13D943AC2E}">
      <dgm:prSet/>
      <dgm:spPr/>
      <dgm:t>
        <a:bodyPr/>
        <a:lstStyle/>
        <a:p>
          <a:endParaRPr lang="uk-UA"/>
        </a:p>
      </dgm:t>
    </dgm:pt>
    <dgm:pt modelId="{43C00CE0-169E-4200-A1D6-4618DB1017E5}" type="pres">
      <dgm:prSet presAssocID="{B76D1A89-F8A1-40DA-B87D-92FE53313C12}" presName="Name0" presStyleCnt="0">
        <dgm:presLayoutVars>
          <dgm:chMax val="7"/>
          <dgm:chPref val="7"/>
          <dgm:dir/>
        </dgm:presLayoutVars>
      </dgm:prSet>
      <dgm:spPr/>
    </dgm:pt>
    <dgm:pt modelId="{8251F2BA-C956-46A5-9E03-C2F2B92F864A}" type="pres">
      <dgm:prSet presAssocID="{B76D1A89-F8A1-40DA-B87D-92FE53313C12}" presName="Name1" presStyleCnt="0"/>
      <dgm:spPr/>
    </dgm:pt>
    <dgm:pt modelId="{45551B95-A70C-4B9B-AABF-7C807F0D1ADD}" type="pres">
      <dgm:prSet presAssocID="{B76D1A89-F8A1-40DA-B87D-92FE53313C12}" presName="cycle" presStyleCnt="0"/>
      <dgm:spPr/>
    </dgm:pt>
    <dgm:pt modelId="{E073C331-334B-4623-9D81-6328D8FE9083}" type="pres">
      <dgm:prSet presAssocID="{B76D1A89-F8A1-40DA-B87D-92FE53313C12}" presName="srcNode" presStyleLbl="node1" presStyleIdx="0" presStyleCnt="3"/>
      <dgm:spPr/>
    </dgm:pt>
    <dgm:pt modelId="{C4545E7C-D2B7-4C00-B99F-940A132C9BE1}" type="pres">
      <dgm:prSet presAssocID="{B76D1A89-F8A1-40DA-B87D-92FE53313C12}" presName="conn" presStyleLbl="parChTrans1D2" presStyleIdx="0" presStyleCnt="1"/>
      <dgm:spPr/>
    </dgm:pt>
    <dgm:pt modelId="{493DC621-B60C-43D1-A483-4B46C8728401}" type="pres">
      <dgm:prSet presAssocID="{B76D1A89-F8A1-40DA-B87D-92FE53313C12}" presName="extraNode" presStyleLbl="node1" presStyleIdx="0" presStyleCnt="3"/>
      <dgm:spPr/>
    </dgm:pt>
    <dgm:pt modelId="{ED4352D8-2899-4BEA-A44C-D7AE1F3FA24F}" type="pres">
      <dgm:prSet presAssocID="{B76D1A89-F8A1-40DA-B87D-92FE53313C12}" presName="dstNode" presStyleLbl="node1" presStyleIdx="0" presStyleCnt="3"/>
      <dgm:spPr/>
    </dgm:pt>
    <dgm:pt modelId="{7567DFC3-8E0A-4C5C-B3C1-7CFC33C65B3F}" type="pres">
      <dgm:prSet presAssocID="{04D94D33-9E09-45E1-B51E-70C3651A4F50}" presName="text_1" presStyleLbl="node1" presStyleIdx="0" presStyleCnt="3">
        <dgm:presLayoutVars>
          <dgm:bulletEnabled val="1"/>
        </dgm:presLayoutVars>
      </dgm:prSet>
      <dgm:spPr/>
    </dgm:pt>
    <dgm:pt modelId="{948B64AF-01ED-4EDD-964E-41AFA43886D6}" type="pres">
      <dgm:prSet presAssocID="{04D94D33-9E09-45E1-B51E-70C3651A4F50}" presName="accent_1" presStyleCnt="0"/>
      <dgm:spPr/>
    </dgm:pt>
    <dgm:pt modelId="{47377838-2CE2-450F-A72F-A14F2EA12752}" type="pres">
      <dgm:prSet presAssocID="{04D94D33-9E09-45E1-B51E-70C3651A4F50}" presName="accentRepeatNode" presStyleLbl="solidFgAcc1" presStyleIdx="0" presStyleCnt="3" custScaleX="74078" custScaleY="61130"/>
      <dgm:spPr/>
    </dgm:pt>
    <dgm:pt modelId="{DCD74380-7630-4445-A128-9311E933003F}" type="pres">
      <dgm:prSet presAssocID="{27C610B3-FD55-4DF4-94DA-F95775AEBBA7}" presName="text_2" presStyleLbl="node1" presStyleIdx="1" presStyleCnt="3">
        <dgm:presLayoutVars>
          <dgm:bulletEnabled val="1"/>
        </dgm:presLayoutVars>
      </dgm:prSet>
      <dgm:spPr/>
    </dgm:pt>
    <dgm:pt modelId="{40FAFFC7-F928-4208-AD00-45ADB10D4686}" type="pres">
      <dgm:prSet presAssocID="{27C610B3-FD55-4DF4-94DA-F95775AEBBA7}" presName="accent_2" presStyleCnt="0"/>
      <dgm:spPr/>
    </dgm:pt>
    <dgm:pt modelId="{D0EAE3CC-366B-49C4-AEB0-AF8819B8A01C}" type="pres">
      <dgm:prSet presAssocID="{27C610B3-FD55-4DF4-94DA-F95775AEBBA7}" presName="accentRepeatNode" presStyleLbl="solidFgAcc1" presStyleIdx="1" presStyleCnt="3" custScaleX="74078" custScaleY="61130"/>
      <dgm:spPr/>
    </dgm:pt>
    <dgm:pt modelId="{A91BB519-E2D1-4403-8E57-B3A093DF2A0F}" type="pres">
      <dgm:prSet presAssocID="{86781532-6FDE-4059-A637-EE567473EE0E}" presName="text_3" presStyleLbl="node1" presStyleIdx="2" presStyleCnt="3">
        <dgm:presLayoutVars>
          <dgm:bulletEnabled val="1"/>
        </dgm:presLayoutVars>
      </dgm:prSet>
      <dgm:spPr/>
    </dgm:pt>
    <dgm:pt modelId="{4CA07FF8-EA95-423E-BC6E-56C930496109}" type="pres">
      <dgm:prSet presAssocID="{86781532-6FDE-4059-A637-EE567473EE0E}" presName="accent_3" presStyleCnt="0"/>
      <dgm:spPr/>
    </dgm:pt>
    <dgm:pt modelId="{072AA809-9A46-471D-A027-3E03A81A2C0D}" type="pres">
      <dgm:prSet presAssocID="{86781532-6FDE-4059-A637-EE567473EE0E}" presName="accentRepeatNode" presStyleLbl="solidFgAcc1" presStyleIdx="2" presStyleCnt="3" custScaleX="74078" custScaleY="61130"/>
      <dgm:spPr/>
    </dgm:pt>
  </dgm:ptLst>
  <dgm:cxnLst>
    <dgm:cxn modelId="{CEFCCA05-F48D-467B-AEC3-443D8FC40376}" srcId="{B76D1A89-F8A1-40DA-B87D-92FE53313C12}" destId="{27C610B3-FD55-4DF4-94DA-F95775AEBBA7}" srcOrd="1" destOrd="0" parTransId="{391C250B-B8EE-46AB-AC9F-C8BAD12071A9}" sibTransId="{D4584F2C-795C-4CF0-B4FE-30694838695F}"/>
    <dgm:cxn modelId="{679C3015-5296-4FBC-8FF6-E2D7463D6407}" type="presOf" srcId="{DA931353-7233-4DB2-BBAF-83282CE95CA7}" destId="{7567DFC3-8E0A-4C5C-B3C1-7CFC33C65B3F}" srcOrd="0" destOrd="1" presId="urn:microsoft.com/office/officeart/2008/layout/VerticalCurvedList"/>
    <dgm:cxn modelId="{92FB3E1D-2D1C-4971-9742-CF0A4DA185A7}" srcId="{B76D1A89-F8A1-40DA-B87D-92FE53313C12}" destId="{04D94D33-9E09-45E1-B51E-70C3651A4F50}" srcOrd="0" destOrd="0" parTransId="{25C4DE8A-F5E4-42F3-8A80-ED0FF114456F}" sibTransId="{2BDB8A89-A019-4529-BA88-E806B2F1EAED}"/>
    <dgm:cxn modelId="{95E57F29-053C-4B77-9E13-A2A2E70F052B}" type="presOf" srcId="{2EAC82A8-0559-44A8-A4B6-B42D0ABE4E7F}" destId="{DCD74380-7630-4445-A128-9311E933003F}" srcOrd="0" destOrd="1" presId="urn:microsoft.com/office/officeart/2008/layout/VerticalCurvedList"/>
    <dgm:cxn modelId="{7C967E2D-1729-4A74-A123-702C65C74CFC}" type="presOf" srcId="{04D94D33-9E09-45E1-B51E-70C3651A4F50}" destId="{7567DFC3-8E0A-4C5C-B3C1-7CFC33C65B3F}" srcOrd="0" destOrd="0" presId="urn:microsoft.com/office/officeart/2008/layout/VerticalCurvedList"/>
    <dgm:cxn modelId="{705BC540-6408-4ACE-8CB2-3A6AD34E60C7}" type="presOf" srcId="{D29EE372-D1D6-4352-9F34-DD9BFE455A43}" destId="{C4545E7C-D2B7-4C00-B99F-940A132C9BE1}" srcOrd="0" destOrd="0" presId="urn:microsoft.com/office/officeart/2008/layout/VerticalCurvedList"/>
    <dgm:cxn modelId="{C76E1268-A24D-48BC-9266-A5D650552EB5}" srcId="{B76D1A89-F8A1-40DA-B87D-92FE53313C12}" destId="{86781532-6FDE-4059-A637-EE567473EE0E}" srcOrd="2" destOrd="0" parTransId="{AECEE112-9C66-4D4D-9A69-FC6305671912}" sibTransId="{37194933-0BD9-408D-9C49-9DCC3A10D7C3}"/>
    <dgm:cxn modelId="{7F523554-DFE6-431A-B071-AF13D943AC2E}" srcId="{04D94D33-9E09-45E1-B51E-70C3651A4F50}" destId="{DA931353-7233-4DB2-BBAF-83282CE95CA7}" srcOrd="0" destOrd="0" parTransId="{2EB3697A-11C0-43B9-B54B-A6A75F2E4038}" sibTransId="{D29EE372-D1D6-4352-9F34-DD9BFE455A43}"/>
    <dgm:cxn modelId="{19063B85-7E20-4A8A-9CBA-22AC19FDA7A4}" type="presOf" srcId="{B76D1A89-F8A1-40DA-B87D-92FE53313C12}" destId="{43C00CE0-169E-4200-A1D6-4618DB1017E5}" srcOrd="0" destOrd="0" presId="urn:microsoft.com/office/officeart/2008/layout/VerticalCurvedList"/>
    <dgm:cxn modelId="{70925D8B-52BB-4FAA-8F72-B640A072164F}" type="presOf" srcId="{86781532-6FDE-4059-A637-EE567473EE0E}" destId="{A91BB519-E2D1-4403-8E57-B3A093DF2A0F}" srcOrd="0" destOrd="0" presId="urn:microsoft.com/office/officeart/2008/layout/VerticalCurvedList"/>
    <dgm:cxn modelId="{4E5BEE8D-41D6-4B00-916B-0E39BCC6714E}" srcId="{86781532-6FDE-4059-A637-EE567473EE0E}" destId="{6C138A2A-1D7E-4C5E-8C2B-39552204A600}" srcOrd="0" destOrd="0" parTransId="{455283F4-D17C-4C5C-85ED-4D40E3991E4C}" sibTransId="{17DC9D98-2B4B-4D38-AE62-0F74367843E6}"/>
    <dgm:cxn modelId="{E080F198-57EB-4675-9E8E-AC1AE67D6907}" type="presOf" srcId="{6C138A2A-1D7E-4C5E-8C2B-39552204A600}" destId="{A91BB519-E2D1-4403-8E57-B3A093DF2A0F}" srcOrd="0" destOrd="1" presId="urn:microsoft.com/office/officeart/2008/layout/VerticalCurvedList"/>
    <dgm:cxn modelId="{E82C17C5-B1BC-4E78-BD91-C67F90CA128F}" srcId="{27C610B3-FD55-4DF4-94DA-F95775AEBBA7}" destId="{2EAC82A8-0559-44A8-A4B6-B42D0ABE4E7F}" srcOrd="0" destOrd="0" parTransId="{3B07C26B-8332-436A-916D-87AF7336EA25}" sibTransId="{9CAF0E76-CDDA-4AF2-99A6-AB1A0C16B004}"/>
    <dgm:cxn modelId="{30BED3CF-F06E-45F7-A505-E4FC6928F2AA}" type="presOf" srcId="{27C610B3-FD55-4DF4-94DA-F95775AEBBA7}" destId="{DCD74380-7630-4445-A128-9311E933003F}" srcOrd="0" destOrd="0" presId="urn:microsoft.com/office/officeart/2008/layout/VerticalCurvedList"/>
    <dgm:cxn modelId="{F905079E-7418-410D-BE3B-70A53352DBCF}" type="presParOf" srcId="{43C00CE0-169E-4200-A1D6-4618DB1017E5}" destId="{8251F2BA-C956-46A5-9E03-C2F2B92F864A}" srcOrd="0" destOrd="0" presId="urn:microsoft.com/office/officeart/2008/layout/VerticalCurvedList"/>
    <dgm:cxn modelId="{6C994552-0FA9-4CB8-B57B-432D9A2CA4D7}" type="presParOf" srcId="{8251F2BA-C956-46A5-9E03-C2F2B92F864A}" destId="{45551B95-A70C-4B9B-AABF-7C807F0D1ADD}" srcOrd="0" destOrd="0" presId="urn:microsoft.com/office/officeart/2008/layout/VerticalCurvedList"/>
    <dgm:cxn modelId="{E185458D-8A9D-4BB8-97DD-DE0156D74398}" type="presParOf" srcId="{45551B95-A70C-4B9B-AABF-7C807F0D1ADD}" destId="{E073C331-334B-4623-9D81-6328D8FE9083}" srcOrd="0" destOrd="0" presId="urn:microsoft.com/office/officeart/2008/layout/VerticalCurvedList"/>
    <dgm:cxn modelId="{18ED3ACF-8B99-43A1-AE74-C028EA1CDB58}" type="presParOf" srcId="{45551B95-A70C-4B9B-AABF-7C807F0D1ADD}" destId="{C4545E7C-D2B7-4C00-B99F-940A132C9BE1}" srcOrd="1" destOrd="0" presId="urn:microsoft.com/office/officeart/2008/layout/VerticalCurvedList"/>
    <dgm:cxn modelId="{6F827BD4-3637-4DAA-B73E-55E1AE0D5718}" type="presParOf" srcId="{45551B95-A70C-4B9B-AABF-7C807F0D1ADD}" destId="{493DC621-B60C-43D1-A483-4B46C8728401}" srcOrd="2" destOrd="0" presId="urn:microsoft.com/office/officeart/2008/layout/VerticalCurvedList"/>
    <dgm:cxn modelId="{75515ADE-B8DC-4B45-9D11-F894747E1874}" type="presParOf" srcId="{45551B95-A70C-4B9B-AABF-7C807F0D1ADD}" destId="{ED4352D8-2899-4BEA-A44C-D7AE1F3FA24F}" srcOrd="3" destOrd="0" presId="urn:microsoft.com/office/officeart/2008/layout/VerticalCurvedList"/>
    <dgm:cxn modelId="{0909754D-3F76-4F26-B369-E70ED374B6D4}" type="presParOf" srcId="{8251F2BA-C956-46A5-9E03-C2F2B92F864A}" destId="{7567DFC3-8E0A-4C5C-B3C1-7CFC33C65B3F}" srcOrd="1" destOrd="0" presId="urn:microsoft.com/office/officeart/2008/layout/VerticalCurvedList"/>
    <dgm:cxn modelId="{0080E8EA-7CA7-4511-90CF-D665F1346FD0}" type="presParOf" srcId="{8251F2BA-C956-46A5-9E03-C2F2B92F864A}" destId="{948B64AF-01ED-4EDD-964E-41AFA43886D6}" srcOrd="2" destOrd="0" presId="urn:microsoft.com/office/officeart/2008/layout/VerticalCurvedList"/>
    <dgm:cxn modelId="{047C6190-5C34-447D-A405-9A9EC965FDD7}" type="presParOf" srcId="{948B64AF-01ED-4EDD-964E-41AFA43886D6}" destId="{47377838-2CE2-450F-A72F-A14F2EA12752}" srcOrd="0" destOrd="0" presId="urn:microsoft.com/office/officeart/2008/layout/VerticalCurvedList"/>
    <dgm:cxn modelId="{300B9404-C584-43BE-8D9D-E933387029FB}" type="presParOf" srcId="{8251F2BA-C956-46A5-9E03-C2F2B92F864A}" destId="{DCD74380-7630-4445-A128-9311E933003F}" srcOrd="3" destOrd="0" presId="urn:microsoft.com/office/officeart/2008/layout/VerticalCurvedList"/>
    <dgm:cxn modelId="{ECB4642F-F3EB-44CB-BBE9-AB188A31F642}" type="presParOf" srcId="{8251F2BA-C956-46A5-9E03-C2F2B92F864A}" destId="{40FAFFC7-F928-4208-AD00-45ADB10D4686}" srcOrd="4" destOrd="0" presId="urn:microsoft.com/office/officeart/2008/layout/VerticalCurvedList"/>
    <dgm:cxn modelId="{D0E003FB-7707-4B1A-A763-0C3E1F556197}" type="presParOf" srcId="{40FAFFC7-F928-4208-AD00-45ADB10D4686}" destId="{D0EAE3CC-366B-49C4-AEB0-AF8819B8A01C}" srcOrd="0" destOrd="0" presId="urn:microsoft.com/office/officeart/2008/layout/VerticalCurvedList"/>
    <dgm:cxn modelId="{56E5C78C-093D-4219-8593-B6DAC640E274}" type="presParOf" srcId="{8251F2BA-C956-46A5-9E03-C2F2B92F864A}" destId="{A91BB519-E2D1-4403-8E57-B3A093DF2A0F}" srcOrd="5" destOrd="0" presId="urn:microsoft.com/office/officeart/2008/layout/VerticalCurvedList"/>
    <dgm:cxn modelId="{EF94BF07-A186-41BC-9334-A9782A967416}" type="presParOf" srcId="{8251F2BA-C956-46A5-9E03-C2F2B92F864A}" destId="{4CA07FF8-EA95-423E-BC6E-56C930496109}" srcOrd="6" destOrd="0" presId="urn:microsoft.com/office/officeart/2008/layout/VerticalCurvedList"/>
    <dgm:cxn modelId="{EC6E1443-9A88-4098-98E9-F23D6049A0A1}" type="presParOf" srcId="{4CA07FF8-EA95-423E-BC6E-56C930496109}" destId="{072AA809-9A46-471D-A027-3E03A81A2C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18C6F-0835-41D4-A42C-D598E52BDB5F}" type="doc">
      <dgm:prSet loTypeId="urn:microsoft.com/office/officeart/2005/8/layout/vList3" loCatId="list" qsTypeId="urn:microsoft.com/office/officeart/2005/8/quickstyle/simple1" qsCatId="simple" csTypeId="urn:microsoft.com/office/officeart/2005/8/colors/accent1_2" csCatId="accent1" phldr="1"/>
      <dgm:spPr/>
    </dgm:pt>
    <dgm:pt modelId="{C218E8E0-56E2-4550-A62E-AF397915E746}">
      <dgm:prSet phldrT="[Текст]"/>
      <dgm:spPr/>
      <dgm:t>
        <a:bodyPr/>
        <a:lstStyle/>
        <a:p>
          <a:r>
            <a:rPr lang="uk-UA" dirty="0">
              <a:solidFill>
                <a:schemeClr val="tx1"/>
              </a:solidFill>
            </a:rPr>
            <a:t>1. За ступенем важливості: </a:t>
          </a:r>
          <a:r>
            <a:rPr lang="uk-UA" dirty="0" err="1">
              <a:solidFill>
                <a:schemeClr val="bg2"/>
              </a:solidFill>
            </a:rPr>
            <a:t>життєво</a:t>
          </a:r>
          <a:r>
            <a:rPr lang="uk-UA" dirty="0">
              <a:solidFill>
                <a:schemeClr val="bg2"/>
              </a:solidFill>
            </a:rPr>
            <a:t> важливі; стратегічні; тактичні. </a:t>
          </a:r>
        </a:p>
      </dgm:t>
    </dgm:pt>
    <dgm:pt modelId="{647FB390-E363-436D-B40A-B34A49CA23BA}" type="parTrans" cxnId="{3CFAAA34-42B1-4D61-9835-E046E98C156A}">
      <dgm:prSet/>
      <dgm:spPr/>
      <dgm:t>
        <a:bodyPr/>
        <a:lstStyle/>
        <a:p>
          <a:endParaRPr lang="uk-UA"/>
        </a:p>
      </dgm:t>
    </dgm:pt>
    <dgm:pt modelId="{F342ECA8-7AC9-42F6-90AE-F7C8B74DE0FA}" type="sibTrans" cxnId="{3CFAAA34-42B1-4D61-9835-E046E98C156A}">
      <dgm:prSet/>
      <dgm:spPr/>
      <dgm:t>
        <a:bodyPr/>
        <a:lstStyle/>
        <a:p>
          <a:endParaRPr lang="uk-UA"/>
        </a:p>
      </dgm:t>
    </dgm:pt>
    <dgm:pt modelId="{7D440F78-60B4-42B9-8A12-FAA1AC0B1FDF}">
      <dgm:prSet/>
      <dgm:spPr/>
      <dgm:t>
        <a:bodyPr/>
        <a:lstStyle/>
        <a:p>
          <a:r>
            <a:rPr lang="uk-UA" dirty="0">
              <a:solidFill>
                <a:schemeClr val="tx1"/>
              </a:solidFill>
            </a:rPr>
            <a:t>2. За тривалістю дії: </a:t>
          </a:r>
          <a:r>
            <a:rPr lang="uk-UA" dirty="0">
              <a:solidFill>
                <a:schemeClr val="bg2"/>
              </a:solidFill>
            </a:rPr>
            <a:t>довготривалі; </a:t>
          </a:r>
          <a:r>
            <a:rPr lang="uk-UA" dirty="0" err="1">
              <a:solidFill>
                <a:schemeClr val="bg2"/>
              </a:solidFill>
            </a:rPr>
            <a:t>середньотривалі</a:t>
          </a:r>
          <a:r>
            <a:rPr lang="uk-UA" dirty="0">
              <a:solidFill>
                <a:schemeClr val="bg2"/>
              </a:solidFill>
            </a:rPr>
            <a:t>; короткотривалі. </a:t>
          </a:r>
        </a:p>
      </dgm:t>
    </dgm:pt>
    <dgm:pt modelId="{46CA8E46-F108-4BE5-A7BF-3FBA6B6223D6}" type="parTrans" cxnId="{F6B5719C-C873-4225-A6F9-F276F5DCB940}">
      <dgm:prSet/>
      <dgm:spPr/>
      <dgm:t>
        <a:bodyPr/>
        <a:lstStyle/>
        <a:p>
          <a:endParaRPr lang="uk-UA"/>
        </a:p>
      </dgm:t>
    </dgm:pt>
    <dgm:pt modelId="{1472B44D-BB90-4704-A24E-5564D7B0BD49}" type="sibTrans" cxnId="{F6B5719C-C873-4225-A6F9-F276F5DCB940}">
      <dgm:prSet/>
      <dgm:spPr/>
      <dgm:t>
        <a:bodyPr/>
        <a:lstStyle/>
        <a:p>
          <a:endParaRPr lang="uk-UA"/>
        </a:p>
      </dgm:t>
    </dgm:pt>
    <dgm:pt modelId="{4F0B83B2-97E0-46C1-99B0-2EB53B3A9814}">
      <dgm:prSet/>
      <dgm:spPr/>
      <dgm:t>
        <a:bodyPr/>
        <a:lstStyle/>
        <a:p>
          <a:r>
            <a:rPr lang="uk-UA" dirty="0">
              <a:solidFill>
                <a:schemeClr val="tx1"/>
              </a:solidFill>
            </a:rPr>
            <a:t>3. За характером зіткнення: </a:t>
          </a:r>
          <a:r>
            <a:rPr lang="uk-UA" dirty="0">
              <a:solidFill>
                <a:schemeClr val="bg2"/>
              </a:solidFill>
            </a:rPr>
            <a:t>паралельні; конфронтаційні; розбіжні; спільні. </a:t>
          </a:r>
        </a:p>
      </dgm:t>
    </dgm:pt>
    <dgm:pt modelId="{7472F2D1-E84F-431D-A58C-945B2941230E}" type="parTrans" cxnId="{41331090-48F7-4F2A-A7CA-0643150C8EA2}">
      <dgm:prSet/>
      <dgm:spPr/>
      <dgm:t>
        <a:bodyPr/>
        <a:lstStyle/>
        <a:p>
          <a:endParaRPr lang="uk-UA"/>
        </a:p>
      </dgm:t>
    </dgm:pt>
    <dgm:pt modelId="{576460F2-C438-4F92-9EB6-9883980B8895}" type="sibTrans" cxnId="{41331090-48F7-4F2A-A7CA-0643150C8EA2}">
      <dgm:prSet/>
      <dgm:spPr/>
      <dgm:t>
        <a:bodyPr/>
        <a:lstStyle/>
        <a:p>
          <a:endParaRPr lang="uk-UA"/>
        </a:p>
      </dgm:t>
    </dgm:pt>
    <dgm:pt modelId="{D6D055D2-0AF7-456F-81A5-A8D09B0B59B9}">
      <dgm:prSet/>
      <dgm:spPr/>
      <dgm:t>
        <a:bodyPr/>
        <a:lstStyle/>
        <a:p>
          <a:r>
            <a:rPr lang="uk-UA" dirty="0">
              <a:solidFill>
                <a:schemeClr val="tx1"/>
              </a:solidFill>
            </a:rPr>
            <a:t>4. За місцем дії: </a:t>
          </a:r>
          <a:r>
            <a:rPr lang="uk-UA" dirty="0">
              <a:solidFill>
                <a:schemeClr val="bg2"/>
              </a:solidFill>
            </a:rPr>
            <a:t>внутрішні; зовнішні. </a:t>
          </a:r>
        </a:p>
      </dgm:t>
    </dgm:pt>
    <dgm:pt modelId="{E095D920-E599-454D-A86A-D6B7049B3B0D}" type="parTrans" cxnId="{0DD84C1E-A045-42B3-8E8C-F7CCD681BBF5}">
      <dgm:prSet/>
      <dgm:spPr/>
      <dgm:t>
        <a:bodyPr/>
        <a:lstStyle/>
        <a:p>
          <a:endParaRPr lang="uk-UA"/>
        </a:p>
      </dgm:t>
    </dgm:pt>
    <dgm:pt modelId="{CA3D6BAB-5117-4617-B2BC-D5CA9B859B13}" type="sibTrans" cxnId="{0DD84C1E-A045-42B3-8E8C-F7CCD681BBF5}">
      <dgm:prSet/>
      <dgm:spPr/>
      <dgm:t>
        <a:bodyPr/>
        <a:lstStyle/>
        <a:p>
          <a:endParaRPr lang="uk-UA"/>
        </a:p>
      </dgm:t>
    </dgm:pt>
    <dgm:pt modelId="{AFC8B5E0-C2F2-4202-97D0-D9C333F839B1}">
      <dgm:prSet/>
      <dgm:spPr/>
      <dgm:t>
        <a:bodyPr/>
        <a:lstStyle/>
        <a:p>
          <a:r>
            <a:rPr lang="uk-UA" dirty="0">
              <a:solidFill>
                <a:schemeClr val="tx1"/>
              </a:solidFill>
            </a:rPr>
            <a:t>5. За ступенем реалізації: </a:t>
          </a:r>
          <a:r>
            <a:rPr lang="uk-UA" dirty="0">
              <a:solidFill>
                <a:schemeClr val="bg2"/>
              </a:solidFill>
            </a:rPr>
            <a:t>нереалізовані; частково реалізовані; реалізовані. </a:t>
          </a:r>
        </a:p>
      </dgm:t>
    </dgm:pt>
    <dgm:pt modelId="{B2CE3DAF-0A7B-44A0-9AA0-5CEE3CDB3D02}" type="parTrans" cxnId="{1AA4E0DA-3719-4CC2-BA70-A64992844F2A}">
      <dgm:prSet/>
      <dgm:spPr/>
      <dgm:t>
        <a:bodyPr/>
        <a:lstStyle/>
        <a:p>
          <a:endParaRPr lang="uk-UA"/>
        </a:p>
      </dgm:t>
    </dgm:pt>
    <dgm:pt modelId="{E44B5856-9795-458D-970D-511324185EF1}" type="sibTrans" cxnId="{1AA4E0DA-3719-4CC2-BA70-A64992844F2A}">
      <dgm:prSet/>
      <dgm:spPr/>
      <dgm:t>
        <a:bodyPr/>
        <a:lstStyle/>
        <a:p>
          <a:endParaRPr lang="uk-UA"/>
        </a:p>
      </dgm:t>
    </dgm:pt>
    <dgm:pt modelId="{6598BAEB-018E-4BC9-9A80-170A94950B77}">
      <dgm:prSet/>
      <dgm:spPr/>
      <dgm:t>
        <a:bodyPr/>
        <a:lstStyle/>
        <a:p>
          <a:r>
            <a:rPr lang="uk-UA" dirty="0">
              <a:solidFill>
                <a:schemeClr val="tx1"/>
              </a:solidFill>
            </a:rPr>
            <a:t>6. За сферами розповсюдження: </a:t>
          </a:r>
          <a:r>
            <a:rPr lang="uk-UA" dirty="0">
              <a:solidFill>
                <a:schemeClr val="bg2"/>
              </a:solidFill>
            </a:rPr>
            <a:t>виробничі; фінансові; експортно-імпортні; технологічні; інституційні; військово-економічні; соціально-економічні; </a:t>
          </a:r>
          <a:r>
            <a:rPr lang="uk-UA" dirty="0" err="1">
              <a:solidFill>
                <a:schemeClr val="bg2"/>
              </a:solidFill>
            </a:rPr>
            <a:t>демографо</a:t>
          </a:r>
          <a:r>
            <a:rPr lang="uk-UA" dirty="0">
              <a:solidFill>
                <a:schemeClr val="bg2"/>
              </a:solidFill>
            </a:rPr>
            <a:t> економічні; еколого-економічні та ін.</a:t>
          </a:r>
        </a:p>
      </dgm:t>
    </dgm:pt>
    <dgm:pt modelId="{28D86991-457E-46D5-B6C6-E723FDF84CF7}" type="parTrans" cxnId="{64C33A4D-9B0B-460F-B403-24C668915771}">
      <dgm:prSet/>
      <dgm:spPr/>
      <dgm:t>
        <a:bodyPr/>
        <a:lstStyle/>
        <a:p>
          <a:endParaRPr lang="uk-UA"/>
        </a:p>
      </dgm:t>
    </dgm:pt>
    <dgm:pt modelId="{9BC4BCF7-B446-47F6-9078-640C1E1B6C6A}" type="sibTrans" cxnId="{64C33A4D-9B0B-460F-B403-24C668915771}">
      <dgm:prSet/>
      <dgm:spPr/>
      <dgm:t>
        <a:bodyPr/>
        <a:lstStyle/>
        <a:p>
          <a:endParaRPr lang="uk-UA"/>
        </a:p>
      </dgm:t>
    </dgm:pt>
    <dgm:pt modelId="{66E87E40-37D3-4E93-80D5-DB19FC90236C}" type="pres">
      <dgm:prSet presAssocID="{8DC18C6F-0835-41D4-A42C-D598E52BDB5F}" presName="linearFlow" presStyleCnt="0">
        <dgm:presLayoutVars>
          <dgm:dir/>
          <dgm:resizeHandles val="exact"/>
        </dgm:presLayoutVars>
      </dgm:prSet>
      <dgm:spPr/>
    </dgm:pt>
    <dgm:pt modelId="{D7DBDF93-9D35-4772-A7AF-762D0D161369}" type="pres">
      <dgm:prSet presAssocID="{C218E8E0-56E2-4550-A62E-AF397915E746}" presName="composite" presStyleCnt="0"/>
      <dgm:spPr/>
    </dgm:pt>
    <dgm:pt modelId="{BF17417F-CA71-4B31-8DD2-31215E16F22A}" type="pres">
      <dgm:prSet presAssocID="{C218E8E0-56E2-4550-A62E-AF397915E746}"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circle with solid fill"/>
        </a:ext>
      </dgm:extLst>
    </dgm:pt>
    <dgm:pt modelId="{58848566-45C7-452A-8298-4C5DB4B25D9A}" type="pres">
      <dgm:prSet presAssocID="{C218E8E0-56E2-4550-A62E-AF397915E746}" presName="txShp" presStyleLbl="node1" presStyleIdx="0" presStyleCnt="6">
        <dgm:presLayoutVars>
          <dgm:bulletEnabled val="1"/>
        </dgm:presLayoutVars>
      </dgm:prSet>
      <dgm:spPr/>
    </dgm:pt>
    <dgm:pt modelId="{0479DA7D-B681-45C5-9818-DEE489754070}" type="pres">
      <dgm:prSet presAssocID="{F342ECA8-7AC9-42F6-90AE-F7C8B74DE0FA}" presName="spacing" presStyleCnt="0"/>
      <dgm:spPr/>
    </dgm:pt>
    <dgm:pt modelId="{E823E227-0EEC-4A6C-8E98-4596355793EC}" type="pres">
      <dgm:prSet presAssocID="{7D440F78-60B4-42B9-8A12-FAA1AC0B1FDF}" presName="composite" presStyleCnt="0"/>
      <dgm:spPr/>
    </dgm:pt>
    <dgm:pt modelId="{7C2F7ACA-9857-4CC6-93EB-A1969753E72C}" type="pres">
      <dgm:prSet presAssocID="{7D440F78-60B4-42B9-8A12-FAA1AC0B1FDF}" presName="imgShp" presStyleLbl="fgImgPlace1" presStyleIdx="1"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circle with solid fill"/>
        </a:ext>
      </dgm:extLst>
    </dgm:pt>
    <dgm:pt modelId="{43CC5B75-B160-4480-9CDE-07B5D3D8C245}" type="pres">
      <dgm:prSet presAssocID="{7D440F78-60B4-42B9-8A12-FAA1AC0B1FDF}" presName="txShp" presStyleLbl="node1" presStyleIdx="1" presStyleCnt="6">
        <dgm:presLayoutVars>
          <dgm:bulletEnabled val="1"/>
        </dgm:presLayoutVars>
      </dgm:prSet>
      <dgm:spPr/>
    </dgm:pt>
    <dgm:pt modelId="{F2A64248-466E-4443-BD17-694D250EA313}" type="pres">
      <dgm:prSet presAssocID="{1472B44D-BB90-4704-A24E-5564D7B0BD49}" presName="spacing" presStyleCnt="0"/>
      <dgm:spPr/>
    </dgm:pt>
    <dgm:pt modelId="{7D4CE621-360D-4EBF-9ACC-D0F0208E7297}" type="pres">
      <dgm:prSet presAssocID="{4F0B83B2-97E0-46C1-99B0-2EB53B3A9814}" presName="composite" presStyleCnt="0"/>
      <dgm:spPr/>
    </dgm:pt>
    <dgm:pt modelId="{42EFF5E1-D9A3-406A-8360-18286F0633F9}" type="pres">
      <dgm:prSet presAssocID="{4F0B83B2-97E0-46C1-99B0-2EB53B3A9814}" presName="imgShp" presStyleLbl="fgImgPlace1" presStyleIdx="2"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circle with solid fill"/>
        </a:ext>
      </dgm:extLst>
    </dgm:pt>
    <dgm:pt modelId="{B0A55A31-D078-4A44-857D-4C1A177D9F29}" type="pres">
      <dgm:prSet presAssocID="{4F0B83B2-97E0-46C1-99B0-2EB53B3A9814}" presName="txShp" presStyleLbl="node1" presStyleIdx="2" presStyleCnt="6">
        <dgm:presLayoutVars>
          <dgm:bulletEnabled val="1"/>
        </dgm:presLayoutVars>
      </dgm:prSet>
      <dgm:spPr/>
    </dgm:pt>
    <dgm:pt modelId="{DF4CFC2C-2F16-4A86-BB52-EB0251BACAFA}" type="pres">
      <dgm:prSet presAssocID="{576460F2-C438-4F92-9EB6-9883980B8895}" presName="spacing" presStyleCnt="0"/>
      <dgm:spPr/>
    </dgm:pt>
    <dgm:pt modelId="{FE6DFD8F-5B96-49B6-A017-DB129E875923}" type="pres">
      <dgm:prSet presAssocID="{D6D055D2-0AF7-456F-81A5-A8D09B0B59B9}" presName="composite" presStyleCnt="0"/>
      <dgm:spPr/>
    </dgm:pt>
    <dgm:pt modelId="{542714B8-651E-4F2A-8CAA-7E6A312E9BC8}" type="pres">
      <dgm:prSet presAssocID="{D6D055D2-0AF7-456F-81A5-A8D09B0B59B9}" presName="imgShp" presStyleLbl="fgImgPlace1" presStyleIdx="3"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circle with solid fill"/>
        </a:ext>
      </dgm:extLst>
    </dgm:pt>
    <dgm:pt modelId="{638D84C9-E07E-4A80-A2A8-035371233296}" type="pres">
      <dgm:prSet presAssocID="{D6D055D2-0AF7-456F-81A5-A8D09B0B59B9}" presName="txShp" presStyleLbl="node1" presStyleIdx="3" presStyleCnt="6">
        <dgm:presLayoutVars>
          <dgm:bulletEnabled val="1"/>
        </dgm:presLayoutVars>
      </dgm:prSet>
      <dgm:spPr/>
    </dgm:pt>
    <dgm:pt modelId="{2CD74682-55BE-4CD8-B2AE-6C237620D093}" type="pres">
      <dgm:prSet presAssocID="{CA3D6BAB-5117-4617-B2BC-D5CA9B859B13}" presName="spacing" presStyleCnt="0"/>
      <dgm:spPr/>
    </dgm:pt>
    <dgm:pt modelId="{A6EF893E-6C18-4FFB-8BD5-366742E2ECA4}" type="pres">
      <dgm:prSet presAssocID="{AFC8B5E0-C2F2-4202-97D0-D9C333F839B1}" presName="composite" presStyleCnt="0"/>
      <dgm:spPr/>
    </dgm:pt>
    <dgm:pt modelId="{07F6C661-4D83-4716-AE48-FC9676D3CA91}" type="pres">
      <dgm:prSet presAssocID="{AFC8B5E0-C2F2-4202-97D0-D9C333F839B1}" presName="imgShp" presStyleLbl="fgImgPlace1" presStyleIdx="4"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circle with solid fill"/>
        </a:ext>
      </dgm:extLst>
    </dgm:pt>
    <dgm:pt modelId="{E0DF1B2C-85C5-4F18-9A15-2E0C72FDC180}" type="pres">
      <dgm:prSet presAssocID="{AFC8B5E0-C2F2-4202-97D0-D9C333F839B1}" presName="txShp" presStyleLbl="node1" presStyleIdx="4" presStyleCnt="6">
        <dgm:presLayoutVars>
          <dgm:bulletEnabled val="1"/>
        </dgm:presLayoutVars>
      </dgm:prSet>
      <dgm:spPr/>
    </dgm:pt>
    <dgm:pt modelId="{BE602430-AD0D-4914-AB5B-9B36F53E77A9}" type="pres">
      <dgm:prSet presAssocID="{E44B5856-9795-458D-970D-511324185EF1}" presName="spacing" presStyleCnt="0"/>
      <dgm:spPr/>
    </dgm:pt>
    <dgm:pt modelId="{6DD77314-639D-4CC4-B268-3BE18D794B8B}" type="pres">
      <dgm:prSet presAssocID="{6598BAEB-018E-4BC9-9A80-170A94950B77}" presName="composite" presStyleCnt="0"/>
      <dgm:spPr/>
    </dgm:pt>
    <dgm:pt modelId="{73B1E622-0C66-4C7F-B007-2C9875AE5161}" type="pres">
      <dgm:prSet presAssocID="{6598BAEB-018E-4BC9-9A80-170A94950B77}" presName="imgShp" presStyleLbl="fgImgPlace1" presStyleIdx="5"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circle with solid fill"/>
        </a:ext>
      </dgm:extLst>
    </dgm:pt>
    <dgm:pt modelId="{D1423BF7-77E9-43CA-928A-D95968BADFCF}" type="pres">
      <dgm:prSet presAssocID="{6598BAEB-018E-4BC9-9A80-170A94950B77}" presName="txShp" presStyleLbl="node1" presStyleIdx="5" presStyleCnt="6">
        <dgm:presLayoutVars>
          <dgm:bulletEnabled val="1"/>
        </dgm:presLayoutVars>
      </dgm:prSet>
      <dgm:spPr/>
    </dgm:pt>
  </dgm:ptLst>
  <dgm:cxnLst>
    <dgm:cxn modelId="{F83D4005-CA33-450D-9E21-17151141FB4D}" type="presOf" srcId="{D6D055D2-0AF7-456F-81A5-A8D09B0B59B9}" destId="{638D84C9-E07E-4A80-A2A8-035371233296}" srcOrd="0" destOrd="0" presId="urn:microsoft.com/office/officeart/2005/8/layout/vList3"/>
    <dgm:cxn modelId="{0DD84C1E-A045-42B3-8E8C-F7CCD681BBF5}" srcId="{8DC18C6F-0835-41D4-A42C-D598E52BDB5F}" destId="{D6D055D2-0AF7-456F-81A5-A8D09B0B59B9}" srcOrd="3" destOrd="0" parTransId="{E095D920-E599-454D-A86A-D6B7049B3B0D}" sibTransId="{CA3D6BAB-5117-4617-B2BC-D5CA9B859B13}"/>
    <dgm:cxn modelId="{61E3AB1F-E7FA-4684-A01C-2BEE497EFC26}" type="presOf" srcId="{C218E8E0-56E2-4550-A62E-AF397915E746}" destId="{58848566-45C7-452A-8298-4C5DB4B25D9A}" srcOrd="0" destOrd="0" presId="urn:microsoft.com/office/officeart/2005/8/layout/vList3"/>
    <dgm:cxn modelId="{3CFAAA34-42B1-4D61-9835-E046E98C156A}" srcId="{8DC18C6F-0835-41D4-A42C-D598E52BDB5F}" destId="{C218E8E0-56E2-4550-A62E-AF397915E746}" srcOrd="0" destOrd="0" parTransId="{647FB390-E363-436D-B40A-B34A49CA23BA}" sibTransId="{F342ECA8-7AC9-42F6-90AE-F7C8B74DE0FA}"/>
    <dgm:cxn modelId="{48B72943-BED1-4586-97FD-8E1D3AC13728}" type="presOf" srcId="{6598BAEB-018E-4BC9-9A80-170A94950B77}" destId="{D1423BF7-77E9-43CA-928A-D95968BADFCF}" srcOrd="0" destOrd="0" presId="urn:microsoft.com/office/officeart/2005/8/layout/vList3"/>
    <dgm:cxn modelId="{64C33A4D-9B0B-460F-B403-24C668915771}" srcId="{8DC18C6F-0835-41D4-A42C-D598E52BDB5F}" destId="{6598BAEB-018E-4BC9-9A80-170A94950B77}" srcOrd="5" destOrd="0" parTransId="{28D86991-457E-46D5-B6C6-E723FDF84CF7}" sibTransId="{9BC4BCF7-B446-47F6-9078-640C1E1B6C6A}"/>
    <dgm:cxn modelId="{41331090-48F7-4F2A-A7CA-0643150C8EA2}" srcId="{8DC18C6F-0835-41D4-A42C-D598E52BDB5F}" destId="{4F0B83B2-97E0-46C1-99B0-2EB53B3A9814}" srcOrd="2" destOrd="0" parTransId="{7472F2D1-E84F-431D-A58C-945B2941230E}" sibTransId="{576460F2-C438-4F92-9EB6-9883980B8895}"/>
    <dgm:cxn modelId="{F6B5719C-C873-4225-A6F9-F276F5DCB940}" srcId="{8DC18C6F-0835-41D4-A42C-D598E52BDB5F}" destId="{7D440F78-60B4-42B9-8A12-FAA1AC0B1FDF}" srcOrd="1" destOrd="0" parTransId="{46CA8E46-F108-4BE5-A7BF-3FBA6B6223D6}" sibTransId="{1472B44D-BB90-4704-A24E-5564D7B0BD49}"/>
    <dgm:cxn modelId="{C3BB00D6-A08A-4657-A9A1-F9B10DAD06DF}" type="presOf" srcId="{8DC18C6F-0835-41D4-A42C-D598E52BDB5F}" destId="{66E87E40-37D3-4E93-80D5-DB19FC90236C}" srcOrd="0" destOrd="0" presId="urn:microsoft.com/office/officeart/2005/8/layout/vList3"/>
    <dgm:cxn modelId="{1AA4E0DA-3719-4CC2-BA70-A64992844F2A}" srcId="{8DC18C6F-0835-41D4-A42C-D598E52BDB5F}" destId="{AFC8B5E0-C2F2-4202-97D0-D9C333F839B1}" srcOrd="4" destOrd="0" parTransId="{B2CE3DAF-0A7B-44A0-9AA0-5CEE3CDB3D02}" sibTransId="{E44B5856-9795-458D-970D-511324185EF1}"/>
    <dgm:cxn modelId="{F7A8E6DB-E436-4A7C-A666-6B8001B455AB}" type="presOf" srcId="{4F0B83B2-97E0-46C1-99B0-2EB53B3A9814}" destId="{B0A55A31-D078-4A44-857D-4C1A177D9F29}" srcOrd="0" destOrd="0" presId="urn:microsoft.com/office/officeart/2005/8/layout/vList3"/>
    <dgm:cxn modelId="{9EBDCEDE-CF3C-440F-BD8E-D0C1743A8173}" type="presOf" srcId="{AFC8B5E0-C2F2-4202-97D0-D9C333F839B1}" destId="{E0DF1B2C-85C5-4F18-9A15-2E0C72FDC180}" srcOrd="0" destOrd="0" presId="urn:microsoft.com/office/officeart/2005/8/layout/vList3"/>
    <dgm:cxn modelId="{F4D37FF0-3C87-4247-A2F8-26ABC6E3E24F}" type="presOf" srcId="{7D440F78-60B4-42B9-8A12-FAA1AC0B1FDF}" destId="{43CC5B75-B160-4480-9CDE-07B5D3D8C245}" srcOrd="0" destOrd="0" presId="urn:microsoft.com/office/officeart/2005/8/layout/vList3"/>
    <dgm:cxn modelId="{472ADD22-F445-4922-8675-4DAC63CAC7CA}" type="presParOf" srcId="{66E87E40-37D3-4E93-80D5-DB19FC90236C}" destId="{D7DBDF93-9D35-4772-A7AF-762D0D161369}" srcOrd="0" destOrd="0" presId="urn:microsoft.com/office/officeart/2005/8/layout/vList3"/>
    <dgm:cxn modelId="{9BB88CDE-8362-40A4-B955-FF0F9A9F0919}" type="presParOf" srcId="{D7DBDF93-9D35-4772-A7AF-762D0D161369}" destId="{BF17417F-CA71-4B31-8DD2-31215E16F22A}" srcOrd="0" destOrd="0" presId="urn:microsoft.com/office/officeart/2005/8/layout/vList3"/>
    <dgm:cxn modelId="{1CDB157D-4C62-4B18-A0F7-BBB50134044D}" type="presParOf" srcId="{D7DBDF93-9D35-4772-A7AF-762D0D161369}" destId="{58848566-45C7-452A-8298-4C5DB4B25D9A}" srcOrd="1" destOrd="0" presId="urn:microsoft.com/office/officeart/2005/8/layout/vList3"/>
    <dgm:cxn modelId="{F86D7F69-C631-4E04-9CFE-87FAF030D06D}" type="presParOf" srcId="{66E87E40-37D3-4E93-80D5-DB19FC90236C}" destId="{0479DA7D-B681-45C5-9818-DEE489754070}" srcOrd="1" destOrd="0" presId="urn:microsoft.com/office/officeart/2005/8/layout/vList3"/>
    <dgm:cxn modelId="{6870557C-0877-4683-9E6A-E55FB49B7297}" type="presParOf" srcId="{66E87E40-37D3-4E93-80D5-DB19FC90236C}" destId="{E823E227-0EEC-4A6C-8E98-4596355793EC}" srcOrd="2" destOrd="0" presId="urn:microsoft.com/office/officeart/2005/8/layout/vList3"/>
    <dgm:cxn modelId="{1339F817-7192-4FEA-8691-A42557A43E17}" type="presParOf" srcId="{E823E227-0EEC-4A6C-8E98-4596355793EC}" destId="{7C2F7ACA-9857-4CC6-93EB-A1969753E72C}" srcOrd="0" destOrd="0" presId="urn:microsoft.com/office/officeart/2005/8/layout/vList3"/>
    <dgm:cxn modelId="{C9197DB7-BD04-492F-AA79-49102BA1F3C5}" type="presParOf" srcId="{E823E227-0EEC-4A6C-8E98-4596355793EC}" destId="{43CC5B75-B160-4480-9CDE-07B5D3D8C245}" srcOrd="1" destOrd="0" presId="urn:microsoft.com/office/officeart/2005/8/layout/vList3"/>
    <dgm:cxn modelId="{B30F2952-2D57-4A01-9464-EF5ED78792C2}" type="presParOf" srcId="{66E87E40-37D3-4E93-80D5-DB19FC90236C}" destId="{F2A64248-466E-4443-BD17-694D250EA313}" srcOrd="3" destOrd="0" presId="urn:microsoft.com/office/officeart/2005/8/layout/vList3"/>
    <dgm:cxn modelId="{A6157824-7DC4-4A7F-98C6-DF9A1D08F9B6}" type="presParOf" srcId="{66E87E40-37D3-4E93-80D5-DB19FC90236C}" destId="{7D4CE621-360D-4EBF-9ACC-D0F0208E7297}" srcOrd="4" destOrd="0" presId="urn:microsoft.com/office/officeart/2005/8/layout/vList3"/>
    <dgm:cxn modelId="{B3268BD9-A42D-4B66-9496-60709124014B}" type="presParOf" srcId="{7D4CE621-360D-4EBF-9ACC-D0F0208E7297}" destId="{42EFF5E1-D9A3-406A-8360-18286F0633F9}" srcOrd="0" destOrd="0" presId="urn:microsoft.com/office/officeart/2005/8/layout/vList3"/>
    <dgm:cxn modelId="{8D28B87B-951D-4A52-B905-12F5C24ED542}" type="presParOf" srcId="{7D4CE621-360D-4EBF-9ACC-D0F0208E7297}" destId="{B0A55A31-D078-4A44-857D-4C1A177D9F29}" srcOrd="1" destOrd="0" presId="urn:microsoft.com/office/officeart/2005/8/layout/vList3"/>
    <dgm:cxn modelId="{DF8A6085-D945-49FD-BE9C-8E42FF75F31A}" type="presParOf" srcId="{66E87E40-37D3-4E93-80D5-DB19FC90236C}" destId="{DF4CFC2C-2F16-4A86-BB52-EB0251BACAFA}" srcOrd="5" destOrd="0" presId="urn:microsoft.com/office/officeart/2005/8/layout/vList3"/>
    <dgm:cxn modelId="{C122218E-E7F5-4EBA-AD97-56AE5EF88A0C}" type="presParOf" srcId="{66E87E40-37D3-4E93-80D5-DB19FC90236C}" destId="{FE6DFD8F-5B96-49B6-A017-DB129E875923}" srcOrd="6" destOrd="0" presId="urn:microsoft.com/office/officeart/2005/8/layout/vList3"/>
    <dgm:cxn modelId="{96DB235B-DB93-4FBA-95A1-47F42DE5CC8A}" type="presParOf" srcId="{FE6DFD8F-5B96-49B6-A017-DB129E875923}" destId="{542714B8-651E-4F2A-8CAA-7E6A312E9BC8}" srcOrd="0" destOrd="0" presId="urn:microsoft.com/office/officeart/2005/8/layout/vList3"/>
    <dgm:cxn modelId="{F2F17FE8-7075-482B-8918-412E59DC0974}" type="presParOf" srcId="{FE6DFD8F-5B96-49B6-A017-DB129E875923}" destId="{638D84C9-E07E-4A80-A2A8-035371233296}" srcOrd="1" destOrd="0" presId="urn:microsoft.com/office/officeart/2005/8/layout/vList3"/>
    <dgm:cxn modelId="{37362DCE-DF82-4C31-B515-86ADC50ED6A2}" type="presParOf" srcId="{66E87E40-37D3-4E93-80D5-DB19FC90236C}" destId="{2CD74682-55BE-4CD8-B2AE-6C237620D093}" srcOrd="7" destOrd="0" presId="urn:microsoft.com/office/officeart/2005/8/layout/vList3"/>
    <dgm:cxn modelId="{49284EE0-299B-4B79-ABA6-CB2B30ABEEC0}" type="presParOf" srcId="{66E87E40-37D3-4E93-80D5-DB19FC90236C}" destId="{A6EF893E-6C18-4FFB-8BD5-366742E2ECA4}" srcOrd="8" destOrd="0" presId="urn:microsoft.com/office/officeart/2005/8/layout/vList3"/>
    <dgm:cxn modelId="{9435CFDB-30EC-4348-AF3F-B66817F35B61}" type="presParOf" srcId="{A6EF893E-6C18-4FFB-8BD5-366742E2ECA4}" destId="{07F6C661-4D83-4716-AE48-FC9676D3CA91}" srcOrd="0" destOrd="0" presId="urn:microsoft.com/office/officeart/2005/8/layout/vList3"/>
    <dgm:cxn modelId="{13FCC952-3EBD-4886-9B30-E3969F774716}" type="presParOf" srcId="{A6EF893E-6C18-4FFB-8BD5-366742E2ECA4}" destId="{E0DF1B2C-85C5-4F18-9A15-2E0C72FDC180}" srcOrd="1" destOrd="0" presId="urn:microsoft.com/office/officeart/2005/8/layout/vList3"/>
    <dgm:cxn modelId="{8E6271E3-D1AD-490C-B28B-884FB159247F}" type="presParOf" srcId="{66E87E40-37D3-4E93-80D5-DB19FC90236C}" destId="{BE602430-AD0D-4914-AB5B-9B36F53E77A9}" srcOrd="9" destOrd="0" presId="urn:microsoft.com/office/officeart/2005/8/layout/vList3"/>
    <dgm:cxn modelId="{A5B39829-46D0-4FBD-8C2A-B886766D1C9E}" type="presParOf" srcId="{66E87E40-37D3-4E93-80D5-DB19FC90236C}" destId="{6DD77314-639D-4CC4-B268-3BE18D794B8B}" srcOrd="10" destOrd="0" presId="urn:microsoft.com/office/officeart/2005/8/layout/vList3"/>
    <dgm:cxn modelId="{4C3D5DDC-D6FF-4536-BDEC-4E3B29F298B2}" type="presParOf" srcId="{6DD77314-639D-4CC4-B268-3BE18D794B8B}" destId="{73B1E622-0C66-4C7F-B007-2C9875AE5161}" srcOrd="0" destOrd="0" presId="urn:microsoft.com/office/officeart/2005/8/layout/vList3"/>
    <dgm:cxn modelId="{3859A59F-6D70-4FD3-ACFE-1E76474A3F8A}" type="presParOf" srcId="{6DD77314-639D-4CC4-B268-3BE18D794B8B}" destId="{D1423BF7-77E9-43CA-928A-D95968BADFC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4A91A2-45F7-4353-BC95-CB8D752D315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C01886A2-2F07-4130-904D-B98B51BBE897}">
      <dgm:prSet phldrT="[Текст]"/>
      <dgm:spPr/>
      <dgm:t>
        <a:bodyPr/>
        <a:lstStyle/>
        <a:p>
          <a:r>
            <a:rPr lang="uk-UA" b="1" dirty="0"/>
            <a:t>– </a:t>
          </a:r>
          <a:r>
            <a:rPr lang="uk-UA" b="1" dirty="0">
              <a:solidFill>
                <a:schemeClr val="accent6"/>
              </a:solidFill>
            </a:rPr>
            <a:t>виробнича безпека</a:t>
          </a:r>
          <a:r>
            <a:rPr lang="uk-UA" dirty="0">
              <a:solidFill>
                <a:schemeClr val="accent6"/>
              </a:solidFill>
            </a:rPr>
            <a:t> </a:t>
          </a:r>
          <a:r>
            <a:rPr lang="uk-UA" dirty="0"/>
            <a:t>– це стан виробничої сфери країни, за якого забезпечується максимально ефективне використання наявних виробничих </a:t>
          </a:r>
          <a:r>
            <a:rPr lang="uk-UA" dirty="0" err="1"/>
            <a:t>потужностей</a:t>
          </a:r>
          <a:r>
            <a:rPr lang="uk-UA" dirty="0"/>
            <a:t> у країні, їх модернізація та розширене відтворення, зростання рівня </a:t>
          </a:r>
          <a:r>
            <a:rPr lang="uk-UA" dirty="0" err="1"/>
            <a:t>інноваційності</a:t>
          </a:r>
          <a:r>
            <a:rPr lang="uk-UA" dirty="0"/>
            <a:t> виробництва та підвищення рівня конкурентоспроможності національної економіки; </a:t>
          </a:r>
        </a:p>
      </dgm:t>
    </dgm:pt>
    <dgm:pt modelId="{661753AB-BE18-4B92-8E1B-F3D6D2C9618D}" type="parTrans" cxnId="{508A367C-6034-406B-B6D5-AC5F5BE78A26}">
      <dgm:prSet/>
      <dgm:spPr/>
      <dgm:t>
        <a:bodyPr/>
        <a:lstStyle/>
        <a:p>
          <a:endParaRPr lang="uk-UA"/>
        </a:p>
      </dgm:t>
    </dgm:pt>
    <dgm:pt modelId="{477E133B-D26F-487A-8186-2DDC30DBFB4E}" type="sibTrans" cxnId="{508A367C-6034-406B-B6D5-AC5F5BE78A26}">
      <dgm:prSet/>
      <dgm:spPr/>
      <dgm:t>
        <a:bodyPr/>
        <a:lstStyle/>
        <a:p>
          <a:endParaRPr lang="uk-UA"/>
        </a:p>
      </dgm:t>
    </dgm:pt>
    <dgm:pt modelId="{9ADB76E9-A7BC-4A31-BF44-14631B32F2EE}">
      <dgm:prSet/>
      <dgm:spPr/>
      <dgm:t>
        <a:bodyPr/>
        <a:lstStyle/>
        <a:p>
          <a:r>
            <a:rPr lang="uk-UA" b="1" dirty="0"/>
            <a:t>– </a:t>
          </a:r>
          <a:r>
            <a:rPr lang="uk-UA" b="1" dirty="0">
              <a:solidFill>
                <a:schemeClr val="accent6"/>
              </a:solidFill>
            </a:rPr>
            <a:t>демографічна безпека</a:t>
          </a:r>
          <a:r>
            <a:rPr lang="uk-UA" dirty="0">
              <a:solidFill>
                <a:schemeClr val="accent6"/>
              </a:solidFill>
            </a:rPr>
            <a:t> </a:t>
          </a:r>
          <a:r>
            <a:rPr lang="uk-UA" dirty="0"/>
            <a:t>– це стан захищеності держави, суспільства та ринку праці від демографічних загроз, за якого забезпечується розвиток України з урахуванням сукупності збалансованих демографічних інтересів держави, суспільства й особистості відповідно до конституційних прав громадян України; </a:t>
          </a:r>
        </a:p>
      </dgm:t>
    </dgm:pt>
    <dgm:pt modelId="{890B2171-EB13-42CC-A425-B202A270E37A}" type="parTrans" cxnId="{3EBF1E37-6E74-449F-8EF3-6A8D97901C8E}">
      <dgm:prSet/>
      <dgm:spPr/>
      <dgm:t>
        <a:bodyPr/>
        <a:lstStyle/>
        <a:p>
          <a:endParaRPr lang="uk-UA"/>
        </a:p>
      </dgm:t>
    </dgm:pt>
    <dgm:pt modelId="{D9397DD7-FD5C-4831-8D67-D5AF64755C2B}" type="sibTrans" cxnId="{3EBF1E37-6E74-449F-8EF3-6A8D97901C8E}">
      <dgm:prSet/>
      <dgm:spPr/>
      <dgm:t>
        <a:bodyPr/>
        <a:lstStyle/>
        <a:p>
          <a:endParaRPr lang="uk-UA"/>
        </a:p>
      </dgm:t>
    </dgm:pt>
    <dgm:pt modelId="{EFC6B09D-3653-4550-9A45-56232DB7209C}">
      <dgm:prSet/>
      <dgm:spPr/>
      <dgm:t>
        <a:bodyPr/>
        <a:lstStyle/>
        <a:p>
          <a:r>
            <a:rPr lang="uk-UA" b="1" dirty="0"/>
            <a:t>– </a:t>
          </a:r>
          <a:r>
            <a:rPr lang="uk-UA" b="1" dirty="0">
              <a:solidFill>
                <a:schemeClr val="accent6"/>
              </a:solidFill>
            </a:rPr>
            <a:t>енергетична безпека</a:t>
          </a:r>
          <a:r>
            <a:rPr lang="uk-UA" dirty="0">
              <a:solidFill>
                <a:schemeClr val="accent6"/>
              </a:solidFill>
            </a:rPr>
            <a:t> </a:t>
          </a:r>
          <a:r>
            <a:rPr lang="uk-UA" dirty="0"/>
            <a:t>– це стан економіки, що сприяє ефективному використанню енергетичних ресурсів країни, наявності на енергетичному ринку достатньої кількості виробників та постачальників енергії, а також доступності, диференційованості та екологічності енергетичних ресурсів; </a:t>
          </a:r>
        </a:p>
      </dgm:t>
    </dgm:pt>
    <dgm:pt modelId="{AA5AE42A-FB49-4E03-855C-E1ADE802ACEA}" type="parTrans" cxnId="{43D8C083-9B72-453A-B809-35B49472372D}">
      <dgm:prSet/>
      <dgm:spPr/>
      <dgm:t>
        <a:bodyPr/>
        <a:lstStyle/>
        <a:p>
          <a:endParaRPr lang="uk-UA"/>
        </a:p>
      </dgm:t>
    </dgm:pt>
    <dgm:pt modelId="{80AF1F87-78B4-4A18-AB2F-93BD7382B43E}" type="sibTrans" cxnId="{43D8C083-9B72-453A-B809-35B49472372D}">
      <dgm:prSet/>
      <dgm:spPr/>
      <dgm:t>
        <a:bodyPr/>
        <a:lstStyle/>
        <a:p>
          <a:endParaRPr lang="uk-UA"/>
        </a:p>
      </dgm:t>
    </dgm:pt>
    <dgm:pt modelId="{8A1DC755-B766-4698-897A-787F411C237D}">
      <dgm:prSet/>
      <dgm:spPr/>
      <dgm:t>
        <a:bodyPr/>
        <a:lstStyle/>
        <a:p>
          <a:r>
            <a:rPr lang="uk-UA" b="1" dirty="0"/>
            <a:t>– </a:t>
          </a:r>
          <a:r>
            <a:rPr lang="uk-UA" b="1" dirty="0">
              <a:solidFill>
                <a:schemeClr val="accent6"/>
              </a:solidFill>
            </a:rPr>
            <a:t>зовнішньоекономічна безпека</a:t>
          </a:r>
          <a:r>
            <a:rPr lang="uk-UA" dirty="0">
              <a:solidFill>
                <a:schemeClr val="accent6"/>
              </a:solidFill>
            </a:rPr>
            <a:t> </a:t>
          </a:r>
          <a:r>
            <a:rPr lang="uk-UA" dirty="0"/>
            <a:t>– це стан відповідності зовнішньоекономічної діяльності національним економічним інтересам, що забезпечує мінімізацію збитків держави від дії негативних зовнішніх економічних чинників та створення сприятливих умов для розвитку економіки завдяки її активній участі у світовому розподілі праці; </a:t>
          </a:r>
        </a:p>
      </dgm:t>
    </dgm:pt>
    <dgm:pt modelId="{625CF9C0-F39B-473E-8213-7F9534A16F67}" type="parTrans" cxnId="{082F0EAD-2137-4532-AE9E-8772F3AFE9A7}">
      <dgm:prSet/>
      <dgm:spPr/>
      <dgm:t>
        <a:bodyPr/>
        <a:lstStyle/>
        <a:p>
          <a:endParaRPr lang="uk-UA"/>
        </a:p>
      </dgm:t>
    </dgm:pt>
    <dgm:pt modelId="{E6FCD673-FB99-4546-8562-58659108DE45}" type="sibTrans" cxnId="{082F0EAD-2137-4532-AE9E-8772F3AFE9A7}">
      <dgm:prSet/>
      <dgm:spPr/>
      <dgm:t>
        <a:bodyPr/>
        <a:lstStyle/>
        <a:p>
          <a:endParaRPr lang="uk-UA"/>
        </a:p>
      </dgm:t>
    </dgm:pt>
    <dgm:pt modelId="{2E473CEC-863F-4CEF-956A-4B7DB2EEF512}">
      <dgm:prSet/>
      <dgm:spPr/>
      <dgm:t>
        <a:bodyPr/>
        <a:lstStyle/>
        <a:p>
          <a:r>
            <a:rPr lang="uk-UA" b="1" dirty="0"/>
            <a:t>– </a:t>
          </a:r>
          <a:r>
            <a:rPr lang="uk-UA" b="1" dirty="0">
              <a:solidFill>
                <a:schemeClr val="accent6"/>
              </a:solidFill>
            </a:rPr>
            <a:t>інвестиційно-інноваційна безпека</a:t>
          </a:r>
          <a:r>
            <a:rPr lang="uk-UA" dirty="0">
              <a:solidFill>
                <a:schemeClr val="accent6"/>
              </a:solidFill>
            </a:rPr>
            <a:t> </a:t>
          </a:r>
          <a:r>
            <a:rPr lang="uk-UA" dirty="0"/>
            <a:t>– це стан економічного середовища у державі, що стимулює вітчизняних та іноземних інвесторів вкладати кошти в розширення виробництва в країні, сприяє розвитку високотехнологічного виробництва, інтеграції науково-дослідної та виробничої сфери з метою зростання ефективності, поглиблення спеціалізації національної економіки на створенні продукції з високою часткою доданої вартості; </a:t>
          </a:r>
        </a:p>
      </dgm:t>
    </dgm:pt>
    <dgm:pt modelId="{6955D93F-13DE-4DED-9DAB-898B88E4DB2C}" type="parTrans" cxnId="{0EFCFCE0-AA06-48AF-A893-82D757592FF5}">
      <dgm:prSet/>
      <dgm:spPr/>
      <dgm:t>
        <a:bodyPr/>
        <a:lstStyle/>
        <a:p>
          <a:endParaRPr lang="uk-UA"/>
        </a:p>
      </dgm:t>
    </dgm:pt>
    <dgm:pt modelId="{8C041A26-B2A7-4791-934D-6D4F0D043D76}" type="sibTrans" cxnId="{0EFCFCE0-AA06-48AF-A893-82D757592FF5}">
      <dgm:prSet/>
      <dgm:spPr/>
      <dgm:t>
        <a:bodyPr/>
        <a:lstStyle/>
        <a:p>
          <a:endParaRPr lang="uk-UA"/>
        </a:p>
      </dgm:t>
    </dgm:pt>
    <dgm:pt modelId="{E85F8240-B967-450D-9AD9-1C8689A6F9B0}">
      <dgm:prSet/>
      <dgm:spPr/>
      <dgm:t>
        <a:bodyPr/>
        <a:lstStyle/>
        <a:p>
          <a:r>
            <a:rPr lang="uk-UA" b="1" dirty="0"/>
            <a:t>– </a:t>
          </a:r>
          <a:r>
            <a:rPr lang="uk-UA" b="1" dirty="0">
              <a:solidFill>
                <a:schemeClr val="accent6"/>
              </a:solidFill>
            </a:rPr>
            <a:t>макроекономічна безпека </a:t>
          </a:r>
          <a:r>
            <a:rPr lang="uk-UA" b="1" dirty="0"/>
            <a:t>–</a:t>
          </a:r>
          <a:r>
            <a:rPr lang="uk-UA" dirty="0"/>
            <a:t> це стан економіки, за якого досягається збалансованість макроекономічних відтворювальних пропорцій; </a:t>
          </a:r>
        </a:p>
      </dgm:t>
    </dgm:pt>
    <dgm:pt modelId="{04A0B78F-95CF-4398-8C72-06C5356E680E}" type="parTrans" cxnId="{3F9360A2-2A56-497C-A764-B64D9288DFD1}">
      <dgm:prSet/>
      <dgm:spPr/>
      <dgm:t>
        <a:bodyPr/>
        <a:lstStyle/>
        <a:p>
          <a:endParaRPr lang="uk-UA"/>
        </a:p>
      </dgm:t>
    </dgm:pt>
    <dgm:pt modelId="{CE741A0B-273C-4F7F-ACD3-D4F5DC26B848}" type="sibTrans" cxnId="{3F9360A2-2A56-497C-A764-B64D9288DFD1}">
      <dgm:prSet/>
      <dgm:spPr/>
      <dgm:t>
        <a:bodyPr/>
        <a:lstStyle/>
        <a:p>
          <a:endParaRPr lang="uk-UA"/>
        </a:p>
      </dgm:t>
    </dgm:pt>
    <dgm:pt modelId="{5D8DDBB5-2568-468A-9A24-AD8921A22AA0}">
      <dgm:prSet/>
      <dgm:spPr/>
      <dgm:t>
        <a:bodyPr/>
        <a:lstStyle/>
        <a:p>
          <a:r>
            <a:rPr lang="uk-UA" b="1" dirty="0"/>
            <a:t>– </a:t>
          </a:r>
          <a:r>
            <a:rPr lang="uk-UA" b="1" dirty="0">
              <a:solidFill>
                <a:schemeClr val="accent6"/>
              </a:solidFill>
            </a:rPr>
            <a:t>продовольча безпека</a:t>
          </a:r>
          <a:r>
            <a:rPr lang="uk-UA" dirty="0">
              <a:solidFill>
                <a:schemeClr val="accent6"/>
              </a:solidFill>
            </a:rPr>
            <a:t> </a:t>
          </a:r>
          <a:r>
            <a:rPr lang="uk-UA" dirty="0"/>
            <a:t>– це стан виробництва продуктів харчування в країні, що здатний повною мірою забезпечити потреби кожного члена суспільства в продовольстві належної якості за умови його збалансованості та доступності для кожного члена суспільства; </a:t>
          </a:r>
        </a:p>
      </dgm:t>
    </dgm:pt>
    <dgm:pt modelId="{9F45F0AF-8482-4694-A91F-46B8B97EDDFF}" type="parTrans" cxnId="{B84F8F27-3D3E-4A42-AFD3-92AA5A15FCFC}">
      <dgm:prSet/>
      <dgm:spPr/>
      <dgm:t>
        <a:bodyPr/>
        <a:lstStyle/>
        <a:p>
          <a:endParaRPr lang="uk-UA"/>
        </a:p>
      </dgm:t>
    </dgm:pt>
    <dgm:pt modelId="{3A850226-7769-402E-A931-603D9A383B8C}" type="sibTrans" cxnId="{B84F8F27-3D3E-4A42-AFD3-92AA5A15FCFC}">
      <dgm:prSet/>
      <dgm:spPr/>
      <dgm:t>
        <a:bodyPr/>
        <a:lstStyle/>
        <a:p>
          <a:endParaRPr lang="uk-UA"/>
        </a:p>
      </dgm:t>
    </dgm:pt>
    <dgm:pt modelId="{710C88E1-F363-47F8-9BCF-4EE43D211BD6}">
      <dgm:prSet/>
      <dgm:spPr/>
      <dgm:t>
        <a:bodyPr/>
        <a:lstStyle/>
        <a:p>
          <a:r>
            <a:rPr lang="uk-UA" b="1" dirty="0"/>
            <a:t>– </a:t>
          </a:r>
          <a:r>
            <a:rPr lang="uk-UA" b="1" dirty="0">
              <a:solidFill>
                <a:schemeClr val="accent6"/>
              </a:solidFill>
            </a:rPr>
            <a:t>соціальна безпека</a:t>
          </a:r>
          <a:r>
            <a:rPr lang="uk-UA" dirty="0">
              <a:solidFill>
                <a:schemeClr val="accent6"/>
              </a:solidFill>
            </a:rPr>
            <a:t> </a:t>
          </a:r>
          <a:r>
            <a:rPr lang="uk-UA" dirty="0"/>
            <a:t>– це стан розвитку держави, за якого держава здатна забезпечити гідний і якісний рівень життя населення незалежно від віку, статі, рівня доходів, сприяти розвитку людського капіталу як найважливішої складової економічного потенціалу країни; </a:t>
          </a:r>
        </a:p>
      </dgm:t>
    </dgm:pt>
    <dgm:pt modelId="{01ADD521-7120-4BEB-958B-53FFB22FF208}" type="parTrans" cxnId="{9A54169E-00F5-470E-89BC-3870266E8EFB}">
      <dgm:prSet/>
      <dgm:spPr/>
      <dgm:t>
        <a:bodyPr/>
        <a:lstStyle/>
        <a:p>
          <a:endParaRPr lang="uk-UA"/>
        </a:p>
      </dgm:t>
    </dgm:pt>
    <dgm:pt modelId="{B4CDDB36-71F8-45D1-966B-27C81E22B979}" type="sibTrans" cxnId="{9A54169E-00F5-470E-89BC-3870266E8EFB}">
      <dgm:prSet/>
      <dgm:spPr/>
      <dgm:t>
        <a:bodyPr/>
        <a:lstStyle/>
        <a:p>
          <a:endParaRPr lang="uk-UA"/>
        </a:p>
      </dgm:t>
    </dgm:pt>
    <dgm:pt modelId="{E8CF4DA0-932C-44FF-AE10-D8C0D8D7133B}">
      <dgm:prSet/>
      <dgm:spPr/>
      <dgm:t>
        <a:bodyPr/>
        <a:lstStyle/>
        <a:p>
          <a:r>
            <a:rPr lang="uk-UA" b="1" dirty="0"/>
            <a:t>– </a:t>
          </a:r>
          <a:r>
            <a:rPr lang="uk-UA" b="1" dirty="0">
              <a:solidFill>
                <a:schemeClr val="accent6"/>
              </a:solidFill>
            </a:rPr>
            <a:t>фінансова безпека</a:t>
          </a:r>
          <a:r>
            <a:rPr lang="uk-UA" dirty="0">
              <a:solidFill>
                <a:schemeClr val="accent6"/>
              </a:solidFill>
            </a:rPr>
            <a:t> </a:t>
          </a:r>
          <a:r>
            <a:rPr lang="uk-UA" dirty="0"/>
            <a:t>– це стан фінансової системи країни, за якого створюються необхідні фінансові умови для стабільного соціально-економічного розвитку країни, забезпечується її стійкість до фінансових шоків та </a:t>
          </a:r>
          <a:r>
            <a:rPr lang="uk-UA" dirty="0" err="1"/>
            <a:t>дисбалансів</a:t>
          </a:r>
          <a:r>
            <a:rPr lang="uk-UA" dirty="0"/>
            <a:t>, створюються умови для збереження цілісності та єдності фінансової системи країни.</a:t>
          </a:r>
        </a:p>
      </dgm:t>
    </dgm:pt>
    <dgm:pt modelId="{60FB87EA-C419-4D83-8856-B8A56778A1C2}" type="parTrans" cxnId="{CD0E1841-28F9-4257-9993-D98CF4C39A8A}">
      <dgm:prSet/>
      <dgm:spPr/>
      <dgm:t>
        <a:bodyPr/>
        <a:lstStyle/>
        <a:p>
          <a:endParaRPr lang="uk-UA"/>
        </a:p>
      </dgm:t>
    </dgm:pt>
    <dgm:pt modelId="{886C5A07-0B45-4DF4-8897-386AE1ED480C}" type="sibTrans" cxnId="{CD0E1841-28F9-4257-9993-D98CF4C39A8A}">
      <dgm:prSet/>
      <dgm:spPr/>
      <dgm:t>
        <a:bodyPr/>
        <a:lstStyle/>
        <a:p>
          <a:endParaRPr lang="uk-UA"/>
        </a:p>
      </dgm:t>
    </dgm:pt>
    <dgm:pt modelId="{64A003AC-6706-41C8-8005-B8E48B7905FD}" type="pres">
      <dgm:prSet presAssocID="{284A91A2-45F7-4353-BC95-CB8D752D3153}" presName="vert0" presStyleCnt="0">
        <dgm:presLayoutVars>
          <dgm:dir/>
          <dgm:animOne val="branch"/>
          <dgm:animLvl val="lvl"/>
        </dgm:presLayoutVars>
      </dgm:prSet>
      <dgm:spPr/>
    </dgm:pt>
    <dgm:pt modelId="{95B0716A-00BE-4087-9F03-D84A43DBFD36}" type="pres">
      <dgm:prSet presAssocID="{C01886A2-2F07-4130-904D-B98B51BBE897}" presName="thickLine" presStyleLbl="alignNode1" presStyleIdx="0" presStyleCnt="9"/>
      <dgm:spPr/>
    </dgm:pt>
    <dgm:pt modelId="{ED99AE15-510C-4953-A4B4-E70484B5EF96}" type="pres">
      <dgm:prSet presAssocID="{C01886A2-2F07-4130-904D-B98B51BBE897}" presName="horz1" presStyleCnt="0"/>
      <dgm:spPr/>
    </dgm:pt>
    <dgm:pt modelId="{4E44D765-9809-4FAB-941B-4EBD874163D2}" type="pres">
      <dgm:prSet presAssocID="{C01886A2-2F07-4130-904D-B98B51BBE897}" presName="tx1" presStyleLbl="revTx" presStyleIdx="0" presStyleCnt="9"/>
      <dgm:spPr/>
    </dgm:pt>
    <dgm:pt modelId="{939DA6E8-75D4-4DD2-8145-C1B558CA83ED}" type="pres">
      <dgm:prSet presAssocID="{C01886A2-2F07-4130-904D-B98B51BBE897}" presName="vert1" presStyleCnt="0"/>
      <dgm:spPr/>
    </dgm:pt>
    <dgm:pt modelId="{D84AA393-1E06-4EF9-9F1A-346E0E494696}" type="pres">
      <dgm:prSet presAssocID="{9ADB76E9-A7BC-4A31-BF44-14631B32F2EE}" presName="thickLine" presStyleLbl="alignNode1" presStyleIdx="1" presStyleCnt="9"/>
      <dgm:spPr/>
    </dgm:pt>
    <dgm:pt modelId="{94FB26A4-1A0F-4880-A2EC-878A0BF4218D}" type="pres">
      <dgm:prSet presAssocID="{9ADB76E9-A7BC-4A31-BF44-14631B32F2EE}" presName="horz1" presStyleCnt="0"/>
      <dgm:spPr/>
    </dgm:pt>
    <dgm:pt modelId="{E242C94E-BBAF-41A0-9A5E-C58B84C127E3}" type="pres">
      <dgm:prSet presAssocID="{9ADB76E9-A7BC-4A31-BF44-14631B32F2EE}" presName="tx1" presStyleLbl="revTx" presStyleIdx="1" presStyleCnt="9"/>
      <dgm:spPr/>
    </dgm:pt>
    <dgm:pt modelId="{5C92111E-4714-4028-8E6A-E6D90DFB1220}" type="pres">
      <dgm:prSet presAssocID="{9ADB76E9-A7BC-4A31-BF44-14631B32F2EE}" presName="vert1" presStyleCnt="0"/>
      <dgm:spPr/>
    </dgm:pt>
    <dgm:pt modelId="{26637DCC-7000-4B06-B122-7A13C2EEC7F5}" type="pres">
      <dgm:prSet presAssocID="{EFC6B09D-3653-4550-9A45-56232DB7209C}" presName="thickLine" presStyleLbl="alignNode1" presStyleIdx="2" presStyleCnt="9"/>
      <dgm:spPr/>
    </dgm:pt>
    <dgm:pt modelId="{4D0AAC7D-9E9D-42AD-8C38-068664360536}" type="pres">
      <dgm:prSet presAssocID="{EFC6B09D-3653-4550-9A45-56232DB7209C}" presName="horz1" presStyleCnt="0"/>
      <dgm:spPr/>
    </dgm:pt>
    <dgm:pt modelId="{97DEDE91-3DA4-4EB7-8A45-9E6CAFBDC657}" type="pres">
      <dgm:prSet presAssocID="{EFC6B09D-3653-4550-9A45-56232DB7209C}" presName="tx1" presStyleLbl="revTx" presStyleIdx="2" presStyleCnt="9"/>
      <dgm:spPr/>
    </dgm:pt>
    <dgm:pt modelId="{2180EFB0-6905-42A0-9D4F-382642ACA679}" type="pres">
      <dgm:prSet presAssocID="{EFC6B09D-3653-4550-9A45-56232DB7209C}" presName="vert1" presStyleCnt="0"/>
      <dgm:spPr/>
    </dgm:pt>
    <dgm:pt modelId="{79309E64-7107-43A0-8283-C031ACBE5DB5}" type="pres">
      <dgm:prSet presAssocID="{8A1DC755-B766-4698-897A-787F411C237D}" presName="thickLine" presStyleLbl="alignNode1" presStyleIdx="3" presStyleCnt="9"/>
      <dgm:spPr/>
    </dgm:pt>
    <dgm:pt modelId="{4EC138C7-5CC0-4DE8-9730-5A9EF76EBB07}" type="pres">
      <dgm:prSet presAssocID="{8A1DC755-B766-4698-897A-787F411C237D}" presName="horz1" presStyleCnt="0"/>
      <dgm:spPr/>
    </dgm:pt>
    <dgm:pt modelId="{0CA029EE-A7D3-4ED3-B780-D89D84511D26}" type="pres">
      <dgm:prSet presAssocID="{8A1DC755-B766-4698-897A-787F411C237D}" presName="tx1" presStyleLbl="revTx" presStyleIdx="3" presStyleCnt="9"/>
      <dgm:spPr/>
    </dgm:pt>
    <dgm:pt modelId="{A56E304F-6A32-4DFD-AF75-163049F82D26}" type="pres">
      <dgm:prSet presAssocID="{8A1DC755-B766-4698-897A-787F411C237D}" presName="vert1" presStyleCnt="0"/>
      <dgm:spPr/>
    </dgm:pt>
    <dgm:pt modelId="{FE334F53-4B55-4ECF-898F-EA032FCF085C}" type="pres">
      <dgm:prSet presAssocID="{2E473CEC-863F-4CEF-956A-4B7DB2EEF512}" presName="thickLine" presStyleLbl="alignNode1" presStyleIdx="4" presStyleCnt="9"/>
      <dgm:spPr/>
    </dgm:pt>
    <dgm:pt modelId="{EE66B5D5-7B85-421A-9AA7-8B00BEB68060}" type="pres">
      <dgm:prSet presAssocID="{2E473CEC-863F-4CEF-956A-4B7DB2EEF512}" presName="horz1" presStyleCnt="0"/>
      <dgm:spPr/>
    </dgm:pt>
    <dgm:pt modelId="{03B4AC1A-CA92-474B-A4C3-3C957737C64F}" type="pres">
      <dgm:prSet presAssocID="{2E473CEC-863F-4CEF-956A-4B7DB2EEF512}" presName="tx1" presStyleLbl="revTx" presStyleIdx="4" presStyleCnt="9"/>
      <dgm:spPr/>
    </dgm:pt>
    <dgm:pt modelId="{02A7D1C3-A2F4-46E2-93A7-3DD14F70F3B8}" type="pres">
      <dgm:prSet presAssocID="{2E473CEC-863F-4CEF-956A-4B7DB2EEF512}" presName="vert1" presStyleCnt="0"/>
      <dgm:spPr/>
    </dgm:pt>
    <dgm:pt modelId="{5FDD0A0A-AEC4-423D-BCAE-3F67510BE838}" type="pres">
      <dgm:prSet presAssocID="{E85F8240-B967-450D-9AD9-1C8689A6F9B0}" presName="thickLine" presStyleLbl="alignNode1" presStyleIdx="5" presStyleCnt="9"/>
      <dgm:spPr/>
    </dgm:pt>
    <dgm:pt modelId="{0C207BEC-95D6-438F-BA5A-F315D87E4D00}" type="pres">
      <dgm:prSet presAssocID="{E85F8240-B967-450D-9AD9-1C8689A6F9B0}" presName="horz1" presStyleCnt="0"/>
      <dgm:spPr/>
    </dgm:pt>
    <dgm:pt modelId="{07B4FE1D-48BF-49DA-81AD-17D6F801F94A}" type="pres">
      <dgm:prSet presAssocID="{E85F8240-B967-450D-9AD9-1C8689A6F9B0}" presName="tx1" presStyleLbl="revTx" presStyleIdx="5" presStyleCnt="9"/>
      <dgm:spPr/>
    </dgm:pt>
    <dgm:pt modelId="{3BCF009E-407C-44F0-82F7-AFBCB5FE8AE5}" type="pres">
      <dgm:prSet presAssocID="{E85F8240-B967-450D-9AD9-1C8689A6F9B0}" presName="vert1" presStyleCnt="0"/>
      <dgm:spPr/>
    </dgm:pt>
    <dgm:pt modelId="{52161B4C-D67E-461B-AC86-0206BAD903AB}" type="pres">
      <dgm:prSet presAssocID="{5D8DDBB5-2568-468A-9A24-AD8921A22AA0}" presName="thickLine" presStyleLbl="alignNode1" presStyleIdx="6" presStyleCnt="9"/>
      <dgm:spPr/>
    </dgm:pt>
    <dgm:pt modelId="{5F27F758-8F37-48D3-88DC-D17DCB448527}" type="pres">
      <dgm:prSet presAssocID="{5D8DDBB5-2568-468A-9A24-AD8921A22AA0}" presName="horz1" presStyleCnt="0"/>
      <dgm:spPr/>
    </dgm:pt>
    <dgm:pt modelId="{F49C84A7-0078-4293-840B-E38FF79AE1AF}" type="pres">
      <dgm:prSet presAssocID="{5D8DDBB5-2568-468A-9A24-AD8921A22AA0}" presName="tx1" presStyleLbl="revTx" presStyleIdx="6" presStyleCnt="9"/>
      <dgm:spPr/>
    </dgm:pt>
    <dgm:pt modelId="{2BB9FC1D-3C60-4B8E-87C9-0CDA472C190B}" type="pres">
      <dgm:prSet presAssocID="{5D8DDBB5-2568-468A-9A24-AD8921A22AA0}" presName="vert1" presStyleCnt="0"/>
      <dgm:spPr/>
    </dgm:pt>
    <dgm:pt modelId="{0305D8F0-C43E-4930-BA92-BE1FA99D2373}" type="pres">
      <dgm:prSet presAssocID="{710C88E1-F363-47F8-9BCF-4EE43D211BD6}" presName="thickLine" presStyleLbl="alignNode1" presStyleIdx="7" presStyleCnt="9"/>
      <dgm:spPr/>
    </dgm:pt>
    <dgm:pt modelId="{D8AAF107-1960-4F99-B9BF-134E1DDE3662}" type="pres">
      <dgm:prSet presAssocID="{710C88E1-F363-47F8-9BCF-4EE43D211BD6}" presName="horz1" presStyleCnt="0"/>
      <dgm:spPr/>
    </dgm:pt>
    <dgm:pt modelId="{52E15D49-4E58-4CB4-81D7-351854CE0C03}" type="pres">
      <dgm:prSet presAssocID="{710C88E1-F363-47F8-9BCF-4EE43D211BD6}" presName="tx1" presStyleLbl="revTx" presStyleIdx="7" presStyleCnt="9"/>
      <dgm:spPr/>
    </dgm:pt>
    <dgm:pt modelId="{42FE5E66-DF96-4D24-A8D6-6ED2F1FF155C}" type="pres">
      <dgm:prSet presAssocID="{710C88E1-F363-47F8-9BCF-4EE43D211BD6}" presName="vert1" presStyleCnt="0"/>
      <dgm:spPr/>
    </dgm:pt>
    <dgm:pt modelId="{04481B96-0B41-4B92-98BE-2B431FE4DEAD}" type="pres">
      <dgm:prSet presAssocID="{E8CF4DA0-932C-44FF-AE10-D8C0D8D7133B}" presName="thickLine" presStyleLbl="alignNode1" presStyleIdx="8" presStyleCnt="9"/>
      <dgm:spPr/>
    </dgm:pt>
    <dgm:pt modelId="{DB7DE39D-876C-46CC-9223-E1F8FF35BAC2}" type="pres">
      <dgm:prSet presAssocID="{E8CF4DA0-932C-44FF-AE10-D8C0D8D7133B}" presName="horz1" presStyleCnt="0"/>
      <dgm:spPr/>
    </dgm:pt>
    <dgm:pt modelId="{3B0C7E15-4EC3-46A9-8268-17E40EA196D6}" type="pres">
      <dgm:prSet presAssocID="{E8CF4DA0-932C-44FF-AE10-D8C0D8D7133B}" presName="tx1" presStyleLbl="revTx" presStyleIdx="8" presStyleCnt="9"/>
      <dgm:spPr/>
    </dgm:pt>
    <dgm:pt modelId="{AD9E858B-1851-4F54-BC4A-9B5B929AF8D8}" type="pres">
      <dgm:prSet presAssocID="{E8CF4DA0-932C-44FF-AE10-D8C0D8D7133B}" presName="vert1" presStyleCnt="0"/>
      <dgm:spPr/>
    </dgm:pt>
  </dgm:ptLst>
  <dgm:cxnLst>
    <dgm:cxn modelId="{7D4FE602-27E0-4003-971E-EC17C51D6645}" type="presOf" srcId="{8A1DC755-B766-4698-897A-787F411C237D}" destId="{0CA029EE-A7D3-4ED3-B780-D89D84511D26}" srcOrd="0" destOrd="0" presId="urn:microsoft.com/office/officeart/2008/layout/LinedList"/>
    <dgm:cxn modelId="{8D70EA1B-CCCA-4047-A358-9366A9763DD8}" type="presOf" srcId="{9ADB76E9-A7BC-4A31-BF44-14631B32F2EE}" destId="{E242C94E-BBAF-41A0-9A5E-C58B84C127E3}" srcOrd="0" destOrd="0" presId="urn:microsoft.com/office/officeart/2008/layout/LinedList"/>
    <dgm:cxn modelId="{B84F8F27-3D3E-4A42-AFD3-92AA5A15FCFC}" srcId="{284A91A2-45F7-4353-BC95-CB8D752D3153}" destId="{5D8DDBB5-2568-468A-9A24-AD8921A22AA0}" srcOrd="6" destOrd="0" parTransId="{9F45F0AF-8482-4694-A91F-46B8B97EDDFF}" sibTransId="{3A850226-7769-402E-A931-603D9A383B8C}"/>
    <dgm:cxn modelId="{3EBF1E37-6E74-449F-8EF3-6A8D97901C8E}" srcId="{284A91A2-45F7-4353-BC95-CB8D752D3153}" destId="{9ADB76E9-A7BC-4A31-BF44-14631B32F2EE}" srcOrd="1" destOrd="0" parTransId="{890B2171-EB13-42CC-A425-B202A270E37A}" sibTransId="{D9397DD7-FD5C-4831-8D67-D5AF64755C2B}"/>
    <dgm:cxn modelId="{CA93125B-7469-48E4-B6D7-93A71283F059}" type="presOf" srcId="{C01886A2-2F07-4130-904D-B98B51BBE897}" destId="{4E44D765-9809-4FAB-941B-4EBD874163D2}" srcOrd="0" destOrd="0" presId="urn:microsoft.com/office/officeart/2008/layout/LinedList"/>
    <dgm:cxn modelId="{3EBA005E-1682-4E6E-B4C1-487DB4AEA7B1}" type="presOf" srcId="{E85F8240-B967-450D-9AD9-1C8689A6F9B0}" destId="{07B4FE1D-48BF-49DA-81AD-17D6F801F94A}" srcOrd="0" destOrd="0" presId="urn:microsoft.com/office/officeart/2008/layout/LinedList"/>
    <dgm:cxn modelId="{CD0E1841-28F9-4257-9993-D98CF4C39A8A}" srcId="{284A91A2-45F7-4353-BC95-CB8D752D3153}" destId="{E8CF4DA0-932C-44FF-AE10-D8C0D8D7133B}" srcOrd="8" destOrd="0" parTransId="{60FB87EA-C419-4D83-8856-B8A56778A1C2}" sibTransId="{886C5A07-0B45-4DF4-8897-386AE1ED480C}"/>
    <dgm:cxn modelId="{157BA455-06ED-4365-AED5-2437ECF90501}" type="presOf" srcId="{2E473CEC-863F-4CEF-956A-4B7DB2EEF512}" destId="{03B4AC1A-CA92-474B-A4C3-3C957737C64F}" srcOrd="0" destOrd="0" presId="urn:microsoft.com/office/officeart/2008/layout/LinedList"/>
    <dgm:cxn modelId="{C7BB0677-42E7-415A-849D-2B53E630B3F5}" type="presOf" srcId="{5D8DDBB5-2568-468A-9A24-AD8921A22AA0}" destId="{F49C84A7-0078-4293-840B-E38FF79AE1AF}" srcOrd="0" destOrd="0" presId="urn:microsoft.com/office/officeart/2008/layout/LinedList"/>
    <dgm:cxn modelId="{508A367C-6034-406B-B6D5-AC5F5BE78A26}" srcId="{284A91A2-45F7-4353-BC95-CB8D752D3153}" destId="{C01886A2-2F07-4130-904D-B98B51BBE897}" srcOrd="0" destOrd="0" parTransId="{661753AB-BE18-4B92-8E1B-F3D6D2C9618D}" sibTransId="{477E133B-D26F-487A-8186-2DDC30DBFB4E}"/>
    <dgm:cxn modelId="{54CE2C7E-C3CB-493B-B9B0-5A05B5C4A248}" type="presOf" srcId="{284A91A2-45F7-4353-BC95-CB8D752D3153}" destId="{64A003AC-6706-41C8-8005-B8E48B7905FD}" srcOrd="0" destOrd="0" presId="urn:microsoft.com/office/officeart/2008/layout/LinedList"/>
    <dgm:cxn modelId="{43D8C083-9B72-453A-B809-35B49472372D}" srcId="{284A91A2-45F7-4353-BC95-CB8D752D3153}" destId="{EFC6B09D-3653-4550-9A45-56232DB7209C}" srcOrd="2" destOrd="0" parTransId="{AA5AE42A-FB49-4E03-855C-E1ADE802ACEA}" sibTransId="{80AF1F87-78B4-4A18-AB2F-93BD7382B43E}"/>
    <dgm:cxn modelId="{9A54169E-00F5-470E-89BC-3870266E8EFB}" srcId="{284A91A2-45F7-4353-BC95-CB8D752D3153}" destId="{710C88E1-F363-47F8-9BCF-4EE43D211BD6}" srcOrd="7" destOrd="0" parTransId="{01ADD521-7120-4BEB-958B-53FFB22FF208}" sibTransId="{B4CDDB36-71F8-45D1-966B-27C81E22B979}"/>
    <dgm:cxn modelId="{3F9360A2-2A56-497C-A764-B64D9288DFD1}" srcId="{284A91A2-45F7-4353-BC95-CB8D752D3153}" destId="{E85F8240-B967-450D-9AD9-1C8689A6F9B0}" srcOrd="5" destOrd="0" parTransId="{04A0B78F-95CF-4398-8C72-06C5356E680E}" sibTransId="{CE741A0B-273C-4F7F-ACD3-D4F5DC26B848}"/>
    <dgm:cxn modelId="{082F0EAD-2137-4532-AE9E-8772F3AFE9A7}" srcId="{284A91A2-45F7-4353-BC95-CB8D752D3153}" destId="{8A1DC755-B766-4698-897A-787F411C237D}" srcOrd="3" destOrd="0" parTransId="{625CF9C0-F39B-473E-8213-7F9534A16F67}" sibTransId="{E6FCD673-FB99-4546-8562-58659108DE45}"/>
    <dgm:cxn modelId="{3E118BB3-E32B-4D16-A363-256E4A83E2DD}" type="presOf" srcId="{E8CF4DA0-932C-44FF-AE10-D8C0D8D7133B}" destId="{3B0C7E15-4EC3-46A9-8268-17E40EA196D6}" srcOrd="0" destOrd="0" presId="urn:microsoft.com/office/officeart/2008/layout/LinedList"/>
    <dgm:cxn modelId="{1802CCBF-7635-420C-987D-B3EAE0CB4EE2}" type="presOf" srcId="{EFC6B09D-3653-4550-9A45-56232DB7209C}" destId="{97DEDE91-3DA4-4EB7-8A45-9E6CAFBDC657}" srcOrd="0" destOrd="0" presId="urn:microsoft.com/office/officeart/2008/layout/LinedList"/>
    <dgm:cxn modelId="{0EFCFCE0-AA06-48AF-A893-82D757592FF5}" srcId="{284A91A2-45F7-4353-BC95-CB8D752D3153}" destId="{2E473CEC-863F-4CEF-956A-4B7DB2EEF512}" srcOrd="4" destOrd="0" parTransId="{6955D93F-13DE-4DED-9DAB-898B88E4DB2C}" sibTransId="{8C041A26-B2A7-4791-934D-6D4F0D043D76}"/>
    <dgm:cxn modelId="{684B98F3-68E3-4080-8DC7-ABE52C4171C7}" type="presOf" srcId="{710C88E1-F363-47F8-9BCF-4EE43D211BD6}" destId="{52E15D49-4E58-4CB4-81D7-351854CE0C03}" srcOrd="0" destOrd="0" presId="urn:microsoft.com/office/officeart/2008/layout/LinedList"/>
    <dgm:cxn modelId="{BEF4B117-C458-461A-A3CC-FBC5360DAD82}" type="presParOf" srcId="{64A003AC-6706-41C8-8005-B8E48B7905FD}" destId="{95B0716A-00BE-4087-9F03-D84A43DBFD36}" srcOrd="0" destOrd="0" presId="urn:microsoft.com/office/officeart/2008/layout/LinedList"/>
    <dgm:cxn modelId="{D1DF8F7B-6C97-4ED5-92AB-89579E70410D}" type="presParOf" srcId="{64A003AC-6706-41C8-8005-B8E48B7905FD}" destId="{ED99AE15-510C-4953-A4B4-E70484B5EF96}" srcOrd="1" destOrd="0" presId="urn:microsoft.com/office/officeart/2008/layout/LinedList"/>
    <dgm:cxn modelId="{2156AD0D-3874-438F-A639-80E7DDE685EF}" type="presParOf" srcId="{ED99AE15-510C-4953-A4B4-E70484B5EF96}" destId="{4E44D765-9809-4FAB-941B-4EBD874163D2}" srcOrd="0" destOrd="0" presId="urn:microsoft.com/office/officeart/2008/layout/LinedList"/>
    <dgm:cxn modelId="{2586C411-A60D-4AE7-8926-AFD7C2F7E0F1}" type="presParOf" srcId="{ED99AE15-510C-4953-A4B4-E70484B5EF96}" destId="{939DA6E8-75D4-4DD2-8145-C1B558CA83ED}" srcOrd="1" destOrd="0" presId="urn:microsoft.com/office/officeart/2008/layout/LinedList"/>
    <dgm:cxn modelId="{985353AE-3035-4CA9-A1F3-A8E4EFD132C2}" type="presParOf" srcId="{64A003AC-6706-41C8-8005-B8E48B7905FD}" destId="{D84AA393-1E06-4EF9-9F1A-346E0E494696}" srcOrd="2" destOrd="0" presId="urn:microsoft.com/office/officeart/2008/layout/LinedList"/>
    <dgm:cxn modelId="{F65313F8-F275-4DB0-BC67-BAAFC84E0520}" type="presParOf" srcId="{64A003AC-6706-41C8-8005-B8E48B7905FD}" destId="{94FB26A4-1A0F-4880-A2EC-878A0BF4218D}" srcOrd="3" destOrd="0" presId="urn:microsoft.com/office/officeart/2008/layout/LinedList"/>
    <dgm:cxn modelId="{BEBA9DCA-CB33-46C7-8AAD-A23D3009CB37}" type="presParOf" srcId="{94FB26A4-1A0F-4880-A2EC-878A0BF4218D}" destId="{E242C94E-BBAF-41A0-9A5E-C58B84C127E3}" srcOrd="0" destOrd="0" presId="urn:microsoft.com/office/officeart/2008/layout/LinedList"/>
    <dgm:cxn modelId="{88627A46-0C52-4681-9F4A-0A672D084B19}" type="presParOf" srcId="{94FB26A4-1A0F-4880-A2EC-878A0BF4218D}" destId="{5C92111E-4714-4028-8E6A-E6D90DFB1220}" srcOrd="1" destOrd="0" presId="urn:microsoft.com/office/officeart/2008/layout/LinedList"/>
    <dgm:cxn modelId="{247F019D-618D-4137-A96E-EB66EB861406}" type="presParOf" srcId="{64A003AC-6706-41C8-8005-B8E48B7905FD}" destId="{26637DCC-7000-4B06-B122-7A13C2EEC7F5}" srcOrd="4" destOrd="0" presId="urn:microsoft.com/office/officeart/2008/layout/LinedList"/>
    <dgm:cxn modelId="{C382FBA7-B7A2-4783-BFA3-F9BEC1EC9418}" type="presParOf" srcId="{64A003AC-6706-41C8-8005-B8E48B7905FD}" destId="{4D0AAC7D-9E9D-42AD-8C38-068664360536}" srcOrd="5" destOrd="0" presId="urn:microsoft.com/office/officeart/2008/layout/LinedList"/>
    <dgm:cxn modelId="{D5FFE30D-B375-4391-8576-0C4C7B7DBDCE}" type="presParOf" srcId="{4D0AAC7D-9E9D-42AD-8C38-068664360536}" destId="{97DEDE91-3DA4-4EB7-8A45-9E6CAFBDC657}" srcOrd="0" destOrd="0" presId="urn:microsoft.com/office/officeart/2008/layout/LinedList"/>
    <dgm:cxn modelId="{2262AF46-4138-4416-BC07-D8E418E9BCA0}" type="presParOf" srcId="{4D0AAC7D-9E9D-42AD-8C38-068664360536}" destId="{2180EFB0-6905-42A0-9D4F-382642ACA679}" srcOrd="1" destOrd="0" presId="urn:microsoft.com/office/officeart/2008/layout/LinedList"/>
    <dgm:cxn modelId="{B812214E-7174-4739-A34E-526E9995CBC1}" type="presParOf" srcId="{64A003AC-6706-41C8-8005-B8E48B7905FD}" destId="{79309E64-7107-43A0-8283-C031ACBE5DB5}" srcOrd="6" destOrd="0" presId="urn:microsoft.com/office/officeart/2008/layout/LinedList"/>
    <dgm:cxn modelId="{89BC7D09-C40E-49BB-B30E-9180ECC7093F}" type="presParOf" srcId="{64A003AC-6706-41C8-8005-B8E48B7905FD}" destId="{4EC138C7-5CC0-4DE8-9730-5A9EF76EBB07}" srcOrd="7" destOrd="0" presId="urn:microsoft.com/office/officeart/2008/layout/LinedList"/>
    <dgm:cxn modelId="{80F3579A-0B5B-4B0F-BEA7-D54CEC72A6A5}" type="presParOf" srcId="{4EC138C7-5CC0-4DE8-9730-5A9EF76EBB07}" destId="{0CA029EE-A7D3-4ED3-B780-D89D84511D26}" srcOrd="0" destOrd="0" presId="urn:microsoft.com/office/officeart/2008/layout/LinedList"/>
    <dgm:cxn modelId="{182FC2C9-067A-4F39-80FC-5D71D2F47CEB}" type="presParOf" srcId="{4EC138C7-5CC0-4DE8-9730-5A9EF76EBB07}" destId="{A56E304F-6A32-4DFD-AF75-163049F82D26}" srcOrd="1" destOrd="0" presId="urn:microsoft.com/office/officeart/2008/layout/LinedList"/>
    <dgm:cxn modelId="{C414407F-DDD2-4848-B841-5FBB6CE85941}" type="presParOf" srcId="{64A003AC-6706-41C8-8005-B8E48B7905FD}" destId="{FE334F53-4B55-4ECF-898F-EA032FCF085C}" srcOrd="8" destOrd="0" presId="urn:microsoft.com/office/officeart/2008/layout/LinedList"/>
    <dgm:cxn modelId="{06A8E13B-E8D4-4E29-A83C-54F13592BA43}" type="presParOf" srcId="{64A003AC-6706-41C8-8005-B8E48B7905FD}" destId="{EE66B5D5-7B85-421A-9AA7-8B00BEB68060}" srcOrd="9" destOrd="0" presId="urn:microsoft.com/office/officeart/2008/layout/LinedList"/>
    <dgm:cxn modelId="{C249AFA5-BE68-4294-B235-DBCE66473963}" type="presParOf" srcId="{EE66B5D5-7B85-421A-9AA7-8B00BEB68060}" destId="{03B4AC1A-CA92-474B-A4C3-3C957737C64F}" srcOrd="0" destOrd="0" presId="urn:microsoft.com/office/officeart/2008/layout/LinedList"/>
    <dgm:cxn modelId="{B713509C-1E6B-4503-815C-675862E78E05}" type="presParOf" srcId="{EE66B5D5-7B85-421A-9AA7-8B00BEB68060}" destId="{02A7D1C3-A2F4-46E2-93A7-3DD14F70F3B8}" srcOrd="1" destOrd="0" presId="urn:microsoft.com/office/officeart/2008/layout/LinedList"/>
    <dgm:cxn modelId="{528CECFD-53CE-4EEC-8C3C-39EEB9481C23}" type="presParOf" srcId="{64A003AC-6706-41C8-8005-B8E48B7905FD}" destId="{5FDD0A0A-AEC4-423D-BCAE-3F67510BE838}" srcOrd="10" destOrd="0" presId="urn:microsoft.com/office/officeart/2008/layout/LinedList"/>
    <dgm:cxn modelId="{EB1C5CC1-E61D-413B-AC5E-26098C942E71}" type="presParOf" srcId="{64A003AC-6706-41C8-8005-B8E48B7905FD}" destId="{0C207BEC-95D6-438F-BA5A-F315D87E4D00}" srcOrd="11" destOrd="0" presId="urn:microsoft.com/office/officeart/2008/layout/LinedList"/>
    <dgm:cxn modelId="{3515DCB3-A310-4622-8653-1E83E10DEF5C}" type="presParOf" srcId="{0C207BEC-95D6-438F-BA5A-F315D87E4D00}" destId="{07B4FE1D-48BF-49DA-81AD-17D6F801F94A}" srcOrd="0" destOrd="0" presId="urn:microsoft.com/office/officeart/2008/layout/LinedList"/>
    <dgm:cxn modelId="{1AEAF571-6435-446E-A38D-3887BC7460D4}" type="presParOf" srcId="{0C207BEC-95D6-438F-BA5A-F315D87E4D00}" destId="{3BCF009E-407C-44F0-82F7-AFBCB5FE8AE5}" srcOrd="1" destOrd="0" presId="urn:microsoft.com/office/officeart/2008/layout/LinedList"/>
    <dgm:cxn modelId="{F8B42890-A3D7-4D4B-B146-28D17890CED9}" type="presParOf" srcId="{64A003AC-6706-41C8-8005-B8E48B7905FD}" destId="{52161B4C-D67E-461B-AC86-0206BAD903AB}" srcOrd="12" destOrd="0" presId="urn:microsoft.com/office/officeart/2008/layout/LinedList"/>
    <dgm:cxn modelId="{2479F47A-25B2-4418-8F00-68344EE3DA84}" type="presParOf" srcId="{64A003AC-6706-41C8-8005-B8E48B7905FD}" destId="{5F27F758-8F37-48D3-88DC-D17DCB448527}" srcOrd="13" destOrd="0" presId="urn:microsoft.com/office/officeart/2008/layout/LinedList"/>
    <dgm:cxn modelId="{AE1D7A5E-733B-4F58-AE79-78FC903B63E5}" type="presParOf" srcId="{5F27F758-8F37-48D3-88DC-D17DCB448527}" destId="{F49C84A7-0078-4293-840B-E38FF79AE1AF}" srcOrd="0" destOrd="0" presId="urn:microsoft.com/office/officeart/2008/layout/LinedList"/>
    <dgm:cxn modelId="{C82FD608-2338-4055-AC79-C954F477EAB5}" type="presParOf" srcId="{5F27F758-8F37-48D3-88DC-D17DCB448527}" destId="{2BB9FC1D-3C60-4B8E-87C9-0CDA472C190B}" srcOrd="1" destOrd="0" presId="urn:microsoft.com/office/officeart/2008/layout/LinedList"/>
    <dgm:cxn modelId="{ACEECF6A-D5D8-41F3-9C0F-C98A31164061}" type="presParOf" srcId="{64A003AC-6706-41C8-8005-B8E48B7905FD}" destId="{0305D8F0-C43E-4930-BA92-BE1FA99D2373}" srcOrd="14" destOrd="0" presId="urn:microsoft.com/office/officeart/2008/layout/LinedList"/>
    <dgm:cxn modelId="{D7E9D94C-B430-4ED7-A251-E11B1716C4A0}" type="presParOf" srcId="{64A003AC-6706-41C8-8005-B8E48B7905FD}" destId="{D8AAF107-1960-4F99-B9BF-134E1DDE3662}" srcOrd="15" destOrd="0" presId="urn:microsoft.com/office/officeart/2008/layout/LinedList"/>
    <dgm:cxn modelId="{7BFD3F16-A190-4E5A-87BA-2755A9F737F0}" type="presParOf" srcId="{D8AAF107-1960-4F99-B9BF-134E1DDE3662}" destId="{52E15D49-4E58-4CB4-81D7-351854CE0C03}" srcOrd="0" destOrd="0" presId="urn:microsoft.com/office/officeart/2008/layout/LinedList"/>
    <dgm:cxn modelId="{672C3E1F-4EAB-4F9E-857F-6E3812954AB1}" type="presParOf" srcId="{D8AAF107-1960-4F99-B9BF-134E1DDE3662}" destId="{42FE5E66-DF96-4D24-A8D6-6ED2F1FF155C}" srcOrd="1" destOrd="0" presId="urn:microsoft.com/office/officeart/2008/layout/LinedList"/>
    <dgm:cxn modelId="{D919AB40-BFA4-44BC-9578-539177F5CCE9}" type="presParOf" srcId="{64A003AC-6706-41C8-8005-B8E48B7905FD}" destId="{04481B96-0B41-4B92-98BE-2B431FE4DEAD}" srcOrd="16" destOrd="0" presId="urn:microsoft.com/office/officeart/2008/layout/LinedList"/>
    <dgm:cxn modelId="{29EFE09B-6852-4742-BD15-BC8FF116E047}" type="presParOf" srcId="{64A003AC-6706-41C8-8005-B8E48B7905FD}" destId="{DB7DE39D-876C-46CC-9223-E1F8FF35BAC2}" srcOrd="17" destOrd="0" presId="urn:microsoft.com/office/officeart/2008/layout/LinedList"/>
    <dgm:cxn modelId="{0F1B330E-DE40-4C43-B27C-D8FE1417BA47}" type="presParOf" srcId="{DB7DE39D-876C-46CC-9223-E1F8FF35BAC2}" destId="{3B0C7E15-4EC3-46A9-8268-17E40EA196D6}" srcOrd="0" destOrd="0" presId="urn:microsoft.com/office/officeart/2008/layout/LinedList"/>
    <dgm:cxn modelId="{FD476686-271B-44A2-806D-0E3D7565719B}" type="presParOf" srcId="{DB7DE39D-876C-46CC-9223-E1F8FF35BAC2}" destId="{AD9E858B-1851-4F54-BC4A-9B5B929AF8D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7E09BB-6E6A-4096-B035-537FA22D2F7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uk-UA"/>
        </a:p>
      </dgm:t>
    </dgm:pt>
    <dgm:pt modelId="{7EAB6EED-F83C-4A85-9F6E-B27DDB8C1050}">
      <dgm:prSet phldrT="[Текст]" custT="1"/>
      <dgm:spPr/>
      <dgm:t>
        <a:bodyPr/>
        <a:lstStyle/>
        <a:p>
          <a:r>
            <a:rPr lang="uk-UA" sz="1400" b="1" dirty="0"/>
            <a:t>банківська безпека </a:t>
          </a:r>
          <a:endParaRPr lang="uk-UA" sz="1400" dirty="0"/>
        </a:p>
      </dgm:t>
    </dgm:pt>
    <dgm:pt modelId="{15B9EB95-DF33-40E6-867C-74489BAC739E}" type="parTrans" cxnId="{89DFC18D-549F-4F2B-A610-099A64E44EF2}">
      <dgm:prSet/>
      <dgm:spPr/>
      <dgm:t>
        <a:bodyPr/>
        <a:lstStyle/>
        <a:p>
          <a:endParaRPr lang="uk-UA"/>
        </a:p>
      </dgm:t>
    </dgm:pt>
    <dgm:pt modelId="{703D9524-E980-43F6-B382-28D6D6F4BE92}" type="sibTrans" cxnId="{89DFC18D-549F-4F2B-A610-099A64E44EF2}">
      <dgm:prSet/>
      <dgm:spPr/>
      <dgm:t>
        <a:bodyPr/>
        <a:lstStyle/>
        <a:p>
          <a:endParaRPr lang="uk-UA"/>
        </a:p>
      </dgm:t>
    </dgm:pt>
    <dgm:pt modelId="{575C8C2B-DDD7-4641-ACCF-86C11063852E}">
      <dgm:prSet phldrT="[Текст]" custT="1"/>
      <dgm:spPr/>
      <dgm:t>
        <a:bodyPr/>
        <a:lstStyle/>
        <a:p>
          <a:r>
            <a:rPr lang="uk-UA" sz="1400" dirty="0"/>
            <a:t>рівень фінансової стійкості банківських установ країни, що дає змогу забезпечити ефективність функціонування банківської системи країни та захист від зовнішніх і внутрішніх дестабілізуючих чинників незалежно від умов її функціонування</a:t>
          </a:r>
        </a:p>
      </dgm:t>
    </dgm:pt>
    <dgm:pt modelId="{2F43F25D-D84F-4E03-9350-9C069237915C}" type="parTrans" cxnId="{439B04DB-BEFE-46C6-A0AC-1FE9F128B56B}">
      <dgm:prSet/>
      <dgm:spPr/>
      <dgm:t>
        <a:bodyPr/>
        <a:lstStyle/>
        <a:p>
          <a:endParaRPr lang="uk-UA"/>
        </a:p>
      </dgm:t>
    </dgm:pt>
    <dgm:pt modelId="{1F147C82-5BDE-42C9-BF0E-360FB1783419}" type="sibTrans" cxnId="{439B04DB-BEFE-46C6-A0AC-1FE9F128B56B}">
      <dgm:prSet/>
      <dgm:spPr/>
      <dgm:t>
        <a:bodyPr/>
        <a:lstStyle/>
        <a:p>
          <a:endParaRPr lang="uk-UA"/>
        </a:p>
      </dgm:t>
    </dgm:pt>
    <dgm:pt modelId="{7054328D-C6DE-45A6-8CF8-CA9F7D80C654}">
      <dgm:prSet phldrT="[Текст]" custT="1"/>
      <dgm:spPr/>
      <dgm:t>
        <a:bodyPr/>
        <a:lstStyle/>
        <a:p>
          <a:r>
            <a:rPr lang="uk-UA" sz="1400" dirty="0"/>
            <a:t>рівень розвитку фондового та страхового ринків, що дає змогу повною мірою задовольняти потреби суспільства в зазначених фінансових інструментах та послугах</a:t>
          </a:r>
        </a:p>
      </dgm:t>
    </dgm:pt>
    <dgm:pt modelId="{097F2AA9-3516-470E-8AA8-E5845E07B5D4}" type="parTrans" cxnId="{32B598C8-F7C0-4E4E-85E8-52EDF4EEAEDC}">
      <dgm:prSet/>
      <dgm:spPr/>
      <dgm:t>
        <a:bodyPr/>
        <a:lstStyle/>
        <a:p>
          <a:endParaRPr lang="uk-UA"/>
        </a:p>
      </dgm:t>
    </dgm:pt>
    <dgm:pt modelId="{C5E4686D-071D-40E3-96B6-3FCC9297A74B}" type="sibTrans" cxnId="{32B598C8-F7C0-4E4E-85E8-52EDF4EEAEDC}">
      <dgm:prSet/>
      <dgm:spPr/>
      <dgm:t>
        <a:bodyPr/>
        <a:lstStyle/>
        <a:p>
          <a:endParaRPr lang="uk-UA"/>
        </a:p>
      </dgm:t>
    </dgm:pt>
    <dgm:pt modelId="{017F6F40-651D-4305-97E3-16713D8155B8}">
      <dgm:prSet phldrT="[Текст]" custT="1"/>
      <dgm:spPr/>
      <dgm:t>
        <a:bodyPr/>
        <a:lstStyle/>
        <a:p>
          <a:r>
            <a:rPr lang="uk-UA" sz="1400" b="1" dirty="0"/>
            <a:t>боргова безпека </a:t>
          </a:r>
          <a:endParaRPr lang="uk-UA" sz="1400" dirty="0"/>
        </a:p>
      </dgm:t>
    </dgm:pt>
    <dgm:pt modelId="{570AADC9-D711-4928-BEF7-B51CF61ED363}" type="parTrans" cxnId="{971E8660-2EC0-4C95-84B0-3019BF664F36}">
      <dgm:prSet/>
      <dgm:spPr/>
      <dgm:t>
        <a:bodyPr/>
        <a:lstStyle/>
        <a:p>
          <a:endParaRPr lang="uk-UA"/>
        </a:p>
      </dgm:t>
    </dgm:pt>
    <dgm:pt modelId="{F91A0E70-E2B9-414C-8A65-890431BDA9FE}" type="sibTrans" cxnId="{971E8660-2EC0-4C95-84B0-3019BF664F36}">
      <dgm:prSet/>
      <dgm:spPr/>
      <dgm:t>
        <a:bodyPr/>
        <a:lstStyle/>
        <a:p>
          <a:endParaRPr lang="uk-UA"/>
        </a:p>
      </dgm:t>
    </dgm:pt>
    <dgm:pt modelId="{032E4C05-480E-4832-A622-6FEDF1EE08DF}">
      <dgm:prSet phldrT="[Текст]" custT="1"/>
      <dgm:spPr/>
      <dgm:t>
        <a:bodyPr/>
        <a:lstStyle/>
        <a:p>
          <a:r>
            <a:rPr lang="uk-UA" sz="1400" b="1" dirty="0"/>
            <a:t>валютна безпека</a:t>
          </a:r>
          <a:r>
            <a:rPr lang="uk-UA" sz="1400" dirty="0"/>
            <a:t> </a:t>
          </a:r>
        </a:p>
      </dgm:t>
    </dgm:pt>
    <dgm:pt modelId="{D7C5FF16-7A03-4FCC-910A-C5A3169ACA93}" type="parTrans" cxnId="{7B46EB9F-7CA1-4693-AB16-F4F3224AF355}">
      <dgm:prSet/>
      <dgm:spPr/>
      <dgm:t>
        <a:bodyPr/>
        <a:lstStyle/>
        <a:p>
          <a:endParaRPr lang="uk-UA"/>
        </a:p>
      </dgm:t>
    </dgm:pt>
    <dgm:pt modelId="{5607E912-2AF0-4526-B34B-710B8879585A}" type="sibTrans" cxnId="{7B46EB9F-7CA1-4693-AB16-F4F3224AF355}">
      <dgm:prSet/>
      <dgm:spPr/>
      <dgm:t>
        <a:bodyPr/>
        <a:lstStyle/>
        <a:p>
          <a:endParaRPr lang="uk-UA"/>
        </a:p>
      </dgm:t>
    </dgm:pt>
    <dgm:pt modelId="{1C7983CF-E5D4-4462-9B92-97D85B2CBFE2}">
      <dgm:prSet phldrT="[Текст]" custT="1"/>
      <dgm:spPr/>
      <dgm:t>
        <a:bodyPr/>
        <a:lstStyle/>
        <a:p>
          <a:r>
            <a:rPr lang="uk-UA" sz="1400" b="1" dirty="0"/>
            <a:t>бюджетна безпека</a:t>
          </a:r>
          <a:r>
            <a:rPr lang="uk-UA" sz="1400" dirty="0"/>
            <a:t> </a:t>
          </a:r>
        </a:p>
      </dgm:t>
    </dgm:pt>
    <dgm:pt modelId="{F9F87D79-9CEB-4C93-8D39-C862FF676C7C}" type="parTrans" cxnId="{6ADF8923-CE1E-49C1-A9F8-103F539D617E}">
      <dgm:prSet/>
      <dgm:spPr/>
      <dgm:t>
        <a:bodyPr/>
        <a:lstStyle/>
        <a:p>
          <a:endParaRPr lang="uk-UA"/>
        </a:p>
      </dgm:t>
    </dgm:pt>
    <dgm:pt modelId="{A00BD4EA-DDB2-4469-8ADD-488CDADFD1F7}" type="sibTrans" cxnId="{6ADF8923-CE1E-49C1-A9F8-103F539D617E}">
      <dgm:prSet/>
      <dgm:spPr/>
      <dgm:t>
        <a:bodyPr/>
        <a:lstStyle/>
        <a:p>
          <a:endParaRPr lang="uk-UA"/>
        </a:p>
      </dgm:t>
    </dgm:pt>
    <dgm:pt modelId="{0D7A67E7-6350-4281-8CD7-A8F0CA481EEB}">
      <dgm:prSet phldrT="[Текст]" custT="1"/>
      <dgm:spPr/>
      <dgm:t>
        <a:bodyPr/>
        <a:lstStyle/>
        <a:p>
          <a:r>
            <a:rPr lang="uk-UA" sz="1400" b="1" dirty="0"/>
            <a:t>грошово-кредитна безпека</a:t>
          </a:r>
          <a:r>
            <a:rPr lang="uk-UA" sz="1400" dirty="0"/>
            <a:t> </a:t>
          </a:r>
        </a:p>
      </dgm:t>
    </dgm:pt>
    <dgm:pt modelId="{4FFCA6D8-6D7A-4BFD-8D3E-35E5A26DD7D1}" type="parTrans" cxnId="{1A0F729A-5518-4FB9-8F22-5C1590CCA8FB}">
      <dgm:prSet/>
      <dgm:spPr/>
      <dgm:t>
        <a:bodyPr/>
        <a:lstStyle/>
        <a:p>
          <a:endParaRPr lang="uk-UA"/>
        </a:p>
      </dgm:t>
    </dgm:pt>
    <dgm:pt modelId="{249FB4EC-DE9F-404E-B3DE-F4B813246D17}" type="sibTrans" cxnId="{1A0F729A-5518-4FB9-8F22-5C1590CCA8FB}">
      <dgm:prSet/>
      <dgm:spPr/>
      <dgm:t>
        <a:bodyPr/>
        <a:lstStyle/>
        <a:p>
          <a:endParaRPr lang="uk-UA"/>
        </a:p>
      </dgm:t>
    </dgm:pt>
    <dgm:pt modelId="{0AD9195D-F5FF-458D-B716-7154395D978D}">
      <dgm:prSet phldrT="[Текст]" custT="1"/>
      <dgm:spPr/>
      <dgm:t>
        <a:bodyPr/>
        <a:lstStyle/>
        <a:p>
          <a:r>
            <a:rPr lang="uk-UA" sz="1400" b="1" dirty="0"/>
            <a:t>безпека небанківського фінансового сектору</a:t>
          </a:r>
          <a:r>
            <a:rPr lang="uk-UA" sz="1400" dirty="0"/>
            <a:t> </a:t>
          </a:r>
        </a:p>
      </dgm:t>
    </dgm:pt>
    <dgm:pt modelId="{B4BC8AEF-CE3A-449E-A708-4A437D3D6121}" type="sibTrans" cxnId="{E241B0C8-F091-45EC-AD4D-410CEED0A243}">
      <dgm:prSet/>
      <dgm:spPr/>
      <dgm:t>
        <a:bodyPr/>
        <a:lstStyle/>
        <a:p>
          <a:endParaRPr lang="uk-UA"/>
        </a:p>
      </dgm:t>
    </dgm:pt>
    <dgm:pt modelId="{987271E6-EE54-45E3-ABD4-91F74BB9AADB}" type="parTrans" cxnId="{E241B0C8-F091-45EC-AD4D-410CEED0A243}">
      <dgm:prSet/>
      <dgm:spPr/>
      <dgm:t>
        <a:bodyPr/>
        <a:lstStyle/>
        <a:p>
          <a:endParaRPr lang="uk-UA"/>
        </a:p>
      </dgm:t>
    </dgm:pt>
    <dgm:pt modelId="{5B325600-D974-483E-B107-03BF23381257}">
      <dgm:prSet phldrT="[Текст]" custT="1"/>
      <dgm:spPr/>
      <dgm:t>
        <a:bodyPr/>
        <a:lstStyle/>
        <a:p>
          <a:r>
            <a:rPr lang="uk-UA" sz="1400" dirty="0"/>
            <a:t>стан грошово-кредитної системи, що забезпечує всіх суб’єктів національної економіки якісними та доступними кредитними ресурсами в обсягах та на умовах, сприятливих для досягнення економічного зростання національної економіки</a:t>
          </a:r>
        </a:p>
      </dgm:t>
    </dgm:pt>
    <dgm:pt modelId="{CD7FE1A9-93B9-40AF-9B04-844B3361BC67}" type="sibTrans" cxnId="{8372F471-17CA-485F-8E08-62BDFC74ACC0}">
      <dgm:prSet/>
      <dgm:spPr/>
      <dgm:t>
        <a:bodyPr/>
        <a:lstStyle/>
        <a:p>
          <a:endParaRPr lang="uk-UA"/>
        </a:p>
      </dgm:t>
    </dgm:pt>
    <dgm:pt modelId="{9526CA65-250D-418E-90F4-CFF73FFCD258}" type="parTrans" cxnId="{8372F471-17CA-485F-8E08-62BDFC74ACC0}">
      <dgm:prSet/>
      <dgm:spPr/>
      <dgm:t>
        <a:bodyPr/>
        <a:lstStyle/>
        <a:p>
          <a:endParaRPr lang="uk-UA"/>
        </a:p>
      </dgm:t>
    </dgm:pt>
    <dgm:pt modelId="{8D196F63-E13B-4E6E-BA6A-EC2DA066F95E}">
      <dgm:prSet custT="1"/>
      <dgm:spPr/>
      <dgm:t>
        <a:bodyPr/>
        <a:lstStyle/>
        <a:p>
          <a:r>
            <a:rPr lang="uk-UA" sz="1400" dirty="0"/>
            <a:t>стан курсоутворення, який характеризується </a:t>
          </a:r>
          <a:r>
            <a:rPr lang="uk-UA" sz="1400" dirty="0" err="1"/>
            <a:t>високоюдовірою</a:t>
          </a:r>
          <a:r>
            <a:rPr lang="uk-UA" sz="1400" dirty="0"/>
            <a:t> суспільства до національної грошової одиниці, її стійкістю, створює оптимальні умови для поступального розвитку вітчизняної економіки, залучення в країну іноземних інвестицій, інтеграції України до світової економічної системи, а також максимально захищає від потрясінь на міжнародних валютних ринках</a:t>
          </a:r>
        </a:p>
      </dgm:t>
    </dgm:pt>
    <dgm:pt modelId="{88E92A49-F9A9-4B48-A89F-F957F429B412}" type="parTrans" cxnId="{8BE0AFED-1D18-4406-8E32-3FBB2C8609E7}">
      <dgm:prSet/>
      <dgm:spPr/>
      <dgm:t>
        <a:bodyPr/>
        <a:lstStyle/>
        <a:p>
          <a:endParaRPr lang="uk-UA"/>
        </a:p>
      </dgm:t>
    </dgm:pt>
    <dgm:pt modelId="{752C1443-DABF-4F6D-BC9A-2473AA5C9497}" type="sibTrans" cxnId="{8BE0AFED-1D18-4406-8E32-3FBB2C8609E7}">
      <dgm:prSet/>
      <dgm:spPr/>
      <dgm:t>
        <a:bodyPr/>
        <a:lstStyle/>
        <a:p>
          <a:endParaRPr lang="uk-UA"/>
        </a:p>
      </dgm:t>
    </dgm:pt>
    <dgm:pt modelId="{432BF15B-F4B7-4FF4-B110-BC9B959E6CA2}">
      <dgm:prSet custT="1"/>
      <dgm:spPr/>
      <dgm:t>
        <a:bodyPr/>
        <a:lstStyle/>
        <a:p>
          <a:r>
            <a:rPr lang="uk-UA" sz="1400"/>
            <a:t>стан забезпечення платоспроможності та фінансової стійкості державних фінансів, що надає можливість органам державної влади максимально ефективно виконувати покладені на них функції</a:t>
          </a:r>
        </a:p>
      </dgm:t>
    </dgm:pt>
    <dgm:pt modelId="{87979B69-2DF8-4166-9D2A-84D3A5277A05}" type="parTrans" cxnId="{8AB645AB-ACED-461C-928E-FA38B35FFF67}">
      <dgm:prSet/>
      <dgm:spPr/>
      <dgm:t>
        <a:bodyPr/>
        <a:lstStyle/>
        <a:p>
          <a:endParaRPr lang="uk-UA"/>
        </a:p>
      </dgm:t>
    </dgm:pt>
    <dgm:pt modelId="{502C61E7-4AA4-4BCC-A6ED-E6FAB6C645A5}" type="sibTrans" cxnId="{8AB645AB-ACED-461C-928E-FA38B35FFF67}">
      <dgm:prSet/>
      <dgm:spPr/>
      <dgm:t>
        <a:bodyPr/>
        <a:lstStyle/>
        <a:p>
          <a:endParaRPr lang="uk-UA"/>
        </a:p>
      </dgm:t>
    </dgm:pt>
    <dgm:pt modelId="{76334E5A-4E66-44ED-B407-3569CDDA40A3}">
      <dgm:prSet custT="1"/>
      <dgm:spPr/>
      <dgm:t>
        <a:bodyPr/>
        <a:lstStyle/>
        <a:p>
          <a:r>
            <a:rPr lang="uk-UA" sz="1400"/>
            <a:t>відповідний рівень внутрішньої та зовнішньої заборгованості з урахуванням вартості її обслуговування та ефективності використання внутрішніх і зовнішніх запозичень та оптимального співвідношення між ними, достатній для задоволення нагальних соціально-економічних потреб, що не загрожує суверенітету держави та її фінансовій системі</a:t>
          </a:r>
        </a:p>
      </dgm:t>
    </dgm:pt>
    <dgm:pt modelId="{C44BE114-E41F-4739-A1B2-A604B3DED2F3}" type="parTrans" cxnId="{B2D534B7-8CC1-4153-8EE5-716B8B8156C9}">
      <dgm:prSet/>
      <dgm:spPr/>
      <dgm:t>
        <a:bodyPr/>
        <a:lstStyle/>
        <a:p>
          <a:endParaRPr lang="uk-UA"/>
        </a:p>
      </dgm:t>
    </dgm:pt>
    <dgm:pt modelId="{3FF51FBF-E52E-4F88-81CC-AF5C014F18E8}" type="sibTrans" cxnId="{B2D534B7-8CC1-4153-8EE5-716B8B8156C9}">
      <dgm:prSet/>
      <dgm:spPr/>
      <dgm:t>
        <a:bodyPr/>
        <a:lstStyle/>
        <a:p>
          <a:endParaRPr lang="uk-UA"/>
        </a:p>
      </dgm:t>
    </dgm:pt>
    <dgm:pt modelId="{739082D7-CF3C-4705-97B0-8021E0AE47E4}" type="pres">
      <dgm:prSet presAssocID="{0F7E09BB-6E6A-4096-B035-537FA22D2F79}" presName="Name0" presStyleCnt="0">
        <dgm:presLayoutVars>
          <dgm:dir/>
          <dgm:animLvl val="lvl"/>
          <dgm:resizeHandles/>
        </dgm:presLayoutVars>
      </dgm:prSet>
      <dgm:spPr/>
    </dgm:pt>
    <dgm:pt modelId="{882F215A-85C0-4FCE-A9DF-7501D26BE107}" type="pres">
      <dgm:prSet presAssocID="{7EAB6EED-F83C-4A85-9F6E-B27DDB8C1050}" presName="linNode" presStyleCnt="0"/>
      <dgm:spPr/>
    </dgm:pt>
    <dgm:pt modelId="{EDC99326-8F52-439A-B918-EB8B035A32FA}" type="pres">
      <dgm:prSet presAssocID="{7EAB6EED-F83C-4A85-9F6E-B27DDB8C1050}" presName="parentShp" presStyleLbl="node1" presStyleIdx="0" presStyleCnt="6" custScaleX="62736">
        <dgm:presLayoutVars>
          <dgm:bulletEnabled val="1"/>
        </dgm:presLayoutVars>
      </dgm:prSet>
      <dgm:spPr/>
    </dgm:pt>
    <dgm:pt modelId="{55CBA618-C08C-4C71-A6FA-86C09A5CD68A}" type="pres">
      <dgm:prSet presAssocID="{7EAB6EED-F83C-4A85-9F6E-B27DDB8C1050}" presName="childShp" presStyleLbl="bgAccFollowNode1" presStyleIdx="0" presStyleCnt="6" custScaleX="114472">
        <dgm:presLayoutVars>
          <dgm:bulletEnabled val="1"/>
        </dgm:presLayoutVars>
      </dgm:prSet>
      <dgm:spPr/>
    </dgm:pt>
    <dgm:pt modelId="{171DDA99-C2B9-4CF1-8A78-89E33F282E02}" type="pres">
      <dgm:prSet presAssocID="{703D9524-E980-43F6-B382-28D6D6F4BE92}" presName="spacing" presStyleCnt="0"/>
      <dgm:spPr/>
    </dgm:pt>
    <dgm:pt modelId="{BBD984F5-B864-4A13-A571-9258035CD091}" type="pres">
      <dgm:prSet presAssocID="{0AD9195D-F5FF-458D-B716-7154395D978D}" presName="linNode" presStyleCnt="0"/>
      <dgm:spPr/>
    </dgm:pt>
    <dgm:pt modelId="{7DD43E84-D9B1-456C-8C7C-4AC72BF9A4F9}" type="pres">
      <dgm:prSet presAssocID="{0AD9195D-F5FF-458D-B716-7154395D978D}" presName="parentShp" presStyleLbl="node1" presStyleIdx="1" presStyleCnt="6" custScaleX="62736">
        <dgm:presLayoutVars>
          <dgm:bulletEnabled val="1"/>
        </dgm:presLayoutVars>
      </dgm:prSet>
      <dgm:spPr/>
    </dgm:pt>
    <dgm:pt modelId="{E8BA959C-A2EC-417A-BB80-A05DFD6781A9}" type="pres">
      <dgm:prSet presAssocID="{0AD9195D-F5FF-458D-B716-7154395D978D}" presName="childShp" presStyleLbl="bgAccFollowNode1" presStyleIdx="1" presStyleCnt="6" custScaleX="114472">
        <dgm:presLayoutVars>
          <dgm:bulletEnabled val="1"/>
        </dgm:presLayoutVars>
      </dgm:prSet>
      <dgm:spPr/>
    </dgm:pt>
    <dgm:pt modelId="{9AA3F780-5A60-4630-BF07-2690E47DC07E}" type="pres">
      <dgm:prSet presAssocID="{B4BC8AEF-CE3A-449E-A708-4A437D3D6121}" presName="spacing" presStyleCnt="0"/>
      <dgm:spPr/>
    </dgm:pt>
    <dgm:pt modelId="{66ABB28E-C0FD-4536-A83D-0347414665CD}" type="pres">
      <dgm:prSet presAssocID="{017F6F40-651D-4305-97E3-16713D8155B8}" presName="linNode" presStyleCnt="0"/>
      <dgm:spPr/>
    </dgm:pt>
    <dgm:pt modelId="{CE034F4E-6262-44D7-AE50-EC0E8ED499F8}" type="pres">
      <dgm:prSet presAssocID="{017F6F40-651D-4305-97E3-16713D8155B8}" presName="parentShp" presStyleLbl="node1" presStyleIdx="2" presStyleCnt="6" custScaleX="62736">
        <dgm:presLayoutVars>
          <dgm:bulletEnabled val="1"/>
        </dgm:presLayoutVars>
      </dgm:prSet>
      <dgm:spPr/>
    </dgm:pt>
    <dgm:pt modelId="{DFFB7D66-1D1C-46AB-8534-5641E0F01968}" type="pres">
      <dgm:prSet presAssocID="{017F6F40-651D-4305-97E3-16713D8155B8}" presName="childShp" presStyleLbl="bgAccFollowNode1" presStyleIdx="2" presStyleCnt="6" custScaleX="114472">
        <dgm:presLayoutVars>
          <dgm:bulletEnabled val="1"/>
        </dgm:presLayoutVars>
      </dgm:prSet>
      <dgm:spPr/>
    </dgm:pt>
    <dgm:pt modelId="{C7866C3E-E31B-4465-8B17-1D8D3D77122F}" type="pres">
      <dgm:prSet presAssocID="{F91A0E70-E2B9-414C-8A65-890431BDA9FE}" presName="spacing" presStyleCnt="0"/>
      <dgm:spPr/>
    </dgm:pt>
    <dgm:pt modelId="{ECA65158-461B-470F-8E8A-2A5E34DC1A8A}" type="pres">
      <dgm:prSet presAssocID="{1C7983CF-E5D4-4462-9B92-97D85B2CBFE2}" presName="linNode" presStyleCnt="0"/>
      <dgm:spPr/>
    </dgm:pt>
    <dgm:pt modelId="{F4854EE6-AEE2-40B1-AC79-8D87F2C9B682}" type="pres">
      <dgm:prSet presAssocID="{1C7983CF-E5D4-4462-9B92-97D85B2CBFE2}" presName="parentShp" presStyleLbl="node1" presStyleIdx="3" presStyleCnt="6" custScaleX="62736">
        <dgm:presLayoutVars>
          <dgm:bulletEnabled val="1"/>
        </dgm:presLayoutVars>
      </dgm:prSet>
      <dgm:spPr/>
    </dgm:pt>
    <dgm:pt modelId="{A031FEDD-4404-485A-BC2D-F00839604E62}" type="pres">
      <dgm:prSet presAssocID="{1C7983CF-E5D4-4462-9B92-97D85B2CBFE2}" presName="childShp" presStyleLbl="bgAccFollowNode1" presStyleIdx="3" presStyleCnt="6" custScaleX="114472">
        <dgm:presLayoutVars>
          <dgm:bulletEnabled val="1"/>
        </dgm:presLayoutVars>
      </dgm:prSet>
      <dgm:spPr/>
    </dgm:pt>
    <dgm:pt modelId="{18776363-3E0B-4B9C-BAA3-7577131A478C}" type="pres">
      <dgm:prSet presAssocID="{A00BD4EA-DDB2-4469-8ADD-488CDADFD1F7}" presName="spacing" presStyleCnt="0"/>
      <dgm:spPr/>
    </dgm:pt>
    <dgm:pt modelId="{FDE20A3A-1B4A-4180-9717-1CCFF7B34002}" type="pres">
      <dgm:prSet presAssocID="{032E4C05-480E-4832-A622-6FEDF1EE08DF}" presName="linNode" presStyleCnt="0"/>
      <dgm:spPr/>
    </dgm:pt>
    <dgm:pt modelId="{B548EB84-BB55-43BA-B011-129FEA9C1956}" type="pres">
      <dgm:prSet presAssocID="{032E4C05-480E-4832-A622-6FEDF1EE08DF}" presName="parentShp" presStyleLbl="node1" presStyleIdx="4" presStyleCnt="6" custScaleX="62736">
        <dgm:presLayoutVars>
          <dgm:bulletEnabled val="1"/>
        </dgm:presLayoutVars>
      </dgm:prSet>
      <dgm:spPr/>
    </dgm:pt>
    <dgm:pt modelId="{05507075-731E-4503-A60A-965DB15C6F42}" type="pres">
      <dgm:prSet presAssocID="{032E4C05-480E-4832-A622-6FEDF1EE08DF}" presName="childShp" presStyleLbl="bgAccFollowNode1" presStyleIdx="4" presStyleCnt="6" custScaleX="114472">
        <dgm:presLayoutVars>
          <dgm:bulletEnabled val="1"/>
        </dgm:presLayoutVars>
      </dgm:prSet>
      <dgm:spPr/>
    </dgm:pt>
    <dgm:pt modelId="{CEA0F103-07E2-4BB5-B6EE-3BC552AB794E}" type="pres">
      <dgm:prSet presAssocID="{5607E912-2AF0-4526-B34B-710B8879585A}" presName="spacing" presStyleCnt="0"/>
      <dgm:spPr/>
    </dgm:pt>
    <dgm:pt modelId="{0076F0D6-05D1-4594-A916-80FB6B3A0E21}" type="pres">
      <dgm:prSet presAssocID="{0D7A67E7-6350-4281-8CD7-A8F0CA481EEB}" presName="linNode" presStyleCnt="0"/>
      <dgm:spPr/>
    </dgm:pt>
    <dgm:pt modelId="{32389454-EC3B-4A34-8D46-B7B4AD5742B3}" type="pres">
      <dgm:prSet presAssocID="{0D7A67E7-6350-4281-8CD7-A8F0CA481EEB}" presName="parentShp" presStyleLbl="node1" presStyleIdx="5" presStyleCnt="6" custScaleX="62736">
        <dgm:presLayoutVars>
          <dgm:bulletEnabled val="1"/>
        </dgm:presLayoutVars>
      </dgm:prSet>
      <dgm:spPr/>
    </dgm:pt>
    <dgm:pt modelId="{4A285CBA-5667-4CB1-9B05-F5003EE4D3CE}" type="pres">
      <dgm:prSet presAssocID="{0D7A67E7-6350-4281-8CD7-A8F0CA481EEB}" presName="childShp" presStyleLbl="bgAccFollowNode1" presStyleIdx="5" presStyleCnt="6" custScaleX="114472">
        <dgm:presLayoutVars>
          <dgm:bulletEnabled val="1"/>
        </dgm:presLayoutVars>
      </dgm:prSet>
      <dgm:spPr/>
    </dgm:pt>
  </dgm:ptLst>
  <dgm:cxnLst>
    <dgm:cxn modelId="{57F9B809-A0B6-4536-850F-D352BA2037AB}" type="presOf" srcId="{0AD9195D-F5FF-458D-B716-7154395D978D}" destId="{7DD43E84-D9B1-456C-8C7C-4AC72BF9A4F9}" srcOrd="0" destOrd="0" presId="urn:microsoft.com/office/officeart/2005/8/layout/vList6"/>
    <dgm:cxn modelId="{74BC041B-35AF-4977-BBA5-368A3EBC4DFE}" type="presOf" srcId="{7054328D-C6DE-45A6-8CF8-CA9F7D80C654}" destId="{E8BA959C-A2EC-417A-BB80-A05DFD6781A9}" srcOrd="0" destOrd="0" presId="urn:microsoft.com/office/officeart/2005/8/layout/vList6"/>
    <dgm:cxn modelId="{457E0B1C-B257-4A4D-843C-982EEEB39FCD}" type="presOf" srcId="{5B325600-D974-483E-B107-03BF23381257}" destId="{4A285CBA-5667-4CB1-9B05-F5003EE4D3CE}" srcOrd="0" destOrd="0" presId="urn:microsoft.com/office/officeart/2005/8/layout/vList6"/>
    <dgm:cxn modelId="{1EC2AA1C-AE87-4E7B-A27C-362669FABE91}" type="presOf" srcId="{432BF15B-F4B7-4FF4-B110-BC9B959E6CA2}" destId="{A031FEDD-4404-485A-BC2D-F00839604E62}" srcOrd="0" destOrd="0" presId="urn:microsoft.com/office/officeart/2005/8/layout/vList6"/>
    <dgm:cxn modelId="{C0763C20-90F1-47E6-A30C-BA5B81280E5B}" type="presOf" srcId="{0D7A67E7-6350-4281-8CD7-A8F0CA481EEB}" destId="{32389454-EC3B-4A34-8D46-B7B4AD5742B3}" srcOrd="0" destOrd="0" presId="urn:microsoft.com/office/officeart/2005/8/layout/vList6"/>
    <dgm:cxn modelId="{6ADF8923-CE1E-49C1-A9F8-103F539D617E}" srcId="{0F7E09BB-6E6A-4096-B035-537FA22D2F79}" destId="{1C7983CF-E5D4-4462-9B92-97D85B2CBFE2}" srcOrd="3" destOrd="0" parTransId="{F9F87D79-9CEB-4C93-8D39-C862FF676C7C}" sibTransId="{A00BD4EA-DDB2-4469-8ADD-488CDADFD1F7}"/>
    <dgm:cxn modelId="{971E8660-2EC0-4C95-84B0-3019BF664F36}" srcId="{0F7E09BB-6E6A-4096-B035-537FA22D2F79}" destId="{017F6F40-651D-4305-97E3-16713D8155B8}" srcOrd="2" destOrd="0" parTransId="{570AADC9-D711-4928-BEF7-B51CF61ED363}" sibTransId="{F91A0E70-E2B9-414C-8A65-890431BDA9FE}"/>
    <dgm:cxn modelId="{2E998264-5BE9-49F3-8E33-2FBBAE90ABAA}" type="presOf" srcId="{7EAB6EED-F83C-4A85-9F6E-B27DDB8C1050}" destId="{EDC99326-8F52-439A-B918-EB8B035A32FA}" srcOrd="0" destOrd="0" presId="urn:microsoft.com/office/officeart/2005/8/layout/vList6"/>
    <dgm:cxn modelId="{8372F471-17CA-485F-8E08-62BDFC74ACC0}" srcId="{0D7A67E7-6350-4281-8CD7-A8F0CA481EEB}" destId="{5B325600-D974-483E-B107-03BF23381257}" srcOrd="0" destOrd="0" parTransId="{9526CA65-250D-418E-90F4-CFF73FFCD258}" sibTransId="{CD7FE1A9-93B9-40AF-9B04-844B3361BC67}"/>
    <dgm:cxn modelId="{E436CF8A-F2DE-445A-80B2-3647AEB1B60A}" type="presOf" srcId="{76334E5A-4E66-44ED-B407-3569CDDA40A3}" destId="{DFFB7D66-1D1C-46AB-8534-5641E0F01968}" srcOrd="0" destOrd="0" presId="urn:microsoft.com/office/officeart/2005/8/layout/vList6"/>
    <dgm:cxn modelId="{1F253A8B-DD83-4E58-9D30-EAED5A43363A}" type="presOf" srcId="{0F7E09BB-6E6A-4096-B035-537FA22D2F79}" destId="{739082D7-CF3C-4705-97B0-8021E0AE47E4}" srcOrd="0" destOrd="0" presId="urn:microsoft.com/office/officeart/2005/8/layout/vList6"/>
    <dgm:cxn modelId="{89DFC18D-549F-4F2B-A610-099A64E44EF2}" srcId="{0F7E09BB-6E6A-4096-B035-537FA22D2F79}" destId="{7EAB6EED-F83C-4A85-9F6E-B27DDB8C1050}" srcOrd="0" destOrd="0" parTransId="{15B9EB95-DF33-40E6-867C-74489BAC739E}" sibTransId="{703D9524-E980-43F6-B382-28D6D6F4BE92}"/>
    <dgm:cxn modelId="{5812E88E-7997-47F9-88EA-95A0E6C5980E}" type="presOf" srcId="{575C8C2B-DDD7-4641-ACCF-86C11063852E}" destId="{55CBA618-C08C-4C71-A6FA-86C09A5CD68A}" srcOrd="0" destOrd="0" presId="urn:microsoft.com/office/officeart/2005/8/layout/vList6"/>
    <dgm:cxn modelId="{DD5DEB99-A9E8-403A-B425-44761AC1991E}" type="presOf" srcId="{032E4C05-480E-4832-A622-6FEDF1EE08DF}" destId="{B548EB84-BB55-43BA-B011-129FEA9C1956}" srcOrd="0" destOrd="0" presId="urn:microsoft.com/office/officeart/2005/8/layout/vList6"/>
    <dgm:cxn modelId="{1A0F729A-5518-4FB9-8F22-5C1590CCA8FB}" srcId="{0F7E09BB-6E6A-4096-B035-537FA22D2F79}" destId="{0D7A67E7-6350-4281-8CD7-A8F0CA481EEB}" srcOrd="5" destOrd="0" parTransId="{4FFCA6D8-6D7A-4BFD-8D3E-35E5A26DD7D1}" sibTransId="{249FB4EC-DE9F-404E-B3DE-F4B813246D17}"/>
    <dgm:cxn modelId="{7B46EB9F-7CA1-4693-AB16-F4F3224AF355}" srcId="{0F7E09BB-6E6A-4096-B035-537FA22D2F79}" destId="{032E4C05-480E-4832-A622-6FEDF1EE08DF}" srcOrd="4" destOrd="0" parTransId="{D7C5FF16-7A03-4FCC-910A-C5A3169ACA93}" sibTransId="{5607E912-2AF0-4526-B34B-710B8879585A}"/>
    <dgm:cxn modelId="{8AB645AB-ACED-461C-928E-FA38B35FFF67}" srcId="{1C7983CF-E5D4-4462-9B92-97D85B2CBFE2}" destId="{432BF15B-F4B7-4FF4-B110-BC9B959E6CA2}" srcOrd="0" destOrd="0" parTransId="{87979B69-2DF8-4166-9D2A-84D3A5277A05}" sibTransId="{502C61E7-4AA4-4BCC-A6ED-E6FAB6C645A5}"/>
    <dgm:cxn modelId="{B2D534B7-8CC1-4153-8EE5-716B8B8156C9}" srcId="{017F6F40-651D-4305-97E3-16713D8155B8}" destId="{76334E5A-4E66-44ED-B407-3569CDDA40A3}" srcOrd="0" destOrd="0" parTransId="{C44BE114-E41F-4739-A1B2-A604B3DED2F3}" sibTransId="{3FF51FBF-E52E-4F88-81CC-AF5C014F18E8}"/>
    <dgm:cxn modelId="{3E1774B9-6E04-4ECC-B24D-6FB7791997A8}" type="presOf" srcId="{017F6F40-651D-4305-97E3-16713D8155B8}" destId="{CE034F4E-6262-44D7-AE50-EC0E8ED499F8}" srcOrd="0" destOrd="0" presId="urn:microsoft.com/office/officeart/2005/8/layout/vList6"/>
    <dgm:cxn modelId="{32B598C8-F7C0-4E4E-85E8-52EDF4EEAEDC}" srcId="{0AD9195D-F5FF-458D-B716-7154395D978D}" destId="{7054328D-C6DE-45A6-8CF8-CA9F7D80C654}" srcOrd="0" destOrd="0" parTransId="{097F2AA9-3516-470E-8AA8-E5845E07B5D4}" sibTransId="{C5E4686D-071D-40E3-96B6-3FCC9297A74B}"/>
    <dgm:cxn modelId="{E241B0C8-F091-45EC-AD4D-410CEED0A243}" srcId="{0F7E09BB-6E6A-4096-B035-537FA22D2F79}" destId="{0AD9195D-F5FF-458D-B716-7154395D978D}" srcOrd="1" destOrd="0" parTransId="{987271E6-EE54-45E3-ABD4-91F74BB9AADB}" sibTransId="{B4BC8AEF-CE3A-449E-A708-4A437D3D6121}"/>
    <dgm:cxn modelId="{B28A96D9-57BA-4AB5-89D3-B04A60408896}" type="presOf" srcId="{1C7983CF-E5D4-4462-9B92-97D85B2CBFE2}" destId="{F4854EE6-AEE2-40B1-AC79-8D87F2C9B682}" srcOrd="0" destOrd="0" presId="urn:microsoft.com/office/officeart/2005/8/layout/vList6"/>
    <dgm:cxn modelId="{439B04DB-BEFE-46C6-A0AC-1FE9F128B56B}" srcId="{7EAB6EED-F83C-4A85-9F6E-B27DDB8C1050}" destId="{575C8C2B-DDD7-4641-ACCF-86C11063852E}" srcOrd="0" destOrd="0" parTransId="{2F43F25D-D84F-4E03-9350-9C069237915C}" sibTransId="{1F147C82-5BDE-42C9-BF0E-360FB1783419}"/>
    <dgm:cxn modelId="{8AB867DD-190A-40D1-A5E9-420E3B0D98B1}" type="presOf" srcId="{8D196F63-E13B-4E6E-BA6A-EC2DA066F95E}" destId="{05507075-731E-4503-A60A-965DB15C6F42}" srcOrd="0" destOrd="0" presId="urn:microsoft.com/office/officeart/2005/8/layout/vList6"/>
    <dgm:cxn modelId="{8BE0AFED-1D18-4406-8E32-3FBB2C8609E7}" srcId="{032E4C05-480E-4832-A622-6FEDF1EE08DF}" destId="{8D196F63-E13B-4E6E-BA6A-EC2DA066F95E}" srcOrd="0" destOrd="0" parTransId="{88E92A49-F9A9-4B48-A89F-F957F429B412}" sibTransId="{752C1443-DABF-4F6D-BC9A-2473AA5C9497}"/>
    <dgm:cxn modelId="{6DA8CE11-589B-49FC-8094-385971C4F711}" type="presParOf" srcId="{739082D7-CF3C-4705-97B0-8021E0AE47E4}" destId="{882F215A-85C0-4FCE-A9DF-7501D26BE107}" srcOrd="0" destOrd="0" presId="urn:microsoft.com/office/officeart/2005/8/layout/vList6"/>
    <dgm:cxn modelId="{B8E0C9E3-6B3A-4D6E-A396-33EBBFA4D840}" type="presParOf" srcId="{882F215A-85C0-4FCE-A9DF-7501D26BE107}" destId="{EDC99326-8F52-439A-B918-EB8B035A32FA}" srcOrd="0" destOrd="0" presId="urn:microsoft.com/office/officeart/2005/8/layout/vList6"/>
    <dgm:cxn modelId="{0F969F72-4D9D-46FB-97F5-35D1C9BE8E42}" type="presParOf" srcId="{882F215A-85C0-4FCE-A9DF-7501D26BE107}" destId="{55CBA618-C08C-4C71-A6FA-86C09A5CD68A}" srcOrd="1" destOrd="0" presId="urn:microsoft.com/office/officeart/2005/8/layout/vList6"/>
    <dgm:cxn modelId="{FCF29535-2EC0-4B13-A95B-603D25A67A88}" type="presParOf" srcId="{739082D7-CF3C-4705-97B0-8021E0AE47E4}" destId="{171DDA99-C2B9-4CF1-8A78-89E33F282E02}" srcOrd="1" destOrd="0" presId="urn:microsoft.com/office/officeart/2005/8/layout/vList6"/>
    <dgm:cxn modelId="{BC11E716-8F49-45D7-922F-C7ACE449B874}" type="presParOf" srcId="{739082D7-CF3C-4705-97B0-8021E0AE47E4}" destId="{BBD984F5-B864-4A13-A571-9258035CD091}" srcOrd="2" destOrd="0" presId="urn:microsoft.com/office/officeart/2005/8/layout/vList6"/>
    <dgm:cxn modelId="{B0ECE1A6-F1DC-4F8A-8681-DE4905695CDF}" type="presParOf" srcId="{BBD984F5-B864-4A13-A571-9258035CD091}" destId="{7DD43E84-D9B1-456C-8C7C-4AC72BF9A4F9}" srcOrd="0" destOrd="0" presId="urn:microsoft.com/office/officeart/2005/8/layout/vList6"/>
    <dgm:cxn modelId="{FF1CB6FA-112E-40E1-B53D-897AFD163D63}" type="presParOf" srcId="{BBD984F5-B864-4A13-A571-9258035CD091}" destId="{E8BA959C-A2EC-417A-BB80-A05DFD6781A9}" srcOrd="1" destOrd="0" presId="urn:microsoft.com/office/officeart/2005/8/layout/vList6"/>
    <dgm:cxn modelId="{A7D1E146-39CD-49C3-8682-82F3E3815FA0}" type="presParOf" srcId="{739082D7-CF3C-4705-97B0-8021E0AE47E4}" destId="{9AA3F780-5A60-4630-BF07-2690E47DC07E}" srcOrd="3" destOrd="0" presId="urn:microsoft.com/office/officeart/2005/8/layout/vList6"/>
    <dgm:cxn modelId="{4CD7B01B-D7EC-45AC-9F5F-1F42AEF4AEFE}" type="presParOf" srcId="{739082D7-CF3C-4705-97B0-8021E0AE47E4}" destId="{66ABB28E-C0FD-4536-A83D-0347414665CD}" srcOrd="4" destOrd="0" presId="urn:microsoft.com/office/officeart/2005/8/layout/vList6"/>
    <dgm:cxn modelId="{8E630F7D-71B7-4534-88B1-CAC193B1669C}" type="presParOf" srcId="{66ABB28E-C0FD-4536-A83D-0347414665CD}" destId="{CE034F4E-6262-44D7-AE50-EC0E8ED499F8}" srcOrd="0" destOrd="0" presId="urn:microsoft.com/office/officeart/2005/8/layout/vList6"/>
    <dgm:cxn modelId="{70A39508-8840-4CDC-92B7-C1490DBEBB86}" type="presParOf" srcId="{66ABB28E-C0FD-4536-A83D-0347414665CD}" destId="{DFFB7D66-1D1C-46AB-8534-5641E0F01968}" srcOrd="1" destOrd="0" presId="urn:microsoft.com/office/officeart/2005/8/layout/vList6"/>
    <dgm:cxn modelId="{E5FD0407-8A09-4881-BEDF-825DDB98EBA2}" type="presParOf" srcId="{739082D7-CF3C-4705-97B0-8021E0AE47E4}" destId="{C7866C3E-E31B-4465-8B17-1D8D3D77122F}" srcOrd="5" destOrd="0" presId="urn:microsoft.com/office/officeart/2005/8/layout/vList6"/>
    <dgm:cxn modelId="{0DE2877A-2AC5-445A-98BD-8C7802A87750}" type="presParOf" srcId="{739082D7-CF3C-4705-97B0-8021E0AE47E4}" destId="{ECA65158-461B-470F-8E8A-2A5E34DC1A8A}" srcOrd="6" destOrd="0" presId="urn:microsoft.com/office/officeart/2005/8/layout/vList6"/>
    <dgm:cxn modelId="{D40BF7BC-F832-411A-B4F0-3AF01C8277FC}" type="presParOf" srcId="{ECA65158-461B-470F-8E8A-2A5E34DC1A8A}" destId="{F4854EE6-AEE2-40B1-AC79-8D87F2C9B682}" srcOrd="0" destOrd="0" presId="urn:microsoft.com/office/officeart/2005/8/layout/vList6"/>
    <dgm:cxn modelId="{5F02940C-4591-466A-B010-622E691DE152}" type="presParOf" srcId="{ECA65158-461B-470F-8E8A-2A5E34DC1A8A}" destId="{A031FEDD-4404-485A-BC2D-F00839604E62}" srcOrd="1" destOrd="0" presId="urn:microsoft.com/office/officeart/2005/8/layout/vList6"/>
    <dgm:cxn modelId="{850F4D75-1758-4F61-AD73-BCBF6D95AC44}" type="presParOf" srcId="{739082D7-CF3C-4705-97B0-8021E0AE47E4}" destId="{18776363-3E0B-4B9C-BAA3-7577131A478C}" srcOrd="7" destOrd="0" presId="urn:microsoft.com/office/officeart/2005/8/layout/vList6"/>
    <dgm:cxn modelId="{BE451935-547C-49F0-AFC3-A42FB42B02B6}" type="presParOf" srcId="{739082D7-CF3C-4705-97B0-8021E0AE47E4}" destId="{FDE20A3A-1B4A-4180-9717-1CCFF7B34002}" srcOrd="8" destOrd="0" presId="urn:microsoft.com/office/officeart/2005/8/layout/vList6"/>
    <dgm:cxn modelId="{9ABCD7D9-7419-4093-AB29-20C5376E3309}" type="presParOf" srcId="{FDE20A3A-1B4A-4180-9717-1CCFF7B34002}" destId="{B548EB84-BB55-43BA-B011-129FEA9C1956}" srcOrd="0" destOrd="0" presId="urn:microsoft.com/office/officeart/2005/8/layout/vList6"/>
    <dgm:cxn modelId="{9AE0D0BD-4735-46A8-B9AE-73455859D581}" type="presParOf" srcId="{FDE20A3A-1B4A-4180-9717-1CCFF7B34002}" destId="{05507075-731E-4503-A60A-965DB15C6F42}" srcOrd="1" destOrd="0" presId="urn:microsoft.com/office/officeart/2005/8/layout/vList6"/>
    <dgm:cxn modelId="{13D72BED-3312-4E71-8261-D9D3C3D5FB89}" type="presParOf" srcId="{739082D7-CF3C-4705-97B0-8021E0AE47E4}" destId="{CEA0F103-07E2-4BB5-B6EE-3BC552AB794E}" srcOrd="9" destOrd="0" presId="urn:microsoft.com/office/officeart/2005/8/layout/vList6"/>
    <dgm:cxn modelId="{DEC6999B-E284-4762-B8B2-C984A54DA82B}" type="presParOf" srcId="{739082D7-CF3C-4705-97B0-8021E0AE47E4}" destId="{0076F0D6-05D1-4594-A916-80FB6B3A0E21}" srcOrd="10" destOrd="0" presId="urn:microsoft.com/office/officeart/2005/8/layout/vList6"/>
    <dgm:cxn modelId="{9ABF6411-4C84-4CA7-BBB4-FF1BA71F531D}" type="presParOf" srcId="{0076F0D6-05D1-4594-A916-80FB6B3A0E21}" destId="{32389454-EC3B-4A34-8D46-B7B4AD5742B3}" srcOrd="0" destOrd="0" presId="urn:microsoft.com/office/officeart/2005/8/layout/vList6"/>
    <dgm:cxn modelId="{008FEC9F-42EA-48BE-8DF6-BD529244319C}" type="presParOf" srcId="{0076F0D6-05D1-4594-A916-80FB6B3A0E21}" destId="{4A285CBA-5667-4CB1-9B05-F5003EE4D3C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39C493-0FFE-4514-8B3A-4CD6065EC32E}" type="doc">
      <dgm:prSet loTypeId="urn:microsoft.com/office/officeart/2005/8/layout/matrix2" loCatId="matrix" qsTypeId="urn:microsoft.com/office/officeart/2005/8/quickstyle/simple5" qsCatId="simple" csTypeId="urn:microsoft.com/office/officeart/2005/8/colors/accent1_3" csCatId="accent1" phldr="1"/>
      <dgm:spPr/>
      <dgm:t>
        <a:bodyPr/>
        <a:lstStyle/>
        <a:p>
          <a:endParaRPr lang="uk-UA"/>
        </a:p>
      </dgm:t>
    </dgm:pt>
    <dgm:pt modelId="{94AC506D-D54D-456F-81A6-E8E91FA8C335}">
      <dgm:prSet phldrT="[Текст]"/>
      <dgm:spPr/>
      <dgm:t>
        <a:bodyPr/>
        <a:lstStyle/>
        <a:p>
          <a:r>
            <a:rPr lang="uk-UA" b="1" dirty="0"/>
            <a:t>1. Підтримка внутрішнього ринку</a:t>
          </a:r>
          <a:endParaRPr lang="uk-UA" dirty="0"/>
        </a:p>
      </dgm:t>
    </dgm:pt>
    <dgm:pt modelId="{FEEDED46-09A7-4AE5-A5F2-9B8364BAC76F}" type="parTrans" cxnId="{75262A1C-DD1E-43D3-8189-47ADF5195EF8}">
      <dgm:prSet/>
      <dgm:spPr/>
      <dgm:t>
        <a:bodyPr/>
        <a:lstStyle/>
        <a:p>
          <a:endParaRPr lang="uk-UA"/>
        </a:p>
      </dgm:t>
    </dgm:pt>
    <dgm:pt modelId="{6E45C9A0-EB2A-4669-8261-474C6BC373A0}" type="sibTrans" cxnId="{75262A1C-DD1E-43D3-8189-47ADF5195EF8}">
      <dgm:prSet/>
      <dgm:spPr/>
      <dgm:t>
        <a:bodyPr/>
        <a:lstStyle/>
        <a:p>
          <a:endParaRPr lang="uk-UA"/>
        </a:p>
      </dgm:t>
    </dgm:pt>
    <dgm:pt modelId="{E7A85120-D7D1-4C6F-AB3E-170CB978B551}">
      <dgm:prSet phldrT="[Текст]"/>
      <dgm:spPr/>
      <dgm:t>
        <a:bodyPr/>
        <a:lstStyle/>
        <a:p>
          <a:r>
            <a:rPr lang="uk-UA" b="1" dirty="0"/>
            <a:t>2. Підтримка фінансової стійкості</a:t>
          </a:r>
          <a:endParaRPr lang="uk-UA" dirty="0"/>
        </a:p>
      </dgm:t>
    </dgm:pt>
    <dgm:pt modelId="{C1FD73DC-8408-4630-86C2-71641764C53F}" type="parTrans" cxnId="{53FCCE83-7512-46A6-988F-301661CF4443}">
      <dgm:prSet/>
      <dgm:spPr/>
      <dgm:t>
        <a:bodyPr/>
        <a:lstStyle/>
        <a:p>
          <a:endParaRPr lang="uk-UA"/>
        </a:p>
      </dgm:t>
    </dgm:pt>
    <dgm:pt modelId="{715BE32C-F93B-4EC3-849F-2D9B6D0E985B}" type="sibTrans" cxnId="{53FCCE83-7512-46A6-988F-301661CF4443}">
      <dgm:prSet/>
      <dgm:spPr/>
      <dgm:t>
        <a:bodyPr/>
        <a:lstStyle/>
        <a:p>
          <a:endParaRPr lang="uk-UA"/>
        </a:p>
      </dgm:t>
    </dgm:pt>
    <dgm:pt modelId="{AC069FDB-AB10-42EF-BE7D-88EFE700BCBE}">
      <dgm:prSet phldrT="[Текст]"/>
      <dgm:spPr/>
      <dgm:t>
        <a:bodyPr/>
        <a:lstStyle/>
        <a:p>
          <a:r>
            <a:rPr lang="uk-UA" b="1" dirty="0"/>
            <a:t>3. Відновлення рівноваги у зовнішній і внутрішній торгівлі</a:t>
          </a:r>
          <a:endParaRPr lang="uk-UA" dirty="0"/>
        </a:p>
      </dgm:t>
    </dgm:pt>
    <dgm:pt modelId="{9B09646C-AFA2-4328-8600-898ED8939676}" type="parTrans" cxnId="{6E64D291-16A5-4408-BB9C-43C773E44014}">
      <dgm:prSet/>
      <dgm:spPr/>
      <dgm:t>
        <a:bodyPr/>
        <a:lstStyle/>
        <a:p>
          <a:endParaRPr lang="uk-UA"/>
        </a:p>
      </dgm:t>
    </dgm:pt>
    <dgm:pt modelId="{9B4961AF-7DCA-4011-9277-310E80AA3B95}" type="sibTrans" cxnId="{6E64D291-16A5-4408-BB9C-43C773E44014}">
      <dgm:prSet/>
      <dgm:spPr/>
      <dgm:t>
        <a:bodyPr/>
        <a:lstStyle/>
        <a:p>
          <a:endParaRPr lang="uk-UA"/>
        </a:p>
      </dgm:t>
    </dgm:pt>
    <dgm:pt modelId="{3CB5ABC7-89E1-4309-9F5B-670F54E51266}">
      <dgm:prSet phldrT="[Текст]"/>
      <dgm:spPr/>
      <dgm:t>
        <a:bodyPr/>
        <a:lstStyle/>
        <a:p>
          <a:r>
            <a:rPr lang="uk-UA" b="1" dirty="0"/>
            <a:t>4. Відновлення інфраструктури</a:t>
          </a:r>
          <a:endParaRPr lang="uk-UA" dirty="0"/>
        </a:p>
      </dgm:t>
    </dgm:pt>
    <dgm:pt modelId="{E8D562F8-02BD-48CB-97EF-E36A148FA84B}" type="parTrans" cxnId="{8262891A-713E-41F1-85B3-C4FAF0188668}">
      <dgm:prSet/>
      <dgm:spPr/>
      <dgm:t>
        <a:bodyPr/>
        <a:lstStyle/>
        <a:p>
          <a:endParaRPr lang="uk-UA"/>
        </a:p>
      </dgm:t>
    </dgm:pt>
    <dgm:pt modelId="{A33C9D35-641D-4296-BE34-7CDC914EE210}" type="sibTrans" cxnId="{8262891A-713E-41F1-85B3-C4FAF0188668}">
      <dgm:prSet/>
      <dgm:spPr/>
      <dgm:t>
        <a:bodyPr/>
        <a:lstStyle/>
        <a:p>
          <a:endParaRPr lang="uk-UA"/>
        </a:p>
      </dgm:t>
    </dgm:pt>
    <dgm:pt modelId="{E3845981-7945-4604-9B91-99A12CA2840A}" type="pres">
      <dgm:prSet presAssocID="{E339C493-0FFE-4514-8B3A-4CD6065EC32E}" presName="matrix" presStyleCnt="0">
        <dgm:presLayoutVars>
          <dgm:chMax val="1"/>
          <dgm:dir/>
          <dgm:resizeHandles val="exact"/>
        </dgm:presLayoutVars>
      </dgm:prSet>
      <dgm:spPr/>
    </dgm:pt>
    <dgm:pt modelId="{DD411FCD-EDB7-43EF-B402-0D1A16668A49}" type="pres">
      <dgm:prSet presAssocID="{E339C493-0FFE-4514-8B3A-4CD6065EC32E}" presName="axisShape" presStyleLbl="bgShp" presStyleIdx="0" presStyleCnt="1"/>
      <dgm:spPr/>
    </dgm:pt>
    <dgm:pt modelId="{8EC37E99-3E53-42F1-9CB8-15E7F0969E53}" type="pres">
      <dgm:prSet presAssocID="{E339C493-0FFE-4514-8B3A-4CD6065EC32E}" presName="rect1" presStyleLbl="node1" presStyleIdx="0" presStyleCnt="4">
        <dgm:presLayoutVars>
          <dgm:chMax val="0"/>
          <dgm:chPref val="0"/>
          <dgm:bulletEnabled val="1"/>
        </dgm:presLayoutVars>
      </dgm:prSet>
      <dgm:spPr/>
    </dgm:pt>
    <dgm:pt modelId="{EF897D86-FB73-40BD-A31D-3E6EEE50115F}" type="pres">
      <dgm:prSet presAssocID="{E339C493-0FFE-4514-8B3A-4CD6065EC32E}" presName="rect2" presStyleLbl="node1" presStyleIdx="1" presStyleCnt="4" custLinFactNeighborX="3819" custLinFactNeighborY="-2060">
        <dgm:presLayoutVars>
          <dgm:chMax val="0"/>
          <dgm:chPref val="0"/>
          <dgm:bulletEnabled val="1"/>
        </dgm:presLayoutVars>
      </dgm:prSet>
      <dgm:spPr/>
    </dgm:pt>
    <dgm:pt modelId="{922E9EF3-C7A5-4524-BC16-D390B263AAC8}" type="pres">
      <dgm:prSet presAssocID="{E339C493-0FFE-4514-8B3A-4CD6065EC32E}" presName="rect3" presStyleLbl="node1" presStyleIdx="2" presStyleCnt="4">
        <dgm:presLayoutVars>
          <dgm:chMax val="0"/>
          <dgm:chPref val="0"/>
          <dgm:bulletEnabled val="1"/>
        </dgm:presLayoutVars>
      </dgm:prSet>
      <dgm:spPr/>
    </dgm:pt>
    <dgm:pt modelId="{F301A6AC-E499-4B21-A477-3EA1CDE3E74E}" type="pres">
      <dgm:prSet presAssocID="{E339C493-0FFE-4514-8B3A-4CD6065EC32E}" presName="rect4" presStyleLbl="node1" presStyleIdx="3" presStyleCnt="4">
        <dgm:presLayoutVars>
          <dgm:chMax val="0"/>
          <dgm:chPref val="0"/>
          <dgm:bulletEnabled val="1"/>
        </dgm:presLayoutVars>
      </dgm:prSet>
      <dgm:spPr/>
    </dgm:pt>
  </dgm:ptLst>
  <dgm:cxnLst>
    <dgm:cxn modelId="{5F228A04-5886-4CD8-BC41-CC16BDEADE97}" type="presOf" srcId="{3CB5ABC7-89E1-4309-9F5B-670F54E51266}" destId="{F301A6AC-E499-4B21-A477-3EA1CDE3E74E}" srcOrd="0" destOrd="0" presId="urn:microsoft.com/office/officeart/2005/8/layout/matrix2"/>
    <dgm:cxn modelId="{15A6F019-4F42-41E4-BBC5-782BCDC0A305}" type="presOf" srcId="{94AC506D-D54D-456F-81A6-E8E91FA8C335}" destId="{8EC37E99-3E53-42F1-9CB8-15E7F0969E53}" srcOrd="0" destOrd="0" presId="urn:microsoft.com/office/officeart/2005/8/layout/matrix2"/>
    <dgm:cxn modelId="{8262891A-713E-41F1-85B3-C4FAF0188668}" srcId="{E339C493-0FFE-4514-8B3A-4CD6065EC32E}" destId="{3CB5ABC7-89E1-4309-9F5B-670F54E51266}" srcOrd="3" destOrd="0" parTransId="{E8D562F8-02BD-48CB-97EF-E36A148FA84B}" sibTransId="{A33C9D35-641D-4296-BE34-7CDC914EE210}"/>
    <dgm:cxn modelId="{75262A1C-DD1E-43D3-8189-47ADF5195EF8}" srcId="{E339C493-0FFE-4514-8B3A-4CD6065EC32E}" destId="{94AC506D-D54D-456F-81A6-E8E91FA8C335}" srcOrd="0" destOrd="0" parTransId="{FEEDED46-09A7-4AE5-A5F2-9B8364BAC76F}" sibTransId="{6E45C9A0-EB2A-4669-8261-474C6BC373A0}"/>
    <dgm:cxn modelId="{21DAB625-8872-469C-A38A-36976ED8BC43}" type="presOf" srcId="{E339C493-0FFE-4514-8B3A-4CD6065EC32E}" destId="{E3845981-7945-4604-9B91-99A12CA2840A}" srcOrd="0" destOrd="0" presId="urn:microsoft.com/office/officeart/2005/8/layout/matrix2"/>
    <dgm:cxn modelId="{C6357856-139D-499B-8C11-82FF2F053B45}" type="presOf" srcId="{AC069FDB-AB10-42EF-BE7D-88EFE700BCBE}" destId="{922E9EF3-C7A5-4524-BC16-D390B263AAC8}" srcOrd="0" destOrd="0" presId="urn:microsoft.com/office/officeart/2005/8/layout/matrix2"/>
    <dgm:cxn modelId="{53FCCE83-7512-46A6-988F-301661CF4443}" srcId="{E339C493-0FFE-4514-8B3A-4CD6065EC32E}" destId="{E7A85120-D7D1-4C6F-AB3E-170CB978B551}" srcOrd="1" destOrd="0" parTransId="{C1FD73DC-8408-4630-86C2-71641764C53F}" sibTransId="{715BE32C-F93B-4EC3-849F-2D9B6D0E985B}"/>
    <dgm:cxn modelId="{6E64D291-16A5-4408-BB9C-43C773E44014}" srcId="{E339C493-0FFE-4514-8B3A-4CD6065EC32E}" destId="{AC069FDB-AB10-42EF-BE7D-88EFE700BCBE}" srcOrd="2" destOrd="0" parTransId="{9B09646C-AFA2-4328-8600-898ED8939676}" sibTransId="{9B4961AF-7DCA-4011-9277-310E80AA3B95}"/>
    <dgm:cxn modelId="{F19B3E9B-0104-48FD-957C-B58F9F39BE1A}" type="presOf" srcId="{E7A85120-D7D1-4C6F-AB3E-170CB978B551}" destId="{EF897D86-FB73-40BD-A31D-3E6EEE50115F}" srcOrd="0" destOrd="0" presId="urn:microsoft.com/office/officeart/2005/8/layout/matrix2"/>
    <dgm:cxn modelId="{2E1A779A-931B-4A9E-8619-C3D880B27331}" type="presParOf" srcId="{E3845981-7945-4604-9B91-99A12CA2840A}" destId="{DD411FCD-EDB7-43EF-B402-0D1A16668A49}" srcOrd="0" destOrd="0" presId="urn:microsoft.com/office/officeart/2005/8/layout/matrix2"/>
    <dgm:cxn modelId="{EE95EC01-6EBC-4635-86C8-F1DD93BF4BDB}" type="presParOf" srcId="{E3845981-7945-4604-9B91-99A12CA2840A}" destId="{8EC37E99-3E53-42F1-9CB8-15E7F0969E53}" srcOrd="1" destOrd="0" presId="urn:microsoft.com/office/officeart/2005/8/layout/matrix2"/>
    <dgm:cxn modelId="{6AAA880A-B539-49A7-9F2F-30487A0B1FD6}" type="presParOf" srcId="{E3845981-7945-4604-9B91-99A12CA2840A}" destId="{EF897D86-FB73-40BD-A31D-3E6EEE50115F}" srcOrd="2" destOrd="0" presId="urn:microsoft.com/office/officeart/2005/8/layout/matrix2"/>
    <dgm:cxn modelId="{9BB97665-0FBC-4A7B-ABA8-EF70031FC70B}" type="presParOf" srcId="{E3845981-7945-4604-9B91-99A12CA2840A}" destId="{922E9EF3-C7A5-4524-BC16-D390B263AAC8}" srcOrd="3" destOrd="0" presId="urn:microsoft.com/office/officeart/2005/8/layout/matrix2"/>
    <dgm:cxn modelId="{301D2583-0C48-4D0F-9402-82C1F2472D0C}" type="presParOf" srcId="{E3845981-7945-4604-9B91-99A12CA2840A}" destId="{F301A6AC-E499-4B21-A477-3EA1CDE3E74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04EB41-6B14-4CE7-9A48-926E272C3BE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uk-UA"/>
        </a:p>
      </dgm:t>
    </dgm:pt>
    <dgm:pt modelId="{E63C2F91-D544-4D93-AB3B-2B036E8B16F6}">
      <dgm:prSet phldrT="[Текст]"/>
      <dgm:spPr/>
      <dgm:t>
        <a:bodyPr/>
        <a:lstStyle/>
        <a:p>
          <a:pPr>
            <a:buFont typeface="+mj-lt"/>
            <a:buAutoNum type="arabicPeriod"/>
          </a:pPr>
          <a:r>
            <a:rPr lang="uk-UA" b="1" dirty="0"/>
            <a:t>Боротьба з економічними злочинами</a:t>
          </a:r>
          <a:endParaRPr lang="uk-UA" dirty="0"/>
        </a:p>
      </dgm:t>
    </dgm:pt>
    <dgm:pt modelId="{21A76F00-268E-495C-9820-2181D056054F}" type="parTrans" cxnId="{D18B69E4-5958-47E9-9B14-08A6C601D025}">
      <dgm:prSet/>
      <dgm:spPr/>
      <dgm:t>
        <a:bodyPr/>
        <a:lstStyle/>
        <a:p>
          <a:endParaRPr lang="uk-UA"/>
        </a:p>
      </dgm:t>
    </dgm:pt>
    <dgm:pt modelId="{F0297717-FD4D-4A58-A5DD-4CDBF1F51ED9}" type="sibTrans" cxnId="{D18B69E4-5958-47E9-9B14-08A6C601D025}">
      <dgm:prSet/>
      <dgm:spPr/>
      <dgm:t>
        <a:bodyPr/>
        <a:lstStyle/>
        <a:p>
          <a:endParaRPr lang="uk-UA"/>
        </a:p>
      </dgm:t>
    </dgm:pt>
    <dgm:pt modelId="{64C01DE6-414F-4448-AC10-86B302987A32}">
      <dgm:prSet phldrT="[Текст]"/>
      <dgm:spPr/>
      <dgm:t>
        <a:bodyPr/>
        <a:lstStyle/>
        <a:p>
          <a:pPr>
            <a:buFont typeface="+mj-lt"/>
            <a:buAutoNum type="arabicPeriod"/>
          </a:pPr>
          <a:r>
            <a:rPr lang="uk-UA" b="1" dirty="0"/>
            <a:t>Забезпечення економічного суверенітету</a:t>
          </a:r>
          <a:endParaRPr lang="uk-UA" dirty="0"/>
        </a:p>
      </dgm:t>
    </dgm:pt>
    <dgm:pt modelId="{15A32747-1C16-4E6D-8BFC-BD9C171EAA7A}" type="parTrans" cxnId="{FCF8EE8F-198F-4C33-800A-DCC6EB3BD6DC}">
      <dgm:prSet/>
      <dgm:spPr/>
      <dgm:t>
        <a:bodyPr/>
        <a:lstStyle/>
        <a:p>
          <a:endParaRPr lang="uk-UA"/>
        </a:p>
      </dgm:t>
    </dgm:pt>
    <dgm:pt modelId="{8B20ABDF-D1DD-410F-B578-6B217376E400}" type="sibTrans" cxnId="{FCF8EE8F-198F-4C33-800A-DCC6EB3BD6DC}">
      <dgm:prSet/>
      <dgm:spPr/>
      <dgm:t>
        <a:bodyPr/>
        <a:lstStyle/>
        <a:p>
          <a:endParaRPr lang="uk-UA"/>
        </a:p>
      </dgm:t>
    </dgm:pt>
    <dgm:pt modelId="{40C83641-6DB3-45BF-A3E7-09445E2849D3}">
      <dgm:prSet phldrT="[Текст]"/>
      <dgm:spPr/>
      <dgm:t>
        <a:bodyPr/>
        <a:lstStyle/>
        <a:p>
          <a:pPr>
            <a:buFont typeface="+mj-lt"/>
            <a:buAutoNum type="arabicPeriod"/>
          </a:pPr>
          <a:r>
            <a:rPr lang="uk-UA" b="1" dirty="0"/>
            <a:t>Аналітична діяльність та попередження ризиків</a:t>
          </a:r>
          <a:endParaRPr lang="uk-UA" dirty="0"/>
        </a:p>
      </dgm:t>
    </dgm:pt>
    <dgm:pt modelId="{6EE3BFDE-E4AB-4E9C-8E49-564596CDD4A0}" type="parTrans" cxnId="{BB9577DE-F83E-47C1-B63D-31FA287F97BF}">
      <dgm:prSet/>
      <dgm:spPr/>
      <dgm:t>
        <a:bodyPr/>
        <a:lstStyle/>
        <a:p>
          <a:endParaRPr lang="uk-UA"/>
        </a:p>
      </dgm:t>
    </dgm:pt>
    <dgm:pt modelId="{83E03B79-2AE9-4DE9-AB86-2022A1FA1344}" type="sibTrans" cxnId="{BB9577DE-F83E-47C1-B63D-31FA287F97BF}">
      <dgm:prSet/>
      <dgm:spPr/>
      <dgm:t>
        <a:bodyPr/>
        <a:lstStyle/>
        <a:p>
          <a:endParaRPr lang="uk-UA"/>
        </a:p>
      </dgm:t>
    </dgm:pt>
    <dgm:pt modelId="{369BED95-2E79-44A9-8E86-F09D497D85AF}">
      <dgm:prSet phldrT="[Текст]"/>
      <dgm:spPr/>
      <dgm:t>
        <a:bodyPr/>
        <a:lstStyle/>
        <a:p>
          <a:pPr>
            <a:buFont typeface="+mj-lt"/>
            <a:buAutoNum type="arabicPeriod"/>
          </a:pPr>
          <a:r>
            <a:rPr lang="uk-UA" b="1" dirty="0"/>
            <a:t>Співпраця з державними органами</a:t>
          </a:r>
          <a:endParaRPr lang="uk-UA" dirty="0"/>
        </a:p>
      </dgm:t>
    </dgm:pt>
    <dgm:pt modelId="{A110FB0A-A518-4860-9422-162226C64C04}" type="parTrans" cxnId="{978A3CEC-CBB0-4370-8861-05D6602258D3}">
      <dgm:prSet/>
      <dgm:spPr/>
      <dgm:t>
        <a:bodyPr/>
        <a:lstStyle/>
        <a:p>
          <a:endParaRPr lang="uk-UA"/>
        </a:p>
      </dgm:t>
    </dgm:pt>
    <dgm:pt modelId="{3E0E8982-A779-48D2-AAE7-9AA52006D3FE}" type="sibTrans" cxnId="{978A3CEC-CBB0-4370-8861-05D6602258D3}">
      <dgm:prSet/>
      <dgm:spPr/>
      <dgm:t>
        <a:bodyPr/>
        <a:lstStyle/>
        <a:p>
          <a:endParaRPr lang="uk-UA"/>
        </a:p>
      </dgm:t>
    </dgm:pt>
    <dgm:pt modelId="{C56044C6-09CB-4ACB-A625-EA67CBD3FFE9}" type="pres">
      <dgm:prSet presAssocID="{6F04EB41-6B14-4CE7-9A48-926E272C3BE5}" presName="diagram" presStyleCnt="0">
        <dgm:presLayoutVars>
          <dgm:dir/>
          <dgm:resizeHandles val="exact"/>
        </dgm:presLayoutVars>
      </dgm:prSet>
      <dgm:spPr/>
    </dgm:pt>
    <dgm:pt modelId="{A82230AC-10BF-4E43-B592-7E02B7F63603}" type="pres">
      <dgm:prSet presAssocID="{E63C2F91-D544-4D93-AB3B-2B036E8B16F6}" presName="node" presStyleLbl="node1" presStyleIdx="0" presStyleCnt="4">
        <dgm:presLayoutVars>
          <dgm:bulletEnabled val="1"/>
        </dgm:presLayoutVars>
      </dgm:prSet>
      <dgm:spPr/>
    </dgm:pt>
    <dgm:pt modelId="{B00F7E43-FBBD-474B-83B6-BF8CC9D7DC1E}" type="pres">
      <dgm:prSet presAssocID="{F0297717-FD4D-4A58-A5DD-4CDBF1F51ED9}" presName="sibTrans" presStyleCnt="0"/>
      <dgm:spPr/>
    </dgm:pt>
    <dgm:pt modelId="{9944F85E-02E8-447D-A522-396676DD3AE6}" type="pres">
      <dgm:prSet presAssocID="{64C01DE6-414F-4448-AC10-86B302987A32}" presName="node" presStyleLbl="node1" presStyleIdx="1" presStyleCnt="4">
        <dgm:presLayoutVars>
          <dgm:bulletEnabled val="1"/>
        </dgm:presLayoutVars>
      </dgm:prSet>
      <dgm:spPr/>
    </dgm:pt>
    <dgm:pt modelId="{5FFAB5D3-1D99-4E5D-8745-89BE50523009}" type="pres">
      <dgm:prSet presAssocID="{8B20ABDF-D1DD-410F-B578-6B217376E400}" presName="sibTrans" presStyleCnt="0"/>
      <dgm:spPr/>
    </dgm:pt>
    <dgm:pt modelId="{06B44630-E03C-40A2-91C6-A06F617FE1B2}" type="pres">
      <dgm:prSet presAssocID="{40C83641-6DB3-45BF-A3E7-09445E2849D3}" presName="node" presStyleLbl="node1" presStyleIdx="2" presStyleCnt="4">
        <dgm:presLayoutVars>
          <dgm:bulletEnabled val="1"/>
        </dgm:presLayoutVars>
      </dgm:prSet>
      <dgm:spPr/>
    </dgm:pt>
    <dgm:pt modelId="{3DB3547E-8C17-4B3F-9E74-9E8020657E39}" type="pres">
      <dgm:prSet presAssocID="{83E03B79-2AE9-4DE9-AB86-2022A1FA1344}" presName="sibTrans" presStyleCnt="0"/>
      <dgm:spPr/>
    </dgm:pt>
    <dgm:pt modelId="{12DEC388-6115-42E1-991D-ED82EEB2B8BD}" type="pres">
      <dgm:prSet presAssocID="{369BED95-2E79-44A9-8E86-F09D497D85AF}" presName="node" presStyleLbl="node1" presStyleIdx="3" presStyleCnt="4">
        <dgm:presLayoutVars>
          <dgm:bulletEnabled val="1"/>
        </dgm:presLayoutVars>
      </dgm:prSet>
      <dgm:spPr/>
    </dgm:pt>
  </dgm:ptLst>
  <dgm:cxnLst>
    <dgm:cxn modelId="{EBB26606-C7DA-4454-A860-CD8AE2AAF327}" type="presOf" srcId="{40C83641-6DB3-45BF-A3E7-09445E2849D3}" destId="{06B44630-E03C-40A2-91C6-A06F617FE1B2}" srcOrd="0" destOrd="0" presId="urn:microsoft.com/office/officeart/2005/8/layout/default"/>
    <dgm:cxn modelId="{998DED31-C5BF-4F96-BB6C-3F6E4A1D6057}" type="presOf" srcId="{369BED95-2E79-44A9-8E86-F09D497D85AF}" destId="{12DEC388-6115-42E1-991D-ED82EEB2B8BD}" srcOrd="0" destOrd="0" presId="urn:microsoft.com/office/officeart/2005/8/layout/default"/>
    <dgm:cxn modelId="{71891536-439F-47A5-A498-DFD6E40AE834}" type="presOf" srcId="{6F04EB41-6B14-4CE7-9A48-926E272C3BE5}" destId="{C56044C6-09CB-4ACB-A625-EA67CBD3FFE9}" srcOrd="0" destOrd="0" presId="urn:microsoft.com/office/officeart/2005/8/layout/default"/>
    <dgm:cxn modelId="{CCBF7B86-EE48-444C-9E7E-926C74AF18A8}" type="presOf" srcId="{E63C2F91-D544-4D93-AB3B-2B036E8B16F6}" destId="{A82230AC-10BF-4E43-B592-7E02B7F63603}" srcOrd="0" destOrd="0" presId="urn:microsoft.com/office/officeart/2005/8/layout/default"/>
    <dgm:cxn modelId="{FCF8EE8F-198F-4C33-800A-DCC6EB3BD6DC}" srcId="{6F04EB41-6B14-4CE7-9A48-926E272C3BE5}" destId="{64C01DE6-414F-4448-AC10-86B302987A32}" srcOrd="1" destOrd="0" parTransId="{15A32747-1C16-4E6D-8BFC-BD9C171EAA7A}" sibTransId="{8B20ABDF-D1DD-410F-B578-6B217376E400}"/>
    <dgm:cxn modelId="{5B99D5C7-D4C5-4035-BBC2-FFA547C7D9C7}" type="presOf" srcId="{64C01DE6-414F-4448-AC10-86B302987A32}" destId="{9944F85E-02E8-447D-A522-396676DD3AE6}" srcOrd="0" destOrd="0" presId="urn:microsoft.com/office/officeart/2005/8/layout/default"/>
    <dgm:cxn modelId="{BB9577DE-F83E-47C1-B63D-31FA287F97BF}" srcId="{6F04EB41-6B14-4CE7-9A48-926E272C3BE5}" destId="{40C83641-6DB3-45BF-A3E7-09445E2849D3}" srcOrd="2" destOrd="0" parTransId="{6EE3BFDE-E4AB-4E9C-8E49-564596CDD4A0}" sibTransId="{83E03B79-2AE9-4DE9-AB86-2022A1FA1344}"/>
    <dgm:cxn modelId="{D18B69E4-5958-47E9-9B14-08A6C601D025}" srcId="{6F04EB41-6B14-4CE7-9A48-926E272C3BE5}" destId="{E63C2F91-D544-4D93-AB3B-2B036E8B16F6}" srcOrd="0" destOrd="0" parTransId="{21A76F00-268E-495C-9820-2181D056054F}" sibTransId="{F0297717-FD4D-4A58-A5DD-4CDBF1F51ED9}"/>
    <dgm:cxn modelId="{978A3CEC-CBB0-4370-8861-05D6602258D3}" srcId="{6F04EB41-6B14-4CE7-9A48-926E272C3BE5}" destId="{369BED95-2E79-44A9-8E86-F09D497D85AF}" srcOrd="3" destOrd="0" parTransId="{A110FB0A-A518-4860-9422-162226C64C04}" sibTransId="{3E0E8982-A779-48D2-AAE7-9AA52006D3FE}"/>
    <dgm:cxn modelId="{9CA68D7D-D3F8-405A-9460-63AA43C8D18F}" type="presParOf" srcId="{C56044C6-09CB-4ACB-A625-EA67CBD3FFE9}" destId="{A82230AC-10BF-4E43-B592-7E02B7F63603}" srcOrd="0" destOrd="0" presId="urn:microsoft.com/office/officeart/2005/8/layout/default"/>
    <dgm:cxn modelId="{C3D8E066-AFEE-4EFD-A8B3-ED8F4785ECAF}" type="presParOf" srcId="{C56044C6-09CB-4ACB-A625-EA67CBD3FFE9}" destId="{B00F7E43-FBBD-474B-83B6-BF8CC9D7DC1E}" srcOrd="1" destOrd="0" presId="urn:microsoft.com/office/officeart/2005/8/layout/default"/>
    <dgm:cxn modelId="{E19F1263-FF20-4FF3-9E5D-D879E6053D5B}" type="presParOf" srcId="{C56044C6-09CB-4ACB-A625-EA67CBD3FFE9}" destId="{9944F85E-02E8-447D-A522-396676DD3AE6}" srcOrd="2" destOrd="0" presId="urn:microsoft.com/office/officeart/2005/8/layout/default"/>
    <dgm:cxn modelId="{11C3F20F-DD4D-4B6F-86A5-1C8FACDA5B92}" type="presParOf" srcId="{C56044C6-09CB-4ACB-A625-EA67CBD3FFE9}" destId="{5FFAB5D3-1D99-4E5D-8745-89BE50523009}" srcOrd="3" destOrd="0" presId="urn:microsoft.com/office/officeart/2005/8/layout/default"/>
    <dgm:cxn modelId="{AD4760DE-2DF4-457B-99F8-AFDF23F0A793}" type="presParOf" srcId="{C56044C6-09CB-4ACB-A625-EA67CBD3FFE9}" destId="{06B44630-E03C-40A2-91C6-A06F617FE1B2}" srcOrd="4" destOrd="0" presId="urn:microsoft.com/office/officeart/2005/8/layout/default"/>
    <dgm:cxn modelId="{399E8DAD-F003-4DA6-8D39-AD6A4612B564}" type="presParOf" srcId="{C56044C6-09CB-4ACB-A625-EA67CBD3FFE9}" destId="{3DB3547E-8C17-4B3F-9E74-9E8020657E39}" srcOrd="5" destOrd="0" presId="urn:microsoft.com/office/officeart/2005/8/layout/default"/>
    <dgm:cxn modelId="{77FE2BBD-DBF0-41D4-852F-A73D68A7BA8E}" type="presParOf" srcId="{C56044C6-09CB-4ACB-A625-EA67CBD3FFE9}" destId="{12DEC388-6115-42E1-991D-ED82EEB2B8B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45E7C-D2B7-4C00-B99F-940A132C9BE1}">
      <dsp:nvSpPr>
        <dsp:cNvPr id="0" name=""/>
        <dsp:cNvSpPr/>
      </dsp:nvSpPr>
      <dsp:spPr>
        <a:xfrm>
          <a:off x="-6539383" y="-1000106"/>
          <a:ext cx="7783392" cy="7783392"/>
        </a:xfrm>
        <a:prstGeom prst="blockArc">
          <a:avLst>
            <a:gd name="adj1" fmla="val 18900000"/>
            <a:gd name="adj2" fmla="val 2700000"/>
            <a:gd name="adj3" fmla="val 278"/>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7DFC3-8E0A-4C5C-B3C1-7CFC33C65B3F}">
      <dsp:nvSpPr>
        <dsp:cNvPr id="0" name=""/>
        <dsp:cNvSpPr/>
      </dsp:nvSpPr>
      <dsp:spPr>
        <a:xfrm>
          <a:off x="800173" y="578317"/>
          <a:ext cx="7748138" cy="1156635"/>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080" tIns="48260" rIns="48260" bIns="48260" numCol="1" spcCol="1270" anchor="t" anchorCtr="0">
          <a:noAutofit/>
        </a:bodyPr>
        <a:lstStyle/>
        <a:p>
          <a:pPr marL="0" lvl="0" indent="0" algn="l" defTabSz="844550">
            <a:lnSpc>
              <a:spcPct val="90000"/>
            </a:lnSpc>
            <a:spcBef>
              <a:spcPct val="0"/>
            </a:spcBef>
            <a:spcAft>
              <a:spcPct val="35000"/>
            </a:spcAft>
            <a:buNone/>
          </a:pPr>
          <a:r>
            <a:rPr lang="uk-UA" sz="1900" b="1" kern="1200" dirty="0">
              <a:solidFill>
                <a:schemeClr val="tx1"/>
              </a:solidFill>
            </a:rPr>
            <a:t>Економічна незалежність</a:t>
          </a:r>
        </a:p>
        <a:p>
          <a:pPr marL="114300" lvl="1" indent="-114300" algn="l" defTabSz="666750">
            <a:lnSpc>
              <a:spcPct val="90000"/>
            </a:lnSpc>
            <a:spcBef>
              <a:spcPct val="0"/>
            </a:spcBef>
            <a:spcAft>
              <a:spcPct val="15000"/>
            </a:spcAft>
            <a:buChar char="•"/>
          </a:pPr>
          <a:r>
            <a:rPr lang="uk-UA" sz="1500" kern="1200" dirty="0">
              <a:solidFill>
                <a:schemeClr val="bg2"/>
              </a:solidFill>
            </a:rPr>
            <a:t>можливість здійснення державного контролю над національними ресурсами, здатність використовувати національні конкурентні переваги для забезпечення рівноправної участі держави у міжнародній торгівлі та коопераційних зв’язках</a:t>
          </a:r>
        </a:p>
      </dsp:txBody>
      <dsp:txXfrm>
        <a:off x="800173" y="578317"/>
        <a:ext cx="7748138" cy="1156635"/>
      </dsp:txXfrm>
    </dsp:sp>
    <dsp:sp modelId="{47377838-2CE2-450F-A72F-A14F2EA12752}">
      <dsp:nvSpPr>
        <dsp:cNvPr id="0" name=""/>
        <dsp:cNvSpPr/>
      </dsp:nvSpPr>
      <dsp:spPr>
        <a:xfrm>
          <a:off x="264666" y="714728"/>
          <a:ext cx="1071015" cy="883814"/>
        </a:xfrm>
        <a:prstGeom prst="ellipse">
          <a:avLst/>
        </a:prstGeom>
        <a:solidFill>
          <a:schemeClr val="l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D74380-7630-4445-A128-9311E933003F}">
      <dsp:nvSpPr>
        <dsp:cNvPr id="0" name=""/>
        <dsp:cNvSpPr/>
      </dsp:nvSpPr>
      <dsp:spPr>
        <a:xfrm>
          <a:off x="1220611" y="2313271"/>
          <a:ext cx="7327701" cy="1156635"/>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080" tIns="48260" rIns="48260" bIns="48260" numCol="1" spcCol="1270" anchor="t" anchorCtr="0">
          <a:noAutofit/>
        </a:bodyPr>
        <a:lstStyle/>
        <a:p>
          <a:pPr marL="0" lvl="0" indent="0" algn="l" defTabSz="844550">
            <a:lnSpc>
              <a:spcPct val="90000"/>
            </a:lnSpc>
            <a:spcBef>
              <a:spcPct val="0"/>
            </a:spcBef>
            <a:spcAft>
              <a:spcPct val="35000"/>
            </a:spcAft>
            <a:buNone/>
          </a:pPr>
          <a:r>
            <a:rPr lang="uk-UA" sz="1900" b="1" kern="1200" dirty="0">
              <a:solidFill>
                <a:schemeClr val="tx1"/>
              </a:solidFill>
            </a:rPr>
            <a:t>Стійкість і стабільність національної економіки</a:t>
          </a:r>
          <a:endParaRPr lang="uk-UA" sz="1900" kern="1200" dirty="0">
            <a:solidFill>
              <a:schemeClr val="tx1"/>
            </a:solidFill>
          </a:endParaRPr>
        </a:p>
        <a:p>
          <a:pPr marL="114300" lvl="1" indent="-114300" algn="l" defTabSz="666750">
            <a:lnSpc>
              <a:spcPct val="90000"/>
            </a:lnSpc>
            <a:spcBef>
              <a:spcPct val="0"/>
            </a:spcBef>
            <a:spcAft>
              <a:spcPct val="15000"/>
            </a:spcAft>
            <a:buChar char="•"/>
          </a:pPr>
          <a:r>
            <a:rPr lang="uk-UA" sz="1500" kern="1200" dirty="0">
              <a:solidFill>
                <a:schemeClr val="bg2"/>
              </a:solidFill>
            </a:rPr>
            <a:t>міцність і надійність усіх елементів економічної системи, захист усіх форм власності, створення гарантій для ефективної підприємницької діяльності, стримування дестабілізуючих факторів</a:t>
          </a:r>
        </a:p>
      </dsp:txBody>
      <dsp:txXfrm>
        <a:off x="1220611" y="2313271"/>
        <a:ext cx="7327701" cy="1156635"/>
      </dsp:txXfrm>
    </dsp:sp>
    <dsp:sp modelId="{D0EAE3CC-366B-49C4-AEB0-AF8819B8A01C}">
      <dsp:nvSpPr>
        <dsp:cNvPr id="0" name=""/>
        <dsp:cNvSpPr/>
      </dsp:nvSpPr>
      <dsp:spPr>
        <a:xfrm>
          <a:off x="685103" y="2449682"/>
          <a:ext cx="1071015" cy="883814"/>
        </a:xfrm>
        <a:prstGeom prst="ellipse">
          <a:avLst/>
        </a:prstGeom>
        <a:solidFill>
          <a:schemeClr val="l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1BB519-E2D1-4403-8E57-B3A093DF2A0F}">
      <dsp:nvSpPr>
        <dsp:cNvPr id="0" name=""/>
        <dsp:cNvSpPr/>
      </dsp:nvSpPr>
      <dsp:spPr>
        <a:xfrm>
          <a:off x="800173" y="4048225"/>
          <a:ext cx="7748138" cy="1156635"/>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080" tIns="48260" rIns="48260" bIns="48260" numCol="1" spcCol="1270" anchor="t" anchorCtr="0">
          <a:noAutofit/>
        </a:bodyPr>
        <a:lstStyle/>
        <a:p>
          <a:pPr marL="0" lvl="0" indent="0" algn="l" defTabSz="844550">
            <a:lnSpc>
              <a:spcPct val="90000"/>
            </a:lnSpc>
            <a:spcBef>
              <a:spcPct val="0"/>
            </a:spcBef>
            <a:spcAft>
              <a:spcPct val="35000"/>
            </a:spcAft>
            <a:buNone/>
          </a:pPr>
          <a:r>
            <a:rPr lang="uk-UA" sz="1900" b="1" kern="1200" dirty="0">
              <a:solidFill>
                <a:schemeClr val="tx1"/>
              </a:solidFill>
            </a:rPr>
            <a:t>Здатність до саморозвитку і прогресу</a:t>
          </a:r>
          <a:endParaRPr lang="uk-UA" sz="1900" kern="1200" dirty="0">
            <a:solidFill>
              <a:schemeClr val="tx1"/>
            </a:solidFill>
          </a:endParaRPr>
        </a:p>
        <a:p>
          <a:pPr marL="114300" lvl="1" indent="-114300" algn="l" defTabSz="666750">
            <a:lnSpc>
              <a:spcPct val="90000"/>
            </a:lnSpc>
            <a:spcBef>
              <a:spcPct val="0"/>
            </a:spcBef>
            <a:spcAft>
              <a:spcPct val="15000"/>
            </a:spcAft>
            <a:buChar char="•"/>
          </a:pPr>
          <a:r>
            <a:rPr lang="uk-UA" sz="1500" kern="1200" dirty="0">
              <a:solidFill>
                <a:schemeClr val="bg2"/>
              </a:solidFill>
            </a:rPr>
            <a:t>спроможність самостійно реалізовувати й захищати національні економічні інтереси, здійснювати постійну модернізацію виробництва, ефективну інвестиційну та інноваційну політику, розвивати інтелектуальний та трудовий потенціал країни</a:t>
          </a:r>
        </a:p>
      </dsp:txBody>
      <dsp:txXfrm>
        <a:off x="800173" y="4048225"/>
        <a:ext cx="7748138" cy="1156635"/>
      </dsp:txXfrm>
    </dsp:sp>
    <dsp:sp modelId="{072AA809-9A46-471D-A027-3E03A81A2C0D}">
      <dsp:nvSpPr>
        <dsp:cNvPr id="0" name=""/>
        <dsp:cNvSpPr/>
      </dsp:nvSpPr>
      <dsp:spPr>
        <a:xfrm>
          <a:off x="264666" y="4184636"/>
          <a:ext cx="1071015" cy="883814"/>
        </a:xfrm>
        <a:prstGeom prst="ellipse">
          <a:avLst/>
        </a:prstGeom>
        <a:solidFill>
          <a:schemeClr val="l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48566-45C7-452A-8298-4C5DB4B25D9A}">
      <dsp:nvSpPr>
        <dsp:cNvPr id="0" name=""/>
        <dsp:cNvSpPr/>
      </dsp:nvSpPr>
      <dsp:spPr>
        <a:xfrm rot="10800000">
          <a:off x="1823360" y="840"/>
          <a:ext cx="6422135" cy="823020"/>
        </a:xfrm>
        <a:prstGeom prst="homePlat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29" tIns="57150" rIns="106680" bIns="57150" numCol="1" spcCol="1270" anchor="ctr" anchorCtr="0">
          <a:noAutofit/>
        </a:bodyPr>
        <a:lstStyle/>
        <a:p>
          <a:pPr marL="0" lvl="0" indent="0" algn="ctr" defTabSz="666750">
            <a:lnSpc>
              <a:spcPct val="90000"/>
            </a:lnSpc>
            <a:spcBef>
              <a:spcPct val="0"/>
            </a:spcBef>
            <a:spcAft>
              <a:spcPct val="35000"/>
            </a:spcAft>
            <a:buNone/>
          </a:pPr>
          <a:r>
            <a:rPr lang="uk-UA" sz="1500" kern="1200" dirty="0">
              <a:solidFill>
                <a:schemeClr val="tx1"/>
              </a:solidFill>
            </a:rPr>
            <a:t>1. За ступенем важливості: </a:t>
          </a:r>
          <a:r>
            <a:rPr lang="uk-UA" sz="1500" kern="1200" dirty="0" err="1">
              <a:solidFill>
                <a:schemeClr val="bg2"/>
              </a:solidFill>
            </a:rPr>
            <a:t>життєво</a:t>
          </a:r>
          <a:r>
            <a:rPr lang="uk-UA" sz="1500" kern="1200" dirty="0">
              <a:solidFill>
                <a:schemeClr val="bg2"/>
              </a:solidFill>
            </a:rPr>
            <a:t> важливі; стратегічні; тактичні. </a:t>
          </a:r>
        </a:p>
      </dsp:txBody>
      <dsp:txXfrm rot="10800000">
        <a:off x="2029115" y="840"/>
        <a:ext cx="6216380" cy="823020"/>
      </dsp:txXfrm>
    </dsp:sp>
    <dsp:sp modelId="{BF17417F-CA71-4B31-8DD2-31215E16F22A}">
      <dsp:nvSpPr>
        <dsp:cNvPr id="0" name=""/>
        <dsp:cNvSpPr/>
      </dsp:nvSpPr>
      <dsp:spPr>
        <a:xfrm>
          <a:off x="1411850" y="840"/>
          <a:ext cx="823020" cy="82302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CC5B75-B160-4480-9CDE-07B5D3D8C245}">
      <dsp:nvSpPr>
        <dsp:cNvPr id="0" name=""/>
        <dsp:cNvSpPr/>
      </dsp:nvSpPr>
      <dsp:spPr>
        <a:xfrm rot="10800000">
          <a:off x="1823360" y="1069537"/>
          <a:ext cx="6422135" cy="823020"/>
        </a:xfrm>
        <a:prstGeom prst="homePlat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29" tIns="57150" rIns="106680" bIns="57150" numCol="1" spcCol="1270" anchor="ctr" anchorCtr="0">
          <a:noAutofit/>
        </a:bodyPr>
        <a:lstStyle/>
        <a:p>
          <a:pPr marL="0" lvl="0" indent="0" algn="ctr" defTabSz="666750">
            <a:lnSpc>
              <a:spcPct val="90000"/>
            </a:lnSpc>
            <a:spcBef>
              <a:spcPct val="0"/>
            </a:spcBef>
            <a:spcAft>
              <a:spcPct val="35000"/>
            </a:spcAft>
            <a:buNone/>
          </a:pPr>
          <a:r>
            <a:rPr lang="uk-UA" sz="1500" kern="1200" dirty="0">
              <a:solidFill>
                <a:schemeClr val="tx1"/>
              </a:solidFill>
            </a:rPr>
            <a:t>2. За тривалістю дії: </a:t>
          </a:r>
          <a:r>
            <a:rPr lang="uk-UA" sz="1500" kern="1200" dirty="0">
              <a:solidFill>
                <a:schemeClr val="bg2"/>
              </a:solidFill>
            </a:rPr>
            <a:t>довготривалі; </a:t>
          </a:r>
          <a:r>
            <a:rPr lang="uk-UA" sz="1500" kern="1200" dirty="0" err="1">
              <a:solidFill>
                <a:schemeClr val="bg2"/>
              </a:solidFill>
            </a:rPr>
            <a:t>середньотривалі</a:t>
          </a:r>
          <a:r>
            <a:rPr lang="uk-UA" sz="1500" kern="1200" dirty="0">
              <a:solidFill>
                <a:schemeClr val="bg2"/>
              </a:solidFill>
            </a:rPr>
            <a:t>; короткотривалі. </a:t>
          </a:r>
        </a:p>
      </dsp:txBody>
      <dsp:txXfrm rot="10800000">
        <a:off x="2029115" y="1069537"/>
        <a:ext cx="6216380" cy="823020"/>
      </dsp:txXfrm>
    </dsp:sp>
    <dsp:sp modelId="{7C2F7ACA-9857-4CC6-93EB-A1969753E72C}">
      <dsp:nvSpPr>
        <dsp:cNvPr id="0" name=""/>
        <dsp:cNvSpPr/>
      </dsp:nvSpPr>
      <dsp:spPr>
        <a:xfrm>
          <a:off x="1411850" y="1069537"/>
          <a:ext cx="823020" cy="82302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55A31-D078-4A44-857D-4C1A177D9F29}">
      <dsp:nvSpPr>
        <dsp:cNvPr id="0" name=""/>
        <dsp:cNvSpPr/>
      </dsp:nvSpPr>
      <dsp:spPr>
        <a:xfrm rot="10800000">
          <a:off x="1823360" y="2138235"/>
          <a:ext cx="6422135" cy="823020"/>
        </a:xfrm>
        <a:prstGeom prst="homePlat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29" tIns="57150" rIns="106680" bIns="57150" numCol="1" spcCol="1270" anchor="ctr" anchorCtr="0">
          <a:noAutofit/>
        </a:bodyPr>
        <a:lstStyle/>
        <a:p>
          <a:pPr marL="0" lvl="0" indent="0" algn="ctr" defTabSz="666750">
            <a:lnSpc>
              <a:spcPct val="90000"/>
            </a:lnSpc>
            <a:spcBef>
              <a:spcPct val="0"/>
            </a:spcBef>
            <a:spcAft>
              <a:spcPct val="35000"/>
            </a:spcAft>
            <a:buNone/>
          </a:pPr>
          <a:r>
            <a:rPr lang="uk-UA" sz="1500" kern="1200" dirty="0">
              <a:solidFill>
                <a:schemeClr val="tx1"/>
              </a:solidFill>
            </a:rPr>
            <a:t>3. За характером зіткнення: </a:t>
          </a:r>
          <a:r>
            <a:rPr lang="uk-UA" sz="1500" kern="1200" dirty="0">
              <a:solidFill>
                <a:schemeClr val="bg2"/>
              </a:solidFill>
            </a:rPr>
            <a:t>паралельні; конфронтаційні; розбіжні; спільні. </a:t>
          </a:r>
        </a:p>
      </dsp:txBody>
      <dsp:txXfrm rot="10800000">
        <a:off x="2029115" y="2138235"/>
        <a:ext cx="6216380" cy="823020"/>
      </dsp:txXfrm>
    </dsp:sp>
    <dsp:sp modelId="{42EFF5E1-D9A3-406A-8360-18286F0633F9}">
      <dsp:nvSpPr>
        <dsp:cNvPr id="0" name=""/>
        <dsp:cNvSpPr/>
      </dsp:nvSpPr>
      <dsp:spPr>
        <a:xfrm>
          <a:off x="1411850" y="2138235"/>
          <a:ext cx="823020" cy="82302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8D84C9-E07E-4A80-A2A8-035371233296}">
      <dsp:nvSpPr>
        <dsp:cNvPr id="0" name=""/>
        <dsp:cNvSpPr/>
      </dsp:nvSpPr>
      <dsp:spPr>
        <a:xfrm rot="10800000">
          <a:off x="1823360" y="3206933"/>
          <a:ext cx="6422135" cy="823020"/>
        </a:xfrm>
        <a:prstGeom prst="homePlat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29" tIns="57150" rIns="106680" bIns="57150" numCol="1" spcCol="1270" anchor="ctr" anchorCtr="0">
          <a:noAutofit/>
        </a:bodyPr>
        <a:lstStyle/>
        <a:p>
          <a:pPr marL="0" lvl="0" indent="0" algn="ctr" defTabSz="666750">
            <a:lnSpc>
              <a:spcPct val="90000"/>
            </a:lnSpc>
            <a:spcBef>
              <a:spcPct val="0"/>
            </a:spcBef>
            <a:spcAft>
              <a:spcPct val="35000"/>
            </a:spcAft>
            <a:buNone/>
          </a:pPr>
          <a:r>
            <a:rPr lang="uk-UA" sz="1500" kern="1200" dirty="0">
              <a:solidFill>
                <a:schemeClr val="tx1"/>
              </a:solidFill>
            </a:rPr>
            <a:t>4. За місцем дії: </a:t>
          </a:r>
          <a:r>
            <a:rPr lang="uk-UA" sz="1500" kern="1200" dirty="0">
              <a:solidFill>
                <a:schemeClr val="bg2"/>
              </a:solidFill>
            </a:rPr>
            <a:t>внутрішні; зовнішні. </a:t>
          </a:r>
        </a:p>
      </dsp:txBody>
      <dsp:txXfrm rot="10800000">
        <a:off x="2029115" y="3206933"/>
        <a:ext cx="6216380" cy="823020"/>
      </dsp:txXfrm>
    </dsp:sp>
    <dsp:sp modelId="{542714B8-651E-4F2A-8CAA-7E6A312E9BC8}">
      <dsp:nvSpPr>
        <dsp:cNvPr id="0" name=""/>
        <dsp:cNvSpPr/>
      </dsp:nvSpPr>
      <dsp:spPr>
        <a:xfrm>
          <a:off x="1411850" y="3206933"/>
          <a:ext cx="823020" cy="82302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DF1B2C-85C5-4F18-9A15-2E0C72FDC180}">
      <dsp:nvSpPr>
        <dsp:cNvPr id="0" name=""/>
        <dsp:cNvSpPr/>
      </dsp:nvSpPr>
      <dsp:spPr>
        <a:xfrm rot="10800000">
          <a:off x="1823360" y="4275630"/>
          <a:ext cx="6422135" cy="823020"/>
        </a:xfrm>
        <a:prstGeom prst="homePlat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29" tIns="57150" rIns="106680" bIns="57150" numCol="1" spcCol="1270" anchor="ctr" anchorCtr="0">
          <a:noAutofit/>
        </a:bodyPr>
        <a:lstStyle/>
        <a:p>
          <a:pPr marL="0" lvl="0" indent="0" algn="ctr" defTabSz="666750">
            <a:lnSpc>
              <a:spcPct val="90000"/>
            </a:lnSpc>
            <a:spcBef>
              <a:spcPct val="0"/>
            </a:spcBef>
            <a:spcAft>
              <a:spcPct val="35000"/>
            </a:spcAft>
            <a:buNone/>
          </a:pPr>
          <a:r>
            <a:rPr lang="uk-UA" sz="1500" kern="1200" dirty="0">
              <a:solidFill>
                <a:schemeClr val="tx1"/>
              </a:solidFill>
            </a:rPr>
            <a:t>5. За ступенем реалізації: </a:t>
          </a:r>
          <a:r>
            <a:rPr lang="uk-UA" sz="1500" kern="1200" dirty="0">
              <a:solidFill>
                <a:schemeClr val="bg2"/>
              </a:solidFill>
            </a:rPr>
            <a:t>нереалізовані; частково реалізовані; реалізовані. </a:t>
          </a:r>
        </a:p>
      </dsp:txBody>
      <dsp:txXfrm rot="10800000">
        <a:off x="2029115" y="4275630"/>
        <a:ext cx="6216380" cy="823020"/>
      </dsp:txXfrm>
    </dsp:sp>
    <dsp:sp modelId="{07F6C661-4D83-4716-AE48-FC9676D3CA91}">
      <dsp:nvSpPr>
        <dsp:cNvPr id="0" name=""/>
        <dsp:cNvSpPr/>
      </dsp:nvSpPr>
      <dsp:spPr>
        <a:xfrm>
          <a:off x="1411850" y="4275630"/>
          <a:ext cx="823020" cy="82302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423BF7-77E9-43CA-928A-D95968BADFCF}">
      <dsp:nvSpPr>
        <dsp:cNvPr id="0" name=""/>
        <dsp:cNvSpPr/>
      </dsp:nvSpPr>
      <dsp:spPr>
        <a:xfrm rot="10800000">
          <a:off x="1823360" y="5344328"/>
          <a:ext cx="6422135" cy="823020"/>
        </a:xfrm>
        <a:prstGeom prst="homePlat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29" tIns="57150" rIns="106680" bIns="57150" numCol="1" spcCol="1270" anchor="ctr" anchorCtr="0">
          <a:noAutofit/>
        </a:bodyPr>
        <a:lstStyle/>
        <a:p>
          <a:pPr marL="0" lvl="0" indent="0" algn="ctr" defTabSz="666750">
            <a:lnSpc>
              <a:spcPct val="90000"/>
            </a:lnSpc>
            <a:spcBef>
              <a:spcPct val="0"/>
            </a:spcBef>
            <a:spcAft>
              <a:spcPct val="35000"/>
            </a:spcAft>
            <a:buNone/>
          </a:pPr>
          <a:r>
            <a:rPr lang="uk-UA" sz="1500" kern="1200" dirty="0">
              <a:solidFill>
                <a:schemeClr val="tx1"/>
              </a:solidFill>
            </a:rPr>
            <a:t>6. За сферами розповсюдження: </a:t>
          </a:r>
          <a:r>
            <a:rPr lang="uk-UA" sz="1500" kern="1200" dirty="0">
              <a:solidFill>
                <a:schemeClr val="bg2"/>
              </a:solidFill>
            </a:rPr>
            <a:t>виробничі; фінансові; експортно-імпортні; технологічні; інституційні; військово-економічні; соціально-економічні; </a:t>
          </a:r>
          <a:r>
            <a:rPr lang="uk-UA" sz="1500" kern="1200" dirty="0" err="1">
              <a:solidFill>
                <a:schemeClr val="bg2"/>
              </a:solidFill>
            </a:rPr>
            <a:t>демографо</a:t>
          </a:r>
          <a:r>
            <a:rPr lang="uk-UA" sz="1500" kern="1200" dirty="0">
              <a:solidFill>
                <a:schemeClr val="bg2"/>
              </a:solidFill>
            </a:rPr>
            <a:t> економічні; еколого-економічні та ін.</a:t>
          </a:r>
        </a:p>
      </dsp:txBody>
      <dsp:txXfrm rot="10800000">
        <a:off x="2029115" y="5344328"/>
        <a:ext cx="6216380" cy="823020"/>
      </dsp:txXfrm>
    </dsp:sp>
    <dsp:sp modelId="{73B1E622-0C66-4C7F-B007-2C9875AE5161}">
      <dsp:nvSpPr>
        <dsp:cNvPr id="0" name=""/>
        <dsp:cNvSpPr/>
      </dsp:nvSpPr>
      <dsp:spPr>
        <a:xfrm>
          <a:off x="1411850" y="5344328"/>
          <a:ext cx="823020" cy="82302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0716A-00BE-4087-9F03-D84A43DBFD36}">
      <dsp:nvSpPr>
        <dsp:cNvPr id="0" name=""/>
        <dsp:cNvSpPr/>
      </dsp:nvSpPr>
      <dsp:spPr>
        <a:xfrm>
          <a:off x="0" y="736"/>
          <a:ext cx="10800412"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44D765-9809-4FAB-941B-4EBD874163D2}">
      <dsp:nvSpPr>
        <dsp:cNvPr id="0" name=""/>
        <dsp:cNvSpPr/>
      </dsp:nvSpPr>
      <dsp:spPr>
        <a:xfrm>
          <a:off x="0" y="736"/>
          <a:ext cx="10800412" cy="67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uk-UA" sz="1300" b="1" kern="1200" dirty="0"/>
            <a:t>– </a:t>
          </a:r>
          <a:r>
            <a:rPr lang="uk-UA" sz="1300" b="1" kern="1200" dirty="0">
              <a:solidFill>
                <a:schemeClr val="accent6"/>
              </a:solidFill>
            </a:rPr>
            <a:t>виробнича безпека</a:t>
          </a:r>
          <a:r>
            <a:rPr lang="uk-UA" sz="1300" kern="1200" dirty="0">
              <a:solidFill>
                <a:schemeClr val="accent6"/>
              </a:solidFill>
            </a:rPr>
            <a:t> </a:t>
          </a:r>
          <a:r>
            <a:rPr lang="uk-UA" sz="1300" kern="1200" dirty="0"/>
            <a:t>– це стан виробничої сфери країни, за якого забезпечується максимально ефективне використання наявних виробничих </a:t>
          </a:r>
          <a:r>
            <a:rPr lang="uk-UA" sz="1300" kern="1200" dirty="0" err="1"/>
            <a:t>потужностей</a:t>
          </a:r>
          <a:r>
            <a:rPr lang="uk-UA" sz="1300" kern="1200" dirty="0"/>
            <a:t> у країні, їх модернізація та розширене відтворення, зростання рівня </a:t>
          </a:r>
          <a:r>
            <a:rPr lang="uk-UA" sz="1300" kern="1200" dirty="0" err="1"/>
            <a:t>інноваційності</a:t>
          </a:r>
          <a:r>
            <a:rPr lang="uk-UA" sz="1300" kern="1200" dirty="0"/>
            <a:t> виробництва та підвищення рівня конкурентоспроможності національної економіки; </a:t>
          </a:r>
        </a:p>
      </dsp:txBody>
      <dsp:txXfrm>
        <a:off x="0" y="736"/>
        <a:ext cx="10800412" cy="670326"/>
      </dsp:txXfrm>
    </dsp:sp>
    <dsp:sp modelId="{D84AA393-1E06-4EF9-9F1A-346E0E494696}">
      <dsp:nvSpPr>
        <dsp:cNvPr id="0" name=""/>
        <dsp:cNvSpPr/>
      </dsp:nvSpPr>
      <dsp:spPr>
        <a:xfrm>
          <a:off x="0" y="671063"/>
          <a:ext cx="10800412"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2C94E-BBAF-41A0-9A5E-C58B84C127E3}">
      <dsp:nvSpPr>
        <dsp:cNvPr id="0" name=""/>
        <dsp:cNvSpPr/>
      </dsp:nvSpPr>
      <dsp:spPr>
        <a:xfrm>
          <a:off x="0" y="671063"/>
          <a:ext cx="10800412" cy="67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uk-UA" sz="1300" b="1" kern="1200" dirty="0"/>
            <a:t>– </a:t>
          </a:r>
          <a:r>
            <a:rPr lang="uk-UA" sz="1300" b="1" kern="1200" dirty="0">
              <a:solidFill>
                <a:schemeClr val="accent6"/>
              </a:solidFill>
            </a:rPr>
            <a:t>демографічна безпека</a:t>
          </a:r>
          <a:r>
            <a:rPr lang="uk-UA" sz="1300" kern="1200" dirty="0">
              <a:solidFill>
                <a:schemeClr val="accent6"/>
              </a:solidFill>
            </a:rPr>
            <a:t> </a:t>
          </a:r>
          <a:r>
            <a:rPr lang="uk-UA" sz="1300" kern="1200" dirty="0"/>
            <a:t>– це стан захищеності держави, суспільства та ринку праці від демографічних загроз, за якого забезпечується розвиток України з урахуванням сукупності збалансованих демографічних інтересів держави, суспільства й особистості відповідно до конституційних прав громадян України; </a:t>
          </a:r>
        </a:p>
      </dsp:txBody>
      <dsp:txXfrm>
        <a:off x="0" y="671063"/>
        <a:ext cx="10800412" cy="670326"/>
      </dsp:txXfrm>
    </dsp:sp>
    <dsp:sp modelId="{26637DCC-7000-4B06-B122-7A13C2EEC7F5}">
      <dsp:nvSpPr>
        <dsp:cNvPr id="0" name=""/>
        <dsp:cNvSpPr/>
      </dsp:nvSpPr>
      <dsp:spPr>
        <a:xfrm>
          <a:off x="0" y="1341389"/>
          <a:ext cx="10800412"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DEDE91-3DA4-4EB7-8A45-9E6CAFBDC657}">
      <dsp:nvSpPr>
        <dsp:cNvPr id="0" name=""/>
        <dsp:cNvSpPr/>
      </dsp:nvSpPr>
      <dsp:spPr>
        <a:xfrm>
          <a:off x="0" y="1341389"/>
          <a:ext cx="10800412" cy="67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uk-UA" sz="1300" b="1" kern="1200" dirty="0"/>
            <a:t>– </a:t>
          </a:r>
          <a:r>
            <a:rPr lang="uk-UA" sz="1300" b="1" kern="1200" dirty="0">
              <a:solidFill>
                <a:schemeClr val="accent6"/>
              </a:solidFill>
            </a:rPr>
            <a:t>енергетична безпека</a:t>
          </a:r>
          <a:r>
            <a:rPr lang="uk-UA" sz="1300" kern="1200" dirty="0">
              <a:solidFill>
                <a:schemeClr val="accent6"/>
              </a:solidFill>
            </a:rPr>
            <a:t> </a:t>
          </a:r>
          <a:r>
            <a:rPr lang="uk-UA" sz="1300" kern="1200" dirty="0"/>
            <a:t>– це стан економіки, що сприяє ефективному використанню енергетичних ресурсів країни, наявності на енергетичному ринку достатньої кількості виробників та постачальників енергії, а також доступності, диференційованості та екологічності енергетичних ресурсів; </a:t>
          </a:r>
        </a:p>
      </dsp:txBody>
      <dsp:txXfrm>
        <a:off x="0" y="1341389"/>
        <a:ext cx="10800412" cy="670326"/>
      </dsp:txXfrm>
    </dsp:sp>
    <dsp:sp modelId="{79309E64-7107-43A0-8283-C031ACBE5DB5}">
      <dsp:nvSpPr>
        <dsp:cNvPr id="0" name=""/>
        <dsp:cNvSpPr/>
      </dsp:nvSpPr>
      <dsp:spPr>
        <a:xfrm>
          <a:off x="0" y="2011716"/>
          <a:ext cx="10800412"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029EE-A7D3-4ED3-B780-D89D84511D26}">
      <dsp:nvSpPr>
        <dsp:cNvPr id="0" name=""/>
        <dsp:cNvSpPr/>
      </dsp:nvSpPr>
      <dsp:spPr>
        <a:xfrm>
          <a:off x="0" y="2011716"/>
          <a:ext cx="10800412" cy="67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uk-UA" sz="1300" b="1" kern="1200" dirty="0"/>
            <a:t>– </a:t>
          </a:r>
          <a:r>
            <a:rPr lang="uk-UA" sz="1300" b="1" kern="1200" dirty="0">
              <a:solidFill>
                <a:schemeClr val="accent6"/>
              </a:solidFill>
            </a:rPr>
            <a:t>зовнішньоекономічна безпека</a:t>
          </a:r>
          <a:r>
            <a:rPr lang="uk-UA" sz="1300" kern="1200" dirty="0">
              <a:solidFill>
                <a:schemeClr val="accent6"/>
              </a:solidFill>
            </a:rPr>
            <a:t> </a:t>
          </a:r>
          <a:r>
            <a:rPr lang="uk-UA" sz="1300" kern="1200" dirty="0"/>
            <a:t>– це стан відповідності зовнішньоекономічної діяльності національним економічним інтересам, що забезпечує мінімізацію збитків держави від дії негативних зовнішніх економічних чинників та створення сприятливих умов для розвитку економіки завдяки її активній участі у світовому розподілі праці; </a:t>
          </a:r>
        </a:p>
      </dsp:txBody>
      <dsp:txXfrm>
        <a:off x="0" y="2011716"/>
        <a:ext cx="10800412" cy="670326"/>
      </dsp:txXfrm>
    </dsp:sp>
    <dsp:sp modelId="{FE334F53-4B55-4ECF-898F-EA032FCF085C}">
      <dsp:nvSpPr>
        <dsp:cNvPr id="0" name=""/>
        <dsp:cNvSpPr/>
      </dsp:nvSpPr>
      <dsp:spPr>
        <a:xfrm>
          <a:off x="0" y="2682042"/>
          <a:ext cx="10800412"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4AC1A-CA92-474B-A4C3-3C957737C64F}">
      <dsp:nvSpPr>
        <dsp:cNvPr id="0" name=""/>
        <dsp:cNvSpPr/>
      </dsp:nvSpPr>
      <dsp:spPr>
        <a:xfrm>
          <a:off x="0" y="2682042"/>
          <a:ext cx="10800412" cy="67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uk-UA" sz="1300" b="1" kern="1200" dirty="0"/>
            <a:t>– </a:t>
          </a:r>
          <a:r>
            <a:rPr lang="uk-UA" sz="1300" b="1" kern="1200" dirty="0">
              <a:solidFill>
                <a:schemeClr val="accent6"/>
              </a:solidFill>
            </a:rPr>
            <a:t>інвестиційно-інноваційна безпека</a:t>
          </a:r>
          <a:r>
            <a:rPr lang="uk-UA" sz="1300" kern="1200" dirty="0">
              <a:solidFill>
                <a:schemeClr val="accent6"/>
              </a:solidFill>
            </a:rPr>
            <a:t> </a:t>
          </a:r>
          <a:r>
            <a:rPr lang="uk-UA" sz="1300" kern="1200" dirty="0"/>
            <a:t>– це стан економічного середовища у державі, що стимулює вітчизняних та іноземних інвесторів вкладати кошти в розширення виробництва в країні, сприяє розвитку високотехнологічного виробництва, інтеграції науково-дослідної та виробничої сфери з метою зростання ефективності, поглиблення спеціалізації національної економіки на створенні продукції з високою часткою доданої вартості; </a:t>
          </a:r>
        </a:p>
      </dsp:txBody>
      <dsp:txXfrm>
        <a:off x="0" y="2682042"/>
        <a:ext cx="10800412" cy="670326"/>
      </dsp:txXfrm>
    </dsp:sp>
    <dsp:sp modelId="{5FDD0A0A-AEC4-423D-BCAE-3F67510BE838}">
      <dsp:nvSpPr>
        <dsp:cNvPr id="0" name=""/>
        <dsp:cNvSpPr/>
      </dsp:nvSpPr>
      <dsp:spPr>
        <a:xfrm>
          <a:off x="0" y="3352369"/>
          <a:ext cx="10800412"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B4FE1D-48BF-49DA-81AD-17D6F801F94A}">
      <dsp:nvSpPr>
        <dsp:cNvPr id="0" name=""/>
        <dsp:cNvSpPr/>
      </dsp:nvSpPr>
      <dsp:spPr>
        <a:xfrm>
          <a:off x="0" y="3352369"/>
          <a:ext cx="10800412" cy="67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uk-UA" sz="1300" b="1" kern="1200" dirty="0"/>
            <a:t>– </a:t>
          </a:r>
          <a:r>
            <a:rPr lang="uk-UA" sz="1300" b="1" kern="1200" dirty="0">
              <a:solidFill>
                <a:schemeClr val="accent6"/>
              </a:solidFill>
            </a:rPr>
            <a:t>макроекономічна безпека </a:t>
          </a:r>
          <a:r>
            <a:rPr lang="uk-UA" sz="1300" b="1" kern="1200" dirty="0"/>
            <a:t>–</a:t>
          </a:r>
          <a:r>
            <a:rPr lang="uk-UA" sz="1300" kern="1200" dirty="0"/>
            <a:t> це стан економіки, за якого досягається збалансованість макроекономічних відтворювальних пропорцій; </a:t>
          </a:r>
        </a:p>
      </dsp:txBody>
      <dsp:txXfrm>
        <a:off x="0" y="3352369"/>
        <a:ext cx="10800412" cy="670326"/>
      </dsp:txXfrm>
    </dsp:sp>
    <dsp:sp modelId="{52161B4C-D67E-461B-AC86-0206BAD903AB}">
      <dsp:nvSpPr>
        <dsp:cNvPr id="0" name=""/>
        <dsp:cNvSpPr/>
      </dsp:nvSpPr>
      <dsp:spPr>
        <a:xfrm>
          <a:off x="0" y="4022695"/>
          <a:ext cx="10800412"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9C84A7-0078-4293-840B-E38FF79AE1AF}">
      <dsp:nvSpPr>
        <dsp:cNvPr id="0" name=""/>
        <dsp:cNvSpPr/>
      </dsp:nvSpPr>
      <dsp:spPr>
        <a:xfrm>
          <a:off x="0" y="4022695"/>
          <a:ext cx="10800412" cy="67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uk-UA" sz="1300" b="1" kern="1200" dirty="0"/>
            <a:t>– </a:t>
          </a:r>
          <a:r>
            <a:rPr lang="uk-UA" sz="1300" b="1" kern="1200" dirty="0">
              <a:solidFill>
                <a:schemeClr val="accent6"/>
              </a:solidFill>
            </a:rPr>
            <a:t>продовольча безпека</a:t>
          </a:r>
          <a:r>
            <a:rPr lang="uk-UA" sz="1300" kern="1200" dirty="0">
              <a:solidFill>
                <a:schemeClr val="accent6"/>
              </a:solidFill>
            </a:rPr>
            <a:t> </a:t>
          </a:r>
          <a:r>
            <a:rPr lang="uk-UA" sz="1300" kern="1200" dirty="0"/>
            <a:t>– це стан виробництва продуктів харчування в країні, що здатний повною мірою забезпечити потреби кожного члена суспільства в продовольстві належної якості за умови його збалансованості та доступності для кожного члена суспільства; </a:t>
          </a:r>
        </a:p>
      </dsp:txBody>
      <dsp:txXfrm>
        <a:off x="0" y="4022695"/>
        <a:ext cx="10800412" cy="670326"/>
      </dsp:txXfrm>
    </dsp:sp>
    <dsp:sp modelId="{0305D8F0-C43E-4930-BA92-BE1FA99D2373}">
      <dsp:nvSpPr>
        <dsp:cNvPr id="0" name=""/>
        <dsp:cNvSpPr/>
      </dsp:nvSpPr>
      <dsp:spPr>
        <a:xfrm>
          <a:off x="0" y="4693022"/>
          <a:ext cx="10800412"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E15D49-4E58-4CB4-81D7-351854CE0C03}">
      <dsp:nvSpPr>
        <dsp:cNvPr id="0" name=""/>
        <dsp:cNvSpPr/>
      </dsp:nvSpPr>
      <dsp:spPr>
        <a:xfrm>
          <a:off x="0" y="4693022"/>
          <a:ext cx="10800412" cy="67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uk-UA" sz="1300" b="1" kern="1200" dirty="0"/>
            <a:t>– </a:t>
          </a:r>
          <a:r>
            <a:rPr lang="uk-UA" sz="1300" b="1" kern="1200" dirty="0">
              <a:solidFill>
                <a:schemeClr val="accent6"/>
              </a:solidFill>
            </a:rPr>
            <a:t>соціальна безпека</a:t>
          </a:r>
          <a:r>
            <a:rPr lang="uk-UA" sz="1300" kern="1200" dirty="0">
              <a:solidFill>
                <a:schemeClr val="accent6"/>
              </a:solidFill>
            </a:rPr>
            <a:t> </a:t>
          </a:r>
          <a:r>
            <a:rPr lang="uk-UA" sz="1300" kern="1200" dirty="0"/>
            <a:t>– це стан розвитку держави, за якого держава здатна забезпечити гідний і якісний рівень життя населення незалежно від віку, статі, рівня доходів, сприяти розвитку людського капіталу як найважливішої складової економічного потенціалу країни; </a:t>
          </a:r>
        </a:p>
      </dsp:txBody>
      <dsp:txXfrm>
        <a:off x="0" y="4693022"/>
        <a:ext cx="10800412" cy="670326"/>
      </dsp:txXfrm>
    </dsp:sp>
    <dsp:sp modelId="{04481B96-0B41-4B92-98BE-2B431FE4DEAD}">
      <dsp:nvSpPr>
        <dsp:cNvPr id="0" name=""/>
        <dsp:cNvSpPr/>
      </dsp:nvSpPr>
      <dsp:spPr>
        <a:xfrm>
          <a:off x="0" y="5363348"/>
          <a:ext cx="10800412"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C7E15-4EC3-46A9-8268-17E40EA196D6}">
      <dsp:nvSpPr>
        <dsp:cNvPr id="0" name=""/>
        <dsp:cNvSpPr/>
      </dsp:nvSpPr>
      <dsp:spPr>
        <a:xfrm>
          <a:off x="0" y="5363348"/>
          <a:ext cx="10800412" cy="67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uk-UA" sz="1300" b="1" kern="1200" dirty="0"/>
            <a:t>– </a:t>
          </a:r>
          <a:r>
            <a:rPr lang="uk-UA" sz="1300" b="1" kern="1200" dirty="0">
              <a:solidFill>
                <a:schemeClr val="accent6"/>
              </a:solidFill>
            </a:rPr>
            <a:t>фінансова безпека</a:t>
          </a:r>
          <a:r>
            <a:rPr lang="uk-UA" sz="1300" kern="1200" dirty="0">
              <a:solidFill>
                <a:schemeClr val="accent6"/>
              </a:solidFill>
            </a:rPr>
            <a:t> </a:t>
          </a:r>
          <a:r>
            <a:rPr lang="uk-UA" sz="1300" kern="1200" dirty="0"/>
            <a:t>– це стан фінансової системи країни, за якого створюються необхідні фінансові умови для стабільного соціально-економічного розвитку країни, забезпечується її стійкість до фінансових шоків та </a:t>
          </a:r>
          <a:r>
            <a:rPr lang="uk-UA" sz="1300" kern="1200" dirty="0" err="1"/>
            <a:t>дисбалансів</a:t>
          </a:r>
          <a:r>
            <a:rPr lang="uk-UA" sz="1300" kern="1200" dirty="0"/>
            <a:t>, створюються умови для збереження цілісності та єдності фінансової системи країни.</a:t>
          </a:r>
        </a:p>
      </dsp:txBody>
      <dsp:txXfrm>
        <a:off x="0" y="5363348"/>
        <a:ext cx="10800412" cy="670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BA618-C08C-4C71-A6FA-86C09A5CD68A}">
      <dsp:nvSpPr>
        <dsp:cNvPr id="0" name=""/>
        <dsp:cNvSpPr/>
      </dsp:nvSpPr>
      <dsp:spPr>
        <a:xfrm>
          <a:off x="3274561" y="721"/>
          <a:ext cx="7973854" cy="909153"/>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uk-UA" sz="1400" kern="1200" dirty="0"/>
            <a:t>рівень фінансової стійкості банківських установ країни, що дає змогу забезпечити ефективність функціонування банківської системи країни та захист від зовнішніх і внутрішніх дестабілізуючих чинників незалежно від умов її функціонування</a:t>
          </a:r>
        </a:p>
      </dsp:txBody>
      <dsp:txXfrm>
        <a:off x="3274561" y="114365"/>
        <a:ext cx="7632922" cy="681865"/>
      </dsp:txXfrm>
    </dsp:sp>
    <dsp:sp modelId="{EDC99326-8F52-439A-B918-EB8B035A32FA}">
      <dsp:nvSpPr>
        <dsp:cNvPr id="0" name=""/>
        <dsp:cNvSpPr/>
      </dsp:nvSpPr>
      <dsp:spPr>
        <a:xfrm>
          <a:off x="361198" y="721"/>
          <a:ext cx="2913362" cy="909153"/>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uk-UA" sz="1400" b="1" kern="1200" dirty="0"/>
            <a:t>банківська безпека </a:t>
          </a:r>
          <a:endParaRPr lang="uk-UA" sz="1400" kern="1200" dirty="0"/>
        </a:p>
      </dsp:txBody>
      <dsp:txXfrm>
        <a:off x="405579" y="45102"/>
        <a:ext cx="2824600" cy="820391"/>
      </dsp:txXfrm>
    </dsp:sp>
    <dsp:sp modelId="{E8BA959C-A2EC-417A-BB80-A05DFD6781A9}">
      <dsp:nvSpPr>
        <dsp:cNvPr id="0" name=""/>
        <dsp:cNvSpPr/>
      </dsp:nvSpPr>
      <dsp:spPr>
        <a:xfrm>
          <a:off x="3274561" y="1000790"/>
          <a:ext cx="7973854" cy="909153"/>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uk-UA" sz="1400" kern="1200" dirty="0"/>
            <a:t>рівень розвитку фондового та страхового ринків, що дає змогу повною мірою задовольняти потреби суспільства в зазначених фінансових інструментах та послугах</a:t>
          </a:r>
        </a:p>
      </dsp:txBody>
      <dsp:txXfrm>
        <a:off x="3274561" y="1114434"/>
        <a:ext cx="7632922" cy="681865"/>
      </dsp:txXfrm>
    </dsp:sp>
    <dsp:sp modelId="{7DD43E84-D9B1-456C-8C7C-4AC72BF9A4F9}">
      <dsp:nvSpPr>
        <dsp:cNvPr id="0" name=""/>
        <dsp:cNvSpPr/>
      </dsp:nvSpPr>
      <dsp:spPr>
        <a:xfrm>
          <a:off x="361198" y="1000790"/>
          <a:ext cx="2913362" cy="909153"/>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uk-UA" sz="1400" b="1" kern="1200" dirty="0"/>
            <a:t>безпека небанківського фінансового сектору</a:t>
          </a:r>
          <a:r>
            <a:rPr lang="uk-UA" sz="1400" kern="1200" dirty="0"/>
            <a:t> </a:t>
          </a:r>
        </a:p>
      </dsp:txBody>
      <dsp:txXfrm>
        <a:off x="405579" y="1045171"/>
        <a:ext cx="2824600" cy="820391"/>
      </dsp:txXfrm>
    </dsp:sp>
    <dsp:sp modelId="{DFFB7D66-1D1C-46AB-8534-5641E0F01968}">
      <dsp:nvSpPr>
        <dsp:cNvPr id="0" name=""/>
        <dsp:cNvSpPr/>
      </dsp:nvSpPr>
      <dsp:spPr>
        <a:xfrm>
          <a:off x="3274561" y="2000859"/>
          <a:ext cx="7973854" cy="909153"/>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uk-UA" sz="1400" kern="1200"/>
            <a:t>відповідний рівень внутрішньої та зовнішньої заборгованості з урахуванням вартості її обслуговування та ефективності використання внутрішніх і зовнішніх запозичень та оптимального співвідношення між ними, достатній для задоволення нагальних соціально-економічних потреб, що не загрожує суверенітету держави та її фінансовій системі</a:t>
          </a:r>
        </a:p>
      </dsp:txBody>
      <dsp:txXfrm>
        <a:off x="3274561" y="2114503"/>
        <a:ext cx="7632922" cy="681865"/>
      </dsp:txXfrm>
    </dsp:sp>
    <dsp:sp modelId="{CE034F4E-6262-44D7-AE50-EC0E8ED499F8}">
      <dsp:nvSpPr>
        <dsp:cNvPr id="0" name=""/>
        <dsp:cNvSpPr/>
      </dsp:nvSpPr>
      <dsp:spPr>
        <a:xfrm>
          <a:off x="361198" y="2000859"/>
          <a:ext cx="2913362" cy="909153"/>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uk-UA" sz="1400" b="1" kern="1200" dirty="0"/>
            <a:t>боргова безпека </a:t>
          </a:r>
          <a:endParaRPr lang="uk-UA" sz="1400" kern="1200" dirty="0"/>
        </a:p>
      </dsp:txBody>
      <dsp:txXfrm>
        <a:off x="405579" y="2045240"/>
        <a:ext cx="2824600" cy="820391"/>
      </dsp:txXfrm>
    </dsp:sp>
    <dsp:sp modelId="{A031FEDD-4404-485A-BC2D-F00839604E62}">
      <dsp:nvSpPr>
        <dsp:cNvPr id="0" name=""/>
        <dsp:cNvSpPr/>
      </dsp:nvSpPr>
      <dsp:spPr>
        <a:xfrm>
          <a:off x="3274561" y="3000929"/>
          <a:ext cx="7973854" cy="909153"/>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uk-UA" sz="1400" kern="1200"/>
            <a:t>стан забезпечення платоспроможності та фінансової стійкості державних фінансів, що надає можливість органам державної влади максимально ефективно виконувати покладені на них функції</a:t>
          </a:r>
        </a:p>
      </dsp:txBody>
      <dsp:txXfrm>
        <a:off x="3274561" y="3114573"/>
        <a:ext cx="7632922" cy="681865"/>
      </dsp:txXfrm>
    </dsp:sp>
    <dsp:sp modelId="{F4854EE6-AEE2-40B1-AC79-8D87F2C9B682}">
      <dsp:nvSpPr>
        <dsp:cNvPr id="0" name=""/>
        <dsp:cNvSpPr/>
      </dsp:nvSpPr>
      <dsp:spPr>
        <a:xfrm>
          <a:off x="361198" y="3000929"/>
          <a:ext cx="2913362" cy="909153"/>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uk-UA" sz="1400" b="1" kern="1200" dirty="0"/>
            <a:t>бюджетна безпека</a:t>
          </a:r>
          <a:r>
            <a:rPr lang="uk-UA" sz="1400" kern="1200" dirty="0"/>
            <a:t> </a:t>
          </a:r>
        </a:p>
      </dsp:txBody>
      <dsp:txXfrm>
        <a:off x="405579" y="3045310"/>
        <a:ext cx="2824600" cy="820391"/>
      </dsp:txXfrm>
    </dsp:sp>
    <dsp:sp modelId="{05507075-731E-4503-A60A-965DB15C6F42}">
      <dsp:nvSpPr>
        <dsp:cNvPr id="0" name=""/>
        <dsp:cNvSpPr/>
      </dsp:nvSpPr>
      <dsp:spPr>
        <a:xfrm>
          <a:off x="3274561" y="4000998"/>
          <a:ext cx="7973854" cy="909153"/>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uk-UA" sz="1400" kern="1200" dirty="0"/>
            <a:t>стан курсоутворення, який характеризується </a:t>
          </a:r>
          <a:r>
            <a:rPr lang="uk-UA" sz="1400" kern="1200" dirty="0" err="1"/>
            <a:t>високоюдовірою</a:t>
          </a:r>
          <a:r>
            <a:rPr lang="uk-UA" sz="1400" kern="1200" dirty="0"/>
            <a:t> суспільства до національної грошової одиниці, її стійкістю, створює оптимальні умови для поступального розвитку вітчизняної економіки, залучення в країну іноземних інвестицій, інтеграції України до світової економічної системи, а також максимально захищає від потрясінь на міжнародних валютних ринках</a:t>
          </a:r>
        </a:p>
      </dsp:txBody>
      <dsp:txXfrm>
        <a:off x="3274561" y="4114642"/>
        <a:ext cx="7632922" cy="681865"/>
      </dsp:txXfrm>
    </dsp:sp>
    <dsp:sp modelId="{B548EB84-BB55-43BA-B011-129FEA9C1956}">
      <dsp:nvSpPr>
        <dsp:cNvPr id="0" name=""/>
        <dsp:cNvSpPr/>
      </dsp:nvSpPr>
      <dsp:spPr>
        <a:xfrm>
          <a:off x="361198" y="4000998"/>
          <a:ext cx="2913362" cy="909153"/>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uk-UA" sz="1400" b="1" kern="1200" dirty="0"/>
            <a:t>валютна безпека</a:t>
          </a:r>
          <a:r>
            <a:rPr lang="uk-UA" sz="1400" kern="1200" dirty="0"/>
            <a:t> </a:t>
          </a:r>
        </a:p>
      </dsp:txBody>
      <dsp:txXfrm>
        <a:off x="405579" y="4045379"/>
        <a:ext cx="2824600" cy="820391"/>
      </dsp:txXfrm>
    </dsp:sp>
    <dsp:sp modelId="{4A285CBA-5667-4CB1-9B05-F5003EE4D3CE}">
      <dsp:nvSpPr>
        <dsp:cNvPr id="0" name=""/>
        <dsp:cNvSpPr/>
      </dsp:nvSpPr>
      <dsp:spPr>
        <a:xfrm>
          <a:off x="3274561" y="5001067"/>
          <a:ext cx="7973854" cy="909153"/>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uk-UA" sz="1400" kern="1200" dirty="0"/>
            <a:t>стан грошово-кредитної системи, що забезпечує всіх суб’єктів національної економіки якісними та доступними кредитними ресурсами в обсягах та на умовах, сприятливих для досягнення економічного зростання національної економіки</a:t>
          </a:r>
        </a:p>
      </dsp:txBody>
      <dsp:txXfrm>
        <a:off x="3274561" y="5114711"/>
        <a:ext cx="7632922" cy="681865"/>
      </dsp:txXfrm>
    </dsp:sp>
    <dsp:sp modelId="{32389454-EC3B-4A34-8D46-B7B4AD5742B3}">
      <dsp:nvSpPr>
        <dsp:cNvPr id="0" name=""/>
        <dsp:cNvSpPr/>
      </dsp:nvSpPr>
      <dsp:spPr>
        <a:xfrm>
          <a:off x="361198" y="5001067"/>
          <a:ext cx="2913362" cy="909153"/>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uk-UA" sz="1400" b="1" kern="1200" dirty="0"/>
            <a:t>грошово-кредитна безпека</a:t>
          </a:r>
          <a:r>
            <a:rPr lang="uk-UA" sz="1400" kern="1200" dirty="0"/>
            <a:t> </a:t>
          </a:r>
        </a:p>
      </dsp:txBody>
      <dsp:txXfrm>
        <a:off x="405579" y="5045448"/>
        <a:ext cx="2824600" cy="8203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11FCD-EDB7-43EF-B402-0D1A16668A49}">
      <dsp:nvSpPr>
        <dsp:cNvPr id="0" name=""/>
        <dsp:cNvSpPr/>
      </dsp:nvSpPr>
      <dsp:spPr>
        <a:xfrm>
          <a:off x="3390900" y="0"/>
          <a:ext cx="5547360" cy="554736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tint val="40000"/>
              <a:hueOff val="0"/>
              <a:satOff val="0"/>
              <a:lumOff val="0"/>
              <a:alphaOff val="0"/>
              <a:shade val="35000"/>
              <a:satMod val="130000"/>
            </a:schemeClr>
          </a:contourClr>
        </a:sp3d>
      </dsp:spPr>
      <dsp:style>
        <a:lnRef idx="0">
          <a:scrgbClr r="0" g="0" b="0"/>
        </a:lnRef>
        <a:fillRef idx="1">
          <a:scrgbClr r="0" g="0" b="0"/>
        </a:fillRef>
        <a:effectRef idx="2">
          <a:scrgbClr r="0" g="0" b="0"/>
        </a:effectRef>
        <a:fontRef idx="minor"/>
      </dsp:style>
    </dsp:sp>
    <dsp:sp modelId="{8EC37E99-3E53-42F1-9CB8-15E7F0969E53}">
      <dsp:nvSpPr>
        <dsp:cNvPr id="0" name=""/>
        <dsp:cNvSpPr/>
      </dsp:nvSpPr>
      <dsp:spPr>
        <a:xfrm>
          <a:off x="3751478" y="360578"/>
          <a:ext cx="2218944" cy="2218944"/>
        </a:xfrm>
        <a:prstGeom prst="roundRect">
          <a:avLst/>
        </a:prstGeom>
        <a:solidFill>
          <a:schemeClr val="accent1">
            <a:shade val="80000"/>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shade val="80000"/>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t>1. Підтримка внутрішнього ринку</a:t>
          </a:r>
          <a:endParaRPr lang="uk-UA" sz="2000" kern="1200" dirty="0"/>
        </a:p>
      </dsp:txBody>
      <dsp:txXfrm>
        <a:off x="3859798" y="468898"/>
        <a:ext cx="2002304" cy="2002304"/>
      </dsp:txXfrm>
    </dsp:sp>
    <dsp:sp modelId="{EF897D86-FB73-40BD-A31D-3E6EEE50115F}">
      <dsp:nvSpPr>
        <dsp:cNvPr id="0" name=""/>
        <dsp:cNvSpPr/>
      </dsp:nvSpPr>
      <dsp:spPr>
        <a:xfrm>
          <a:off x="6443479" y="314868"/>
          <a:ext cx="2218944" cy="2218944"/>
        </a:xfrm>
        <a:prstGeom prst="roundRect">
          <a:avLst/>
        </a:prstGeom>
        <a:solidFill>
          <a:schemeClr val="accent1">
            <a:shade val="80000"/>
            <a:hueOff val="62117"/>
            <a:satOff val="3908"/>
            <a:lumOff val="6463"/>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shade val="80000"/>
              <a:hueOff val="62117"/>
              <a:satOff val="3908"/>
              <a:lumOff val="6463"/>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t>2. Підтримка фінансової стійкості</a:t>
          </a:r>
          <a:endParaRPr lang="uk-UA" sz="2000" kern="1200" dirty="0"/>
        </a:p>
      </dsp:txBody>
      <dsp:txXfrm>
        <a:off x="6551799" y="423188"/>
        <a:ext cx="2002304" cy="2002304"/>
      </dsp:txXfrm>
    </dsp:sp>
    <dsp:sp modelId="{922E9EF3-C7A5-4524-BC16-D390B263AAC8}">
      <dsp:nvSpPr>
        <dsp:cNvPr id="0" name=""/>
        <dsp:cNvSpPr/>
      </dsp:nvSpPr>
      <dsp:spPr>
        <a:xfrm>
          <a:off x="3751478" y="2967837"/>
          <a:ext cx="2218944" cy="2218944"/>
        </a:xfrm>
        <a:prstGeom prst="roundRect">
          <a:avLst/>
        </a:prstGeom>
        <a:solidFill>
          <a:schemeClr val="accent1">
            <a:shade val="80000"/>
            <a:hueOff val="124235"/>
            <a:satOff val="7816"/>
            <a:lumOff val="12925"/>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shade val="80000"/>
              <a:hueOff val="124235"/>
              <a:satOff val="7816"/>
              <a:lumOff val="12925"/>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t>3. Відновлення рівноваги у зовнішній і внутрішній торгівлі</a:t>
          </a:r>
          <a:endParaRPr lang="uk-UA" sz="2000" kern="1200" dirty="0"/>
        </a:p>
      </dsp:txBody>
      <dsp:txXfrm>
        <a:off x="3859798" y="3076157"/>
        <a:ext cx="2002304" cy="2002304"/>
      </dsp:txXfrm>
    </dsp:sp>
    <dsp:sp modelId="{F301A6AC-E499-4B21-A477-3EA1CDE3E74E}">
      <dsp:nvSpPr>
        <dsp:cNvPr id="0" name=""/>
        <dsp:cNvSpPr/>
      </dsp:nvSpPr>
      <dsp:spPr>
        <a:xfrm>
          <a:off x="6358737" y="2967837"/>
          <a:ext cx="2218944" cy="2218944"/>
        </a:xfrm>
        <a:prstGeom prst="roundRect">
          <a:avLst/>
        </a:prstGeom>
        <a:solidFill>
          <a:schemeClr val="accent1">
            <a:shade val="80000"/>
            <a:hueOff val="186352"/>
            <a:satOff val="11724"/>
            <a:lumOff val="19388"/>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shade val="80000"/>
              <a:hueOff val="186352"/>
              <a:satOff val="11724"/>
              <a:lumOff val="19388"/>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t>4. Відновлення інфраструктури</a:t>
          </a:r>
          <a:endParaRPr lang="uk-UA" sz="2000" kern="1200" dirty="0"/>
        </a:p>
      </dsp:txBody>
      <dsp:txXfrm>
        <a:off x="6467057" y="3076157"/>
        <a:ext cx="2002304" cy="2002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230AC-10BF-4E43-B592-7E02B7F63603}">
      <dsp:nvSpPr>
        <dsp:cNvPr id="0" name=""/>
        <dsp:cNvSpPr/>
      </dsp:nvSpPr>
      <dsp:spPr>
        <a:xfrm>
          <a:off x="785401" y="1598"/>
          <a:ext cx="3344724" cy="2006834"/>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Font typeface="+mj-lt"/>
            <a:buNone/>
          </a:pPr>
          <a:r>
            <a:rPr lang="uk-UA" sz="3300" b="1" kern="1200" dirty="0"/>
            <a:t>Боротьба з економічними злочинами</a:t>
          </a:r>
          <a:endParaRPr lang="uk-UA" sz="3300" kern="1200" dirty="0"/>
        </a:p>
      </dsp:txBody>
      <dsp:txXfrm>
        <a:off x="785401" y="1598"/>
        <a:ext cx="3344724" cy="2006834"/>
      </dsp:txXfrm>
    </dsp:sp>
    <dsp:sp modelId="{9944F85E-02E8-447D-A522-396676DD3AE6}">
      <dsp:nvSpPr>
        <dsp:cNvPr id="0" name=""/>
        <dsp:cNvSpPr/>
      </dsp:nvSpPr>
      <dsp:spPr>
        <a:xfrm>
          <a:off x="4464598" y="1598"/>
          <a:ext cx="3344724" cy="2006834"/>
        </a:xfrm>
        <a:prstGeom prst="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Font typeface="+mj-lt"/>
            <a:buNone/>
          </a:pPr>
          <a:r>
            <a:rPr lang="uk-UA" sz="3300" b="1" kern="1200" dirty="0"/>
            <a:t>Забезпечення економічного суверенітету</a:t>
          </a:r>
          <a:endParaRPr lang="uk-UA" sz="3300" kern="1200" dirty="0"/>
        </a:p>
      </dsp:txBody>
      <dsp:txXfrm>
        <a:off x="4464598" y="1598"/>
        <a:ext cx="3344724" cy="2006834"/>
      </dsp:txXfrm>
    </dsp:sp>
    <dsp:sp modelId="{06B44630-E03C-40A2-91C6-A06F617FE1B2}">
      <dsp:nvSpPr>
        <dsp:cNvPr id="0" name=""/>
        <dsp:cNvSpPr/>
      </dsp:nvSpPr>
      <dsp:spPr>
        <a:xfrm>
          <a:off x="785401" y="2342905"/>
          <a:ext cx="3344724" cy="2006834"/>
        </a:xfrm>
        <a:prstGeom prst="rec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Font typeface="+mj-lt"/>
            <a:buNone/>
          </a:pPr>
          <a:r>
            <a:rPr lang="uk-UA" sz="3300" b="1" kern="1200" dirty="0"/>
            <a:t>Аналітична діяльність та попередження ризиків</a:t>
          </a:r>
          <a:endParaRPr lang="uk-UA" sz="3300" kern="1200" dirty="0"/>
        </a:p>
      </dsp:txBody>
      <dsp:txXfrm>
        <a:off x="785401" y="2342905"/>
        <a:ext cx="3344724" cy="2006834"/>
      </dsp:txXfrm>
    </dsp:sp>
    <dsp:sp modelId="{12DEC388-6115-42E1-991D-ED82EEB2B8BD}">
      <dsp:nvSpPr>
        <dsp:cNvPr id="0" name=""/>
        <dsp:cNvSpPr/>
      </dsp:nvSpPr>
      <dsp:spPr>
        <a:xfrm>
          <a:off x="4464598" y="2342905"/>
          <a:ext cx="3344724" cy="2006834"/>
        </a:xfrm>
        <a:prstGeom prst="rect">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Font typeface="+mj-lt"/>
            <a:buNone/>
          </a:pPr>
          <a:r>
            <a:rPr lang="uk-UA" sz="3300" b="1" kern="1200" dirty="0"/>
            <a:t>Співпраця з державними органами</a:t>
          </a:r>
          <a:endParaRPr lang="uk-UA" sz="3300" kern="1200" dirty="0"/>
        </a:p>
      </dsp:txBody>
      <dsp:txXfrm>
        <a:off x="4464598" y="2342905"/>
        <a:ext cx="3344724" cy="200683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7B8E3-14E4-41A9-AFAE-410E59564E56}" type="datetimeFigureOut">
              <a:rPr lang="uk-UA" smtClean="0"/>
              <a:t>10.02.2025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CCF35-9C6D-4BC7-ABD4-1771C72406EA}" type="slidenum">
              <a:rPr lang="uk-UA" smtClean="0"/>
              <a:t>‹№›</a:t>
            </a:fld>
            <a:endParaRPr lang="uk-UA"/>
          </a:p>
        </p:txBody>
      </p:sp>
    </p:spTree>
    <p:extLst>
      <p:ext uri="{BB962C8B-B14F-4D97-AF65-F5344CB8AC3E}">
        <p14:creationId xmlns:p14="http://schemas.microsoft.com/office/powerpoint/2010/main" val="353614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07000"/>
              </a:lnSpc>
              <a:spcAft>
                <a:spcPts val="80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Економічна безпека</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це стан національної економіки, який дає змогу зберігати стійкість до внутрішніх та зовнішніх загроз, забезпечувати високу конкурентоспроможність у світовому економічному середовищі і характеризує здатність національної економіки до сталого та збалансованого зростання.</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Економічна безпека має досить складну внутрішню структуру, яка містить три найважливіші елементи: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економічну незалежність</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що означає насамперед можливість здійснення державного контролю над національними ресурсами, здатність використовувати національні конкурентні переваги для забезпечення рівноправної участі держави у міжнародній торгівлі та коопераційних зв’язках;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стійкість і стабільність національної економіки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яка передбачає міцність і надійність усіх елементів економічної системи, захист усіх форм власності, створення гарантій для ефективної підприємницької діяльності, стримування дестабілізуючих факторів;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здатність до саморозвитку і прогресу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тобто спроможність самостійно реалізовувати й захищати національні економічні інтереси, здійснювати постійну модернізацію виробництва, ефективну інвестиційну та інноваційну політику, розвивати інтелектуальний та трудовий потенціал країни.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3</a:t>
            </a:fld>
            <a:endParaRPr lang="uk-UA"/>
          </a:p>
        </p:txBody>
      </p:sp>
    </p:spTree>
    <p:extLst>
      <p:ext uri="{BB962C8B-B14F-4D97-AF65-F5344CB8AC3E}">
        <p14:creationId xmlns:p14="http://schemas.microsoft.com/office/powerpoint/2010/main" val="4266141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Фінансова безпека, у свою чергу, має такі складові: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банківська безпека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це рівень фінансової стійкості банківських установ країни, що дає змогу забезпечити ефективність функціонування банківської системи країни та захист від зовнішніх і внутрішніх дестабілізуючих чинників незалежно від умов її функціонування;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безпека небанківського фінансового сектору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це рівень розвитку фондового та страхового ринків, що дає змогу повною мірою задовольняти потреби суспільства в зазначених фінансових інструментах та послугах;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боргова безпека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відповідний рівень внутрішньої та зовнішньої заборгованості з урахуванням вартості її обслуговування та ефективності використання внутрішніх і зовнішніх запозичень та оптимального співвідношення між ними, достатній для задоволення нагальних соціально-економічних потреб, що не загрожує суверенітету держави та її фінансовій системі;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бюджетна безпека</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це стан забезпечення платоспроможності та фінансової стійкості державних фінансів, що надає можливість органам державної влади максимально ефективно виконувати покладені на них функції;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валютна безпека</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це стан курсоутворення, який характеризується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високоюдовірою</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суспільства до національної грошової одиниці, її стійкістю, створює оптимальні умови для поступального розвитку вітчизняної економіки, залучення в країну іноземних інвестицій, інтеграції України до світової економічної системи, а також максимально захищає від потрясінь на міжнародних валютних ринках;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грошово-кредитна безпека</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це стан грошово-кредитної системи, що забезпечує всіх суб’єктів національної економіки якісними та доступними кредитними ресурсами в обсягах та на умовах, сприятливих для досягнення економічного зростання національної економіки.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13</a:t>
            </a:fld>
            <a:endParaRPr lang="uk-UA"/>
          </a:p>
        </p:txBody>
      </p:sp>
    </p:spTree>
    <p:extLst>
      <p:ext uri="{BB962C8B-B14F-4D97-AF65-F5344CB8AC3E}">
        <p14:creationId xmlns:p14="http://schemas.microsoft.com/office/powerpoint/2010/main" val="753157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Схема комплексно розглядає економічну безпеку як систему, що складається з різних рівнів, методів та інструментів. Вона показує, що економічна безпека залежить як від внутрішніх, так і від зовнішніх факторів, а її забезпечення потребує комплексного підходу на всіх рівнях – від державного до особистого.</a:t>
            </a:r>
            <a:endParaRPr lang="uk-UA" b="1" dirty="0"/>
          </a:p>
          <a:p>
            <a:r>
              <a:rPr lang="uk-UA" b="1" dirty="0"/>
              <a:t>Рівні економічної безпеки</a:t>
            </a:r>
            <a:endParaRPr lang="uk-UA" dirty="0"/>
          </a:p>
          <a:p>
            <a:pPr>
              <a:buFont typeface="Arial" panose="020B0604020202020204" pitchFamily="34" charset="0"/>
              <a:buChar char="•"/>
            </a:pPr>
            <a:r>
              <a:rPr lang="uk-UA" b="1" dirty="0"/>
              <a:t>Загальнодержавний</a:t>
            </a:r>
            <a:r>
              <a:rPr lang="uk-UA" dirty="0"/>
              <a:t> – безпека всієї країни в економічному аспекті.</a:t>
            </a:r>
          </a:p>
          <a:p>
            <a:pPr>
              <a:buFont typeface="Arial" panose="020B0604020202020204" pitchFamily="34" charset="0"/>
              <a:buChar char="•"/>
            </a:pPr>
            <a:r>
              <a:rPr lang="uk-UA" b="1" dirty="0"/>
              <a:t>Регіональний</a:t>
            </a:r>
            <a:r>
              <a:rPr lang="uk-UA" dirty="0"/>
              <a:t> – економічна стабільність окремих регіонів.</a:t>
            </a:r>
          </a:p>
          <a:p>
            <a:pPr>
              <a:buFont typeface="Arial" panose="020B0604020202020204" pitchFamily="34" charset="0"/>
              <a:buChar char="•"/>
            </a:pPr>
            <a:r>
              <a:rPr lang="uk-UA" b="1" dirty="0"/>
              <a:t>Адміністративної одиниці</a:t>
            </a:r>
            <a:r>
              <a:rPr lang="uk-UA" dirty="0"/>
              <a:t> – міста, області або громади.</a:t>
            </a:r>
          </a:p>
          <a:p>
            <a:pPr>
              <a:buFont typeface="Arial" panose="020B0604020202020204" pitchFamily="34" charset="0"/>
              <a:buChar char="•"/>
            </a:pPr>
            <a:r>
              <a:rPr lang="uk-UA" b="1" dirty="0"/>
              <a:t>Суб’єкти господарювання</a:t>
            </a:r>
            <a:r>
              <a:rPr lang="uk-UA" dirty="0"/>
              <a:t> – підприємства, компанії та організації.</a:t>
            </a:r>
          </a:p>
          <a:p>
            <a:pPr>
              <a:buFont typeface="Arial" panose="020B0604020202020204" pitchFamily="34" charset="0"/>
              <a:buChar char="•"/>
            </a:pPr>
            <a:r>
              <a:rPr lang="uk-UA" b="1" dirty="0"/>
              <a:t>Фінансові установи</a:t>
            </a:r>
            <a:r>
              <a:rPr lang="uk-UA" dirty="0"/>
              <a:t> – банки, страхові компанії, фондові біржі.</a:t>
            </a:r>
          </a:p>
          <a:p>
            <a:pPr>
              <a:buFont typeface="Arial" panose="020B0604020202020204" pitchFamily="34" charset="0"/>
              <a:buChar char="•"/>
            </a:pPr>
            <a:r>
              <a:rPr lang="uk-UA" b="1" dirty="0"/>
              <a:t>Домогосподарства</a:t>
            </a:r>
            <a:r>
              <a:rPr lang="uk-UA" dirty="0"/>
              <a:t> – економічна безпека окремих сімей і громадян.</a:t>
            </a:r>
          </a:p>
          <a:p>
            <a:r>
              <a:rPr lang="uk-UA" b="1" dirty="0"/>
              <a:t>Критерії оцінки економічної безпеки</a:t>
            </a:r>
            <a:endParaRPr lang="uk-UA" dirty="0"/>
          </a:p>
          <a:p>
            <a:pPr>
              <a:buFont typeface="Arial" panose="020B0604020202020204" pitchFamily="34" charset="0"/>
              <a:buChar char="•"/>
            </a:pPr>
            <a:r>
              <a:rPr lang="uk-UA" b="1" dirty="0"/>
              <a:t>Рівень державного боргу до ВВП</a:t>
            </a:r>
            <a:r>
              <a:rPr lang="uk-UA" dirty="0"/>
              <a:t> – показує фінансову стабільність країни.</a:t>
            </a:r>
          </a:p>
          <a:p>
            <a:pPr>
              <a:buFont typeface="Arial" panose="020B0604020202020204" pitchFamily="34" charset="0"/>
              <a:buChar char="•"/>
            </a:pPr>
            <a:r>
              <a:rPr lang="uk-UA" b="1" dirty="0"/>
              <a:t>Курс національної валюти</a:t>
            </a:r>
            <a:r>
              <a:rPr lang="uk-UA" dirty="0"/>
              <a:t> – стабільність та довіра до грошової одиниці.</a:t>
            </a:r>
          </a:p>
          <a:p>
            <a:pPr>
              <a:buFont typeface="Arial" panose="020B0604020202020204" pitchFamily="34" charset="0"/>
              <a:buChar char="•"/>
            </a:pPr>
            <a:r>
              <a:rPr lang="uk-UA" b="1" dirty="0"/>
              <a:t>Інфляція</a:t>
            </a:r>
            <a:r>
              <a:rPr lang="uk-UA" dirty="0"/>
              <a:t> – рівень зростання цін і купівельна спроможність населення.</a:t>
            </a:r>
          </a:p>
          <a:p>
            <a:pPr>
              <a:buFont typeface="Arial" panose="020B0604020202020204" pitchFamily="34" charset="0"/>
              <a:buChar char="•"/>
            </a:pPr>
            <a:r>
              <a:rPr lang="uk-UA" b="1" dirty="0"/>
              <a:t>Рівень бідності</a:t>
            </a:r>
            <a:r>
              <a:rPr lang="uk-UA" dirty="0"/>
              <a:t> – частка населення, що перебуває за межею бідності.</a:t>
            </a:r>
          </a:p>
          <a:p>
            <a:r>
              <a:rPr lang="uk-UA" b="1" dirty="0"/>
              <a:t>Чинники впливу на економічну безпеку</a:t>
            </a:r>
            <a:endParaRPr lang="uk-UA" dirty="0"/>
          </a:p>
          <a:p>
            <a:pPr>
              <a:buFont typeface="Arial" panose="020B0604020202020204" pitchFamily="34" charset="0"/>
              <a:buChar char="•"/>
            </a:pPr>
            <a:r>
              <a:rPr lang="uk-UA" b="1" dirty="0"/>
              <a:t>Зовнішні</a:t>
            </a:r>
            <a:r>
              <a:rPr lang="uk-UA" dirty="0"/>
              <a:t> – глобальні економічні кризи, міжнародні санкції, конкуренція на світових ринках.</a:t>
            </a:r>
          </a:p>
          <a:p>
            <a:pPr>
              <a:buFont typeface="Arial" panose="020B0604020202020204" pitchFamily="34" charset="0"/>
              <a:buChar char="•"/>
            </a:pPr>
            <a:r>
              <a:rPr lang="uk-UA" b="1" dirty="0"/>
              <a:t>Внутрішні</a:t>
            </a:r>
            <a:r>
              <a:rPr lang="uk-UA" dirty="0"/>
              <a:t> – рівень корупції, податкова політика, ефективність державного управління.</a:t>
            </a:r>
          </a:p>
          <a:p>
            <a:r>
              <a:rPr lang="uk-UA" b="1" dirty="0"/>
              <a:t>Інструменти забезпечення економічної безпеки</a:t>
            </a:r>
            <a:endParaRPr lang="uk-UA" dirty="0"/>
          </a:p>
          <a:p>
            <a:pPr>
              <a:buFont typeface="Arial" panose="020B0604020202020204" pitchFamily="34" charset="0"/>
              <a:buChar char="•"/>
            </a:pPr>
            <a:r>
              <a:rPr lang="uk-UA" b="1" dirty="0"/>
              <a:t>Контрольний</a:t>
            </a:r>
            <a:r>
              <a:rPr lang="uk-UA" dirty="0"/>
              <a:t> – захист прав власників і бізнесу.</a:t>
            </a:r>
          </a:p>
          <a:p>
            <a:pPr>
              <a:buFont typeface="Arial" panose="020B0604020202020204" pitchFamily="34" charset="0"/>
              <a:buChar char="•"/>
            </a:pPr>
            <a:r>
              <a:rPr lang="uk-UA" b="1" dirty="0"/>
              <a:t>Регулюючий</a:t>
            </a:r>
            <a:r>
              <a:rPr lang="uk-UA" dirty="0"/>
              <a:t> – захист заощаджень громадян та підтримка стабільності фінансової системи.</a:t>
            </a:r>
          </a:p>
          <a:p>
            <a:pPr>
              <a:buFont typeface="Arial" panose="020B0604020202020204" pitchFamily="34" charset="0"/>
              <a:buChar char="•"/>
            </a:pPr>
            <a:r>
              <a:rPr lang="uk-UA" b="1" dirty="0"/>
              <a:t>Фінансовий</a:t>
            </a:r>
            <a:r>
              <a:rPr lang="uk-UA" dirty="0"/>
              <a:t> – забезпечення захисту активів, управління ризиками.</a:t>
            </a:r>
          </a:p>
          <a:p>
            <a:r>
              <a:rPr lang="uk-UA" b="1" dirty="0"/>
              <a:t>Види економічної безпеки</a:t>
            </a:r>
            <a:endParaRPr lang="uk-UA" dirty="0"/>
          </a:p>
          <a:p>
            <a:pPr>
              <a:buFont typeface="Arial" panose="020B0604020202020204" pitchFamily="34" charset="0"/>
              <a:buChar char="•"/>
            </a:pPr>
            <a:r>
              <a:rPr lang="uk-UA" b="1" dirty="0"/>
              <a:t>Фінансова</a:t>
            </a:r>
            <a:r>
              <a:rPr lang="uk-UA" dirty="0"/>
              <a:t> – стабільність банківської системи та валютного ринку.</a:t>
            </a:r>
          </a:p>
          <a:p>
            <a:pPr>
              <a:buFont typeface="Arial" panose="020B0604020202020204" pitchFamily="34" charset="0"/>
              <a:buChar char="•"/>
            </a:pPr>
            <a:r>
              <a:rPr lang="uk-UA" b="1" dirty="0"/>
              <a:t>Адміністративна</a:t>
            </a:r>
            <a:r>
              <a:rPr lang="uk-UA" dirty="0"/>
              <a:t> – управління ресурсами та економічна політика.</a:t>
            </a:r>
          </a:p>
          <a:p>
            <a:pPr>
              <a:buFont typeface="Arial" panose="020B0604020202020204" pitchFamily="34" charset="0"/>
              <a:buChar char="•"/>
            </a:pPr>
            <a:r>
              <a:rPr lang="uk-UA" b="1" dirty="0"/>
              <a:t>Організаційна</a:t>
            </a:r>
            <a:r>
              <a:rPr lang="uk-UA" dirty="0"/>
              <a:t> – ефективне функціонування підприємств та інституцій.</a:t>
            </a:r>
          </a:p>
          <a:p>
            <a:pPr>
              <a:buFont typeface="Arial" panose="020B0604020202020204" pitchFamily="34" charset="0"/>
              <a:buChar char="•"/>
            </a:pPr>
            <a:r>
              <a:rPr lang="uk-UA" b="1" dirty="0"/>
              <a:t>Правова</a:t>
            </a:r>
            <a:r>
              <a:rPr lang="uk-UA" dirty="0"/>
              <a:t> – законодавчий захист економічних прав.</a:t>
            </a:r>
          </a:p>
          <a:p>
            <a:r>
              <a:rPr lang="uk-UA" b="1" dirty="0"/>
              <a:t>Методи забезпечення економічної безпеки</a:t>
            </a:r>
            <a:endParaRPr lang="uk-UA" dirty="0"/>
          </a:p>
          <a:p>
            <a:pPr>
              <a:buFont typeface="Arial" panose="020B0604020202020204" pitchFamily="34" charset="0"/>
              <a:buChar char="•"/>
            </a:pPr>
            <a:r>
              <a:rPr lang="uk-UA" b="1" dirty="0"/>
              <a:t>Протекційні</a:t>
            </a:r>
            <a:r>
              <a:rPr lang="uk-UA" dirty="0"/>
              <a:t> – захист національної економіки від зовнішніх загроз.</a:t>
            </a:r>
          </a:p>
          <a:p>
            <a:pPr>
              <a:buFont typeface="Arial" panose="020B0604020202020204" pitchFamily="34" charset="0"/>
              <a:buChar char="•"/>
            </a:pPr>
            <a:r>
              <a:rPr lang="uk-UA" b="1" dirty="0" err="1"/>
              <a:t>Бенчмаркінг</a:t>
            </a:r>
            <a:r>
              <a:rPr lang="uk-UA" dirty="0"/>
              <a:t> – використання успішного міжнародного досвіду.</a:t>
            </a:r>
          </a:p>
          <a:p>
            <a:pPr>
              <a:buFont typeface="Arial" panose="020B0604020202020204" pitchFamily="34" charset="0"/>
              <a:buChar char="•"/>
            </a:pPr>
            <a:r>
              <a:rPr lang="uk-UA" b="1" dirty="0"/>
              <a:t>Дисконтування</a:t>
            </a:r>
            <a:r>
              <a:rPr lang="uk-UA" dirty="0"/>
              <a:t> – оцінка майбутніх ризиків і управління ними.</a:t>
            </a:r>
          </a:p>
          <a:p>
            <a:r>
              <a:rPr lang="uk-UA" b="1" dirty="0"/>
              <a:t>Ознаки економічної безпеки</a:t>
            </a:r>
            <a:endParaRPr lang="uk-UA" dirty="0"/>
          </a:p>
          <a:p>
            <a:pPr>
              <a:buFont typeface="Arial" panose="020B0604020202020204" pitchFamily="34" charset="0"/>
              <a:buChar char="•"/>
            </a:pPr>
            <a:r>
              <a:rPr lang="uk-UA" b="1" dirty="0"/>
              <a:t>Стабільність</a:t>
            </a:r>
            <a:r>
              <a:rPr lang="uk-UA" dirty="0"/>
              <a:t> – відсутність різких економічних потрясінь.</a:t>
            </a:r>
          </a:p>
          <a:p>
            <a:pPr>
              <a:buFont typeface="Arial" panose="020B0604020202020204" pitchFamily="34" charset="0"/>
              <a:buChar char="•"/>
            </a:pPr>
            <a:r>
              <a:rPr lang="uk-UA" b="1" dirty="0"/>
              <a:t>Надійність</a:t>
            </a:r>
            <a:r>
              <a:rPr lang="uk-UA" dirty="0"/>
              <a:t> – здатність витримувати кризи та виклики.</a:t>
            </a:r>
          </a:p>
          <a:p>
            <a:pPr>
              <a:buFont typeface="Arial" panose="020B0604020202020204" pitchFamily="34" charset="0"/>
              <a:buChar char="•"/>
            </a:pPr>
            <a:r>
              <a:rPr lang="uk-UA" b="1" dirty="0"/>
              <a:t>Превентивність</a:t>
            </a:r>
            <a:r>
              <a:rPr lang="uk-UA" dirty="0"/>
              <a:t> – випереджувальні заходи щодо економічних загроз.</a:t>
            </a: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14</a:t>
            </a:fld>
            <a:endParaRPr lang="uk-UA"/>
          </a:p>
        </p:txBody>
      </p:sp>
    </p:spTree>
    <p:extLst>
      <p:ext uri="{BB962C8B-B14F-4D97-AF65-F5344CB8AC3E}">
        <p14:creationId xmlns:p14="http://schemas.microsoft.com/office/powerpoint/2010/main" val="112137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У процесі розроблення та впровадження сучасних заходів та методів управління економічною безпекою держави важливо враховувати існуючі </a:t>
            </a:r>
            <a:r>
              <a:rPr lang="uk-UA" dirty="0" err="1"/>
              <a:t>макро</a:t>
            </a:r>
            <a:r>
              <a:rPr lang="uk-UA" dirty="0"/>
              <a:t>- та соціально-економічних показники розвитку та фактори, які мають на них як безпосередній, так і опосередкований вплив. При цьому дослідження індикаторів та критеріїв економічної безпеки має важливе значення. </a:t>
            </a:r>
          </a:p>
          <a:p>
            <a:r>
              <a:rPr lang="uk-UA" dirty="0"/>
              <a:t>Під індикатором економічної безпеки розуміють реальні статистичні показники розвитку економіки країни, які найбільш повно характеризують явища і тенденції в економічній сфері. Тобто, індикатор є показником, що визначає наскільки ефективно здійснюється оперативне управління національними економічними процесами. </a:t>
            </a:r>
          </a:p>
          <a:p>
            <a:r>
              <a:rPr lang="uk-UA" dirty="0"/>
              <a:t>Критерій економічної безпеки – це ознака, за якою визначають стан і здатність суб’єкта суспільства протистояти загрозам чи проявам небезпеки. Кожний критерій має кількісне вираження – показник, що свідчить про стан суб’єкта. Залежно від втрат, спричинених реалізацією загрози, показник може бути різним. Для гарантування економічної безпеки суб’єкта суспільства має значення не стільки сам показник того чи іншого критерію, як його граничне значення (граничний показник). </a:t>
            </a:r>
          </a:p>
          <a:p>
            <a:r>
              <a:rPr lang="uk-UA" dirty="0"/>
              <a:t>Граничний показник – це свого роду індикатор, який сигналізує, з одного боку, про зону безпеки, а з другого – про розвиток небезпеки. </a:t>
            </a:r>
          </a:p>
          <a:p>
            <a:r>
              <a:rPr lang="uk-UA" dirty="0"/>
              <a:t>Саме за рахунок визначення головних індикаторів можливо досить адекватно сприймати існуючу систему соціально-економічних процесів, визначаючи їх рівень та вектор розвитку, проблеми, з якими стикаються в процесі регулювання, а також відповідність існуючих тенденцій національним інтересам та вимогам безпеки.</a:t>
            </a: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15</a:t>
            </a:fld>
            <a:endParaRPr lang="uk-UA"/>
          </a:p>
        </p:txBody>
      </p:sp>
    </p:spTree>
    <p:extLst>
      <p:ext uri="{BB962C8B-B14F-4D97-AF65-F5344CB8AC3E}">
        <p14:creationId xmlns:p14="http://schemas.microsoft.com/office/powerpoint/2010/main" val="600171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Загрози економічній безпеці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це сукупність наявних та потенційно можливих явищ і чинників, що створюють небезпеку для реалізації національних інтересів у економічній сфері.</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Загрози економічній безпеці видозмінюються в залежності від стану та рівня розвитку економічної системи і для кожної окремо взятої держави відрізняються характером та рівнем гостроти.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Типові групи загроз економічній безпеці: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втрати економіки від війни з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рф</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деформація структури економіки України;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зростання майнової, фінансової і матеріальної диференціації населення, підвищення рівня його бідності, що ведуть до дестабілізації соціального порядку;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посилення нерівномірності соціально-економічного розвитку регіонів, викликане такими факторами, як об'єктивні розходження в рівні соціально-економічного розвитку регіонів, наявність депресивних, кризових і відсталих в економічних відносинах районів на тлі структурних зрушень у промисловому виробництві, що супроводжуються різким зменшенням частки обробних галузей;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криміналізація суспільства і господарської діяльності,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тінізація</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бізнесу.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Ризики відносно загроз є первинною категорією, а загрози – вторинною, так як загрози виникають за наявності сукупності ризиків. Загрози економічній безпеці держави розглядаються як явища, тенденції і чинники, що перешкоджають чи унеможливлюють реалізацію національних економічних інтересів особи, суспільства, держави та негативно впливають на життєвий рівень населення.</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21</a:t>
            </a:fld>
            <a:endParaRPr lang="uk-UA"/>
          </a:p>
        </p:txBody>
      </p:sp>
    </p:spTree>
    <p:extLst>
      <p:ext uri="{BB962C8B-B14F-4D97-AF65-F5344CB8AC3E}">
        <p14:creationId xmlns:p14="http://schemas.microsoft.com/office/powerpoint/2010/main" val="104548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Останні роки характеризуються виникненням безпрецедентних загроз економічній безпеці України. Економічна криза, спричинена пандемією COVID-19 та карантинними обмеженнями, поглибилася з початку 2022 року у зв’язку з російською агресією. Зазначені деструктивні явища негативно вплинули на рівень безпеки національної економіки. Актуальним постає питання окреслення основних викликів та можливостей зміцнення економічної безпеки України.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Пандемія COVID-19 стала найбільшою реальною загрозою економічній безпеці не тільки України, а й світової спільноти за останні десятиліття. Різке скорочення економічної активності внаслідок карантинних заходів спричинило уповільнення економічного розвитку з прогнозованим падінням ВВП, скорочення споживчої активності населення та виробництва в цілому.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Військова агресія російської федерації поглибила складну економічну ситуацію в Україні. Руйнування виробничих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потужностей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інфраструктури, зупинення реалізації інвестиційних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проєктів</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це головні виклики для економічної безпеки. Водночас війна поглибила кризу в демографічній сфері та стала загрозою для екологічної, інформаційної та інших складових національної безпеки України.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Через війну найбільший вплив на національну безпеку України мають зовнішні загрози як у воєнній, так і міжнародній сферах. Такі загрози, як воєнний конфлікт, окупація, розповсюдження зброї масового знищення, міжнародний тероризм, транснаціональна організована злочинність стають все більш інтенсивними та негативно впливають на національну безпеку будь-якої країни, викликаючи необхідність вироблення адекватних заходів адміністративно-правового реагування на відповідні виклики та загрози.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22</a:t>
            </a:fld>
            <a:endParaRPr lang="uk-UA"/>
          </a:p>
        </p:txBody>
      </p:sp>
    </p:spTree>
    <p:extLst>
      <p:ext uri="{BB962C8B-B14F-4D97-AF65-F5344CB8AC3E}">
        <p14:creationId xmlns:p14="http://schemas.microsoft.com/office/powerpoint/2010/main" val="1695820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Збройна агресія російської федерації проти України має негативний вплив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майже на всі сфери, що забезпечують національну безпеку в країні. Вторгнення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росії</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стало величезною загрозою не лише для України, а й для всього світу.  Найбільший удар припав на функціонування та стабільність світової економіки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та державну цілісність багатьох інших країн. Є надія, що ці економічні втрати будуть частково компенсовані за рахунок міжнародної допомоги та репарацій від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росії</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які будуть накладені на неї за постановою Міжнародного суду. На жаль, варто розуміти, що процес відновлення та відшкодування усіх понесених втрат України буде явно важким і довготривалим процесом, що підтверджується світовим історичним досвідом. Для того щоб подолати та протистояти таким видам загроз національній безпеці та інтересам України, варто викорінити певні проблематичні фактори, які є в нашій країні:</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1) «реальне» подолання корупції. На сьогодні є десятки нормативно-правових актів, якими врегульовано заборону та відповідальність за корупційні діяння, але на жаль, вони не функціонують в державі на 100 %;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2) подолати критичну залежність поставок енергоресурсів з інших держав;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3) усунення проблеми безробіття населення;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4) досягнення єдиних поглядів суспільства щодо національних інтересів та пріоритетів.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Вказані фактори не зможуть на сто відсотків посилити національну безпеку країни, але зможуть покласти початок для створення нової системи заходів, які зможуть захистити Україну від різних видів небезпек.</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25</a:t>
            </a:fld>
            <a:endParaRPr lang="uk-UA"/>
          </a:p>
        </p:txBody>
      </p:sp>
    </p:spTree>
    <p:extLst>
      <p:ext uri="{BB962C8B-B14F-4D97-AF65-F5344CB8AC3E}">
        <p14:creationId xmlns:p14="http://schemas.microsoft.com/office/powerpoint/2010/main" val="836033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1. Підтримка внутрішнього ринку.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 метою стабілізації та відновлення національної економіки необхідно забезпечити подальше зменшення регуляторного та адміністративного навантаження на бізнес, зокрема шляхом впровадження заходів дерегуляції на засадах ризик-орієнтованого підходу для розвитку саморегулювання бізнесу; запровадити нові та розширити існуючі інструменти підтримки для малого та середнього бізнесу, в тому числі фінансові. Пріоритетом для реанімації внутрішнього ринку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правомірно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визначити харчову й легку промисловості, ІТ-сферу. Регуляторної підтримки потребує машинобудівний комплекс. Загальні витрати на оборону у 2023 році перевищили 1 трильйон гривень. Тож хоча б часткове відновлення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потужностей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військово-промислового комплексу за рахунок використання підприємств машинобудівного комплексу може стати вагомим фактором зростання промислового виробництва.</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2. Підтримка фінансової стійкості.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Доцільно відмітити, що з початку повномасштабного вторгнення російської федерації було задіяно цілий ряд інструментів фінансової підтримки. У квітні 2023 року Радою з фінансової стабільності створено робочу групу з питань розвитку внутрішнього боргового ринку за участю представників Національного банку України та Міністерства фінансів України. Робоча група створена в рамках виконання Меморандуму про економічну та фінансову політику з Міжнародним валютним фондом, відповідно до якого Україна взяла зобов’язання уникати емісійного фінансування державного бюджету та розвивати внутрішній борговий ринок за допомогою розширення та диверсифікації кола інвесторів у державні цінні папери, в тому числі за рахунок повернення нерезидентів на внутрішній ринок облігацій. Крім того, з травня 2023 року розпочинається процедура оцінки стійкості банківської системи в умовах воєнного часу.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Також, з метою посилення ринкових стимулів залучення банками строкових депозитів населення в національній валюті, зниження ризиків для валютного ринку, оновлено операційний дизайн монетарної політики, що передбачає зниження ставки за депозитними сертифікатами та запровадження нових лімітованих тримісячних депозитних сертифікатів під фіксовану ставку на рівні облікової. Ці зміни дозволять захистити заощадження громадян від інфляційного знецінення, забезпечать зниження цінового тиску, а також сприятимуть розвиткові культури строкових заощаджень у гривні.</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3. Відновлення рівноваги у зовнішній і внутрішній торгівлі.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Військова агресія призвела до зростання диспропорції між внутрішнім і зовнішнім торговими ринками. Обмеження процесу вимивання валюти з українського ринку має бути елементом відновлення економічної безпеки.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4. Відновлення інфраструктури.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Головним завданням варто вважати відновлення енергетичної інфраструктури, яка постійно страждає внаслідок цілеспрямованих ворожих атак. Водночас зрушеннями доцільно вважати адаптацію як бізнесу, так і домогосподарств до ризиків глибоких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блекаутів</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удосконалення технології захисту та відновлення енергетичних об’єктів.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Отже, сучасні загрози економічній безпеці України мають як сучасний військовий, так і структурний характер. Атаки на інфраструктурні об’єкти, окупація частини території України, бюджетна криза та інші виклики поглибили проблеми у функціонуванні національної економіки. З метою відновлення економічного розвитку та безпеки України необхідно підтримувати внутрішній ринок, вжити заходів для подальшої підтримки фінансової стійкості та відновлення критичної інфраструктури.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26</a:t>
            </a:fld>
            <a:endParaRPr lang="uk-UA"/>
          </a:p>
        </p:txBody>
      </p:sp>
    </p:spTree>
    <p:extLst>
      <p:ext uri="{BB962C8B-B14F-4D97-AF65-F5344CB8AC3E}">
        <p14:creationId xmlns:p14="http://schemas.microsoft.com/office/powerpoint/2010/main" val="328357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07000"/>
              </a:lnSpc>
              <a:spcAft>
                <a:spcPts val="800"/>
              </a:spcAft>
              <a:tabLst>
                <a:tab pos="180340"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Сутність економічної безпеки держави можливо виокремити через її ключові ознаки: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основу економічної безпеки складають економічні відносини, тобто суспільні відносини, що виникають між фізичними та юридичними особами з питань виробництва, розподілу, обміну та споживання матеріальних благ та послуг;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стан економічної безпеки залежить від стійкості економічних відносин, що являє собою їх міцність, надійність, передбачуваність, а також здатність протистояти зовнішнім та внутрішнім впливам, швидко адаптуватися до змін навколишнього середовища;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економічна безпека створює умови для надійного захисту економічних інтересів держави, а громадяни можуть в повній мірі реалізувати надані їм права і свободи, які безпосередньо пов’язані зі сферою економіки, так і тих, що мають опосередковане відношення до неї;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система економічних відносин сприяє розвитку національної економіки, що виражається у збільшенні показників добробуту населення, прибутку країни від торгівлі з іншими державами, збільшення обсягів вироблення продукції;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економічна безпека сприяє тому, що держава здатна конкурувати з іншими країнами з позицій якості товарів, послуг, технологій виробництва, умов для розвитку економічних відносин та ін.</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4</a:t>
            </a:fld>
            <a:endParaRPr lang="uk-UA"/>
          </a:p>
        </p:txBody>
      </p:sp>
    </p:spTree>
    <p:extLst>
      <p:ext uri="{BB962C8B-B14F-4D97-AF65-F5344CB8AC3E}">
        <p14:creationId xmlns:p14="http://schemas.microsoft.com/office/powerpoint/2010/main" val="225439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Політика економічної безпеки ґрунтується на певних </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принципах,</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які становлять політичну і правову базу для оцінювання зовнішніх і внутрішніх загроз, формування національних економічних інтересів і стратегії економічної безпеки: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верховенство закону у забезпеченні економічної безпеки;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додержання балансу економічних інтересів особи, сім'ї, суспільства, держави;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взаємна відповідальність особи, сім'ї, суспільства, держави за гарантування економічної безпеки;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своєчасність і адекватність заходів щодо відвернення загроз і захисту національних економічних інтересів;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пріоритет договірних (мирних) заходів у вирішенні як внутрішніх, так і зовнішніх конфліктів економічного характеру;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інтеграція національної економічної безпеки в міжнародну економічну безпеку.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5</a:t>
            </a:fld>
            <a:endParaRPr lang="uk-UA"/>
          </a:p>
        </p:txBody>
      </p:sp>
    </p:spTree>
    <p:extLst>
      <p:ext uri="{BB962C8B-B14F-4D97-AF65-F5344CB8AC3E}">
        <p14:creationId xmlns:p14="http://schemas.microsoft.com/office/powerpoint/2010/main" val="301746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6</a:t>
            </a:fld>
            <a:endParaRPr lang="uk-UA"/>
          </a:p>
        </p:txBody>
      </p:sp>
    </p:spTree>
    <p:extLst>
      <p:ext uri="{BB962C8B-B14F-4D97-AF65-F5344CB8AC3E}">
        <p14:creationId xmlns:p14="http://schemas.microsoft.com/office/powerpoint/2010/main" val="187882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Економічна безпека країни може трактуватися як поєднання: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економічної безпеки держави, тобто безпеки макрорівня,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безпеки економічних суб’єктів, тобто безпеки мікрорівня.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arabicPeriod"/>
            </a:pPr>
            <a:r>
              <a:rPr lang="uk-UA" b="1" dirty="0" err="1"/>
              <a:t>Мегарівень</a:t>
            </a:r>
            <a:r>
              <a:rPr lang="uk-UA" b="1" dirty="0"/>
              <a:t> (Глобальна та міжнародна економічна безпека)</a:t>
            </a:r>
            <a:br>
              <a:rPr lang="uk-UA" dirty="0"/>
            </a:br>
            <a:r>
              <a:rPr lang="uk-UA" dirty="0"/>
              <a:t>Це рівень економічної безпеки, що охоплює світову економіку та міжнародні економічні відносини. Включає питання стабільності світової фінансової системи, торгівлі, енергетичної безпеки, екологічних загроз та економічної взаємозалежності держав.</a:t>
            </a:r>
          </a:p>
          <a:p>
            <a:pPr>
              <a:buFont typeface="+mj-lt"/>
              <a:buAutoNum type="arabicPeriod"/>
            </a:pPr>
            <a:r>
              <a:rPr lang="uk-UA" b="1" dirty="0"/>
              <a:t>Макрорівень (Національна економічна безпека)</a:t>
            </a:r>
            <a:br>
              <a:rPr lang="uk-UA" dirty="0"/>
            </a:br>
            <a:r>
              <a:rPr lang="uk-UA" dirty="0"/>
              <a:t>Це рівень економічної безпеки окремої держави. Включає здатність країни забезпечувати економічну стабільність, конкурентоспроможність, фінансову незалежність, продовольчу безпеку, технологічний розвиток та захист національних інтересів у глобальній економіці.</a:t>
            </a:r>
          </a:p>
          <a:p>
            <a:pPr>
              <a:buFont typeface="+mj-lt"/>
              <a:buAutoNum type="arabicPeriod"/>
            </a:pPr>
            <a:r>
              <a:rPr lang="uk-UA" b="1" dirty="0" err="1"/>
              <a:t>Мезорівень</a:t>
            </a:r>
            <a:r>
              <a:rPr lang="uk-UA" b="1" dirty="0"/>
              <a:t> (Економічна безпека регіону)</a:t>
            </a:r>
            <a:br>
              <a:rPr lang="uk-UA" dirty="0"/>
            </a:br>
            <a:r>
              <a:rPr lang="uk-UA" dirty="0"/>
              <a:t>Визначає економічну стабільність і розвиток окремих регіонів у межах держави. Охоплює питання розподілу ресурсів, інвестицій, інфраструктури, економічної спеціалізації та взаємодії регіонів між собою і з центром.</a:t>
            </a:r>
          </a:p>
          <a:p>
            <a:pPr>
              <a:buFont typeface="+mj-lt"/>
              <a:buAutoNum type="arabicPeriod"/>
            </a:pPr>
            <a:r>
              <a:rPr lang="uk-UA" b="1" dirty="0"/>
              <a:t>Мікрорівень (Економічна безпека підприємства)</a:t>
            </a:r>
            <a:br>
              <a:rPr lang="uk-UA" dirty="0"/>
            </a:br>
            <a:r>
              <a:rPr lang="uk-UA" dirty="0"/>
              <a:t>Це рівень економічної безпеки окремих підприємств та організацій. Включає фінансову стійкість, конкурентоспроможність, управління ризиками, захист від економічних загроз (банкрутство, рейдерство, шахрайство тощо).</a:t>
            </a:r>
          </a:p>
          <a:p>
            <a:pPr>
              <a:buFont typeface="+mj-lt"/>
              <a:buAutoNum type="arabicPeriod"/>
            </a:pPr>
            <a:r>
              <a:rPr lang="uk-UA" b="1" dirty="0"/>
              <a:t>Індивідуальний рівень (Економічна безпека особи)</a:t>
            </a:r>
            <a:br>
              <a:rPr lang="uk-UA" dirty="0"/>
            </a:br>
            <a:r>
              <a:rPr lang="uk-UA" dirty="0"/>
              <a:t>Відображає економічну безпеку окремої людини. Охоплює рівень доходів, доступ до робочих місць, соціального захисту, медичних послуг, освіти та інших факторів, що забезпечують економічну стабільність особистості.</a:t>
            </a:r>
          </a:p>
          <a:p>
            <a:r>
              <a:rPr lang="uk-UA" dirty="0"/>
              <a:t>Ця класифікація допомагає комплексно оцінювати економічну безпеку на різних рівнях та розробляти стратегії її забезпечення.</a:t>
            </a: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7</a:t>
            </a:fld>
            <a:endParaRPr lang="uk-UA"/>
          </a:p>
        </p:txBody>
      </p:sp>
    </p:spTree>
    <p:extLst>
      <p:ext uri="{BB962C8B-B14F-4D97-AF65-F5344CB8AC3E}">
        <p14:creationId xmlns:p14="http://schemas.microsoft.com/office/powerpoint/2010/main" val="360899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Традиційно у системі економічної безпеки виділяють дві складові: зовнішню і внутрішню.</a:t>
            </a:r>
          </a:p>
          <a:p>
            <a:r>
              <a:rPr lang="uk-UA" dirty="0"/>
              <a:t>-Внутрішня економічна безпека включає інноваційно-технологічну, інформаційно-економічну, інвестиційну, енергетичну, фінансову, </a:t>
            </a:r>
            <a:r>
              <a:rPr lang="uk-UA" dirty="0" err="1"/>
              <a:t>сировинно</a:t>
            </a:r>
            <a:r>
              <a:rPr lang="uk-UA" dirty="0"/>
              <a:t>-ресурсну, продовольчу, соціальну, воєнно-економічну та соціальну безпеку. </a:t>
            </a:r>
          </a:p>
          <a:p>
            <a:r>
              <a:rPr lang="uk-UA" dirty="0"/>
              <a:t>-До зовнішньої складової економічної безпеки належать експортна, імпортна та інтеграційна безпека</a:t>
            </a: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Економічна безпека держави є інтегральною характеристикою стану економічної системи, оскільки система включає ряд підсистем – найважливіших, взаємопов’язаних структурних складових безпеки, що відображають функціонування окремих сфер економіки: інвестиційну, інноваційну, фінансову, соціальну, зовнішньоекономічну, енергетичну, продовольчу, демографічну. Цей перелік може доповнюватися або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уточнюватися</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як за складовими, так і за індикаторами в кожної складової.</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Усвою</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чергу, економічна безпека є підсистемою системи вищого рівня – національної безпеки,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щодосягається</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таким рівнем розвитку і таким станом захищеності економіки, який в повній мірі забезпечує потреби держави і створює умови для інноваційного розвитку.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9</a:t>
            </a:fld>
            <a:endParaRPr lang="uk-UA"/>
          </a:p>
        </p:txBody>
      </p:sp>
    </p:spTree>
    <p:extLst>
      <p:ext uri="{BB962C8B-B14F-4D97-AF65-F5344CB8AC3E}">
        <p14:creationId xmlns:p14="http://schemas.microsoft.com/office/powerpoint/2010/main" val="125357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1" dirty="0"/>
              <a:t>1. За ступенем важливості:</a:t>
            </a:r>
          </a:p>
          <a:p>
            <a:pPr>
              <a:buFont typeface="Arial" panose="020B0604020202020204" pitchFamily="34" charset="0"/>
              <a:buChar char="•"/>
            </a:pPr>
            <a:r>
              <a:rPr lang="uk-UA" b="1" dirty="0" err="1"/>
              <a:t>Життєво</a:t>
            </a:r>
            <a:r>
              <a:rPr lang="uk-UA" b="1" dirty="0"/>
              <a:t> важливі</a:t>
            </a:r>
            <a:r>
              <a:rPr lang="uk-UA" dirty="0"/>
              <a:t> – ті, що визначають саме існування держави та її економічну безпеку.</a:t>
            </a:r>
            <a:br>
              <a:rPr lang="uk-UA" dirty="0"/>
            </a:br>
            <a:r>
              <a:rPr lang="uk-UA" i="1" dirty="0"/>
              <a:t>Наприклад:</a:t>
            </a:r>
            <a:r>
              <a:rPr lang="uk-UA" dirty="0"/>
              <a:t> енергетична незалежність, продовольча безпека, контроль над стратегічними ресурсами (газ, нафта, вода).</a:t>
            </a:r>
          </a:p>
          <a:p>
            <a:pPr>
              <a:buFont typeface="Arial" panose="020B0604020202020204" pitchFamily="34" charset="0"/>
              <a:buChar char="•"/>
            </a:pPr>
            <a:r>
              <a:rPr lang="uk-UA" b="1" dirty="0"/>
              <a:t>Стратегічні</a:t>
            </a:r>
            <a:r>
              <a:rPr lang="uk-UA" dirty="0"/>
              <a:t> – важливі для довгострокового розвитку країни.</a:t>
            </a:r>
            <a:br>
              <a:rPr lang="uk-UA" dirty="0"/>
            </a:br>
            <a:r>
              <a:rPr lang="uk-UA" i="1" dirty="0"/>
              <a:t>Наприклад:</a:t>
            </a:r>
            <a:r>
              <a:rPr lang="uk-UA" dirty="0"/>
              <a:t> розвиток національного виробництва, інвестиції в науку, освіту, інноваційні технології.</a:t>
            </a:r>
          </a:p>
          <a:p>
            <a:pPr>
              <a:buFont typeface="Arial" panose="020B0604020202020204" pitchFamily="34" charset="0"/>
              <a:buChar char="•"/>
            </a:pPr>
            <a:r>
              <a:rPr lang="uk-UA" b="1" dirty="0"/>
              <a:t>Тактичні</a:t>
            </a:r>
            <a:r>
              <a:rPr lang="uk-UA" dirty="0"/>
              <a:t> – короткострокові інтереси, спрямовані на досягнення оперативних цілей.</a:t>
            </a:r>
            <a:br>
              <a:rPr lang="uk-UA" dirty="0"/>
            </a:br>
            <a:r>
              <a:rPr lang="uk-UA" i="1" dirty="0"/>
              <a:t>Наприклад:</a:t>
            </a:r>
            <a:r>
              <a:rPr lang="uk-UA" dirty="0"/>
              <a:t> зниження інфляції, залучення іноземних інвестицій у конкретні </a:t>
            </a:r>
            <a:r>
              <a:rPr lang="uk-UA" dirty="0" err="1"/>
              <a:t>проєкти</a:t>
            </a:r>
            <a:r>
              <a:rPr lang="uk-UA" dirty="0"/>
              <a:t>.</a:t>
            </a:r>
          </a:p>
          <a:p>
            <a:r>
              <a:rPr lang="uk-UA" b="1" dirty="0"/>
              <a:t>2. За тривалістю дії:</a:t>
            </a:r>
          </a:p>
          <a:p>
            <a:pPr>
              <a:buFont typeface="Arial" panose="020B0604020202020204" pitchFamily="34" charset="0"/>
              <a:buChar char="•"/>
            </a:pPr>
            <a:r>
              <a:rPr lang="uk-UA" b="1" dirty="0"/>
              <a:t>Довготривалі</a:t>
            </a:r>
            <a:r>
              <a:rPr lang="uk-UA" dirty="0"/>
              <a:t> – розраховані на десятиліття та більше.</a:t>
            </a:r>
            <a:br>
              <a:rPr lang="uk-UA" dirty="0"/>
            </a:br>
            <a:r>
              <a:rPr lang="uk-UA" i="1" dirty="0"/>
              <a:t>Наприклад:</a:t>
            </a:r>
            <a:r>
              <a:rPr lang="uk-UA" dirty="0"/>
              <a:t> економічна інтеграція в ЄС, розвиток «зеленої» енергетики.</a:t>
            </a:r>
          </a:p>
          <a:p>
            <a:pPr>
              <a:buFont typeface="Arial" panose="020B0604020202020204" pitchFamily="34" charset="0"/>
              <a:buChar char="•"/>
            </a:pPr>
            <a:r>
              <a:rPr lang="uk-UA" b="1" dirty="0" err="1"/>
              <a:t>Середньотривалі</a:t>
            </a:r>
            <a:r>
              <a:rPr lang="uk-UA" dirty="0"/>
              <a:t> – розраховані на 5-10 років.</a:t>
            </a:r>
            <a:br>
              <a:rPr lang="uk-UA" dirty="0"/>
            </a:br>
            <a:r>
              <a:rPr lang="uk-UA" i="1" dirty="0"/>
              <a:t>Наприклад:</a:t>
            </a:r>
            <a:r>
              <a:rPr lang="uk-UA" dirty="0"/>
              <a:t> створення індустріальних парків, реформи податкової системи.</a:t>
            </a:r>
          </a:p>
          <a:p>
            <a:pPr>
              <a:buFont typeface="Arial" panose="020B0604020202020204" pitchFamily="34" charset="0"/>
              <a:buChar char="•"/>
            </a:pPr>
            <a:r>
              <a:rPr lang="uk-UA" b="1" dirty="0"/>
              <a:t>Короткотривалі</a:t>
            </a:r>
            <a:r>
              <a:rPr lang="uk-UA" dirty="0"/>
              <a:t> – мають негайний або короткий ефект.</a:t>
            </a:r>
            <a:br>
              <a:rPr lang="uk-UA" dirty="0"/>
            </a:br>
            <a:r>
              <a:rPr lang="uk-UA" i="1" dirty="0"/>
              <a:t>Наприклад:</a:t>
            </a:r>
            <a:r>
              <a:rPr lang="uk-UA" dirty="0"/>
              <a:t> боротьба з кризою на валютному ринку, надання субсидій малому бізнесу під час економічної рецесії.</a:t>
            </a:r>
          </a:p>
          <a:p>
            <a:r>
              <a:rPr lang="uk-UA" b="1" dirty="0"/>
              <a:t>3. За характером зіткнення:</a:t>
            </a:r>
          </a:p>
          <a:p>
            <a:pPr>
              <a:buFont typeface="Arial" panose="020B0604020202020204" pitchFamily="34" charset="0"/>
              <a:buChar char="•"/>
            </a:pPr>
            <a:r>
              <a:rPr lang="uk-UA" b="1" dirty="0"/>
              <a:t>Паралельні</a:t>
            </a:r>
            <a:r>
              <a:rPr lang="uk-UA" dirty="0"/>
              <a:t> – не суперечать один одному, можуть співіснувати.</a:t>
            </a:r>
            <a:br>
              <a:rPr lang="uk-UA" dirty="0"/>
            </a:br>
            <a:r>
              <a:rPr lang="uk-UA" i="1" dirty="0"/>
              <a:t>Наприклад:</a:t>
            </a:r>
            <a:r>
              <a:rPr lang="uk-UA" dirty="0"/>
              <a:t> розвиток національного бізнесу та підтримка міжнародних інвесторів.</a:t>
            </a:r>
          </a:p>
          <a:p>
            <a:pPr>
              <a:buFont typeface="Arial" panose="020B0604020202020204" pitchFamily="34" charset="0"/>
              <a:buChar char="•"/>
            </a:pPr>
            <a:r>
              <a:rPr lang="uk-UA" b="1" dirty="0"/>
              <a:t>Конфронтаційні</a:t>
            </a:r>
            <a:r>
              <a:rPr lang="uk-UA" dirty="0"/>
              <a:t> – прямо суперечать один одному.</a:t>
            </a:r>
            <a:br>
              <a:rPr lang="uk-UA" dirty="0"/>
            </a:br>
            <a:r>
              <a:rPr lang="uk-UA" i="1" dirty="0"/>
              <a:t>Наприклад:</a:t>
            </a:r>
            <a:r>
              <a:rPr lang="uk-UA" dirty="0"/>
              <a:t> зменшення податкового навантаження для бізнесу та збільшення соціальних витрат.</a:t>
            </a:r>
          </a:p>
          <a:p>
            <a:pPr>
              <a:buFont typeface="Arial" panose="020B0604020202020204" pitchFamily="34" charset="0"/>
              <a:buChar char="•"/>
            </a:pPr>
            <a:r>
              <a:rPr lang="uk-UA" b="1" dirty="0"/>
              <a:t>Розбіжні</a:t>
            </a:r>
            <a:r>
              <a:rPr lang="uk-UA" dirty="0"/>
              <a:t> – не конфліктують напряму, але можуть створювати труднощі.</a:t>
            </a:r>
            <a:br>
              <a:rPr lang="uk-UA" dirty="0"/>
            </a:br>
            <a:r>
              <a:rPr lang="uk-UA" i="1" dirty="0"/>
              <a:t>Наприклад:</a:t>
            </a:r>
            <a:r>
              <a:rPr lang="uk-UA" dirty="0"/>
              <a:t> бажання знизити екологічне навантаження та одночасне зростання промислового виробництва.</a:t>
            </a:r>
          </a:p>
          <a:p>
            <a:pPr>
              <a:buFont typeface="Arial" panose="020B0604020202020204" pitchFamily="34" charset="0"/>
              <a:buChar char="•"/>
            </a:pPr>
            <a:r>
              <a:rPr lang="uk-UA" b="1" dirty="0"/>
              <a:t>Спільні</a:t>
            </a:r>
            <a:r>
              <a:rPr lang="uk-UA" dirty="0"/>
              <a:t> – вигідні для кількох країн або суб’єктів.</a:t>
            </a:r>
            <a:br>
              <a:rPr lang="uk-UA" dirty="0"/>
            </a:br>
            <a:r>
              <a:rPr lang="uk-UA" i="1" dirty="0"/>
              <a:t>Наприклад:</a:t>
            </a:r>
            <a:r>
              <a:rPr lang="uk-UA" dirty="0"/>
              <a:t> створення єдиного економічного простору в рамках міжнародних угод.</a:t>
            </a:r>
          </a:p>
          <a:p>
            <a:r>
              <a:rPr lang="uk-UA" b="1" dirty="0"/>
              <a:t>4. За місцем дії:</a:t>
            </a:r>
          </a:p>
          <a:p>
            <a:pPr>
              <a:buFont typeface="Arial" panose="020B0604020202020204" pitchFamily="34" charset="0"/>
              <a:buChar char="•"/>
            </a:pPr>
            <a:r>
              <a:rPr lang="uk-UA" b="1" dirty="0"/>
              <a:t>Внутрішні</a:t>
            </a:r>
            <a:r>
              <a:rPr lang="uk-UA" dirty="0"/>
              <a:t> – реалізуються всередині країни.</a:t>
            </a:r>
            <a:br>
              <a:rPr lang="uk-UA" dirty="0"/>
            </a:br>
            <a:r>
              <a:rPr lang="uk-UA" i="1" dirty="0"/>
              <a:t>Наприклад:</a:t>
            </a:r>
            <a:r>
              <a:rPr lang="uk-UA" dirty="0"/>
              <a:t> подолання безробіття, підтримка національного виробника.</a:t>
            </a:r>
          </a:p>
          <a:p>
            <a:pPr>
              <a:buFont typeface="Arial" panose="020B0604020202020204" pitchFamily="34" charset="0"/>
              <a:buChar char="•"/>
            </a:pPr>
            <a:r>
              <a:rPr lang="uk-UA" b="1" dirty="0"/>
              <a:t>Зовнішні</a:t>
            </a:r>
            <a:r>
              <a:rPr lang="uk-UA" dirty="0"/>
              <a:t> – стосуються міжнародних економічних відносин.</a:t>
            </a:r>
            <a:br>
              <a:rPr lang="uk-UA" dirty="0"/>
            </a:br>
            <a:r>
              <a:rPr lang="uk-UA" i="1" dirty="0"/>
              <a:t>Наприклад:</a:t>
            </a:r>
            <a:r>
              <a:rPr lang="uk-UA" dirty="0"/>
              <a:t> збільшення експорту, зміцнення економічного впливу на міжнародних ринках.</a:t>
            </a:r>
          </a:p>
          <a:p>
            <a:r>
              <a:rPr lang="uk-UA" b="1" dirty="0"/>
              <a:t>5. За ступенем реалізації:</a:t>
            </a:r>
          </a:p>
          <a:p>
            <a:pPr>
              <a:buFont typeface="Arial" panose="020B0604020202020204" pitchFamily="34" charset="0"/>
              <a:buChar char="•"/>
            </a:pPr>
            <a:r>
              <a:rPr lang="uk-UA" b="1" dirty="0"/>
              <a:t>Нереалізовані</a:t>
            </a:r>
            <a:r>
              <a:rPr lang="uk-UA" dirty="0"/>
              <a:t> – залишаються на рівні концепцій або планів.</a:t>
            </a:r>
            <a:br>
              <a:rPr lang="uk-UA" dirty="0"/>
            </a:br>
            <a:r>
              <a:rPr lang="uk-UA" i="1" dirty="0"/>
              <a:t>Наприклад:</a:t>
            </a:r>
            <a:r>
              <a:rPr lang="uk-UA" dirty="0"/>
              <a:t> створення національної </a:t>
            </a:r>
            <a:r>
              <a:rPr lang="uk-UA" dirty="0" err="1"/>
              <a:t>криптовалюти</a:t>
            </a:r>
            <a:r>
              <a:rPr lang="uk-UA" dirty="0"/>
              <a:t> без реальної імплементації.</a:t>
            </a:r>
          </a:p>
          <a:p>
            <a:pPr>
              <a:buFont typeface="Arial" panose="020B0604020202020204" pitchFamily="34" charset="0"/>
              <a:buChar char="•"/>
            </a:pPr>
            <a:r>
              <a:rPr lang="uk-UA" b="1" dirty="0"/>
              <a:t>Частково реалізовані</a:t>
            </a:r>
            <a:r>
              <a:rPr lang="uk-UA" dirty="0"/>
              <a:t> – виконані лише частково або не в повному обсязі.</a:t>
            </a:r>
            <a:br>
              <a:rPr lang="uk-UA" dirty="0"/>
            </a:br>
            <a:r>
              <a:rPr lang="uk-UA" i="1" dirty="0"/>
              <a:t>Наприклад:</a:t>
            </a:r>
            <a:r>
              <a:rPr lang="uk-UA" dirty="0"/>
              <a:t> впровадження медичної реформи, яка не охоплює всі аспекти.</a:t>
            </a:r>
          </a:p>
          <a:p>
            <a:pPr>
              <a:buFont typeface="Arial" panose="020B0604020202020204" pitchFamily="34" charset="0"/>
              <a:buChar char="•"/>
            </a:pPr>
            <a:r>
              <a:rPr lang="uk-UA" b="1" dirty="0"/>
              <a:t>Реалізовані</a:t>
            </a:r>
            <a:r>
              <a:rPr lang="uk-UA" dirty="0"/>
              <a:t> – досягли поставленої мети.</a:t>
            </a:r>
            <a:br>
              <a:rPr lang="uk-UA" dirty="0"/>
            </a:br>
            <a:r>
              <a:rPr lang="uk-UA" i="1" dirty="0"/>
              <a:t>Наприклад:</a:t>
            </a:r>
            <a:r>
              <a:rPr lang="uk-UA" dirty="0"/>
              <a:t> запуск великого інфраструктурного </a:t>
            </a:r>
            <a:r>
              <a:rPr lang="uk-UA" dirty="0" err="1"/>
              <a:t>проєкту</a:t>
            </a:r>
            <a:r>
              <a:rPr lang="uk-UA" dirty="0"/>
              <a:t> (мостів, доріг, портів).</a:t>
            </a:r>
          </a:p>
          <a:p>
            <a:r>
              <a:rPr lang="uk-UA" b="1" dirty="0"/>
              <a:t>6. За сферами розповсюдження:</a:t>
            </a:r>
          </a:p>
          <a:p>
            <a:pPr>
              <a:buFont typeface="Arial" panose="020B0604020202020204" pitchFamily="34" charset="0"/>
              <a:buChar char="•"/>
            </a:pPr>
            <a:r>
              <a:rPr lang="uk-UA" b="1" dirty="0"/>
              <a:t>Виробничі</a:t>
            </a:r>
            <a:r>
              <a:rPr lang="uk-UA" dirty="0"/>
              <a:t> – розвиток промисловості, сільського господарства.</a:t>
            </a:r>
            <a:br>
              <a:rPr lang="uk-UA" dirty="0"/>
            </a:br>
            <a:r>
              <a:rPr lang="uk-UA" i="1" dirty="0"/>
              <a:t>Наприклад:</a:t>
            </a:r>
            <a:r>
              <a:rPr lang="uk-UA" dirty="0"/>
              <a:t> стимулювання виробництва електромобілів.</a:t>
            </a:r>
          </a:p>
          <a:p>
            <a:pPr>
              <a:buFont typeface="Arial" panose="020B0604020202020204" pitchFamily="34" charset="0"/>
              <a:buChar char="•"/>
            </a:pPr>
            <a:r>
              <a:rPr lang="uk-UA" b="1" dirty="0"/>
              <a:t>Фінансові</a:t>
            </a:r>
            <a:r>
              <a:rPr lang="uk-UA" dirty="0"/>
              <a:t> – пов’язані з грошовою системою, бюджетом, кредитуванням.</a:t>
            </a:r>
            <a:br>
              <a:rPr lang="uk-UA" dirty="0"/>
            </a:br>
            <a:r>
              <a:rPr lang="uk-UA" i="1" dirty="0"/>
              <a:t>Наприклад:</a:t>
            </a:r>
            <a:r>
              <a:rPr lang="uk-UA" dirty="0"/>
              <a:t> контроль над інфляцією, підтримка національної валюти.</a:t>
            </a:r>
          </a:p>
          <a:p>
            <a:pPr>
              <a:buFont typeface="Arial" panose="020B0604020202020204" pitchFamily="34" charset="0"/>
              <a:buChar char="•"/>
            </a:pPr>
            <a:r>
              <a:rPr lang="uk-UA" b="1" dirty="0"/>
              <a:t>Експортно-імпортні</a:t>
            </a:r>
            <a:r>
              <a:rPr lang="uk-UA" dirty="0"/>
              <a:t> – стосуються зовнішньої торгівлі.</a:t>
            </a:r>
            <a:br>
              <a:rPr lang="uk-UA" dirty="0"/>
            </a:br>
            <a:r>
              <a:rPr lang="uk-UA" i="1" dirty="0"/>
              <a:t>Наприклад:</a:t>
            </a:r>
            <a:r>
              <a:rPr lang="uk-UA" dirty="0"/>
              <a:t> диверсифікація експорту, збільшення митних тарифів на імпорт.</a:t>
            </a:r>
          </a:p>
          <a:p>
            <a:pPr>
              <a:buFont typeface="Arial" panose="020B0604020202020204" pitchFamily="34" charset="0"/>
              <a:buChar char="•"/>
            </a:pPr>
            <a:r>
              <a:rPr lang="uk-UA" b="1" dirty="0"/>
              <a:t>Технологічні</a:t>
            </a:r>
            <a:r>
              <a:rPr lang="uk-UA" dirty="0"/>
              <a:t> – розвиток науки, впровадження інновацій.</a:t>
            </a:r>
            <a:br>
              <a:rPr lang="uk-UA" dirty="0"/>
            </a:br>
            <a:r>
              <a:rPr lang="uk-UA" i="1" dirty="0"/>
              <a:t>Наприклад:</a:t>
            </a:r>
            <a:r>
              <a:rPr lang="uk-UA" dirty="0"/>
              <a:t> створення </a:t>
            </a:r>
            <a:r>
              <a:rPr lang="en-US" dirty="0"/>
              <a:t>IT-</a:t>
            </a:r>
            <a:r>
              <a:rPr lang="uk-UA" dirty="0"/>
              <a:t>кластерів, державна підтримка стартапів.</a:t>
            </a:r>
          </a:p>
          <a:p>
            <a:pPr>
              <a:buFont typeface="Arial" panose="020B0604020202020204" pitchFamily="34" charset="0"/>
              <a:buChar char="•"/>
            </a:pPr>
            <a:r>
              <a:rPr lang="uk-UA" b="1" dirty="0"/>
              <a:t>Інституційні</a:t>
            </a:r>
            <a:r>
              <a:rPr lang="uk-UA" dirty="0"/>
              <a:t> – пов’язані з економічною політикою, законодавством.</a:t>
            </a:r>
            <a:br>
              <a:rPr lang="uk-UA" dirty="0"/>
            </a:br>
            <a:r>
              <a:rPr lang="uk-UA" i="1" dirty="0"/>
              <a:t>Наприклад:</a:t>
            </a:r>
            <a:r>
              <a:rPr lang="uk-UA" dirty="0"/>
              <a:t> реформа судової системи для покращення інвестиційного клімату.</a:t>
            </a:r>
          </a:p>
          <a:p>
            <a:pPr>
              <a:buFont typeface="Arial" panose="020B0604020202020204" pitchFamily="34" charset="0"/>
              <a:buChar char="•"/>
            </a:pPr>
            <a:r>
              <a:rPr lang="uk-UA" b="1" dirty="0"/>
              <a:t>Військово-економічні</a:t>
            </a:r>
            <a:r>
              <a:rPr lang="uk-UA" dirty="0"/>
              <a:t> – розвиток оборонного комплексу.</a:t>
            </a:r>
            <a:br>
              <a:rPr lang="uk-UA" dirty="0"/>
            </a:br>
            <a:r>
              <a:rPr lang="uk-UA" i="1" dirty="0"/>
              <a:t>Наприклад:</a:t>
            </a:r>
            <a:r>
              <a:rPr lang="uk-UA" dirty="0"/>
              <a:t> нарощування власного виробництва озброєнь.</a:t>
            </a:r>
          </a:p>
          <a:p>
            <a:pPr>
              <a:buFont typeface="Arial" panose="020B0604020202020204" pitchFamily="34" charset="0"/>
              <a:buChar char="•"/>
            </a:pPr>
            <a:r>
              <a:rPr lang="uk-UA" b="1" dirty="0"/>
              <a:t>Соціально-економічні</a:t>
            </a:r>
            <a:r>
              <a:rPr lang="uk-UA" dirty="0"/>
              <a:t> – стосуються рівня життя населення.</a:t>
            </a:r>
            <a:br>
              <a:rPr lang="uk-UA" dirty="0"/>
            </a:br>
            <a:r>
              <a:rPr lang="uk-UA" i="1" dirty="0"/>
              <a:t>Наприклад:</a:t>
            </a:r>
            <a:r>
              <a:rPr lang="uk-UA" dirty="0"/>
              <a:t> підвищення мінімальної заробітної плати, пенсійна реформа.</a:t>
            </a:r>
          </a:p>
          <a:p>
            <a:pPr>
              <a:buFont typeface="Arial" panose="020B0604020202020204" pitchFamily="34" charset="0"/>
              <a:buChar char="•"/>
            </a:pPr>
            <a:r>
              <a:rPr lang="uk-UA" b="1" dirty="0" err="1"/>
              <a:t>Демографо</a:t>
            </a:r>
            <a:r>
              <a:rPr lang="uk-UA" b="1" dirty="0"/>
              <a:t>-економічні</a:t>
            </a:r>
            <a:r>
              <a:rPr lang="uk-UA" dirty="0"/>
              <a:t> – пов’язані з населенням, міграційними процесами.</a:t>
            </a:r>
            <a:br>
              <a:rPr lang="uk-UA" dirty="0"/>
            </a:br>
            <a:r>
              <a:rPr lang="uk-UA" i="1" dirty="0"/>
              <a:t>Наприклад:</a:t>
            </a:r>
            <a:r>
              <a:rPr lang="uk-UA" dirty="0"/>
              <a:t> стимулювання народжуваності, програми повернення трудових мігрантів.</a:t>
            </a:r>
          </a:p>
          <a:p>
            <a:pPr>
              <a:buFont typeface="Arial" panose="020B0604020202020204" pitchFamily="34" charset="0"/>
              <a:buChar char="•"/>
            </a:pPr>
            <a:r>
              <a:rPr lang="uk-UA" b="1" dirty="0"/>
              <a:t>Еколого-економічні</a:t>
            </a:r>
            <a:r>
              <a:rPr lang="uk-UA" dirty="0"/>
              <a:t> – баланс між економікою та екологією.</a:t>
            </a:r>
            <a:br>
              <a:rPr lang="uk-UA" dirty="0"/>
            </a:br>
            <a:r>
              <a:rPr lang="uk-UA" i="1" dirty="0"/>
              <a:t>Наприклад:</a:t>
            </a:r>
            <a:r>
              <a:rPr lang="uk-UA" dirty="0"/>
              <a:t> розвиток альтернативних джерел енергії, зменшення шкідливих викидів.</a:t>
            </a: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10</a:t>
            </a:fld>
            <a:endParaRPr lang="uk-UA"/>
          </a:p>
        </p:txBody>
      </p:sp>
    </p:spTree>
    <p:extLst>
      <p:ext uri="{BB962C8B-B14F-4D97-AF65-F5344CB8AC3E}">
        <p14:creationId xmlns:p14="http://schemas.microsoft.com/office/powerpoint/2010/main" val="356294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Національні цінності –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це предмети, явища та їхні властивості, що гарантують безпечне існування та прогресивний розвиток особі, суспільству і державі. Також це наявні та ідеальні соціальні, матеріальні та духовні блага, що задовольняють потреби та інтереси людей. Саме національні цінності є концептуальними, ідеологічними основами, консолідуючими чинниками, важливими життєвими орієнтирами на шляху ефективного суспільного розвитку. Людям характерні цінності, як об’єктивні параметри внутрішнього середовища, чітке дотримання яких є домінантою їхнього успішного розвитку.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На основі національних інтересів та цінностей формуються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національні цілі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конкретні ключові завдання, які держава ставить перед собою заради захисту інтересів та цінностей. Національні цілі – це дороговкази розвитку суспільства до побудови моделі кращого стану особи, суспільства та держави.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Реалізація (захист) національних економічних інтересів дуже тісно пов'язана із забезпеченням економічної безпеки держави. Остання виступає як стан, при якому національні економічні інтереси захищені від внутрішніх і зовнішніх загроз. За суттю реалізація (захист) економічних інтересів і є змістом забезпечення економічної безпеки. Захист національних економічних інтересів є найважливішою функцією системи забезпечення безпеки економічної сфери.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Мета реалізації національних економічних інтересів полягає у підтриманні такого стану економічної сфери держави, який характеризується збалансованістю, стійкістю до негативних чинників, здатністю цієї сфери забезпечувати ефективне функціонування економіки держави й економічне зростання.</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Найважливіші національні економічні інтереси: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зростання добробуту українських громадян;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створення самодостатньої, конкурентоспроможної, потужної національної економіки складного типу;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здійснення широкого комплексу інституційних змін з метою динамічного розвитку національної економіки;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здійснення ефективної реформи податкової системи, посилення стимулюючого впливу податків на розвиток виробництва;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забезпечення ефективного розвитку національної промисловості;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збереження то розвиток інтелектуального та науково-технічного потенціалу України;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забезпечення альтернативних джерел надходження нафти і газу;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здійснення реформи агропромислового комплексу, відродження села;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залучення внутрішніх інвестиційних ресурсів до розвитку національної економіки;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вирішення державною соціальних проблем (житлове забезпечення, безробіття, бідність, злочинність тощо);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розвиток внутрішнього ринку та внутрішнього попиту;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проведення рішучої боротьби з тіньовою економікою;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створення рівних соціальних і економічних можливостей для всіх громадян України;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забезпечення конкурентоспроможності вітчизняної продукції;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вдосконалення товарної структури експорту та імпорту;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нарощування експортного потенціалу, забезпечення позитивного сальдо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зовнішньоторгівельної</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діяльності тощо.</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8034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Розробка програми першочергових та довгострокових заходів щодо забезпечення економічної безпеки і практичні кроки у цьому напрямку мають спиратися на чітке розуміння загроз економічній безпеці.</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11</a:t>
            </a:fld>
            <a:endParaRPr lang="uk-UA"/>
          </a:p>
        </p:txBody>
      </p:sp>
    </p:spTree>
    <p:extLst>
      <p:ext uri="{BB962C8B-B14F-4D97-AF65-F5344CB8AC3E}">
        <p14:creationId xmlns:p14="http://schemas.microsoft.com/office/powerpoint/2010/main" val="311265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C5CCF35-9C6D-4BC7-ABD4-1771C72406EA}" type="slidenum">
              <a:rPr lang="uk-UA" smtClean="0"/>
              <a:t>12</a:t>
            </a:fld>
            <a:endParaRPr lang="uk-UA"/>
          </a:p>
        </p:txBody>
      </p:sp>
    </p:spTree>
    <p:extLst>
      <p:ext uri="{BB962C8B-B14F-4D97-AF65-F5344CB8AC3E}">
        <p14:creationId xmlns:p14="http://schemas.microsoft.com/office/powerpoint/2010/main" val="203456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8B8739B8-917A-46CE-B68D-2E04892705CE}" type="datetimeFigureOut">
              <a:rPr lang="uk-UA" smtClean="0"/>
              <a:t>10.02.2025</a:t>
            </a:fld>
            <a:endParaRPr lang="uk-UA"/>
          </a:p>
        </p:txBody>
      </p:sp>
      <p:sp>
        <p:nvSpPr>
          <p:cNvPr id="9" name="Footer Placeholder 8"/>
          <p:cNvSpPr>
            <a:spLocks noGrp="1"/>
          </p:cNvSpPr>
          <p:nvPr>
            <p:ph type="ftr" sz="quarter" idx="11"/>
          </p:nvPr>
        </p:nvSpPr>
        <p:spPr/>
        <p:txBody>
          <a:bodyPr/>
          <a:lstStyle/>
          <a:p>
            <a:endParaRPr lang="uk-UA"/>
          </a:p>
        </p:txBody>
      </p:sp>
      <p:sp>
        <p:nvSpPr>
          <p:cNvPr id="10" name="Slide Number Placeholder 9"/>
          <p:cNvSpPr>
            <a:spLocks noGrp="1"/>
          </p:cNvSpPr>
          <p:nvPr>
            <p:ph type="sldNum" sz="quarter" idx="12"/>
          </p:nvPr>
        </p:nvSpPr>
        <p:spPr/>
        <p:txBody>
          <a:bodyPr/>
          <a:lstStyle/>
          <a:p>
            <a:fld id="{AE379642-2D03-4251-BACD-8DEE066EDC76}" type="slidenum">
              <a:rPr lang="uk-UA" smtClean="0"/>
              <a:t>‹№›</a:t>
            </a:fld>
            <a:endParaRPr lang="uk-UA"/>
          </a:p>
        </p:txBody>
      </p:sp>
    </p:spTree>
    <p:extLst>
      <p:ext uri="{BB962C8B-B14F-4D97-AF65-F5344CB8AC3E}">
        <p14:creationId xmlns:p14="http://schemas.microsoft.com/office/powerpoint/2010/main" val="720390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B8739B8-917A-46CE-B68D-2E04892705CE}" type="datetimeFigureOut">
              <a:rPr lang="uk-UA" smtClean="0"/>
              <a:t>10.02.2025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379642-2D03-4251-BACD-8DEE066EDC76}" type="slidenum">
              <a:rPr lang="uk-UA" smtClean="0"/>
              <a:t>‹№›</a:t>
            </a:fld>
            <a:endParaRPr lang="uk-UA"/>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623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B8739B8-917A-46CE-B68D-2E04892705CE}" type="datetimeFigureOut">
              <a:rPr lang="uk-UA" smtClean="0"/>
              <a:t>10.02.2025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379642-2D03-4251-BACD-8DEE066EDC76}" type="slidenum">
              <a:rPr lang="uk-UA" smtClean="0"/>
              <a:t>‹№›</a:t>
            </a:fld>
            <a:endParaRPr lang="uk-UA"/>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187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B8739B8-917A-46CE-B68D-2E04892705CE}" type="datetimeFigureOut">
              <a:rPr lang="uk-UA" smtClean="0"/>
              <a:t>10.02.2025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379642-2D03-4251-BACD-8DEE066EDC76}" type="slidenum">
              <a:rPr lang="uk-UA" smtClean="0"/>
              <a:t>‹№›</a:t>
            </a:fld>
            <a:endParaRPr lang="uk-UA"/>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371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B8739B8-917A-46CE-B68D-2E04892705CE}" type="datetimeFigureOut">
              <a:rPr lang="uk-UA" smtClean="0"/>
              <a:t>10.02.2025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379642-2D03-4251-BACD-8DEE066EDC76}" type="slidenum">
              <a:rPr lang="uk-UA" smtClean="0"/>
              <a:t>‹№›</a:t>
            </a:fld>
            <a:endParaRPr lang="uk-UA"/>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668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8B8739B8-917A-46CE-B68D-2E04892705CE}" type="datetimeFigureOut">
              <a:rPr lang="uk-UA" smtClean="0"/>
              <a:t>10.02.2025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E379642-2D03-4251-BACD-8DEE066EDC76}" type="slidenum">
              <a:rPr lang="uk-UA" smtClean="0"/>
              <a:t>‹№›</a:t>
            </a:fld>
            <a:endParaRPr lang="uk-UA"/>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821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uk-UA"/>
              <a:t>Клацніть, щоб відредагувати стилі зразків тексту</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8B8739B8-917A-46CE-B68D-2E04892705CE}" type="datetimeFigureOut">
              <a:rPr lang="uk-UA" smtClean="0"/>
              <a:t>10.02.2025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E379642-2D03-4251-BACD-8DEE066EDC76}" type="slidenum">
              <a:rPr lang="uk-UA" smtClean="0"/>
              <a:t>‹№›</a:t>
            </a:fld>
            <a:endParaRPr lang="uk-UA"/>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054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8B8739B8-917A-46CE-B68D-2E04892705CE}" type="datetimeFigureOut">
              <a:rPr lang="uk-UA" smtClean="0"/>
              <a:t>10.02.2025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AE379642-2D03-4251-BACD-8DEE066EDC76}" type="slidenum">
              <a:rPr lang="uk-UA" smtClean="0"/>
              <a:t>‹№›</a:t>
            </a:fld>
            <a:endParaRPr lang="uk-UA"/>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5416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739B8-917A-46CE-B68D-2E04892705CE}" type="datetimeFigureOut">
              <a:rPr lang="uk-UA" smtClean="0"/>
              <a:t>10.02.2025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AE379642-2D03-4251-BACD-8DEE066EDC76}" type="slidenum">
              <a:rPr lang="uk-UA" smtClean="0"/>
              <a:t>‹№›</a:t>
            </a:fld>
            <a:endParaRPr lang="uk-UA"/>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66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B8739B8-917A-46CE-B68D-2E04892705CE}" type="datetimeFigureOut">
              <a:rPr lang="uk-UA" smtClean="0"/>
              <a:t>10.02.2025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E379642-2D03-4251-BACD-8DEE066EDC76}" type="slidenum">
              <a:rPr lang="uk-UA" smtClean="0"/>
              <a:t>‹№›</a:t>
            </a:fld>
            <a:endParaRPr lang="uk-UA"/>
          </a:p>
        </p:txBody>
      </p:sp>
    </p:spTree>
    <p:extLst>
      <p:ext uri="{BB962C8B-B14F-4D97-AF65-F5344CB8AC3E}">
        <p14:creationId xmlns:p14="http://schemas.microsoft.com/office/powerpoint/2010/main" val="323550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B8739B8-917A-46CE-B68D-2E04892705CE}" type="datetimeFigureOut">
              <a:rPr lang="uk-UA" smtClean="0"/>
              <a:t>10.02.2025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E379642-2D03-4251-BACD-8DEE066EDC76}" type="slidenum">
              <a:rPr lang="uk-UA" smtClean="0"/>
              <a:t>‹№›</a:t>
            </a:fld>
            <a:endParaRPr lang="uk-UA"/>
          </a:p>
        </p:txBody>
      </p:sp>
    </p:spTree>
    <p:extLst>
      <p:ext uri="{BB962C8B-B14F-4D97-AF65-F5344CB8AC3E}">
        <p14:creationId xmlns:p14="http://schemas.microsoft.com/office/powerpoint/2010/main" val="347442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8B8739B8-917A-46CE-B68D-2E04892705CE}" type="datetimeFigureOut">
              <a:rPr lang="uk-UA" smtClean="0"/>
              <a:t>10.02.2025</a:t>
            </a:fld>
            <a:endParaRPr lang="uk-UA"/>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uk-UA"/>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AE379642-2D03-4251-BACD-8DEE066EDC76}" type="slidenum">
              <a:rPr lang="uk-UA" smtClean="0"/>
              <a:t>‹№›</a:t>
            </a:fld>
            <a:endParaRPr lang="uk-UA"/>
          </a:p>
        </p:txBody>
      </p:sp>
    </p:spTree>
    <p:extLst>
      <p:ext uri="{BB962C8B-B14F-4D97-AF65-F5344CB8AC3E}">
        <p14:creationId xmlns:p14="http://schemas.microsoft.com/office/powerpoint/2010/main" val="176395456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zakon.rada.gov.ua/laws/main/569-2012-%D1%80?utm_source=chatgpt.com#Tex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CDE5E2-F048-47DF-A6AF-94985AB334D9}"/>
              </a:ext>
            </a:extLst>
          </p:cNvPr>
          <p:cNvSpPr>
            <a:spLocks noGrp="1"/>
          </p:cNvSpPr>
          <p:nvPr>
            <p:ph type="ctrTitle"/>
          </p:nvPr>
        </p:nvSpPr>
        <p:spPr>
          <a:xfrm>
            <a:off x="1386840" y="1408176"/>
            <a:ext cx="9418320" cy="4041648"/>
          </a:xfrm>
        </p:spPr>
        <p:txBody>
          <a:bodyPr>
            <a:normAutofit/>
          </a:bodyPr>
          <a:lstStyle/>
          <a:p>
            <a:pPr algn="ctr"/>
            <a:r>
              <a:rPr lang="ru-RU" dirty="0"/>
              <a:t>Тема 4. </a:t>
            </a:r>
            <a:r>
              <a:rPr lang="ru-RU" dirty="0" err="1">
                <a:solidFill>
                  <a:schemeClr val="accent1">
                    <a:lumMod val="40000"/>
                    <a:lumOff val="60000"/>
                  </a:schemeClr>
                </a:solidFill>
              </a:rPr>
              <a:t>Економічна</a:t>
            </a:r>
            <a:r>
              <a:rPr lang="ru-RU" dirty="0">
                <a:solidFill>
                  <a:schemeClr val="accent1">
                    <a:lumMod val="40000"/>
                    <a:lumOff val="60000"/>
                  </a:schemeClr>
                </a:solidFill>
              </a:rPr>
              <a:t> </a:t>
            </a:r>
            <a:r>
              <a:rPr lang="ru-RU" dirty="0" err="1">
                <a:solidFill>
                  <a:schemeClr val="accent1">
                    <a:lumMod val="40000"/>
                    <a:lumOff val="60000"/>
                  </a:schemeClr>
                </a:solidFill>
              </a:rPr>
              <a:t>безпека</a:t>
            </a:r>
            <a:r>
              <a:rPr lang="ru-RU" dirty="0">
                <a:solidFill>
                  <a:schemeClr val="accent1">
                    <a:lumMod val="40000"/>
                    <a:lumOff val="60000"/>
                  </a:schemeClr>
                </a:solidFill>
              </a:rPr>
              <a:t> та </a:t>
            </a:r>
            <a:r>
              <a:rPr lang="ru-RU" dirty="0" err="1">
                <a:solidFill>
                  <a:schemeClr val="accent1">
                    <a:lumMod val="40000"/>
                    <a:lumOff val="60000"/>
                  </a:schemeClr>
                </a:solidFill>
              </a:rPr>
              <a:t>її</a:t>
            </a:r>
            <a:r>
              <a:rPr lang="ru-RU" dirty="0">
                <a:solidFill>
                  <a:schemeClr val="accent1">
                    <a:lumMod val="40000"/>
                    <a:lumOff val="60000"/>
                  </a:schemeClr>
                </a:solidFill>
              </a:rPr>
              <a:t> роль в </a:t>
            </a:r>
            <a:r>
              <a:rPr lang="ru-RU" dirty="0" err="1">
                <a:solidFill>
                  <a:schemeClr val="accent1">
                    <a:lumMod val="40000"/>
                    <a:lumOff val="60000"/>
                  </a:schemeClr>
                </a:solidFill>
              </a:rPr>
              <a:t>розвитку</a:t>
            </a:r>
            <a:r>
              <a:rPr lang="ru-RU" dirty="0">
                <a:solidFill>
                  <a:schemeClr val="accent1">
                    <a:lumMod val="40000"/>
                    <a:lumOff val="60000"/>
                  </a:schemeClr>
                </a:solidFill>
              </a:rPr>
              <a:t> </a:t>
            </a:r>
            <a:r>
              <a:rPr lang="ru-RU" dirty="0" err="1">
                <a:solidFill>
                  <a:schemeClr val="accent1">
                    <a:lumMod val="40000"/>
                    <a:lumOff val="60000"/>
                  </a:schemeClr>
                </a:solidFill>
              </a:rPr>
              <a:t>світового</a:t>
            </a:r>
            <a:r>
              <a:rPr lang="ru-RU" dirty="0">
                <a:solidFill>
                  <a:schemeClr val="accent1">
                    <a:lumMod val="40000"/>
                    <a:lumOff val="60000"/>
                  </a:schemeClr>
                </a:solidFill>
              </a:rPr>
              <a:t> </a:t>
            </a:r>
            <a:r>
              <a:rPr lang="ru-RU" dirty="0" err="1">
                <a:solidFill>
                  <a:schemeClr val="accent1">
                    <a:lumMod val="40000"/>
                    <a:lumOff val="60000"/>
                  </a:schemeClr>
                </a:solidFill>
              </a:rPr>
              <a:t>господарства</a:t>
            </a:r>
            <a:r>
              <a:rPr lang="ru-RU" dirty="0">
                <a:solidFill>
                  <a:schemeClr val="accent1">
                    <a:lumMod val="40000"/>
                    <a:lumOff val="60000"/>
                  </a:schemeClr>
                </a:solidFill>
              </a:rPr>
              <a:t> та МЕВ</a:t>
            </a:r>
            <a:endParaRPr lang="uk-UA" dirty="0">
              <a:solidFill>
                <a:schemeClr val="accent1">
                  <a:lumMod val="40000"/>
                  <a:lumOff val="60000"/>
                </a:schemeClr>
              </a:solidFill>
            </a:endParaRPr>
          </a:p>
        </p:txBody>
      </p:sp>
    </p:spTree>
    <p:extLst>
      <p:ext uri="{BB962C8B-B14F-4D97-AF65-F5344CB8AC3E}">
        <p14:creationId xmlns:p14="http://schemas.microsoft.com/office/powerpoint/2010/main" val="246983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ідзаголовок 4">
            <a:extLst>
              <a:ext uri="{FF2B5EF4-FFF2-40B4-BE49-F238E27FC236}">
                <a16:creationId xmlns:a16="http://schemas.microsoft.com/office/drawing/2014/main" id="{478B0256-E744-40F6-BEF6-A88785CD691F}"/>
              </a:ext>
            </a:extLst>
          </p:cNvPr>
          <p:cNvSpPr>
            <a:spLocks noGrp="1"/>
          </p:cNvSpPr>
          <p:nvPr>
            <p:ph type="subTitle" idx="1"/>
          </p:nvPr>
        </p:nvSpPr>
        <p:spPr>
          <a:xfrm>
            <a:off x="593559" y="192505"/>
            <a:ext cx="3080083" cy="6665495"/>
          </a:xfrm>
        </p:spPr>
        <p:txBody>
          <a:bodyPr/>
          <a:lstStyle/>
          <a:p>
            <a:pPr algn="just"/>
            <a:r>
              <a:rPr lang="uk-UA" b="1" dirty="0">
                <a:solidFill>
                  <a:schemeClr val="accent1"/>
                </a:solidFill>
              </a:rPr>
              <a:t>Національні економічні інтереси </a:t>
            </a:r>
            <a:r>
              <a:rPr lang="uk-UA" dirty="0">
                <a:solidFill>
                  <a:schemeClr val="tx1"/>
                </a:solidFill>
              </a:rPr>
              <a:t>– це сукупність об’єктивних економічних потреб незалежної держави, які виявляються в єдності різних економічних інтересів нації, що відображає суспільні потреби, задоволення яких забезпечує ефективний, стабільний соціально-економічний розвиток країни та формує конкурентоспроможну національну економіку. </a:t>
            </a:r>
          </a:p>
        </p:txBody>
      </p:sp>
      <p:graphicFrame>
        <p:nvGraphicFramePr>
          <p:cNvPr id="7" name="Схема 6">
            <a:extLst>
              <a:ext uri="{FF2B5EF4-FFF2-40B4-BE49-F238E27FC236}">
                <a16:creationId xmlns:a16="http://schemas.microsoft.com/office/drawing/2014/main" id="{45756F42-7D3D-4115-9E3A-A5D3E9943069}"/>
              </a:ext>
            </a:extLst>
          </p:cNvPr>
          <p:cNvGraphicFramePr/>
          <p:nvPr>
            <p:extLst>
              <p:ext uri="{D42A27DB-BD31-4B8C-83A1-F6EECF244321}">
                <p14:modId xmlns:p14="http://schemas.microsoft.com/office/powerpoint/2010/main" val="923951890"/>
              </p:ext>
            </p:extLst>
          </p:nvPr>
        </p:nvGraphicFramePr>
        <p:xfrm>
          <a:off x="2534653" y="689811"/>
          <a:ext cx="9657347" cy="6168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F968D42-CAF9-46B4-9121-7B709C54E7A2}"/>
              </a:ext>
            </a:extLst>
          </p:cNvPr>
          <p:cNvSpPr txBox="1"/>
          <p:nvPr/>
        </p:nvSpPr>
        <p:spPr>
          <a:xfrm>
            <a:off x="3818021" y="192505"/>
            <a:ext cx="7531102" cy="461665"/>
          </a:xfrm>
          <a:prstGeom prst="rect">
            <a:avLst/>
          </a:prstGeom>
          <a:noFill/>
        </p:spPr>
        <p:txBody>
          <a:bodyPr wrap="square">
            <a:spAutoFit/>
          </a:bodyPr>
          <a:lstStyle/>
          <a:p>
            <a:pPr algn="ctr"/>
            <a:r>
              <a:rPr lang="uk-UA" sz="2400" b="1" dirty="0">
                <a:latin typeface="+mj-lt"/>
              </a:rPr>
              <a:t>Класифікація національних економічних інтересів</a:t>
            </a:r>
          </a:p>
        </p:txBody>
      </p:sp>
    </p:spTree>
    <p:extLst>
      <p:ext uri="{BB962C8B-B14F-4D97-AF65-F5344CB8AC3E}">
        <p14:creationId xmlns:p14="http://schemas.microsoft.com/office/powerpoint/2010/main" val="824818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859FC15-0D6C-49DB-8082-525C68D4EF2C}"/>
              </a:ext>
            </a:extLst>
          </p:cNvPr>
          <p:cNvSpPr>
            <a:spLocks noGrp="1"/>
          </p:cNvSpPr>
          <p:nvPr>
            <p:ph idx="1"/>
          </p:nvPr>
        </p:nvSpPr>
        <p:spPr>
          <a:xfrm>
            <a:off x="539978" y="192506"/>
            <a:ext cx="2925117" cy="4351337"/>
          </a:xfrm>
        </p:spPr>
        <p:txBody>
          <a:bodyPr/>
          <a:lstStyle/>
          <a:p>
            <a:pPr algn="just"/>
            <a:r>
              <a:rPr lang="uk-UA" b="1" dirty="0">
                <a:solidFill>
                  <a:schemeClr val="accent6"/>
                </a:solidFill>
              </a:rPr>
              <a:t>Національні цінності </a:t>
            </a:r>
            <a:r>
              <a:rPr lang="uk-UA" dirty="0">
                <a:solidFill>
                  <a:schemeClr val="tx1"/>
                </a:solidFill>
              </a:rPr>
              <a:t>– це предмети, явища та їхні властивості, що гарантують безпечне існування та прогресивний розвиток особі, суспільству і державі. Також це наявні та ідеальні соціальні, матеріальні та духовні блага, що задовольняють потреби та інтереси людей. </a:t>
            </a:r>
          </a:p>
        </p:txBody>
      </p:sp>
      <p:sp>
        <p:nvSpPr>
          <p:cNvPr id="5" name="TextBox 4">
            <a:extLst>
              <a:ext uri="{FF2B5EF4-FFF2-40B4-BE49-F238E27FC236}">
                <a16:creationId xmlns:a16="http://schemas.microsoft.com/office/drawing/2014/main" id="{97CF3043-C8A9-479D-868E-A492E0DFC504}"/>
              </a:ext>
            </a:extLst>
          </p:cNvPr>
          <p:cNvSpPr txBox="1"/>
          <p:nvPr/>
        </p:nvSpPr>
        <p:spPr>
          <a:xfrm>
            <a:off x="379558" y="4182931"/>
            <a:ext cx="3085538" cy="1938992"/>
          </a:xfrm>
          <a:prstGeom prst="rect">
            <a:avLst/>
          </a:prstGeom>
          <a:noFill/>
        </p:spPr>
        <p:txBody>
          <a:bodyPr wrap="square">
            <a:spAutoFit/>
          </a:bodyPr>
          <a:lstStyle/>
          <a:p>
            <a:pPr marL="342900" indent="-342900" algn="just">
              <a:buFont typeface="Arial" panose="020B0604020202020204" pitchFamily="34" charset="0"/>
              <a:buChar char="•"/>
            </a:pPr>
            <a:r>
              <a:rPr lang="ru-RU" sz="2000" b="1" dirty="0" err="1">
                <a:solidFill>
                  <a:schemeClr val="accent6"/>
                </a:solidFill>
              </a:rPr>
              <a:t>Національні</a:t>
            </a:r>
            <a:r>
              <a:rPr lang="ru-RU" sz="2000" b="1" dirty="0">
                <a:solidFill>
                  <a:schemeClr val="accent6"/>
                </a:solidFill>
              </a:rPr>
              <a:t> </a:t>
            </a:r>
            <a:r>
              <a:rPr lang="ru-RU" sz="2000" b="1" dirty="0" err="1">
                <a:solidFill>
                  <a:schemeClr val="accent6"/>
                </a:solidFill>
              </a:rPr>
              <a:t>цілі</a:t>
            </a:r>
            <a:r>
              <a:rPr lang="ru-RU" sz="2000" b="1" dirty="0">
                <a:solidFill>
                  <a:schemeClr val="accent6"/>
                </a:solidFill>
              </a:rPr>
              <a:t> </a:t>
            </a:r>
            <a:r>
              <a:rPr lang="ru-RU" sz="2000" dirty="0"/>
              <a:t>– </a:t>
            </a:r>
            <a:r>
              <a:rPr lang="ru-RU" sz="2000" dirty="0" err="1"/>
              <a:t>конкретні</a:t>
            </a:r>
            <a:r>
              <a:rPr lang="ru-RU" sz="2000" dirty="0"/>
              <a:t> </a:t>
            </a:r>
            <a:r>
              <a:rPr lang="ru-RU" sz="2000" dirty="0" err="1"/>
              <a:t>ключові</a:t>
            </a:r>
            <a:r>
              <a:rPr lang="ru-RU" sz="2000" dirty="0"/>
              <a:t> </a:t>
            </a:r>
            <a:r>
              <a:rPr lang="ru-RU" sz="2000" dirty="0" err="1"/>
              <a:t>завдання</a:t>
            </a:r>
            <a:r>
              <a:rPr lang="ru-RU" sz="2000" dirty="0"/>
              <a:t>, </a:t>
            </a:r>
            <a:r>
              <a:rPr lang="ru-RU" sz="2000" dirty="0" err="1"/>
              <a:t>які</a:t>
            </a:r>
            <a:r>
              <a:rPr lang="ru-RU" sz="2000" dirty="0"/>
              <a:t> держава ставить перед собою </a:t>
            </a:r>
            <a:r>
              <a:rPr lang="ru-RU" sz="2000" dirty="0" err="1"/>
              <a:t>заради</a:t>
            </a:r>
            <a:r>
              <a:rPr lang="ru-RU" sz="2000" dirty="0"/>
              <a:t> </a:t>
            </a:r>
            <a:r>
              <a:rPr lang="ru-RU" sz="2000" dirty="0" err="1"/>
              <a:t>захисту</a:t>
            </a:r>
            <a:r>
              <a:rPr lang="ru-RU" sz="2000" dirty="0"/>
              <a:t> </a:t>
            </a:r>
            <a:r>
              <a:rPr lang="ru-RU" sz="2000" dirty="0" err="1"/>
              <a:t>інтересів</a:t>
            </a:r>
            <a:r>
              <a:rPr lang="ru-RU" sz="2000" dirty="0"/>
              <a:t> та </a:t>
            </a:r>
            <a:r>
              <a:rPr lang="ru-RU" sz="2000" dirty="0" err="1"/>
              <a:t>цінностей</a:t>
            </a:r>
            <a:r>
              <a:rPr lang="ru-RU" sz="2000" dirty="0"/>
              <a:t>. </a:t>
            </a:r>
            <a:endParaRPr lang="uk-UA" sz="2000" dirty="0"/>
          </a:p>
        </p:txBody>
      </p:sp>
      <p:sp>
        <p:nvSpPr>
          <p:cNvPr id="7" name="TextBox 6">
            <a:extLst>
              <a:ext uri="{FF2B5EF4-FFF2-40B4-BE49-F238E27FC236}">
                <a16:creationId xmlns:a16="http://schemas.microsoft.com/office/drawing/2014/main" id="{25EB9A58-9277-45B8-8F85-0A8E36A802FE}"/>
              </a:ext>
            </a:extLst>
          </p:cNvPr>
          <p:cNvSpPr txBox="1"/>
          <p:nvPr/>
        </p:nvSpPr>
        <p:spPr>
          <a:xfrm>
            <a:off x="3625514" y="192506"/>
            <a:ext cx="8186927" cy="6740307"/>
          </a:xfrm>
          <a:prstGeom prst="rect">
            <a:avLst/>
          </a:prstGeom>
          <a:noFill/>
        </p:spPr>
        <p:txBody>
          <a:bodyPr wrap="square">
            <a:spAutoFit/>
          </a:bodyPr>
          <a:lstStyle/>
          <a:p>
            <a:r>
              <a:rPr lang="uk-UA" b="1" dirty="0"/>
              <a:t>Найважливіші національні економічні інтереси: </a:t>
            </a:r>
          </a:p>
          <a:p>
            <a:r>
              <a:rPr lang="uk-UA" dirty="0"/>
              <a:t>– зростання добробуту українських громадян; </a:t>
            </a:r>
          </a:p>
          <a:p>
            <a:r>
              <a:rPr lang="uk-UA" dirty="0"/>
              <a:t>– створення самодостатньої, конкурентоспроможної, потужної національної економіки складного типу; </a:t>
            </a:r>
          </a:p>
          <a:p>
            <a:r>
              <a:rPr lang="uk-UA" dirty="0"/>
              <a:t>– здійснення широкого комплексу інституційних змін з метою динамічного розвитку національної економіки; </a:t>
            </a:r>
          </a:p>
          <a:p>
            <a:r>
              <a:rPr lang="uk-UA" dirty="0"/>
              <a:t>– здійснення ефективної реформи податкової системи, посилення стимулюючого впливу податків на розвиток виробництва; </a:t>
            </a:r>
          </a:p>
          <a:p>
            <a:r>
              <a:rPr lang="uk-UA" dirty="0"/>
              <a:t>– забезпечення ефективного розвитку національної промисловості; </a:t>
            </a:r>
          </a:p>
          <a:p>
            <a:r>
              <a:rPr lang="uk-UA" dirty="0"/>
              <a:t>– збереження то розвиток інтелектуального та науково-технічного потенціалу України; </a:t>
            </a:r>
          </a:p>
          <a:p>
            <a:r>
              <a:rPr lang="uk-UA" dirty="0"/>
              <a:t>– забезпечення альтернативних джерел надходження нафти і газу; </a:t>
            </a:r>
          </a:p>
          <a:p>
            <a:r>
              <a:rPr lang="uk-UA" dirty="0"/>
              <a:t>– здійснення реформи агропромислового комплексу, відродження села; </a:t>
            </a:r>
          </a:p>
          <a:p>
            <a:r>
              <a:rPr lang="uk-UA" dirty="0"/>
              <a:t>– залучення внутрішніх інвестиційних ресурсів до розвитку національної економіки; </a:t>
            </a:r>
          </a:p>
          <a:p>
            <a:r>
              <a:rPr lang="uk-UA" dirty="0"/>
              <a:t>– вирішення державною соціальних проблем (житлове забезпечення, безробіття, бідність, злочинність тощо); </a:t>
            </a:r>
          </a:p>
          <a:p>
            <a:r>
              <a:rPr lang="uk-UA" dirty="0"/>
              <a:t>– розвиток внутрішнього ринку та внутрішнього попиту; </a:t>
            </a:r>
          </a:p>
          <a:p>
            <a:r>
              <a:rPr lang="uk-UA" dirty="0"/>
              <a:t>– проведення рішучої боротьби з тіньовою економікою; </a:t>
            </a:r>
          </a:p>
          <a:p>
            <a:r>
              <a:rPr lang="uk-UA" dirty="0"/>
              <a:t>– створення рівних соціальних і економічних можливостей для всіх громадян України; </a:t>
            </a:r>
          </a:p>
          <a:p>
            <a:r>
              <a:rPr lang="uk-UA" dirty="0"/>
              <a:t>– забезпечення конкурентоспроможності вітчизняної продукції; </a:t>
            </a:r>
          </a:p>
          <a:p>
            <a:r>
              <a:rPr lang="uk-UA" dirty="0"/>
              <a:t>– вдосконалення товарної структури експорту та імпорту; </a:t>
            </a:r>
          </a:p>
          <a:p>
            <a:r>
              <a:rPr lang="uk-UA" dirty="0"/>
              <a:t>– нарощування експортного потенціалу, забезпечення позитивного сальдо </a:t>
            </a:r>
            <a:r>
              <a:rPr lang="uk-UA" dirty="0" err="1"/>
              <a:t>зовнішньоторгівельної</a:t>
            </a:r>
            <a:r>
              <a:rPr lang="uk-UA" dirty="0"/>
              <a:t> діяльності тощо.</a:t>
            </a:r>
          </a:p>
        </p:txBody>
      </p:sp>
      <p:cxnSp>
        <p:nvCxnSpPr>
          <p:cNvPr id="9" name="Пряма сполучна лінія 8">
            <a:extLst>
              <a:ext uri="{FF2B5EF4-FFF2-40B4-BE49-F238E27FC236}">
                <a16:creationId xmlns:a16="http://schemas.microsoft.com/office/drawing/2014/main" id="{E4B6C4E7-21F5-4CCD-B84C-47732A13894E}"/>
              </a:ext>
            </a:extLst>
          </p:cNvPr>
          <p:cNvCxnSpPr/>
          <p:nvPr/>
        </p:nvCxnSpPr>
        <p:spPr>
          <a:xfrm>
            <a:off x="3465095"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34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EFB9E2-E0FB-4D55-9B50-E2476077E06F}"/>
              </a:ext>
            </a:extLst>
          </p:cNvPr>
          <p:cNvSpPr>
            <a:spLocks noGrp="1"/>
          </p:cNvSpPr>
          <p:nvPr>
            <p:ph type="title"/>
          </p:nvPr>
        </p:nvSpPr>
        <p:spPr>
          <a:xfrm>
            <a:off x="1019107" y="294198"/>
            <a:ext cx="9692640" cy="383665"/>
          </a:xfrm>
        </p:spPr>
        <p:txBody>
          <a:bodyPr>
            <a:normAutofit fontScale="90000"/>
          </a:bodyPr>
          <a:lstStyle/>
          <a:p>
            <a:pPr algn="ctr"/>
            <a:r>
              <a:rPr lang="uk-UA" dirty="0">
                <a:solidFill>
                  <a:schemeClr val="accent6">
                    <a:lumMod val="60000"/>
                    <a:lumOff val="40000"/>
                  </a:schemeClr>
                </a:solidFill>
              </a:rPr>
              <a:t>Складові економічної безпеки</a:t>
            </a:r>
          </a:p>
        </p:txBody>
      </p:sp>
      <p:graphicFrame>
        <p:nvGraphicFramePr>
          <p:cNvPr id="4" name="Місце для вмісту 3">
            <a:extLst>
              <a:ext uri="{FF2B5EF4-FFF2-40B4-BE49-F238E27FC236}">
                <a16:creationId xmlns:a16="http://schemas.microsoft.com/office/drawing/2014/main" id="{A6B4103D-04DE-4F74-A498-72D5918E6617}"/>
              </a:ext>
            </a:extLst>
          </p:cNvPr>
          <p:cNvGraphicFramePr>
            <a:graphicFrameLocks noGrp="1"/>
          </p:cNvGraphicFramePr>
          <p:nvPr>
            <p:ph idx="1"/>
            <p:extLst>
              <p:ext uri="{D42A27DB-BD31-4B8C-83A1-F6EECF244321}">
                <p14:modId xmlns:p14="http://schemas.microsoft.com/office/powerpoint/2010/main" val="2388800736"/>
              </p:ext>
            </p:extLst>
          </p:nvPr>
        </p:nvGraphicFramePr>
        <p:xfrm>
          <a:off x="465221" y="677863"/>
          <a:ext cx="10800412" cy="603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023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1C204B-C7D8-4CF0-9F19-DD673B8C8F07}"/>
              </a:ext>
            </a:extLst>
          </p:cNvPr>
          <p:cNvSpPr>
            <a:spLocks noGrp="1"/>
          </p:cNvSpPr>
          <p:nvPr>
            <p:ph type="title"/>
          </p:nvPr>
        </p:nvSpPr>
        <p:spPr>
          <a:xfrm>
            <a:off x="1425158" y="147240"/>
            <a:ext cx="9692640" cy="652859"/>
          </a:xfrm>
        </p:spPr>
        <p:txBody>
          <a:bodyPr>
            <a:normAutofit fontScale="90000"/>
          </a:bodyPr>
          <a:lstStyle/>
          <a:p>
            <a:pPr algn="ctr"/>
            <a:r>
              <a:rPr lang="uk-UA" dirty="0">
                <a:solidFill>
                  <a:schemeClr val="accent6"/>
                </a:solidFill>
              </a:rPr>
              <a:t>Складові фінансової безпеки: </a:t>
            </a:r>
          </a:p>
        </p:txBody>
      </p:sp>
      <p:graphicFrame>
        <p:nvGraphicFramePr>
          <p:cNvPr id="4" name="Місце для вмісту 3">
            <a:extLst>
              <a:ext uri="{FF2B5EF4-FFF2-40B4-BE49-F238E27FC236}">
                <a16:creationId xmlns:a16="http://schemas.microsoft.com/office/drawing/2014/main" id="{423AA158-B72D-4062-9639-7FFEFAD90EFF}"/>
              </a:ext>
            </a:extLst>
          </p:cNvPr>
          <p:cNvGraphicFramePr>
            <a:graphicFrameLocks noGrp="1"/>
          </p:cNvGraphicFramePr>
          <p:nvPr>
            <p:ph idx="1"/>
            <p:extLst>
              <p:ext uri="{D42A27DB-BD31-4B8C-83A1-F6EECF244321}">
                <p14:modId xmlns:p14="http://schemas.microsoft.com/office/powerpoint/2010/main" val="2462678641"/>
              </p:ext>
            </p:extLst>
          </p:nvPr>
        </p:nvGraphicFramePr>
        <p:xfrm>
          <a:off x="130629" y="800099"/>
          <a:ext cx="11609614" cy="5910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9977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643C16-4584-4679-8B27-0C51B6723D40}"/>
              </a:ext>
            </a:extLst>
          </p:cNvPr>
          <p:cNvSpPr>
            <a:spLocks noGrp="1"/>
          </p:cNvSpPr>
          <p:nvPr>
            <p:ph type="title"/>
          </p:nvPr>
        </p:nvSpPr>
        <p:spPr>
          <a:xfrm>
            <a:off x="1408829" y="287790"/>
            <a:ext cx="9692640" cy="669188"/>
          </a:xfrm>
        </p:spPr>
        <p:txBody>
          <a:bodyPr>
            <a:normAutofit fontScale="90000"/>
          </a:bodyPr>
          <a:lstStyle/>
          <a:p>
            <a:r>
              <a:rPr lang="uk-UA" dirty="0"/>
              <a:t>Характеристики економічної безпеки</a:t>
            </a:r>
          </a:p>
        </p:txBody>
      </p:sp>
      <p:pic>
        <p:nvPicPr>
          <p:cNvPr id="4" name="Рисунок 3">
            <a:extLst>
              <a:ext uri="{FF2B5EF4-FFF2-40B4-BE49-F238E27FC236}">
                <a16:creationId xmlns:a16="http://schemas.microsoft.com/office/drawing/2014/main" id="{6DAD8D14-467D-4AD8-A83C-98706B9547CF}"/>
              </a:ext>
            </a:extLst>
          </p:cNvPr>
          <p:cNvPicPr/>
          <p:nvPr/>
        </p:nvPicPr>
        <p:blipFill>
          <a:blip r:embed="rId3"/>
          <a:stretch>
            <a:fillRect/>
          </a:stretch>
        </p:blipFill>
        <p:spPr>
          <a:xfrm>
            <a:off x="1408829" y="956978"/>
            <a:ext cx="8502614" cy="5901022"/>
          </a:xfrm>
          <a:prstGeom prst="rect">
            <a:avLst/>
          </a:prstGeom>
        </p:spPr>
      </p:pic>
    </p:spTree>
    <p:extLst>
      <p:ext uri="{BB962C8B-B14F-4D97-AF65-F5344CB8AC3E}">
        <p14:creationId xmlns:p14="http://schemas.microsoft.com/office/powerpoint/2010/main" val="87726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ідзаголовок 4">
            <a:extLst>
              <a:ext uri="{FF2B5EF4-FFF2-40B4-BE49-F238E27FC236}">
                <a16:creationId xmlns:a16="http://schemas.microsoft.com/office/drawing/2014/main" id="{26AE4792-3760-4CFB-B35F-BDDB9B67026A}"/>
              </a:ext>
            </a:extLst>
          </p:cNvPr>
          <p:cNvSpPr>
            <a:spLocks noGrp="1"/>
          </p:cNvSpPr>
          <p:nvPr>
            <p:ph type="subTitle" idx="1"/>
          </p:nvPr>
        </p:nvSpPr>
        <p:spPr>
          <a:xfrm>
            <a:off x="739358" y="326572"/>
            <a:ext cx="6151299" cy="6302828"/>
          </a:xfrm>
        </p:spPr>
        <p:txBody>
          <a:bodyPr/>
          <a:lstStyle/>
          <a:p>
            <a:pPr algn="just"/>
            <a:r>
              <a:rPr lang="uk-UA" b="1" dirty="0">
                <a:solidFill>
                  <a:schemeClr val="accent6">
                    <a:lumMod val="60000"/>
                    <a:lumOff val="40000"/>
                  </a:schemeClr>
                </a:solidFill>
              </a:rPr>
              <a:t>Індикатор економічної безпеки </a:t>
            </a:r>
            <a:r>
              <a:rPr lang="uk-UA" dirty="0">
                <a:solidFill>
                  <a:schemeClr val="tx1"/>
                </a:solidFill>
              </a:rPr>
              <a:t>-  реальні статистичні показники розвитку економіки країни, які найбільш повно характеризують явища і тенденції в економічній сфері. Тобто, індикатор є показником, що визначає наскільки ефективно здійснюється оперативне управління національними економічними процесами. </a:t>
            </a:r>
          </a:p>
          <a:p>
            <a:pPr algn="just"/>
            <a:r>
              <a:rPr lang="uk-UA" b="1" dirty="0">
                <a:solidFill>
                  <a:schemeClr val="accent6">
                    <a:lumMod val="60000"/>
                    <a:lumOff val="40000"/>
                  </a:schemeClr>
                </a:solidFill>
              </a:rPr>
              <a:t>Критерій економічної безпеки </a:t>
            </a:r>
            <a:r>
              <a:rPr lang="uk-UA" dirty="0">
                <a:solidFill>
                  <a:schemeClr val="tx1"/>
                </a:solidFill>
              </a:rPr>
              <a:t>– це ознака, за якою визначають стан і здатність суб’єкта суспільства протистояти загрозам чи проявам небезпеки. Кожний критерій має </a:t>
            </a:r>
            <a:r>
              <a:rPr lang="uk-UA" b="1" dirty="0">
                <a:solidFill>
                  <a:schemeClr val="accent6">
                    <a:lumMod val="60000"/>
                    <a:lumOff val="40000"/>
                  </a:schemeClr>
                </a:solidFill>
              </a:rPr>
              <a:t>кількісне вираження </a:t>
            </a:r>
            <a:r>
              <a:rPr lang="uk-UA" dirty="0">
                <a:solidFill>
                  <a:schemeClr val="tx1"/>
                </a:solidFill>
              </a:rPr>
              <a:t>– показник, що свідчить про стан суб’єкта. </a:t>
            </a:r>
          </a:p>
          <a:p>
            <a:pPr algn="just"/>
            <a:r>
              <a:rPr lang="ru-RU" b="1" dirty="0" err="1">
                <a:solidFill>
                  <a:schemeClr val="accent6">
                    <a:lumMod val="60000"/>
                    <a:lumOff val="40000"/>
                  </a:schemeClr>
                </a:solidFill>
              </a:rPr>
              <a:t>Граничний</a:t>
            </a:r>
            <a:r>
              <a:rPr lang="ru-RU" b="1" dirty="0">
                <a:solidFill>
                  <a:schemeClr val="accent6">
                    <a:lumMod val="60000"/>
                    <a:lumOff val="40000"/>
                  </a:schemeClr>
                </a:solidFill>
              </a:rPr>
              <a:t> </a:t>
            </a:r>
            <a:r>
              <a:rPr lang="ru-RU" b="1" dirty="0" err="1">
                <a:solidFill>
                  <a:schemeClr val="accent6">
                    <a:lumMod val="60000"/>
                    <a:lumOff val="40000"/>
                  </a:schemeClr>
                </a:solidFill>
              </a:rPr>
              <a:t>показник</a:t>
            </a:r>
            <a:r>
              <a:rPr lang="ru-RU" b="1" dirty="0">
                <a:solidFill>
                  <a:schemeClr val="accent6">
                    <a:lumMod val="60000"/>
                    <a:lumOff val="40000"/>
                  </a:schemeClr>
                </a:solidFill>
              </a:rPr>
              <a:t> </a:t>
            </a:r>
            <a:r>
              <a:rPr lang="ru-RU" dirty="0">
                <a:solidFill>
                  <a:schemeClr val="tx1"/>
                </a:solidFill>
              </a:rPr>
              <a:t>– </a:t>
            </a:r>
            <a:r>
              <a:rPr lang="ru-RU" dirty="0" err="1">
                <a:solidFill>
                  <a:schemeClr val="tx1"/>
                </a:solidFill>
              </a:rPr>
              <a:t>це</a:t>
            </a:r>
            <a:r>
              <a:rPr lang="ru-RU" dirty="0">
                <a:solidFill>
                  <a:schemeClr val="tx1"/>
                </a:solidFill>
              </a:rPr>
              <a:t> </a:t>
            </a:r>
            <a:r>
              <a:rPr lang="ru-RU" dirty="0" err="1">
                <a:solidFill>
                  <a:schemeClr val="tx1"/>
                </a:solidFill>
              </a:rPr>
              <a:t>свого</a:t>
            </a:r>
            <a:r>
              <a:rPr lang="ru-RU" dirty="0">
                <a:solidFill>
                  <a:schemeClr val="tx1"/>
                </a:solidFill>
              </a:rPr>
              <a:t> роду </a:t>
            </a:r>
            <a:r>
              <a:rPr lang="ru-RU" dirty="0" err="1">
                <a:solidFill>
                  <a:schemeClr val="tx1"/>
                </a:solidFill>
              </a:rPr>
              <a:t>індикатор</a:t>
            </a:r>
            <a:r>
              <a:rPr lang="ru-RU" dirty="0">
                <a:solidFill>
                  <a:schemeClr val="tx1"/>
                </a:solidFill>
              </a:rPr>
              <a:t>, </a:t>
            </a:r>
            <a:r>
              <a:rPr lang="ru-RU" dirty="0" err="1">
                <a:solidFill>
                  <a:schemeClr val="tx1"/>
                </a:solidFill>
              </a:rPr>
              <a:t>який</a:t>
            </a:r>
            <a:r>
              <a:rPr lang="ru-RU" dirty="0">
                <a:solidFill>
                  <a:schemeClr val="tx1"/>
                </a:solidFill>
              </a:rPr>
              <a:t> </a:t>
            </a:r>
            <a:r>
              <a:rPr lang="ru-RU" dirty="0" err="1">
                <a:solidFill>
                  <a:schemeClr val="tx1"/>
                </a:solidFill>
              </a:rPr>
              <a:t>сигналізує</a:t>
            </a:r>
            <a:r>
              <a:rPr lang="ru-RU" dirty="0">
                <a:solidFill>
                  <a:schemeClr val="tx1"/>
                </a:solidFill>
              </a:rPr>
              <a:t>, з одного боку, про зону </a:t>
            </a:r>
            <a:r>
              <a:rPr lang="ru-RU" dirty="0" err="1">
                <a:solidFill>
                  <a:schemeClr val="tx1"/>
                </a:solidFill>
              </a:rPr>
              <a:t>безпеки</a:t>
            </a:r>
            <a:r>
              <a:rPr lang="ru-RU" dirty="0">
                <a:solidFill>
                  <a:schemeClr val="tx1"/>
                </a:solidFill>
              </a:rPr>
              <a:t>, а з другого – про </a:t>
            </a:r>
            <a:r>
              <a:rPr lang="ru-RU" dirty="0" err="1">
                <a:solidFill>
                  <a:schemeClr val="tx1"/>
                </a:solidFill>
              </a:rPr>
              <a:t>розвиток</a:t>
            </a:r>
            <a:r>
              <a:rPr lang="ru-RU" dirty="0">
                <a:solidFill>
                  <a:schemeClr val="tx1"/>
                </a:solidFill>
              </a:rPr>
              <a:t> </a:t>
            </a:r>
            <a:r>
              <a:rPr lang="ru-RU" dirty="0" err="1">
                <a:solidFill>
                  <a:schemeClr val="tx1"/>
                </a:solidFill>
              </a:rPr>
              <a:t>небезпеки</a:t>
            </a:r>
            <a:r>
              <a:rPr lang="ru-RU" dirty="0">
                <a:solidFill>
                  <a:schemeClr val="tx1"/>
                </a:solidFill>
              </a:rPr>
              <a:t>. </a:t>
            </a:r>
            <a:endParaRPr lang="uk-UA" dirty="0">
              <a:solidFill>
                <a:schemeClr val="tx1"/>
              </a:solidFill>
            </a:endParaRPr>
          </a:p>
        </p:txBody>
      </p:sp>
      <p:pic>
        <p:nvPicPr>
          <p:cNvPr id="6" name="Рисунок 5">
            <a:extLst>
              <a:ext uri="{FF2B5EF4-FFF2-40B4-BE49-F238E27FC236}">
                <a16:creationId xmlns:a16="http://schemas.microsoft.com/office/drawing/2014/main" id="{5627063B-33DF-4777-B04A-9E88D99F5C00}"/>
              </a:ext>
            </a:extLst>
          </p:cNvPr>
          <p:cNvPicPr>
            <a:picLocks noChangeAspect="1"/>
          </p:cNvPicPr>
          <p:nvPr/>
        </p:nvPicPr>
        <p:blipFill rotWithShape="1">
          <a:blip r:embed="rId3"/>
          <a:srcRect l="26206"/>
          <a:stretch/>
        </p:blipFill>
        <p:spPr>
          <a:xfrm>
            <a:off x="7003936" y="440871"/>
            <a:ext cx="4047201" cy="2645229"/>
          </a:xfrm>
          <a:prstGeom prst="rect">
            <a:avLst/>
          </a:prstGeom>
        </p:spPr>
      </p:pic>
      <p:pic>
        <p:nvPicPr>
          <p:cNvPr id="7" name="Рисунок 6">
            <a:extLst>
              <a:ext uri="{FF2B5EF4-FFF2-40B4-BE49-F238E27FC236}">
                <a16:creationId xmlns:a16="http://schemas.microsoft.com/office/drawing/2014/main" id="{69CB3C9E-1C3D-45C2-8FD0-CCF6AB2F56F0}"/>
              </a:ext>
            </a:extLst>
          </p:cNvPr>
          <p:cNvPicPr>
            <a:picLocks noChangeAspect="1"/>
          </p:cNvPicPr>
          <p:nvPr/>
        </p:nvPicPr>
        <p:blipFill rotWithShape="1">
          <a:blip r:embed="rId4"/>
          <a:srcRect l="39112" t="10464" b="14922"/>
          <a:stretch/>
        </p:blipFill>
        <p:spPr>
          <a:xfrm>
            <a:off x="7003936" y="3477986"/>
            <a:ext cx="4047201" cy="2857500"/>
          </a:xfrm>
          <a:prstGeom prst="rect">
            <a:avLst/>
          </a:prstGeom>
        </p:spPr>
      </p:pic>
    </p:spTree>
    <p:extLst>
      <p:ext uri="{BB962C8B-B14F-4D97-AF65-F5344CB8AC3E}">
        <p14:creationId xmlns:p14="http://schemas.microsoft.com/office/powerpoint/2010/main" val="3626340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E67E1A-F645-40AE-9222-C5706001C646}"/>
              </a:ext>
            </a:extLst>
          </p:cNvPr>
          <p:cNvSpPr>
            <a:spLocks noGrp="1"/>
          </p:cNvSpPr>
          <p:nvPr>
            <p:ph type="title"/>
          </p:nvPr>
        </p:nvSpPr>
        <p:spPr/>
        <p:txBody>
          <a:bodyPr/>
          <a:lstStyle/>
          <a:p>
            <a:r>
              <a:rPr lang="uk-UA" dirty="0"/>
              <a:t>Складові та індикатори економічної безпеки України</a:t>
            </a:r>
          </a:p>
        </p:txBody>
      </p:sp>
      <p:sp>
        <p:nvSpPr>
          <p:cNvPr id="3" name="Місце для вмісту 2">
            <a:extLst>
              <a:ext uri="{FF2B5EF4-FFF2-40B4-BE49-F238E27FC236}">
                <a16:creationId xmlns:a16="http://schemas.microsoft.com/office/drawing/2014/main" id="{5F60A9DD-13C7-4ED7-8241-EAB4BA2BC32B}"/>
              </a:ext>
            </a:extLst>
          </p:cNvPr>
          <p:cNvSpPr>
            <a:spLocks noGrp="1"/>
          </p:cNvSpPr>
          <p:nvPr>
            <p:ph idx="1"/>
          </p:nvPr>
        </p:nvSpPr>
        <p:spPr>
          <a:xfrm>
            <a:off x="1261872" y="1828800"/>
            <a:ext cx="9692640" cy="4359729"/>
          </a:xfrm>
        </p:spPr>
        <p:txBody>
          <a:bodyPr>
            <a:normAutofit fontScale="92500" lnSpcReduction="10000"/>
          </a:bodyPr>
          <a:lstStyle/>
          <a:p>
            <a:pPr marL="0" indent="0" algn="just">
              <a:buNone/>
            </a:pPr>
            <a:r>
              <a:rPr lang="uk-UA" b="1" dirty="0">
                <a:solidFill>
                  <a:schemeClr val="accent6"/>
                </a:solidFill>
              </a:rPr>
              <a:t>1. Макроекономічна безпека </a:t>
            </a:r>
            <a:r>
              <a:rPr lang="uk-UA" dirty="0"/>
              <a:t>– це стан економіки, при якому досягаються збалансованість макроекономічних відтворювальних пропорцій, стійкість  економіки до внутрішніх та зовнішніх дестабілізуючих факторів та здатність до  економічного розвитку.  Макроекономічна безпека – узагальнена продуктивність (випуск на одиницю продуктивної потужності) (</a:t>
            </a:r>
            <a:r>
              <a:rPr lang="en-US" dirty="0"/>
              <a:t>S), </a:t>
            </a:r>
            <a:r>
              <a:rPr lang="uk-UA" dirty="0"/>
              <a:t>що характеризується  наступними індикаторами: </a:t>
            </a:r>
          </a:p>
          <a:p>
            <a:pPr algn="just"/>
            <a:r>
              <a:rPr lang="uk-UA" dirty="0"/>
              <a:t>– темп приросту ВВП, %</a:t>
            </a:r>
            <a:r>
              <a:rPr lang="en-US" dirty="0"/>
              <a:t>; </a:t>
            </a:r>
          </a:p>
          <a:p>
            <a:pPr algn="just"/>
            <a:r>
              <a:rPr lang="en-US" dirty="0"/>
              <a:t>– </a:t>
            </a:r>
            <a:r>
              <a:rPr lang="uk-UA" dirty="0"/>
              <a:t>рівень технології виробництва (частка ВВП у випуску)</a:t>
            </a:r>
            <a:r>
              <a:rPr lang="en-US" dirty="0"/>
              <a:t>; </a:t>
            </a:r>
          </a:p>
          <a:p>
            <a:pPr algn="just"/>
            <a:r>
              <a:rPr lang="en-US" dirty="0"/>
              <a:t>– </a:t>
            </a:r>
            <a:r>
              <a:rPr lang="uk-UA" dirty="0"/>
              <a:t>рівень тіньової економіки, % від офіційного ВВП</a:t>
            </a:r>
            <a:r>
              <a:rPr lang="en-US" dirty="0"/>
              <a:t>; </a:t>
            </a:r>
          </a:p>
          <a:p>
            <a:pPr algn="just"/>
            <a:r>
              <a:rPr lang="en-US" dirty="0"/>
              <a:t>– </a:t>
            </a:r>
            <a:r>
              <a:rPr lang="uk-UA" dirty="0"/>
              <a:t>рівень використання потенційних можливостей (потенційного ВВП повного завантаження </a:t>
            </a:r>
            <a:r>
              <a:rPr lang="uk-UA" dirty="0" err="1"/>
              <a:t>макрофакторів</a:t>
            </a:r>
            <a:r>
              <a:rPr lang="uk-UA" dirty="0"/>
              <a:t>)</a:t>
            </a:r>
            <a:r>
              <a:rPr lang="en-US" dirty="0"/>
              <a:t>; </a:t>
            </a:r>
          </a:p>
          <a:p>
            <a:pPr algn="just"/>
            <a:r>
              <a:rPr lang="en-US" dirty="0"/>
              <a:t>– </a:t>
            </a:r>
            <a:r>
              <a:rPr lang="uk-UA" dirty="0"/>
              <a:t>рівень тіньового завантаження капіталу</a:t>
            </a:r>
            <a:r>
              <a:rPr lang="en-US" dirty="0"/>
              <a:t>; </a:t>
            </a:r>
          </a:p>
          <a:p>
            <a:pPr algn="just"/>
            <a:r>
              <a:rPr lang="en-US" dirty="0"/>
              <a:t>– </a:t>
            </a:r>
            <a:r>
              <a:rPr lang="uk-UA" dirty="0"/>
              <a:t>рівень тіньового проміжного споживання, % до офіційного</a:t>
            </a:r>
            <a:r>
              <a:rPr lang="en-US" dirty="0"/>
              <a:t>.</a:t>
            </a:r>
          </a:p>
          <a:p>
            <a:endParaRPr lang="uk-UA" dirty="0"/>
          </a:p>
        </p:txBody>
      </p:sp>
    </p:spTree>
    <p:extLst>
      <p:ext uri="{BB962C8B-B14F-4D97-AF65-F5344CB8AC3E}">
        <p14:creationId xmlns:p14="http://schemas.microsoft.com/office/powerpoint/2010/main" val="849075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42C2D13-BA6A-4399-9C1B-E8E1180E334E}"/>
              </a:ext>
            </a:extLst>
          </p:cNvPr>
          <p:cNvSpPr>
            <a:spLocks noGrp="1"/>
          </p:cNvSpPr>
          <p:nvPr>
            <p:ph idx="1"/>
          </p:nvPr>
        </p:nvSpPr>
        <p:spPr>
          <a:xfrm>
            <a:off x="457199" y="518545"/>
            <a:ext cx="10845002" cy="6094526"/>
          </a:xfrm>
        </p:spPr>
        <p:txBody>
          <a:bodyPr numCol="2" spcCol="216000">
            <a:normAutofit fontScale="85000" lnSpcReduction="20000"/>
          </a:bodyPr>
          <a:lstStyle/>
          <a:p>
            <a:pPr algn="just"/>
            <a:r>
              <a:rPr lang="uk-UA" b="1" dirty="0">
                <a:solidFill>
                  <a:schemeClr val="accent6"/>
                </a:solidFill>
              </a:rPr>
              <a:t>2. Інвестиційна безпека </a:t>
            </a:r>
            <a:r>
              <a:rPr lang="uk-UA" dirty="0"/>
              <a:t>– це стан інвестування економіки (рівень  національних та іноземних інвестицій), якій забезпечує довгострокову  економічну динаміку та її розширене відтворення, раціональну  реструктуризацію і технологічне переозброєння.  </a:t>
            </a:r>
          </a:p>
          <a:p>
            <a:pPr algn="just"/>
            <a:r>
              <a:rPr lang="uk-UA" dirty="0"/>
              <a:t>Інвестиційна безпека – характеризується наступними індикаторами: </a:t>
            </a:r>
          </a:p>
          <a:p>
            <a:pPr algn="just"/>
            <a:r>
              <a:rPr lang="uk-UA" dirty="0"/>
              <a:t>– рівень інвестування (відношення капітальних інвестицій до ВРП), % </a:t>
            </a:r>
            <a:r>
              <a:rPr lang="en-US" dirty="0"/>
              <a:t>; </a:t>
            </a:r>
          </a:p>
          <a:p>
            <a:pPr algn="just"/>
            <a:r>
              <a:rPr lang="en-US" dirty="0"/>
              <a:t>– </a:t>
            </a:r>
            <a:r>
              <a:rPr lang="uk-UA" dirty="0"/>
              <a:t>частка приросту прямих іноземних інвестицій (акціонерний капітал) щодо ВРП, % </a:t>
            </a:r>
            <a:r>
              <a:rPr lang="en-US" dirty="0"/>
              <a:t>; </a:t>
            </a:r>
          </a:p>
          <a:p>
            <a:pPr algn="just"/>
            <a:r>
              <a:rPr lang="en-US" dirty="0"/>
              <a:t>– </a:t>
            </a:r>
            <a:r>
              <a:rPr lang="uk-UA" dirty="0"/>
              <a:t>рівень оновлення основних засобів, % </a:t>
            </a:r>
            <a:r>
              <a:rPr lang="en-US" dirty="0"/>
              <a:t>.</a:t>
            </a:r>
          </a:p>
          <a:p>
            <a:endParaRPr lang="uk-UA" dirty="0"/>
          </a:p>
          <a:p>
            <a:endParaRPr lang="uk-UA" dirty="0"/>
          </a:p>
          <a:p>
            <a:endParaRPr lang="uk-UA" dirty="0"/>
          </a:p>
          <a:p>
            <a:endParaRPr lang="uk-UA" dirty="0"/>
          </a:p>
          <a:p>
            <a:endParaRPr lang="uk-UA" dirty="0"/>
          </a:p>
          <a:p>
            <a:endParaRPr lang="uk-UA" dirty="0"/>
          </a:p>
          <a:p>
            <a:endParaRPr lang="uk-UA" dirty="0"/>
          </a:p>
          <a:p>
            <a:pPr algn="just"/>
            <a:r>
              <a:rPr lang="en-US" b="1" dirty="0">
                <a:solidFill>
                  <a:schemeClr val="accent6"/>
                </a:solidFill>
              </a:rPr>
              <a:t>3. </a:t>
            </a:r>
            <a:r>
              <a:rPr lang="uk-UA" b="1" dirty="0">
                <a:solidFill>
                  <a:schemeClr val="accent6"/>
                </a:solidFill>
              </a:rPr>
              <a:t>Інноваційна безпека </a:t>
            </a:r>
            <a:r>
              <a:rPr lang="uk-UA" dirty="0"/>
              <a:t>– стан розвитку економіки, що дозволяє генерувати якісні зрушення у виробництві, протистояти зовнішнім технологічним загрозам та забезпечувати конкурентоспроможність країни на світовому ринку технологій. Інноваційна безпека характеризується наступними індикаторами:</a:t>
            </a:r>
          </a:p>
          <a:p>
            <a:pPr algn="just"/>
            <a:r>
              <a:rPr lang="uk-UA" dirty="0"/>
              <a:t>– рівень видатків на науково-технічні роботи, % від ВРП</a:t>
            </a:r>
            <a:r>
              <a:rPr lang="en-US" dirty="0"/>
              <a:t>; </a:t>
            </a:r>
          </a:p>
          <a:p>
            <a:pPr algn="just"/>
            <a:r>
              <a:rPr lang="en-US" dirty="0"/>
              <a:t>– </a:t>
            </a:r>
            <a:r>
              <a:rPr lang="uk-UA" dirty="0"/>
              <a:t>темп науково-технологічного прогресу, % за рік</a:t>
            </a:r>
            <a:r>
              <a:rPr lang="en-US" dirty="0"/>
              <a:t>; </a:t>
            </a:r>
          </a:p>
          <a:p>
            <a:pPr algn="just"/>
            <a:r>
              <a:rPr lang="en-US" dirty="0"/>
              <a:t>– </a:t>
            </a:r>
            <a:r>
              <a:rPr lang="uk-UA" dirty="0"/>
              <a:t>рівень фінансування інноваційної діяльності, % від ВРП</a:t>
            </a:r>
            <a:r>
              <a:rPr lang="en-US" dirty="0"/>
              <a:t>;– </a:t>
            </a:r>
            <a:r>
              <a:rPr lang="uk-UA" dirty="0"/>
              <a:t>питома вага спеціалістів, що виконують науково-технічні роботи, осібна 1000 зайнятих, % </a:t>
            </a:r>
            <a:r>
              <a:rPr lang="en-US" dirty="0"/>
              <a:t>; </a:t>
            </a:r>
          </a:p>
          <a:p>
            <a:pPr algn="just"/>
            <a:r>
              <a:rPr lang="en-US" dirty="0"/>
              <a:t>– </a:t>
            </a:r>
            <a:r>
              <a:rPr lang="uk-UA" dirty="0"/>
              <a:t>питома вага підприємств, що займалися інноваційною діяльністю, </a:t>
            </a:r>
            <a:r>
              <a:rPr lang="uk-UA" dirty="0" err="1"/>
              <a:t>узагальній</a:t>
            </a:r>
            <a:r>
              <a:rPr lang="uk-UA" dirty="0"/>
              <a:t> кількості промислових підприємств, % </a:t>
            </a:r>
            <a:r>
              <a:rPr lang="en-US" dirty="0"/>
              <a:t>; </a:t>
            </a:r>
          </a:p>
          <a:p>
            <a:pPr algn="just"/>
            <a:r>
              <a:rPr lang="en-US" dirty="0"/>
              <a:t>– </a:t>
            </a:r>
            <a:r>
              <a:rPr lang="uk-UA" dirty="0"/>
              <a:t>питома вага підприємств, що впроваджували інновації, у загальній кількості промислових підприємств, % </a:t>
            </a:r>
            <a:r>
              <a:rPr lang="en-US" dirty="0"/>
              <a:t>; </a:t>
            </a:r>
          </a:p>
          <a:p>
            <a:pPr algn="just"/>
            <a:r>
              <a:rPr lang="en-US" dirty="0"/>
              <a:t>– </a:t>
            </a:r>
            <a:r>
              <a:rPr lang="uk-UA" dirty="0"/>
              <a:t>питома вага реалізованої інноваційної продукції у загальному </a:t>
            </a:r>
            <a:r>
              <a:rPr lang="uk-UA" dirty="0" err="1"/>
              <a:t>обсязіреалізованої</a:t>
            </a:r>
            <a:r>
              <a:rPr lang="uk-UA" dirty="0"/>
              <a:t> промислової продукції, %</a:t>
            </a:r>
            <a:r>
              <a:rPr lang="en-US" dirty="0"/>
              <a:t>;</a:t>
            </a:r>
            <a:endParaRPr lang="uk-UA" dirty="0"/>
          </a:p>
          <a:p>
            <a:pPr algn="just"/>
            <a:r>
              <a:rPr lang="ru-RU" dirty="0"/>
              <a:t>ВРП – </a:t>
            </a:r>
            <a:r>
              <a:rPr lang="ru-RU" dirty="0" err="1"/>
              <a:t>це</a:t>
            </a:r>
            <a:r>
              <a:rPr lang="ru-RU" dirty="0"/>
              <a:t> </a:t>
            </a:r>
            <a:r>
              <a:rPr lang="ru-RU" b="1" dirty="0" err="1"/>
              <a:t>валовий</a:t>
            </a:r>
            <a:r>
              <a:rPr lang="ru-RU" b="1" dirty="0"/>
              <a:t> </a:t>
            </a:r>
            <a:r>
              <a:rPr lang="ru-RU" b="1" dirty="0" err="1"/>
              <a:t>регіональний</a:t>
            </a:r>
            <a:r>
              <a:rPr lang="ru-RU" b="1" dirty="0"/>
              <a:t> продукт</a:t>
            </a:r>
            <a:r>
              <a:rPr lang="ru-RU" dirty="0"/>
              <a:t>.</a:t>
            </a:r>
            <a:endParaRPr lang="en-US" dirty="0"/>
          </a:p>
        </p:txBody>
      </p:sp>
    </p:spTree>
    <p:extLst>
      <p:ext uri="{BB962C8B-B14F-4D97-AF65-F5344CB8AC3E}">
        <p14:creationId xmlns:p14="http://schemas.microsoft.com/office/powerpoint/2010/main" val="273040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F7BEE45-96F0-45C8-8D0B-9972F297F5A1}"/>
              </a:ext>
            </a:extLst>
          </p:cNvPr>
          <p:cNvSpPr>
            <a:spLocks noGrp="1"/>
          </p:cNvSpPr>
          <p:nvPr>
            <p:ph idx="1"/>
          </p:nvPr>
        </p:nvSpPr>
        <p:spPr>
          <a:xfrm>
            <a:off x="600340" y="279066"/>
            <a:ext cx="10625560" cy="6403088"/>
          </a:xfrm>
        </p:spPr>
        <p:txBody>
          <a:bodyPr numCol="2" spcCol="144000">
            <a:normAutofit fontScale="70000" lnSpcReduction="20000"/>
          </a:bodyPr>
          <a:lstStyle/>
          <a:p>
            <a:pPr marL="0" indent="0" algn="just">
              <a:buNone/>
            </a:pPr>
            <a:r>
              <a:rPr lang="uk-UA" b="1" dirty="0">
                <a:solidFill>
                  <a:schemeClr val="accent6"/>
                </a:solidFill>
              </a:rPr>
              <a:t>4. Фінансова безпека </a:t>
            </a:r>
            <a:r>
              <a:rPr lang="uk-UA" dirty="0"/>
              <a:t>– стан захищеності інтересів держави у фінансовій сфері, або такий стан бюджетної, податкової та грошово-кредитної систем, який гарантує спроможність держави формувати, зберігати від знецінення та використовувати фінансові ресурси для забезпечення соціально-економічного розвитку та обслуговування фінансових зобов’язань.</a:t>
            </a:r>
          </a:p>
          <a:p>
            <a:pPr marL="0" indent="0">
              <a:buNone/>
            </a:pPr>
            <a:r>
              <a:rPr lang="uk-UA" b="1" dirty="0"/>
              <a:t>Фінансова безпека характеризується наступними індикаторами: </a:t>
            </a:r>
          </a:p>
          <a:p>
            <a:r>
              <a:rPr lang="uk-UA" dirty="0"/>
              <a:t>рівень монетизації економіки, %, М3 до ВВП</a:t>
            </a:r>
            <a:r>
              <a:rPr lang="en-US" dirty="0"/>
              <a:t>; </a:t>
            </a:r>
          </a:p>
          <a:p>
            <a:r>
              <a:rPr lang="uk-UA" dirty="0"/>
              <a:t>рівень зовнішнього боргу, % до ВВП</a:t>
            </a:r>
            <a:r>
              <a:rPr lang="en-US" dirty="0"/>
              <a:t>; </a:t>
            </a:r>
          </a:p>
          <a:p>
            <a:r>
              <a:rPr lang="uk-UA" dirty="0"/>
              <a:t>рівень внутрішнього боргу, % до ВВП</a:t>
            </a:r>
            <a:r>
              <a:rPr lang="en-US" dirty="0"/>
              <a:t>; </a:t>
            </a:r>
          </a:p>
          <a:p>
            <a:r>
              <a:rPr lang="uk-UA" dirty="0"/>
              <a:t>рівень валових міжнародних резервів НБУ (у місяцях імпорту); </a:t>
            </a:r>
          </a:p>
          <a:p>
            <a:r>
              <a:rPr lang="uk-UA" dirty="0"/>
              <a:t>рівень перерозподілу ВВП через зведений бюджет (відношення доходів зведеного бюджету до ВВП)</a:t>
            </a:r>
            <a:r>
              <a:rPr lang="en-US" dirty="0"/>
              <a:t>; </a:t>
            </a:r>
          </a:p>
          <a:p>
            <a:r>
              <a:rPr lang="uk-UA" dirty="0"/>
              <a:t>рівень дефіциту бюджету, % до ВВП</a:t>
            </a:r>
            <a:r>
              <a:rPr lang="en-US" dirty="0"/>
              <a:t>; </a:t>
            </a:r>
          </a:p>
          <a:p>
            <a:r>
              <a:rPr lang="uk-UA" dirty="0"/>
              <a:t>рівень трансфертів з державного бюджету щодо ВВП, %</a:t>
            </a:r>
            <a:r>
              <a:rPr lang="en-US" dirty="0"/>
              <a:t>; </a:t>
            </a:r>
          </a:p>
          <a:p>
            <a:r>
              <a:rPr lang="uk-UA" dirty="0"/>
              <a:t>рівень </a:t>
            </a:r>
            <a:r>
              <a:rPr lang="uk-UA" dirty="0" err="1"/>
              <a:t>тінізації</a:t>
            </a:r>
            <a:r>
              <a:rPr lang="uk-UA" dirty="0"/>
              <a:t> доходів зведеного бюджету, % до ВВП</a:t>
            </a:r>
            <a:r>
              <a:rPr lang="en-US" dirty="0"/>
              <a:t>; </a:t>
            </a:r>
          </a:p>
          <a:p>
            <a:r>
              <a:rPr lang="uk-UA" dirty="0"/>
              <a:t>інфляція (ІСЦ), приріст за рік, % </a:t>
            </a:r>
            <a:r>
              <a:rPr lang="en-US" dirty="0"/>
              <a:t>; </a:t>
            </a:r>
          </a:p>
          <a:p>
            <a:r>
              <a:rPr lang="uk-UA" dirty="0"/>
              <a:t>вартість банківських кредитів, % за рік</a:t>
            </a:r>
            <a:r>
              <a:rPr lang="en-US" dirty="0"/>
              <a:t>; </a:t>
            </a:r>
          </a:p>
          <a:p>
            <a:r>
              <a:rPr lang="uk-UA" dirty="0"/>
              <a:t>рівень кредитування реального сектору економіки, % до ВВП</a:t>
            </a:r>
            <a:r>
              <a:rPr lang="en-US" dirty="0"/>
              <a:t>; </a:t>
            </a:r>
          </a:p>
          <a:p>
            <a:r>
              <a:rPr lang="uk-UA" dirty="0"/>
              <a:t>частка кредитів у переробну промисловість у кредитуванні економіки, % </a:t>
            </a:r>
            <a:r>
              <a:rPr lang="en-US" dirty="0"/>
              <a:t>.</a:t>
            </a:r>
          </a:p>
          <a:p>
            <a:pPr marL="0" indent="0" algn="just">
              <a:buNone/>
            </a:pPr>
            <a:endParaRPr lang="uk-UA" b="1" dirty="0">
              <a:solidFill>
                <a:schemeClr val="accent6"/>
              </a:solidFill>
            </a:endParaRPr>
          </a:p>
          <a:p>
            <a:pPr marL="0" indent="0" algn="just">
              <a:buNone/>
            </a:pPr>
            <a:endParaRPr lang="uk-UA" b="1" dirty="0">
              <a:solidFill>
                <a:schemeClr val="accent6"/>
              </a:solidFill>
            </a:endParaRPr>
          </a:p>
          <a:p>
            <a:pPr marL="0" indent="0" algn="just">
              <a:buNone/>
            </a:pPr>
            <a:r>
              <a:rPr lang="en-US" b="1" dirty="0">
                <a:solidFill>
                  <a:schemeClr val="accent6"/>
                </a:solidFill>
              </a:rPr>
              <a:t>5. </a:t>
            </a:r>
            <a:r>
              <a:rPr lang="uk-UA" b="1" dirty="0">
                <a:solidFill>
                  <a:schemeClr val="accent6"/>
                </a:solidFill>
              </a:rPr>
              <a:t>Зовнішньоекономічна безпека </a:t>
            </a:r>
            <a:r>
              <a:rPr lang="uk-UA" dirty="0"/>
              <a:t>– стан відповідності зовнішньоекономічної діяльності національним економічним інтересам, що свідчить про спроможність держави протистояти впливу зовнішніх загроз від негативних зовнішніх економічних чинників та мінімізувати заподіяні ними збитки, активно використовувати участь у світовому поділі праці для створення сприятливих умов розвитку експортного потенціалу і раціоналізації імпорту.</a:t>
            </a:r>
          </a:p>
          <a:p>
            <a:pPr marL="0" indent="0" algn="just">
              <a:buNone/>
            </a:pPr>
            <a:r>
              <a:rPr lang="uk-UA" b="1" dirty="0"/>
              <a:t>Зовнішньоекономічна безпека характеризується наступними індикаторами:</a:t>
            </a:r>
          </a:p>
          <a:p>
            <a:pPr algn="just"/>
            <a:r>
              <a:rPr lang="uk-UA" dirty="0"/>
              <a:t>– коефіцієнт відкритості економіки</a:t>
            </a:r>
            <a:r>
              <a:rPr lang="en-US" dirty="0"/>
              <a:t>; </a:t>
            </a:r>
          </a:p>
          <a:p>
            <a:pPr algn="just"/>
            <a:r>
              <a:rPr lang="en-US" dirty="0"/>
              <a:t>– </a:t>
            </a:r>
            <a:r>
              <a:rPr lang="uk-UA" dirty="0"/>
              <a:t>рівень експортної залежності, % до ВВП</a:t>
            </a:r>
            <a:r>
              <a:rPr lang="en-US" dirty="0"/>
              <a:t>; </a:t>
            </a:r>
          </a:p>
          <a:p>
            <a:pPr algn="just"/>
            <a:r>
              <a:rPr lang="en-US" dirty="0"/>
              <a:t>– </a:t>
            </a:r>
            <a:r>
              <a:rPr lang="uk-UA" dirty="0"/>
              <a:t>рівень імпортної залежності, % до ВВП</a:t>
            </a:r>
            <a:r>
              <a:rPr lang="en-US" dirty="0"/>
              <a:t>; </a:t>
            </a:r>
          </a:p>
          <a:p>
            <a:pPr algn="just"/>
            <a:r>
              <a:rPr lang="en-US" dirty="0"/>
              <a:t>– </a:t>
            </a:r>
            <a:r>
              <a:rPr lang="uk-UA" dirty="0"/>
              <a:t>коефіцієнт покриття експортом імпорту</a:t>
            </a:r>
            <a:r>
              <a:rPr lang="en-US" dirty="0"/>
              <a:t>; </a:t>
            </a:r>
          </a:p>
          <a:p>
            <a:pPr algn="just"/>
            <a:r>
              <a:rPr lang="en-US" dirty="0"/>
              <a:t>– </a:t>
            </a:r>
            <a:r>
              <a:rPr lang="uk-UA" dirty="0"/>
              <a:t>рівень інноваційної продукції у товарному експорті, %</a:t>
            </a:r>
            <a:r>
              <a:rPr lang="en-US" dirty="0"/>
              <a:t>; </a:t>
            </a:r>
          </a:p>
          <a:p>
            <a:pPr algn="just"/>
            <a:r>
              <a:rPr lang="en-US" dirty="0"/>
              <a:t>– </a:t>
            </a:r>
            <a:r>
              <a:rPr lang="uk-UA" dirty="0"/>
              <a:t>частка імпорту товарів у внутрішньому споживанні, %</a:t>
            </a:r>
            <a:r>
              <a:rPr lang="en-US" dirty="0"/>
              <a:t>.</a:t>
            </a:r>
          </a:p>
          <a:p>
            <a:endParaRPr lang="uk-UA" dirty="0"/>
          </a:p>
        </p:txBody>
      </p:sp>
    </p:spTree>
    <p:extLst>
      <p:ext uri="{BB962C8B-B14F-4D97-AF65-F5344CB8AC3E}">
        <p14:creationId xmlns:p14="http://schemas.microsoft.com/office/powerpoint/2010/main" val="327534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0095E42-F7CE-4E1D-AAD7-62A82FDAE04A}"/>
              </a:ext>
            </a:extLst>
          </p:cNvPr>
          <p:cNvSpPr>
            <a:spLocks noGrp="1"/>
          </p:cNvSpPr>
          <p:nvPr>
            <p:ph idx="1"/>
          </p:nvPr>
        </p:nvSpPr>
        <p:spPr>
          <a:xfrm>
            <a:off x="441960" y="365760"/>
            <a:ext cx="11003280" cy="6492240"/>
          </a:xfrm>
        </p:spPr>
        <p:txBody>
          <a:bodyPr numCol="2">
            <a:normAutofit fontScale="77500" lnSpcReduction="20000"/>
          </a:bodyPr>
          <a:lstStyle/>
          <a:p>
            <a:pPr marL="0" indent="0">
              <a:buNone/>
            </a:pPr>
            <a:r>
              <a:rPr lang="uk-UA" b="1" dirty="0">
                <a:solidFill>
                  <a:schemeClr val="accent6"/>
                </a:solidFill>
              </a:rPr>
              <a:t>6. Соціальна безпека </a:t>
            </a:r>
            <a:r>
              <a:rPr lang="uk-UA" dirty="0"/>
              <a:t>– стан соціальної сфери, при якому забезпечується високий і якісний рівень життя населення незалежно від впливу внутрішніх та зовнішніх загроз.</a:t>
            </a:r>
          </a:p>
          <a:p>
            <a:pPr marL="0" indent="0">
              <a:buNone/>
            </a:pPr>
            <a:r>
              <a:rPr lang="uk-UA" b="1" dirty="0"/>
              <a:t>Соціальна безпека характеризується наступними індикаторами: </a:t>
            </a:r>
          </a:p>
          <a:p>
            <a:r>
              <a:rPr lang="uk-UA" dirty="0"/>
              <a:t>– рівень використання праці (відношення оптимального попиту на працю до її пропозиції)</a:t>
            </a:r>
            <a:r>
              <a:rPr lang="en-US" dirty="0"/>
              <a:t>;</a:t>
            </a:r>
          </a:p>
          <a:p>
            <a:r>
              <a:rPr lang="en-US" dirty="0"/>
              <a:t>– </a:t>
            </a:r>
            <a:r>
              <a:rPr lang="uk-UA" dirty="0"/>
              <a:t>рівень оплати праці у випуску</a:t>
            </a:r>
            <a:r>
              <a:rPr lang="en-US" dirty="0"/>
              <a:t>; </a:t>
            </a:r>
          </a:p>
          <a:p>
            <a:r>
              <a:rPr lang="en-US" dirty="0"/>
              <a:t>– </a:t>
            </a:r>
            <a:r>
              <a:rPr lang="uk-UA" dirty="0"/>
              <a:t>рівень тіньової заробітної плати до офіційної</a:t>
            </a:r>
            <a:r>
              <a:rPr lang="en-US" dirty="0"/>
              <a:t>; </a:t>
            </a:r>
          </a:p>
          <a:p>
            <a:r>
              <a:rPr lang="en-US" dirty="0"/>
              <a:t>– </a:t>
            </a:r>
            <a:r>
              <a:rPr lang="uk-UA" dirty="0"/>
              <a:t>рівень тіньової зайнятості до загальної зайнятості</a:t>
            </a:r>
            <a:r>
              <a:rPr lang="en-US" dirty="0"/>
              <a:t>; </a:t>
            </a:r>
          </a:p>
          <a:p>
            <a:r>
              <a:rPr lang="en-US" dirty="0"/>
              <a:t>– </a:t>
            </a:r>
            <a:r>
              <a:rPr lang="uk-UA" dirty="0"/>
              <a:t>рівень видатків на освіту до ВВП, %</a:t>
            </a:r>
            <a:r>
              <a:rPr lang="en-US" dirty="0"/>
              <a:t>; </a:t>
            </a:r>
          </a:p>
          <a:p>
            <a:r>
              <a:rPr lang="en-US" dirty="0"/>
              <a:t>– </a:t>
            </a:r>
            <a:r>
              <a:rPr lang="uk-UA" dirty="0"/>
              <a:t>рівень видатків на охорону здоров’я до ВВП, %</a:t>
            </a:r>
            <a:r>
              <a:rPr lang="en-US" dirty="0"/>
              <a:t>;</a:t>
            </a:r>
          </a:p>
          <a:p>
            <a:r>
              <a:rPr lang="en-US" dirty="0"/>
              <a:t>– </a:t>
            </a:r>
            <a:r>
              <a:rPr lang="uk-UA" dirty="0"/>
              <a:t>відношення середньої заробітної плати до прожиткового мінімуму</a:t>
            </a:r>
            <a:r>
              <a:rPr lang="en-US" dirty="0"/>
              <a:t>; </a:t>
            </a:r>
          </a:p>
          <a:p>
            <a:r>
              <a:rPr lang="en-US" dirty="0"/>
              <a:t>– </a:t>
            </a:r>
            <a:r>
              <a:rPr lang="uk-UA" dirty="0"/>
              <a:t>питома вага заробітної плати у структурі доходів населення, %</a:t>
            </a:r>
            <a:r>
              <a:rPr lang="en-US" dirty="0"/>
              <a:t>; </a:t>
            </a:r>
          </a:p>
          <a:p>
            <a:r>
              <a:rPr lang="en-US" dirty="0"/>
              <a:t>– </a:t>
            </a:r>
            <a:r>
              <a:rPr lang="uk-UA" dirty="0"/>
              <a:t>рівень пенсійних видатків до ВВП, %</a:t>
            </a:r>
            <a:r>
              <a:rPr lang="en-US" dirty="0"/>
              <a:t>; </a:t>
            </a:r>
          </a:p>
          <a:p>
            <a:r>
              <a:rPr lang="en-US" dirty="0"/>
              <a:t>– </a:t>
            </a:r>
            <a:r>
              <a:rPr lang="uk-UA" dirty="0"/>
              <a:t>рівень дефіциту ПФ до ВВП, %</a:t>
            </a:r>
            <a:r>
              <a:rPr lang="en-US" dirty="0"/>
              <a:t>.</a:t>
            </a:r>
          </a:p>
          <a:p>
            <a:endParaRPr lang="uk-UA" dirty="0"/>
          </a:p>
          <a:p>
            <a:endParaRPr lang="uk-UA" dirty="0"/>
          </a:p>
          <a:p>
            <a:pPr marL="0" indent="0">
              <a:buNone/>
            </a:pPr>
            <a:r>
              <a:rPr lang="en-US" b="1" dirty="0">
                <a:solidFill>
                  <a:schemeClr val="accent6"/>
                </a:solidFill>
              </a:rPr>
              <a:t>7. </a:t>
            </a:r>
            <a:r>
              <a:rPr lang="uk-UA" b="1" dirty="0">
                <a:solidFill>
                  <a:schemeClr val="accent6"/>
                </a:solidFill>
              </a:rPr>
              <a:t>Продовольча безпека </a:t>
            </a:r>
            <a:r>
              <a:rPr lang="uk-UA" dirty="0"/>
              <a:t>– стан забезпечення населення продовольством на рівні, що гарантує кожній особі можливість повноцінного раціонального харчування якісними продуктами, задоволення дієтичних і специфічних смакових потреб населення.</a:t>
            </a:r>
          </a:p>
          <a:p>
            <a:pPr marL="0" indent="0">
              <a:buNone/>
            </a:pPr>
            <a:r>
              <a:rPr lang="uk-UA" b="1" dirty="0"/>
              <a:t>Продовольча безпека характеризується наступними індикаторами (споживання на одну особу/місяць, кг): </a:t>
            </a:r>
          </a:p>
          <a:p>
            <a:r>
              <a:rPr lang="uk-UA" dirty="0"/>
              <a:t>– добова калорійність харчування людини, тис. ккал</a:t>
            </a:r>
            <a:r>
              <a:rPr lang="en-US" dirty="0"/>
              <a:t>; </a:t>
            </a:r>
          </a:p>
          <a:p>
            <a:r>
              <a:rPr lang="en-US" dirty="0"/>
              <a:t>– </a:t>
            </a:r>
            <a:r>
              <a:rPr lang="uk-UA" dirty="0"/>
              <a:t>м’ясо і м’ясопродукти </a:t>
            </a:r>
            <a:r>
              <a:rPr lang="en-US" dirty="0"/>
              <a:t>; </a:t>
            </a:r>
          </a:p>
          <a:p>
            <a:r>
              <a:rPr lang="en-US" dirty="0"/>
              <a:t>– </a:t>
            </a:r>
            <a:r>
              <a:rPr lang="uk-UA" dirty="0"/>
              <a:t>молоко і молочні продукти</a:t>
            </a:r>
            <a:r>
              <a:rPr lang="en-US" dirty="0"/>
              <a:t>; </a:t>
            </a:r>
          </a:p>
          <a:p>
            <a:r>
              <a:rPr lang="en-US" dirty="0"/>
              <a:t>– </a:t>
            </a:r>
            <a:r>
              <a:rPr lang="uk-UA" dirty="0"/>
              <a:t>яйця, шт.</a:t>
            </a:r>
            <a:r>
              <a:rPr lang="en-US" dirty="0"/>
              <a:t>; </a:t>
            </a:r>
          </a:p>
          <a:p>
            <a:r>
              <a:rPr lang="en-US" dirty="0"/>
              <a:t>– </a:t>
            </a:r>
            <a:r>
              <a:rPr lang="uk-UA" dirty="0"/>
              <a:t>риба і рибопродукти</a:t>
            </a:r>
            <a:r>
              <a:rPr lang="en-US" dirty="0"/>
              <a:t>; </a:t>
            </a:r>
          </a:p>
          <a:p>
            <a:r>
              <a:rPr lang="en-US" dirty="0"/>
              <a:t>– </a:t>
            </a:r>
            <a:r>
              <a:rPr lang="uk-UA" dirty="0"/>
              <a:t>цукор</a:t>
            </a:r>
            <a:r>
              <a:rPr lang="en-US" dirty="0"/>
              <a:t>; </a:t>
            </a:r>
          </a:p>
          <a:p>
            <a:r>
              <a:rPr lang="en-US" dirty="0"/>
              <a:t>– </a:t>
            </a:r>
            <a:r>
              <a:rPr lang="uk-UA" dirty="0"/>
              <a:t>олія</a:t>
            </a:r>
            <a:r>
              <a:rPr lang="en-US" dirty="0"/>
              <a:t>; </a:t>
            </a:r>
          </a:p>
          <a:p>
            <a:r>
              <a:rPr lang="en-US" dirty="0"/>
              <a:t>– </a:t>
            </a:r>
            <a:r>
              <a:rPr lang="uk-UA" dirty="0"/>
              <a:t>картопля</a:t>
            </a:r>
            <a:r>
              <a:rPr lang="en-US" dirty="0"/>
              <a:t>; </a:t>
            </a:r>
          </a:p>
          <a:p>
            <a:r>
              <a:rPr lang="en-US" dirty="0"/>
              <a:t>– </a:t>
            </a:r>
            <a:r>
              <a:rPr lang="uk-UA" dirty="0"/>
              <a:t>овочі та баштанні</a:t>
            </a:r>
            <a:r>
              <a:rPr lang="en-US" dirty="0"/>
              <a:t>; </a:t>
            </a:r>
          </a:p>
          <a:p>
            <a:r>
              <a:rPr lang="en-US" dirty="0"/>
              <a:t>– </a:t>
            </a:r>
            <a:r>
              <a:rPr lang="uk-UA" dirty="0"/>
              <a:t>фрукти, ягоди, горіхи, виноград</a:t>
            </a:r>
            <a:r>
              <a:rPr lang="en-US" dirty="0"/>
              <a:t>; </a:t>
            </a:r>
          </a:p>
          <a:p>
            <a:r>
              <a:rPr lang="en-US" dirty="0"/>
              <a:t>– </a:t>
            </a:r>
            <a:r>
              <a:rPr lang="uk-UA" dirty="0"/>
              <a:t>хліб і хлібопродукти</a:t>
            </a:r>
            <a:r>
              <a:rPr lang="en-US" dirty="0"/>
              <a:t>; </a:t>
            </a:r>
          </a:p>
          <a:p>
            <a:r>
              <a:rPr lang="en-US" dirty="0"/>
              <a:t>– </a:t>
            </a:r>
            <a:r>
              <a:rPr lang="uk-UA" dirty="0"/>
              <a:t>виробництво зерна на одну особу за рік</a:t>
            </a:r>
            <a:r>
              <a:rPr lang="en-US" dirty="0"/>
              <a:t>.</a:t>
            </a:r>
          </a:p>
          <a:p>
            <a:endParaRPr lang="uk-UA" dirty="0"/>
          </a:p>
        </p:txBody>
      </p:sp>
    </p:spTree>
    <p:extLst>
      <p:ext uri="{BB962C8B-B14F-4D97-AF65-F5344CB8AC3E}">
        <p14:creationId xmlns:p14="http://schemas.microsoft.com/office/powerpoint/2010/main" val="176807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D8A9E-77FF-4EA9-9B82-1544E6A9E491}"/>
              </a:ext>
            </a:extLst>
          </p:cNvPr>
          <p:cNvSpPr>
            <a:spLocks noGrp="1"/>
          </p:cNvSpPr>
          <p:nvPr>
            <p:ph type="title"/>
          </p:nvPr>
        </p:nvSpPr>
        <p:spPr>
          <a:xfrm>
            <a:off x="1261872" y="159026"/>
            <a:ext cx="9692640" cy="1532296"/>
          </a:xfrm>
        </p:spPr>
        <p:txBody>
          <a:bodyPr>
            <a:normAutofit/>
          </a:bodyPr>
          <a:lstStyle/>
          <a:p>
            <a:r>
              <a:rPr lang="uk-UA" sz="4800" dirty="0"/>
              <a:t>План</a:t>
            </a:r>
          </a:p>
        </p:txBody>
      </p:sp>
      <p:sp>
        <p:nvSpPr>
          <p:cNvPr id="3" name="Місце для вмісту 2">
            <a:extLst>
              <a:ext uri="{FF2B5EF4-FFF2-40B4-BE49-F238E27FC236}">
                <a16:creationId xmlns:a16="http://schemas.microsoft.com/office/drawing/2014/main" id="{A484E9F5-9952-4904-AEE4-2E684CF8ADA0}"/>
              </a:ext>
            </a:extLst>
          </p:cNvPr>
          <p:cNvSpPr>
            <a:spLocks noGrp="1"/>
          </p:cNvSpPr>
          <p:nvPr>
            <p:ph idx="1"/>
          </p:nvPr>
        </p:nvSpPr>
        <p:spPr>
          <a:xfrm>
            <a:off x="1261872" y="1828800"/>
            <a:ext cx="9889832" cy="4351337"/>
          </a:xfrm>
        </p:spPr>
        <p:txBody>
          <a:bodyPr>
            <a:normAutofit/>
          </a:bodyPr>
          <a:lstStyle/>
          <a:p>
            <a:pPr marL="0" indent="0" algn="just">
              <a:lnSpc>
                <a:spcPct val="107000"/>
              </a:lnSpc>
              <a:spcAft>
                <a:spcPts val="800"/>
              </a:spcAft>
              <a:buNone/>
              <a:tabLst>
                <a:tab pos="268288" algn="l"/>
              </a:tabLst>
            </a:pPr>
            <a:r>
              <a:rPr lang="uk-UA" sz="2800" dirty="0">
                <a:solidFill>
                  <a:schemeClr val="accent6"/>
                </a:solidFill>
                <a:effectLst/>
                <a:ea typeface="Calibri" panose="020F0502020204030204" pitchFamily="34" charset="0"/>
                <a:cs typeface="Times New Roman" panose="02020603050405020304" pitchFamily="18" charset="0"/>
              </a:rPr>
              <a:t>1.</a:t>
            </a:r>
            <a:r>
              <a:rPr lang="uk-UA" sz="2800" dirty="0">
                <a:solidFill>
                  <a:schemeClr val="tx1"/>
                </a:solidFill>
                <a:effectLst/>
                <a:ea typeface="Calibri" panose="020F0502020204030204" pitchFamily="34" charset="0"/>
                <a:cs typeface="Times New Roman" panose="02020603050405020304" pitchFamily="18" charset="0"/>
              </a:rPr>
              <a:t>	Економічна безпека та її місце в системі міжнародної безпеки.</a:t>
            </a:r>
          </a:p>
          <a:p>
            <a:pPr marL="0" indent="0" algn="just">
              <a:lnSpc>
                <a:spcPct val="107000"/>
              </a:lnSpc>
              <a:spcAft>
                <a:spcPts val="800"/>
              </a:spcAft>
              <a:buNone/>
              <a:tabLst>
                <a:tab pos="268288" algn="l"/>
              </a:tabLst>
            </a:pPr>
            <a:r>
              <a:rPr lang="uk-UA" sz="2800" dirty="0">
                <a:solidFill>
                  <a:schemeClr val="accent6"/>
                </a:solidFill>
                <a:effectLst/>
                <a:ea typeface="Calibri" panose="020F0502020204030204" pitchFamily="34" charset="0"/>
                <a:cs typeface="Times New Roman" panose="02020603050405020304" pitchFamily="18" charset="0"/>
              </a:rPr>
              <a:t>2.	</a:t>
            </a:r>
            <a:r>
              <a:rPr lang="uk-UA" sz="2800" dirty="0">
                <a:solidFill>
                  <a:schemeClr val="tx1"/>
                </a:solidFill>
                <a:effectLst/>
                <a:ea typeface="Calibri" panose="020F0502020204030204" pitchFamily="34" charset="0"/>
                <a:cs typeface="Times New Roman" panose="02020603050405020304" pitchFamily="18" charset="0"/>
              </a:rPr>
              <a:t>Рівні економічної безпеки. Взаємозв’язок економічної безпеки підприємства, регіону, країни. </a:t>
            </a:r>
          </a:p>
          <a:p>
            <a:pPr marL="0" indent="0" algn="just">
              <a:lnSpc>
                <a:spcPct val="107000"/>
              </a:lnSpc>
              <a:spcAft>
                <a:spcPts val="800"/>
              </a:spcAft>
              <a:buNone/>
              <a:tabLst>
                <a:tab pos="268288" algn="l"/>
              </a:tabLst>
            </a:pPr>
            <a:r>
              <a:rPr lang="uk-UA" sz="2800" dirty="0">
                <a:solidFill>
                  <a:schemeClr val="accent6"/>
                </a:solidFill>
                <a:effectLst/>
                <a:ea typeface="Calibri" panose="020F0502020204030204" pitchFamily="34" charset="0"/>
                <a:cs typeface="Times New Roman" panose="02020603050405020304" pitchFamily="18" charset="0"/>
              </a:rPr>
              <a:t>3.</a:t>
            </a:r>
            <a:r>
              <a:rPr lang="uk-UA" sz="2800" dirty="0">
                <a:solidFill>
                  <a:schemeClr val="tx1"/>
                </a:solidFill>
                <a:effectLst/>
                <a:ea typeface="Calibri" panose="020F0502020204030204" pitchFamily="34" charset="0"/>
                <a:cs typeface="Times New Roman" panose="02020603050405020304" pitchFamily="18" charset="0"/>
              </a:rPr>
              <a:t>	Основні загрози міжнародній економічній безпеці.</a:t>
            </a:r>
          </a:p>
          <a:p>
            <a:pPr marL="0" indent="0" algn="just">
              <a:lnSpc>
                <a:spcPct val="107000"/>
              </a:lnSpc>
              <a:spcAft>
                <a:spcPts val="800"/>
              </a:spcAft>
              <a:buNone/>
              <a:tabLst>
                <a:tab pos="268288" algn="l"/>
              </a:tabLst>
            </a:pPr>
            <a:r>
              <a:rPr lang="uk-UA" sz="2800" dirty="0">
                <a:solidFill>
                  <a:schemeClr val="accent6"/>
                </a:solidFill>
                <a:effectLst/>
                <a:ea typeface="Calibri" panose="020F0502020204030204" pitchFamily="34" charset="0"/>
                <a:cs typeface="Times New Roman" panose="02020603050405020304" pitchFamily="18" charset="0"/>
              </a:rPr>
              <a:t>4.	</a:t>
            </a:r>
            <a:r>
              <a:rPr lang="uk-UA" sz="2800" dirty="0">
                <a:solidFill>
                  <a:schemeClr val="tx1"/>
                </a:solidFill>
                <a:effectLst/>
                <a:ea typeface="Calibri" panose="020F0502020204030204" pitchFamily="34" charset="0"/>
                <a:cs typeface="Times New Roman" panose="02020603050405020304" pitchFamily="18" charset="0"/>
              </a:rPr>
              <a:t>Концепція фінансової безпеки України та її місце у забезпечення економічного суверенітету.</a:t>
            </a:r>
          </a:p>
          <a:p>
            <a:endParaRPr lang="uk-UA" dirty="0"/>
          </a:p>
        </p:txBody>
      </p:sp>
    </p:spTree>
    <p:extLst>
      <p:ext uri="{BB962C8B-B14F-4D97-AF65-F5344CB8AC3E}">
        <p14:creationId xmlns:p14="http://schemas.microsoft.com/office/powerpoint/2010/main" val="3915254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07094F1-F238-4DAC-8305-45EA48D76996}"/>
              </a:ext>
            </a:extLst>
          </p:cNvPr>
          <p:cNvSpPr>
            <a:spLocks noGrp="1"/>
          </p:cNvSpPr>
          <p:nvPr>
            <p:ph idx="1"/>
          </p:nvPr>
        </p:nvSpPr>
        <p:spPr>
          <a:xfrm>
            <a:off x="548640" y="236220"/>
            <a:ext cx="10805160" cy="6385560"/>
          </a:xfrm>
        </p:spPr>
        <p:txBody>
          <a:bodyPr numCol="2" spcCol="180000">
            <a:normAutofit fontScale="92500" lnSpcReduction="20000"/>
          </a:bodyPr>
          <a:lstStyle/>
          <a:p>
            <a:pPr marL="0" indent="0">
              <a:buNone/>
            </a:pPr>
            <a:r>
              <a:rPr lang="uk-UA" b="1" dirty="0">
                <a:solidFill>
                  <a:schemeClr val="accent6"/>
                </a:solidFill>
              </a:rPr>
              <a:t>8. Демографічна безпека </a:t>
            </a:r>
            <a:r>
              <a:rPr lang="uk-UA" dirty="0"/>
              <a:t>– стан захищеності основних </a:t>
            </a:r>
            <a:r>
              <a:rPr lang="uk-UA" dirty="0" err="1"/>
              <a:t>життєво</a:t>
            </a:r>
            <a:r>
              <a:rPr lang="uk-UA" dirty="0"/>
              <a:t> важливих відновлювальних процесів від реальних та потенційних загроз.</a:t>
            </a:r>
          </a:p>
          <a:p>
            <a:pPr marL="0" indent="0">
              <a:buNone/>
            </a:pPr>
            <a:r>
              <a:rPr lang="uk-UA" dirty="0"/>
              <a:t> </a:t>
            </a:r>
            <a:r>
              <a:rPr lang="uk-UA" b="1" dirty="0"/>
              <a:t>Демографічна безпека характеризується наступними індикаторами: </a:t>
            </a:r>
          </a:p>
          <a:p>
            <a:r>
              <a:rPr lang="uk-UA" dirty="0"/>
              <a:t>– очікувана тривалість життя при народженні, років </a:t>
            </a:r>
            <a:r>
              <a:rPr lang="en-US" dirty="0"/>
              <a:t>; </a:t>
            </a:r>
          </a:p>
          <a:p>
            <a:r>
              <a:rPr lang="en-US" dirty="0"/>
              <a:t>– </a:t>
            </a:r>
            <a:r>
              <a:rPr lang="uk-UA" dirty="0"/>
              <a:t>коефіцієнт депопуляції</a:t>
            </a:r>
            <a:r>
              <a:rPr lang="en-US" dirty="0"/>
              <a:t>; </a:t>
            </a:r>
          </a:p>
          <a:p>
            <a:r>
              <a:rPr lang="en-US" dirty="0"/>
              <a:t>– </a:t>
            </a:r>
            <a:r>
              <a:rPr lang="uk-UA" dirty="0"/>
              <a:t>загальний коефіцієнт смертності населення (число померлих на 1000 осіб наявного населення), проміле</a:t>
            </a:r>
            <a:r>
              <a:rPr lang="en-US" dirty="0"/>
              <a:t>; </a:t>
            </a:r>
          </a:p>
          <a:p>
            <a:r>
              <a:rPr lang="en-US" dirty="0"/>
              <a:t>– </a:t>
            </a:r>
            <a:r>
              <a:rPr lang="uk-UA" dirty="0"/>
              <a:t>смертність немовлят (число дітей, померлих у віці до 1 року, на 1000 народжених), проміле</a:t>
            </a:r>
            <a:r>
              <a:rPr lang="en-US" dirty="0"/>
              <a:t>; </a:t>
            </a:r>
          </a:p>
          <a:p>
            <a:r>
              <a:rPr lang="en-US" dirty="0"/>
              <a:t>– </a:t>
            </a:r>
            <a:r>
              <a:rPr lang="uk-UA" dirty="0"/>
              <a:t>загальний коефіцієнт народжуваності, проміле</a:t>
            </a:r>
            <a:r>
              <a:rPr lang="en-US" dirty="0"/>
              <a:t>; </a:t>
            </a:r>
          </a:p>
          <a:p>
            <a:r>
              <a:rPr lang="en-US" dirty="0"/>
              <a:t>– </a:t>
            </a:r>
            <a:r>
              <a:rPr lang="uk-UA" dirty="0"/>
              <a:t>захворюваність населення (кількість уперше зареєстрованих випадків захворювань) на 100000 населення</a:t>
            </a:r>
            <a:r>
              <a:rPr lang="en-US" dirty="0"/>
              <a:t>; </a:t>
            </a:r>
          </a:p>
          <a:p>
            <a:r>
              <a:rPr lang="en-US" dirty="0"/>
              <a:t>– </a:t>
            </a:r>
            <a:r>
              <a:rPr lang="uk-UA" dirty="0"/>
              <a:t>демографічне навантаження непрацездатного населення до працездатного (ефективної чисельності платників страхових внесків), % </a:t>
            </a:r>
            <a:r>
              <a:rPr lang="en-US" dirty="0"/>
              <a:t>.</a:t>
            </a:r>
          </a:p>
          <a:p>
            <a:pPr marL="0" indent="0">
              <a:buNone/>
            </a:pPr>
            <a:r>
              <a:rPr lang="en-US" b="1" dirty="0">
                <a:solidFill>
                  <a:schemeClr val="accent6"/>
                </a:solidFill>
              </a:rPr>
              <a:t>9. </a:t>
            </a:r>
            <a:r>
              <a:rPr lang="uk-UA" b="1" dirty="0">
                <a:solidFill>
                  <a:schemeClr val="accent6"/>
                </a:solidFill>
              </a:rPr>
              <a:t>Енергетична безпека </a:t>
            </a:r>
            <a:r>
              <a:rPr lang="uk-UA" dirty="0"/>
              <a:t>– стан забезпечення економіки та населення джерелами енергії, який характеризується надійними, технічно безпечними та екологічно прийнятними умовами надходження паливно-енергетичних ресурсів. </a:t>
            </a:r>
          </a:p>
          <a:p>
            <a:pPr marL="0" indent="0">
              <a:buNone/>
            </a:pPr>
            <a:r>
              <a:rPr lang="uk-UA" b="1" dirty="0"/>
              <a:t>Енергетична безпека характеризується наступними індикаторами: </a:t>
            </a:r>
          </a:p>
          <a:p>
            <a:r>
              <a:rPr lang="uk-UA" dirty="0"/>
              <a:t>– енергоємність економіки, кг. Не / ВВП</a:t>
            </a:r>
            <a:r>
              <a:rPr lang="en-US" dirty="0"/>
              <a:t>; </a:t>
            </a:r>
          </a:p>
          <a:p>
            <a:r>
              <a:rPr lang="en-US" dirty="0"/>
              <a:t>– </a:t>
            </a:r>
            <a:r>
              <a:rPr lang="uk-UA" dirty="0"/>
              <a:t>рівень тіньового споживання паливо-енергетичних ресурсів (ПЕР), (% ВВП)</a:t>
            </a:r>
            <a:r>
              <a:rPr lang="en-US" dirty="0"/>
              <a:t>; </a:t>
            </a:r>
          </a:p>
          <a:p>
            <a:r>
              <a:rPr lang="en-US" dirty="0"/>
              <a:t>– </a:t>
            </a:r>
            <a:r>
              <a:rPr lang="uk-UA" dirty="0"/>
              <a:t>рівень інвестування підприємств паливно-енергетичного комплексу, % від випуску ПЕК</a:t>
            </a:r>
            <a:r>
              <a:rPr lang="en-US" dirty="0"/>
              <a:t>; </a:t>
            </a:r>
          </a:p>
          <a:p>
            <a:r>
              <a:rPr lang="en-US" dirty="0"/>
              <a:t>– </a:t>
            </a:r>
            <a:r>
              <a:rPr lang="uk-UA" dirty="0"/>
              <a:t>рівень оновлення основних засобів підприємств паливно-енергетичного комплексу, % </a:t>
            </a:r>
            <a:r>
              <a:rPr lang="en-US" dirty="0"/>
              <a:t>. </a:t>
            </a:r>
          </a:p>
          <a:p>
            <a:r>
              <a:rPr lang="uk-UA" dirty="0"/>
              <a:t>Для кожного індикатора складових стану економічної безпеки України розроблені характеристичні значення, які визначають рівень економічної безпеки. </a:t>
            </a:r>
          </a:p>
          <a:p>
            <a:endParaRPr lang="uk-UA" dirty="0"/>
          </a:p>
        </p:txBody>
      </p:sp>
    </p:spTree>
    <p:extLst>
      <p:ext uri="{BB962C8B-B14F-4D97-AF65-F5344CB8AC3E}">
        <p14:creationId xmlns:p14="http://schemas.microsoft.com/office/powerpoint/2010/main" val="339705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19F863-DB82-4E51-814D-B48E5F98F99B}"/>
              </a:ext>
            </a:extLst>
          </p:cNvPr>
          <p:cNvSpPr>
            <a:spLocks noGrp="1"/>
          </p:cNvSpPr>
          <p:nvPr>
            <p:ph type="title"/>
          </p:nvPr>
        </p:nvSpPr>
        <p:spPr/>
        <p:txBody>
          <a:bodyPr/>
          <a:lstStyle/>
          <a:p>
            <a:pPr algn="ctr"/>
            <a:r>
              <a:rPr lang="uk-UA" dirty="0"/>
              <a:t>3. Основні загрози міжнародній економічній безпеці</a:t>
            </a:r>
          </a:p>
        </p:txBody>
      </p:sp>
      <p:sp>
        <p:nvSpPr>
          <p:cNvPr id="3" name="Місце для вмісту 2">
            <a:extLst>
              <a:ext uri="{FF2B5EF4-FFF2-40B4-BE49-F238E27FC236}">
                <a16:creationId xmlns:a16="http://schemas.microsoft.com/office/drawing/2014/main" id="{D92A3E69-54AB-4780-89B3-86CDCBDEF807}"/>
              </a:ext>
            </a:extLst>
          </p:cNvPr>
          <p:cNvSpPr>
            <a:spLocks noGrp="1"/>
          </p:cNvSpPr>
          <p:nvPr>
            <p:ph idx="1"/>
          </p:nvPr>
        </p:nvSpPr>
        <p:spPr>
          <a:xfrm>
            <a:off x="762000" y="1828800"/>
            <a:ext cx="10192512" cy="4351337"/>
          </a:xfrm>
        </p:spPr>
        <p:txBody>
          <a:bodyPr>
            <a:normAutofit fontScale="92500" lnSpcReduction="10000"/>
          </a:bodyPr>
          <a:lstStyle/>
          <a:p>
            <a:pPr algn="just"/>
            <a:r>
              <a:rPr lang="uk-UA" b="1" dirty="0">
                <a:solidFill>
                  <a:schemeClr val="accent6"/>
                </a:solidFill>
              </a:rPr>
              <a:t>Загрози економічній безпеці </a:t>
            </a:r>
            <a:r>
              <a:rPr lang="uk-UA" dirty="0"/>
              <a:t>– це сукупність наявних та потенційно можливих явищ і чинників, що створюють небезпеку для реалізації національних інтересів у економічній сфері.</a:t>
            </a:r>
          </a:p>
          <a:p>
            <a:pPr marL="0" indent="0" algn="just">
              <a:buNone/>
            </a:pPr>
            <a:r>
              <a:rPr lang="uk-UA" b="1" dirty="0"/>
              <a:t>Типові групи загроз економічній безпеці: </a:t>
            </a:r>
          </a:p>
          <a:p>
            <a:pPr marL="0" indent="0" algn="just">
              <a:buNone/>
            </a:pPr>
            <a:r>
              <a:rPr lang="uk-UA" dirty="0"/>
              <a:t>− втрати економіки від війни з </a:t>
            </a:r>
            <a:r>
              <a:rPr lang="uk-UA" dirty="0" err="1"/>
              <a:t>рф</a:t>
            </a:r>
            <a:r>
              <a:rPr lang="uk-UA" dirty="0"/>
              <a:t>; </a:t>
            </a:r>
          </a:p>
          <a:p>
            <a:pPr marL="0" indent="0" algn="just">
              <a:buNone/>
            </a:pPr>
            <a:r>
              <a:rPr lang="uk-UA" dirty="0"/>
              <a:t>− деформація структури економіки України; </a:t>
            </a:r>
          </a:p>
          <a:p>
            <a:pPr marL="0" indent="0" algn="just">
              <a:buNone/>
            </a:pPr>
            <a:r>
              <a:rPr lang="uk-UA" dirty="0"/>
              <a:t>− зростання майнової, фінансової і матеріальної диференціації населення, підвищення рівня його бідності, що ведуть до дестабілізації соціального порядку; </a:t>
            </a:r>
          </a:p>
          <a:p>
            <a:pPr marL="0" indent="0" algn="just">
              <a:buNone/>
            </a:pPr>
            <a:r>
              <a:rPr lang="uk-UA" dirty="0"/>
              <a:t>− посилення нерівномірності соціально-економічного розвитку регіонів, викликане такими факторами, як об'єктивні розходження в рівні соціально-економічного розвитку регіонів, наявність депресивних, кризових і відсталих в економічних відносинах районів на тлі структурних зрушень у промисловому виробництві, що супроводжуються різким зменшенням частки обробних галузей; </a:t>
            </a:r>
          </a:p>
          <a:p>
            <a:pPr marL="0" indent="0" algn="just">
              <a:buNone/>
            </a:pPr>
            <a:r>
              <a:rPr lang="uk-UA" dirty="0"/>
              <a:t>− криміналізація суспільства і господарської діяльності, </a:t>
            </a:r>
            <a:r>
              <a:rPr lang="uk-UA" dirty="0" err="1"/>
              <a:t>тінізація</a:t>
            </a:r>
            <a:r>
              <a:rPr lang="uk-UA" dirty="0"/>
              <a:t> бізнесу.</a:t>
            </a:r>
          </a:p>
          <a:p>
            <a:pPr algn="just"/>
            <a:endParaRPr lang="uk-UA" dirty="0"/>
          </a:p>
        </p:txBody>
      </p:sp>
    </p:spTree>
    <p:extLst>
      <p:ext uri="{BB962C8B-B14F-4D97-AF65-F5344CB8AC3E}">
        <p14:creationId xmlns:p14="http://schemas.microsoft.com/office/powerpoint/2010/main" val="3780068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C8B5C1D-E441-4EEC-8184-B591ADD6BFF2}"/>
              </a:ext>
            </a:extLst>
          </p:cNvPr>
          <p:cNvSpPr>
            <a:spLocks noGrp="1"/>
          </p:cNvSpPr>
          <p:nvPr>
            <p:ph idx="1"/>
          </p:nvPr>
        </p:nvSpPr>
        <p:spPr>
          <a:xfrm>
            <a:off x="579120" y="182880"/>
            <a:ext cx="10591800" cy="6492240"/>
          </a:xfrm>
        </p:spPr>
        <p:txBody>
          <a:bodyPr>
            <a:normAutofit fontScale="92500" lnSpcReduction="20000"/>
          </a:bodyPr>
          <a:lstStyle/>
          <a:p>
            <a:pPr algn="just"/>
            <a:r>
              <a:rPr lang="uk-UA" dirty="0"/>
              <a:t>Під</a:t>
            </a:r>
            <a:r>
              <a:rPr lang="uk-UA" b="1" dirty="0"/>
              <a:t> ризиками </a:t>
            </a:r>
            <a:r>
              <a:rPr lang="uk-UA" dirty="0"/>
              <a:t>розуміють можливість виникнення несприятливих або небажаних наслідків, невизначеність щодо настання тієї чи іншої події в майбутньому. Тому можна зазначити, що сутність ризиків полягає у невизначеності реально очікуваного результату щодо настання події в майбутньому під впливом дії комплексу негативних та позитивних чинників впливу на рівень соціально-економічної безпеки держави.</a:t>
            </a:r>
          </a:p>
          <a:p>
            <a:pPr algn="just"/>
            <a:r>
              <a:rPr lang="uk-UA" b="1" dirty="0"/>
              <a:t>Економічна небезпека </a:t>
            </a:r>
            <a:r>
              <a:rPr lang="uk-UA" dirty="0"/>
              <a:t>є прямою, реальною формою загрози. Тому забезпечення економічної безпеки з позицій захисного підходу полягає у нейтралізації ризиків і загроз усім компонентам економічної безпеки України, які виступають формами небезпеки та за своїм впливом знижують рівень безпеки.</a:t>
            </a:r>
          </a:p>
          <a:p>
            <a:pPr marL="0" indent="0" algn="just">
              <a:buNone/>
            </a:pPr>
            <a:r>
              <a:rPr lang="uk-UA" b="1" dirty="0"/>
              <a:t>В. В. Мартиненко визначає такі найбільш актуальні виклики глобалізації, що створюють численні загрози економічній безпеці держави: </a:t>
            </a:r>
          </a:p>
          <a:p>
            <a:pPr marL="0" indent="0" algn="just">
              <a:buNone/>
            </a:pPr>
            <a:r>
              <a:rPr lang="uk-UA" dirty="0"/>
              <a:t>– нестабільність світової фінансової системи, яка супроводжується незбалансованістю світової торгівлі та інвестиційних потоків між найбільшими економічними центрами світу; </a:t>
            </a:r>
          </a:p>
          <a:p>
            <a:pPr marL="0" indent="0" algn="just">
              <a:buNone/>
            </a:pPr>
            <a:r>
              <a:rPr lang="uk-UA" dirty="0"/>
              <a:t>– розширення світових ринків для певних видів продукції, товарів і послуг викликає гостру проблему забезпечення достатнього простору для розвитку </a:t>
            </a:r>
            <a:r>
              <a:rPr lang="uk-UA" dirty="0" err="1"/>
              <a:t>ресурсівнаціональних</a:t>
            </a:r>
            <a:r>
              <a:rPr lang="uk-UA" dirty="0"/>
              <a:t> ринків; </a:t>
            </a:r>
          </a:p>
          <a:p>
            <a:pPr marL="0" indent="0" algn="just">
              <a:buNone/>
            </a:pPr>
            <a:r>
              <a:rPr lang="uk-UA" dirty="0"/>
              <a:t>– поширення кризових явищ у світовій економіці, які мали переважно національні витоки, міжнародні наслідки і потенційно глобальний характер; </a:t>
            </a:r>
          </a:p>
          <a:p>
            <a:pPr marL="0" indent="0" algn="just">
              <a:buNone/>
            </a:pPr>
            <a:r>
              <a:rPr lang="uk-UA" dirty="0"/>
              <a:t>– експансія передових країн світу, що супроводжується безперешкодним потраплянням </a:t>
            </a:r>
            <a:r>
              <a:rPr lang="uk-UA" dirty="0" err="1"/>
              <a:t>високорозвинутих</a:t>
            </a:r>
            <a:r>
              <a:rPr lang="uk-UA" dirty="0"/>
              <a:t> країн на ринки найбільш слабких країн, руйнуванням місцевої промисловості та експортуванням чужих </a:t>
            </a:r>
            <a:r>
              <a:rPr lang="uk-UA" dirty="0" err="1"/>
              <a:t>соціокультурнихцінностей</a:t>
            </a:r>
            <a:r>
              <a:rPr lang="uk-UA" dirty="0"/>
              <a:t>;</a:t>
            </a:r>
          </a:p>
          <a:p>
            <a:pPr marL="0" indent="0" algn="just">
              <a:buNone/>
            </a:pPr>
            <a:r>
              <a:rPr lang="uk-UA" dirty="0"/>
              <a:t>– дефіцит ресурсів для розширеного розвитку, зокрема енергетичних, що провокує зростання цін на паливо та викликає істоті зміни у структурі споживання населення.</a:t>
            </a:r>
          </a:p>
          <a:p>
            <a:pPr algn="just"/>
            <a:endParaRPr lang="uk-UA" dirty="0"/>
          </a:p>
          <a:p>
            <a:endParaRPr lang="uk-UA" dirty="0"/>
          </a:p>
        </p:txBody>
      </p:sp>
    </p:spTree>
    <p:extLst>
      <p:ext uri="{BB962C8B-B14F-4D97-AF65-F5344CB8AC3E}">
        <p14:creationId xmlns:p14="http://schemas.microsoft.com/office/powerpoint/2010/main" val="687470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29A95C-AFF4-470B-A1ED-FAC18ADD137A}"/>
              </a:ext>
            </a:extLst>
          </p:cNvPr>
          <p:cNvSpPr>
            <a:spLocks noGrp="1"/>
          </p:cNvSpPr>
          <p:nvPr>
            <p:ph type="title"/>
          </p:nvPr>
        </p:nvSpPr>
        <p:spPr/>
        <p:txBody>
          <a:bodyPr/>
          <a:lstStyle/>
          <a:p>
            <a:pPr algn="ctr"/>
            <a:r>
              <a:rPr lang="uk-UA" dirty="0"/>
              <a:t>Внутрішні ризики та загрози для України: </a:t>
            </a:r>
          </a:p>
        </p:txBody>
      </p:sp>
      <p:sp>
        <p:nvSpPr>
          <p:cNvPr id="3" name="Місце для вмісту 2">
            <a:extLst>
              <a:ext uri="{FF2B5EF4-FFF2-40B4-BE49-F238E27FC236}">
                <a16:creationId xmlns:a16="http://schemas.microsoft.com/office/drawing/2014/main" id="{78DA8D8E-A619-47EC-9BBA-F03B150048A0}"/>
              </a:ext>
            </a:extLst>
          </p:cNvPr>
          <p:cNvSpPr>
            <a:spLocks noGrp="1"/>
          </p:cNvSpPr>
          <p:nvPr>
            <p:ph idx="1"/>
          </p:nvPr>
        </p:nvSpPr>
        <p:spPr>
          <a:xfrm>
            <a:off x="1261872" y="1950402"/>
            <a:ext cx="9253728" cy="4846320"/>
          </a:xfrm>
        </p:spPr>
        <p:txBody>
          <a:bodyPr numCol="2" spcCol="180000">
            <a:normAutofit fontScale="85000" lnSpcReduction="20000"/>
          </a:bodyPr>
          <a:lstStyle/>
          <a:p>
            <a:pPr marL="0" indent="0" algn="just">
              <a:buNone/>
            </a:pPr>
            <a:r>
              <a:rPr lang="uk-UA" dirty="0"/>
              <a:t>1) нездатність еліти сформулювати та реалізувати цілісну стратегію розвитку країни. Незрілість та фрагментарність політичної еліти; </a:t>
            </a:r>
          </a:p>
          <a:p>
            <a:pPr marL="0" indent="0" algn="just">
              <a:buNone/>
            </a:pPr>
            <a:r>
              <a:rPr lang="uk-UA" dirty="0"/>
              <a:t>2) зрощення влади та бізнесу, високий рівень корупції. Готовність еліт йти на поступки зовнішнім гравцям заради певних преференцій на шкоду національним інтересам; </a:t>
            </a:r>
          </a:p>
          <a:p>
            <a:pPr marL="0" indent="0" algn="just">
              <a:buNone/>
            </a:pPr>
            <a:r>
              <a:rPr lang="uk-UA" dirty="0"/>
              <a:t>3) слабкість і неефективність державних інститутів та нездатність керівництва держави забезпечити їх ефективне функціонування на всіх рівнях;</a:t>
            </a:r>
          </a:p>
          <a:p>
            <a:pPr marL="0" indent="0" algn="just">
              <a:buNone/>
            </a:pPr>
            <a:r>
              <a:rPr lang="uk-UA" dirty="0"/>
              <a:t>4) нестабільність внутрішньої політики; </a:t>
            </a:r>
          </a:p>
          <a:p>
            <a:pPr marL="0" indent="0" algn="just">
              <a:buNone/>
            </a:pPr>
            <a:r>
              <a:rPr lang="uk-UA" dirty="0"/>
              <a:t>5) некомпетентність органів влади; </a:t>
            </a:r>
          </a:p>
          <a:p>
            <a:pPr marL="0" indent="0" algn="just">
              <a:buNone/>
            </a:pPr>
            <a:endParaRPr lang="uk-UA" dirty="0"/>
          </a:p>
          <a:p>
            <a:pPr marL="0" indent="0" algn="just">
              <a:buNone/>
            </a:pPr>
            <a:endParaRPr lang="uk-UA" dirty="0"/>
          </a:p>
          <a:p>
            <a:pPr marL="0" indent="0" algn="just">
              <a:buNone/>
            </a:pPr>
            <a:endParaRPr lang="uk-UA" dirty="0"/>
          </a:p>
          <a:p>
            <a:pPr marL="0" indent="0" algn="just">
              <a:buNone/>
            </a:pPr>
            <a:r>
              <a:rPr lang="uk-UA" dirty="0"/>
              <a:t>6) значні регіональні відмінності у політичних, ідеологічних та зовнішньополітичних орієнтаціях населення, які створюють передумови для процесів соціальної фрагментації та дезінтеграції; </a:t>
            </a:r>
          </a:p>
          <a:p>
            <a:pPr marL="0" indent="0" algn="just">
              <a:buNone/>
            </a:pPr>
            <a:r>
              <a:rPr lang="uk-UA" dirty="0"/>
              <a:t>7) висока енергоємність економіки. Значна залежність української економіки від імпорту енергоносіїв; </a:t>
            </a:r>
          </a:p>
          <a:p>
            <a:pPr marL="0" indent="0" algn="just">
              <a:buNone/>
            </a:pPr>
            <a:r>
              <a:rPr lang="uk-UA" dirty="0"/>
              <a:t>8) кризовий стан української економіки (внаслідок світової економічної кризи та війни на території України) та загроза часткової втрати економічного суверенітету; </a:t>
            </a:r>
          </a:p>
          <a:p>
            <a:pPr marL="0" indent="0" algn="just">
              <a:buNone/>
            </a:pPr>
            <a:r>
              <a:rPr lang="uk-UA" dirty="0"/>
              <a:t>9) зниження рівня доходів населення та зростання соціального невдоволення через поглиблення економічної кризи; </a:t>
            </a:r>
          </a:p>
          <a:p>
            <a:pPr marL="0" indent="0" algn="just">
              <a:buNone/>
            </a:pPr>
            <a:r>
              <a:rPr lang="uk-UA" dirty="0"/>
              <a:t>10) загроза встановлення авторитарних режимів; </a:t>
            </a:r>
          </a:p>
          <a:p>
            <a:pPr marL="0" indent="0" algn="just">
              <a:buNone/>
            </a:pPr>
            <a:r>
              <a:rPr lang="uk-UA" dirty="0"/>
              <a:t>11) екологічні ризики.</a:t>
            </a:r>
          </a:p>
          <a:p>
            <a:endParaRPr lang="uk-UA" dirty="0"/>
          </a:p>
        </p:txBody>
      </p:sp>
    </p:spTree>
    <p:extLst>
      <p:ext uri="{BB962C8B-B14F-4D97-AF65-F5344CB8AC3E}">
        <p14:creationId xmlns:p14="http://schemas.microsoft.com/office/powerpoint/2010/main" val="277563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BA9AB9-3498-41DD-836B-B3163ABF2448}"/>
              </a:ext>
            </a:extLst>
          </p:cNvPr>
          <p:cNvSpPr>
            <a:spLocks noGrp="1"/>
          </p:cNvSpPr>
          <p:nvPr>
            <p:ph type="title"/>
          </p:nvPr>
        </p:nvSpPr>
        <p:spPr>
          <a:xfrm>
            <a:off x="1261872" y="446598"/>
            <a:ext cx="9692640" cy="864042"/>
          </a:xfrm>
        </p:spPr>
        <p:txBody>
          <a:bodyPr>
            <a:normAutofit fontScale="90000"/>
          </a:bodyPr>
          <a:lstStyle/>
          <a:p>
            <a:r>
              <a:rPr lang="uk-UA" dirty="0"/>
              <a:t>До зовнішніх викликів для України відносять:</a:t>
            </a:r>
          </a:p>
        </p:txBody>
      </p:sp>
      <p:sp>
        <p:nvSpPr>
          <p:cNvPr id="3" name="Місце для вмісту 2">
            <a:extLst>
              <a:ext uri="{FF2B5EF4-FFF2-40B4-BE49-F238E27FC236}">
                <a16:creationId xmlns:a16="http://schemas.microsoft.com/office/drawing/2014/main" id="{EA110EB4-55AB-49F6-9D3B-5A6E7E8F646C}"/>
              </a:ext>
            </a:extLst>
          </p:cNvPr>
          <p:cNvSpPr>
            <a:spLocks noGrp="1"/>
          </p:cNvSpPr>
          <p:nvPr>
            <p:ph idx="1"/>
          </p:nvPr>
        </p:nvSpPr>
        <p:spPr>
          <a:xfrm>
            <a:off x="1103376" y="1310640"/>
            <a:ext cx="9826752" cy="5303520"/>
          </a:xfrm>
        </p:spPr>
        <p:txBody>
          <a:bodyPr>
            <a:normAutofit lnSpcReduction="10000"/>
          </a:bodyPr>
          <a:lstStyle/>
          <a:p>
            <a:pPr marL="0" indent="0" algn="just">
              <a:buNone/>
            </a:pPr>
            <a:r>
              <a:rPr lang="uk-UA" sz="2400" dirty="0">
                <a:effectLst/>
                <a:ea typeface="Calibri" panose="020F0502020204030204" pitchFamily="34" charset="0"/>
                <a:cs typeface="Times New Roman" panose="02020603050405020304" pitchFamily="18" charset="0"/>
              </a:rPr>
              <a:t>війну з російською федерацією; світову економічну кризу; посилення політичної нестабільності у світі внаслідок поглиблення економічної кризи; ризик перетворення України на інструмент (розмінну монету) в </a:t>
            </a:r>
            <a:r>
              <a:rPr lang="uk-UA" sz="2400" dirty="0" err="1">
                <a:effectLst/>
                <a:ea typeface="Calibri" panose="020F0502020204030204" pitchFamily="34" charset="0"/>
                <a:cs typeface="Times New Roman" panose="02020603050405020304" pitchFamily="18" charset="0"/>
              </a:rPr>
              <a:t>американсько</a:t>
            </a:r>
            <a:r>
              <a:rPr lang="uk-UA" sz="2400" dirty="0">
                <a:effectLst/>
                <a:ea typeface="Calibri" panose="020F0502020204030204" pitchFamily="34" charset="0"/>
                <a:cs typeface="Times New Roman" panose="02020603050405020304" pitchFamily="18" charset="0"/>
              </a:rPr>
              <a:t>-російському суперництві за вплив у регіоні; невизначеність щодо позиції провідних держав ЄС у питанні визнання статусу та ролі України в міжнародному співтоваристві; загрозу ізоляції України від глобальних та регіональних економічних інтеграційних процесів; зростання напруженості у відносинах між НАТО і </a:t>
            </a:r>
            <a:r>
              <a:rPr lang="uk-UA" sz="2400" dirty="0" err="1">
                <a:effectLst/>
                <a:ea typeface="Calibri" panose="020F0502020204030204" pitchFamily="34" charset="0"/>
                <a:cs typeface="Times New Roman" panose="02020603050405020304" pitchFamily="18" charset="0"/>
              </a:rPr>
              <a:t>росією</a:t>
            </a:r>
            <a:r>
              <a:rPr lang="uk-UA" sz="2400" dirty="0">
                <a:effectLst/>
                <a:ea typeface="Calibri" panose="020F0502020204030204" pitchFamily="34" charset="0"/>
                <a:cs typeface="Times New Roman" panose="02020603050405020304" pitchFamily="18" charset="0"/>
              </a:rPr>
              <a:t>; наміри США компенсувати глобальну кризу за рахунок європейських та азійських держав шляхом створення осередків нестабільності в Європі та Азії; активізацію заморожених конфліктів; тенденція до здобуття суверенітету над окремими національними територіями; прагнення Туреччини посилити свій вплив у Чорноморському регіоні, включно з Кримом, через контакти з кримськотатарськими організаціями; нелегальну міграцію; міжнародну злочинність, а саме збільшення наркотрафіку через Україну; міжнародний тероризм тощо.</a:t>
            </a:r>
          </a:p>
          <a:p>
            <a:endParaRPr lang="uk-UA" dirty="0"/>
          </a:p>
        </p:txBody>
      </p:sp>
    </p:spTree>
    <p:extLst>
      <p:ext uri="{BB962C8B-B14F-4D97-AF65-F5344CB8AC3E}">
        <p14:creationId xmlns:p14="http://schemas.microsoft.com/office/powerpoint/2010/main" val="489831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C41671-7BA0-40AD-9BD3-656A66F75B3D}"/>
              </a:ext>
            </a:extLst>
          </p:cNvPr>
          <p:cNvSpPr>
            <a:spLocks noGrp="1"/>
          </p:cNvSpPr>
          <p:nvPr>
            <p:ph type="title"/>
          </p:nvPr>
        </p:nvSpPr>
        <p:spPr/>
        <p:txBody>
          <a:bodyPr>
            <a:normAutofit/>
          </a:bodyPr>
          <a:lstStyle/>
          <a:p>
            <a:r>
              <a:rPr lang="ru-RU" sz="2800" dirty="0"/>
              <a:t>Для того </a:t>
            </a:r>
            <a:r>
              <a:rPr lang="ru-RU" sz="2800" dirty="0" err="1"/>
              <a:t>щоб</a:t>
            </a:r>
            <a:r>
              <a:rPr lang="ru-RU" sz="2800" dirty="0"/>
              <a:t> </a:t>
            </a:r>
            <a:r>
              <a:rPr lang="ru-RU" sz="2800" dirty="0" err="1"/>
              <a:t>подолати</a:t>
            </a:r>
            <a:r>
              <a:rPr lang="ru-RU" sz="2800" dirty="0"/>
              <a:t> та </a:t>
            </a:r>
            <a:r>
              <a:rPr lang="ru-RU" sz="2800" dirty="0" err="1"/>
              <a:t>протистояти</a:t>
            </a:r>
            <a:r>
              <a:rPr lang="ru-RU" sz="2800" dirty="0"/>
              <a:t> таким видам </a:t>
            </a:r>
            <a:r>
              <a:rPr lang="ru-RU" sz="2800" dirty="0" err="1"/>
              <a:t>загроз</a:t>
            </a:r>
            <a:r>
              <a:rPr lang="ru-RU" sz="2800" dirty="0"/>
              <a:t> </a:t>
            </a:r>
            <a:r>
              <a:rPr lang="ru-RU" sz="2800" dirty="0" err="1"/>
              <a:t>національній</a:t>
            </a:r>
            <a:r>
              <a:rPr lang="ru-RU" sz="2800" dirty="0"/>
              <a:t> </a:t>
            </a:r>
            <a:r>
              <a:rPr lang="ru-RU" sz="2800" dirty="0" err="1"/>
              <a:t>безпеці</a:t>
            </a:r>
            <a:r>
              <a:rPr lang="ru-RU" sz="2800" dirty="0"/>
              <a:t> та </a:t>
            </a:r>
            <a:r>
              <a:rPr lang="ru-RU" sz="2800" dirty="0" err="1"/>
              <a:t>інтересам</a:t>
            </a:r>
            <a:r>
              <a:rPr lang="ru-RU" sz="2800" dirty="0"/>
              <a:t> </a:t>
            </a:r>
            <a:r>
              <a:rPr lang="ru-RU" sz="2800" dirty="0" err="1"/>
              <a:t>України</a:t>
            </a:r>
            <a:r>
              <a:rPr lang="ru-RU" sz="2800" dirty="0"/>
              <a:t>, </a:t>
            </a:r>
            <a:r>
              <a:rPr lang="ru-RU" sz="2800" dirty="0" err="1"/>
              <a:t>варто</a:t>
            </a:r>
            <a:r>
              <a:rPr lang="ru-RU" sz="2800" dirty="0"/>
              <a:t> </a:t>
            </a:r>
            <a:r>
              <a:rPr lang="ru-RU" sz="2800" dirty="0" err="1"/>
              <a:t>викорінити</a:t>
            </a:r>
            <a:r>
              <a:rPr lang="ru-RU" sz="2800" dirty="0"/>
              <a:t> </a:t>
            </a:r>
            <a:r>
              <a:rPr lang="ru-RU" sz="2800" dirty="0" err="1"/>
              <a:t>певні</a:t>
            </a:r>
            <a:r>
              <a:rPr lang="ru-RU" sz="2800" dirty="0"/>
              <a:t> </a:t>
            </a:r>
            <a:r>
              <a:rPr lang="ru-RU" sz="2800" dirty="0" err="1"/>
              <a:t>проблематичні</a:t>
            </a:r>
            <a:r>
              <a:rPr lang="ru-RU" sz="2800" dirty="0"/>
              <a:t> </a:t>
            </a:r>
            <a:r>
              <a:rPr lang="ru-RU" sz="2800" dirty="0" err="1"/>
              <a:t>фактори</a:t>
            </a:r>
            <a:r>
              <a:rPr lang="ru-RU" sz="2800" dirty="0"/>
              <a:t>, </a:t>
            </a:r>
            <a:r>
              <a:rPr lang="ru-RU" sz="2800" dirty="0" err="1"/>
              <a:t>які</a:t>
            </a:r>
            <a:r>
              <a:rPr lang="ru-RU" sz="2800" dirty="0"/>
              <a:t> є в </a:t>
            </a:r>
            <a:r>
              <a:rPr lang="ru-RU" sz="2800" dirty="0" err="1"/>
              <a:t>нашій</a:t>
            </a:r>
            <a:r>
              <a:rPr lang="ru-RU" sz="2800" dirty="0"/>
              <a:t> </a:t>
            </a:r>
            <a:r>
              <a:rPr lang="ru-RU" sz="2800" dirty="0" err="1"/>
              <a:t>країні</a:t>
            </a:r>
            <a:r>
              <a:rPr lang="ru-RU" sz="2800" dirty="0"/>
              <a:t>:</a:t>
            </a:r>
            <a:endParaRPr lang="uk-UA" sz="2800" dirty="0"/>
          </a:p>
        </p:txBody>
      </p:sp>
      <p:sp>
        <p:nvSpPr>
          <p:cNvPr id="3" name="Місце для вмісту 2">
            <a:extLst>
              <a:ext uri="{FF2B5EF4-FFF2-40B4-BE49-F238E27FC236}">
                <a16:creationId xmlns:a16="http://schemas.microsoft.com/office/drawing/2014/main" id="{E4BE6C3B-A03C-47E8-B32A-DD9FDBCD1BD2}"/>
              </a:ext>
            </a:extLst>
          </p:cNvPr>
          <p:cNvSpPr>
            <a:spLocks noGrp="1"/>
          </p:cNvSpPr>
          <p:nvPr>
            <p:ph idx="1"/>
          </p:nvPr>
        </p:nvSpPr>
        <p:spPr>
          <a:xfrm>
            <a:off x="969264" y="2103120"/>
            <a:ext cx="9985248" cy="4351337"/>
          </a:xfrm>
        </p:spPr>
        <p:txBody>
          <a:bodyPr/>
          <a:lstStyle/>
          <a:p>
            <a:r>
              <a:rPr lang="uk-UA" dirty="0"/>
              <a:t>1) «реальне» подолання корупції. На сьогодні є десятки нормативно-правових актів, якими врегульовано заборону та відповідальність за корупційні діяння, але на жаль, вони не функціонують в державі на 100 %; </a:t>
            </a:r>
          </a:p>
          <a:p>
            <a:r>
              <a:rPr lang="uk-UA" dirty="0"/>
              <a:t>2) подолати критичну залежність поставок енергоресурсів з інших держав; </a:t>
            </a:r>
          </a:p>
          <a:p>
            <a:r>
              <a:rPr lang="uk-UA" dirty="0"/>
              <a:t>3) усунення проблеми безробіття населення; </a:t>
            </a:r>
          </a:p>
          <a:p>
            <a:r>
              <a:rPr lang="uk-UA" dirty="0"/>
              <a:t>4) досягнення єдиних поглядів суспільства щодо національних інтересів та пріоритетів.</a:t>
            </a:r>
          </a:p>
          <a:p>
            <a:endParaRPr lang="uk-UA" dirty="0"/>
          </a:p>
        </p:txBody>
      </p:sp>
    </p:spTree>
    <p:extLst>
      <p:ext uri="{BB962C8B-B14F-4D97-AF65-F5344CB8AC3E}">
        <p14:creationId xmlns:p14="http://schemas.microsoft.com/office/powerpoint/2010/main" val="798096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1C285F-0FA4-4D19-8ECA-084906A708E2}"/>
              </a:ext>
            </a:extLst>
          </p:cNvPr>
          <p:cNvSpPr>
            <a:spLocks noGrp="1"/>
          </p:cNvSpPr>
          <p:nvPr>
            <p:ph type="title"/>
          </p:nvPr>
        </p:nvSpPr>
        <p:spPr>
          <a:xfrm>
            <a:off x="713232" y="416118"/>
            <a:ext cx="10472928" cy="1016442"/>
          </a:xfrm>
        </p:spPr>
        <p:txBody>
          <a:bodyPr>
            <a:normAutofit fontScale="90000"/>
          </a:bodyPr>
          <a:lstStyle/>
          <a:p>
            <a:pPr algn="ctr"/>
            <a:r>
              <a:rPr lang="ru-RU" sz="3200" dirty="0">
                <a:solidFill>
                  <a:srgbClr val="7F7B9A"/>
                </a:solidFill>
              </a:rPr>
              <a:t>З метою </a:t>
            </a:r>
            <a:r>
              <a:rPr lang="ru-RU" sz="3200" dirty="0" err="1">
                <a:solidFill>
                  <a:srgbClr val="7F7B9A"/>
                </a:solidFill>
              </a:rPr>
              <a:t>зміцнення</a:t>
            </a:r>
            <a:r>
              <a:rPr lang="ru-RU" sz="3200" dirty="0">
                <a:solidFill>
                  <a:srgbClr val="7F7B9A"/>
                </a:solidFill>
              </a:rPr>
              <a:t> </a:t>
            </a:r>
            <a:r>
              <a:rPr lang="ru-RU" sz="3200" dirty="0" err="1">
                <a:solidFill>
                  <a:srgbClr val="7F7B9A"/>
                </a:solidFill>
              </a:rPr>
              <a:t>економічної</a:t>
            </a:r>
            <a:r>
              <a:rPr lang="ru-RU" sz="3200" dirty="0">
                <a:solidFill>
                  <a:srgbClr val="7F7B9A"/>
                </a:solidFill>
              </a:rPr>
              <a:t> </a:t>
            </a:r>
            <a:r>
              <a:rPr lang="ru-RU" sz="3200" dirty="0" err="1">
                <a:solidFill>
                  <a:srgbClr val="7F7B9A"/>
                </a:solidFill>
              </a:rPr>
              <a:t>безпеки</a:t>
            </a:r>
            <a:r>
              <a:rPr lang="ru-RU" sz="3200" dirty="0">
                <a:solidFill>
                  <a:srgbClr val="7F7B9A"/>
                </a:solidFill>
              </a:rPr>
              <a:t> </a:t>
            </a:r>
            <a:r>
              <a:rPr lang="ru-RU" sz="3200" dirty="0" err="1">
                <a:solidFill>
                  <a:srgbClr val="7F7B9A"/>
                </a:solidFill>
              </a:rPr>
              <a:t>органи</a:t>
            </a:r>
            <a:r>
              <a:rPr lang="ru-RU" sz="3200" dirty="0">
                <a:solidFill>
                  <a:srgbClr val="7F7B9A"/>
                </a:solidFill>
              </a:rPr>
              <a:t> </a:t>
            </a:r>
            <a:r>
              <a:rPr lang="ru-RU" sz="3200" dirty="0" err="1">
                <a:solidFill>
                  <a:srgbClr val="7F7B9A"/>
                </a:solidFill>
              </a:rPr>
              <a:t>державної</a:t>
            </a:r>
            <a:r>
              <a:rPr lang="ru-RU" sz="3200" dirty="0">
                <a:solidFill>
                  <a:srgbClr val="7F7B9A"/>
                </a:solidFill>
              </a:rPr>
              <a:t> </a:t>
            </a:r>
            <a:r>
              <a:rPr lang="ru-RU" sz="3200" dirty="0" err="1">
                <a:solidFill>
                  <a:srgbClr val="7F7B9A"/>
                </a:solidFill>
              </a:rPr>
              <a:t>влади</a:t>
            </a:r>
            <a:r>
              <a:rPr lang="ru-RU" sz="3200" dirty="0">
                <a:solidFill>
                  <a:srgbClr val="7F7B9A"/>
                </a:solidFill>
              </a:rPr>
              <a:t> </a:t>
            </a:r>
            <a:r>
              <a:rPr lang="ru-RU" sz="3200" dirty="0" err="1">
                <a:solidFill>
                  <a:srgbClr val="7F7B9A"/>
                </a:solidFill>
              </a:rPr>
              <a:t>мають</a:t>
            </a:r>
            <a:r>
              <a:rPr lang="ru-RU" sz="3200" dirty="0">
                <a:solidFill>
                  <a:srgbClr val="7F7B9A"/>
                </a:solidFill>
              </a:rPr>
              <a:t> активно </a:t>
            </a:r>
            <a:r>
              <a:rPr lang="ru-RU" sz="3200" dirty="0" err="1">
                <a:solidFill>
                  <a:srgbClr val="7F7B9A"/>
                </a:solidFill>
              </a:rPr>
              <a:t>впроваджувати</a:t>
            </a:r>
            <a:r>
              <a:rPr lang="ru-RU" sz="3200" dirty="0">
                <a:solidFill>
                  <a:srgbClr val="7F7B9A"/>
                </a:solidFill>
              </a:rPr>
              <a:t> </a:t>
            </a:r>
            <a:r>
              <a:rPr lang="ru-RU" sz="3200" dirty="0" err="1">
                <a:solidFill>
                  <a:srgbClr val="7F7B9A"/>
                </a:solidFill>
              </a:rPr>
              <a:t>регуляторні</a:t>
            </a:r>
            <a:r>
              <a:rPr lang="ru-RU" sz="3200" dirty="0">
                <a:solidFill>
                  <a:srgbClr val="7F7B9A"/>
                </a:solidFill>
              </a:rPr>
              <a:t> заходи в </a:t>
            </a:r>
            <a:r>
              <a:rPr lang="ru-RU" sz="3200" dirty="0" err="1">
                <a:solidFill>
                  <a:srgbClr val="7F7B9A"/>
                </a:solidFill>
              </a:rPr>
              <a:t>наступних</a:t>
            </a:r>
            <a:r>
              <a:rPr lang="ru-RU" sz="3200" dirty="0">
                <a:solidFill>
                  <a:srgbClr val="7F7B9A"/>
                </a:solidFill>
              </a:rPr>
              <a:t> </a:t>
            </a:r>
            <a:r>
              <a:rPr lang="ru-RU" sz="3200" dirty="0" err="1">
                <a:solidFill>
                  <a:srgbClr val="7F7B9A"/>
                </a:solidFill>
              </a:rPr>
              <a:t>напрямах</a:t>
            </a:r>
            <a:endParaRPr lang="uk-UA" sz="3200" dirty="0">
              <a:solidFill>
                <a:srgbClr val="7F7B9A"/>
              </a:solidFill>
            </a:endParaRPr>
          </a:p>
        </p:txBody>
      </p:sp>
      <p:graphicFrame>
        <p:nvGraphicFramePr>
          <p:cNvPr id="4" name="Місце для вмісту 3">
            <a:extLst>
              <a:ext uri="{FF2B5EF4-FFF2-40B4-BE49-F238E27FC236}">
                <a16:creationId xmlns:a16="http://schemas.microsoft.com/office/drawing/2014/main" id="{C64F6119-88F5-42D8-A809-EB4740F0C2E3}"/>
              </a:ext>
            </a:extLst>
          </p:cNvPr>
          <p:cNvGraphicFramePr>
            <a:graphicFrameLocks noGrp="1"/>
          </p:cNvGraphicFramePr>
          <p:nvPr>
            <p:ph idx="1"/>
            <p:extLst>
              <p:ext uri="{D42A27DB-BD31-4B8C-83A1-F6EECF244321}">
                <p14:modId xmlns:p14="http://schemas.microsoft.com/office/powerpoint/2010/main" val="447909909"/>
              </p:ext>
            </p:extLst>
          </p:nvPr>
        </p:nvGraphicFramePr>
        <p:xfrm>
          <a:off x="-548639" y="1310640"/>
          <a:ext cx="12329160" cy="5547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950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3F36D57-D770-47DE-B85E-6C16078BA244}"/>
              </a:ext>
            </a:extLst>
          </p:cNvPr>
          <p:cNvSpPr>
            <a:spLocks noGrp="1"/>
          </p:cNvSpPr>
          <p:nvPr>
            <p:ph type="ctrTitle"/>
          </p:nvPr>
        </p:nvSpPr>
        <p:spPr>
          <a:xfrm>
            <a:off x="871728" y="106680"/>
            <a:ext cx="10198608" cy="1969008"/>
          </a:xfrm>
        </p:spPr>
        <p:txBody>
          <a:bodyPr>
            <a:normAutofit/>
          </a:bodyPr>
          <a:lstStyle/>
          <a:p>
            <a:r>
              <a:rPr lang="ru-RU" sz="4000" dirty="0">
                <a:solidFill>
                  <a:schemeClr val="accent6">
                    <a:lumMod val="20000"/>
                    <a:lumOff val="80000"/>
                  </a:schemeClr>
                </a:solidFill>
              </a:rPr>
              <a:t>4. </a:t>
            </a:r>
            <a:r>
              <a:rPr lang="ru-RU" sz="4000" dirty="0" err="1">
                <a:solidFill>
                  <a:schemeClr val="accent6">
                    <a:lumMod val="20000"/>
                    <a:lumOff val="80000"/>
                  </a:schemeClr>
                </a:solidFill>
              </a:rPr>
              <a:t>Концепція</a:t>
            </a:r>
            <a:r>
              <a:rPr lang="ru-RU" sz="4000" dirty="0">
                <a:solidFill>
                  <a:schemeClr val="accent6">
                    <a:lumMod val="20000"/>
                    <a:lumOff val="80000"/>
                  </a:schemeClr>
                </a:solidFill>
              </a:rPr>
              <a:t> </a:t>
            </a:r>
            <a:r>
              <a:rPr lang="ru-RU" sz="4000" dirty="0" err="1">
                <a:solidFill>
                  <a:schemeClr val="accent6">
                    <a:lumMod val="20000"/>
                    <a:lumOff val="80000"/>
                  </a:schemeClr>
                </a:solidFill>
              </a:rPr>
              <a:t>фінансової</a:t>
            </a:r>
            <a:r>
              <a:rPr lang="ru-RU" sz="4000" dirty="0">
                <a:solidFill>
                  <a:schemeClr val="accent6">
                    <a:lumMod val="20000"/>
                    <a:lumOff val="80000"/>
                  </a:schemeClr>
                </a:solidFill>
              </a:rPr>
              <a:t> </a:t>
            </a:r>
            <a:r>
              <a:rPr lang="ru-RU" sz="4000" dirty="0" err="1">
                <a:solidFill>
                  <a:schemeClr val="accent6">
                    <a:lumMod val="20000"/>
                    <a:lumOff val="80000"/>
                  </a:schemeClr>
                </a:solidFill>
              </a:rPr>
              <a:t>безпеки</a:t>
            </a:r>
            <a:r>
              <a:rPr lang="ru-RU" sz="4000" dirty="0">
                <a:solidFill>
                  <a:schemeClr val="accent6">
                    <a:lumMod val="20000"/>
                    <a:lumOff val="80000"/>
                  </a:schemeClr>
                </a:solidFill>
              </a:rPr>
              <a:t> </a:t>
            </a:r>
            <a:r>
              <a:rPr lang="ru-RU" sz="4000" dirty="0" err="1">
                <a:solidFill>
                  <a:schemeClr val="accent6">
                    <a:lumMod val="20000"/>
                    <a:lumOff val="80000"/>
                  </a:schemeClr>
                </a:solidFill>
              </a:rPr>
              <a:t>України</a:t>
            </a:r>
            <a:r>
              <a:rPr lang="ru-RU" sz="4000" dirty="0">
                <a:solidFill>
                  <a:schemeClr val="accent6">
                    <a:lumMod val="20000"/>
                    <a:lumOff val="80000"/>
                  </a:schemeClr>
                </a:solidFill>
              </a:rPr>
              <a:t> та </a:t>
            </a:r>
            <a:r>
              <a:rPr lang="ru-RU" sz="4000" dirty="0" err="1">
                <a:solidFill>
                  <a:schemeClr val="accent6">
                    <a:lumMod val="20000"/>
                    <a:lumOff val="80000"/>
                  </a:schemeClr>
                </a:solidFill>
              </a:rPr>
              <a:t>її</a:t>
            </a:r>
            <a:r>
              <a:rPr lang="ru-RU" sz="4000" dirty="0">
                <a:solidFill>
                  <a:schemeClr val="accent6">
                    <a:lumMod val="20000"/>
                    <a:lumOff val="80000"/>
                  </a:schemeClr>
                </a:solidFill>
              </a:rPr>
              <a:t> </a:t>
            </a:r>
            <a:r>
              <a:rPr lang="ru-RU" sz="4000" dirty="0" err="1">
                <a:solidFill>
                  <a:schemeClr val="accent6">
                    <a:lumMod val="20000"/>
                    <a:lumOff val="80000"/>
                  </a:schemeClr>
                </a:solidFill>
              </a:rPr>
              <a:t>місце</a:t>
            </a:r>
            <a:r>
              <a:rPr lang="ru-RU" sz="4000" dirty="0">
                <a:solidFill>
                  <a:schemeClr val="accent6">
                    <a:lumMod val="20000"/>
                    <a:lumOff val="80000"/>
                  </a:schemeClr>
                </a:solidFill>
              </a:rPr>
              <a:t> у </a:t>
            </a:r>
            <a:r>
              <a:rPr lang="ru-RU" sz="4000" dirty="0" err="1">
                <a:solidFill>
                  <a:schemeClr val="accent6">
                    <a:lumMod val="20000"/>
                    <a:lumOff val="80000"/>
                  </a:schemeClr>
                </a:solidFill>
              </a:rPr>
              <a:t>забезпечення</a:t>
            </a:r>
            <a:r>
              <a:rPr lang="ru-RU" sz="4000" dirty="0">
                <a:solidFill>
                  <a:schemeClr val="accent6">
                    <a:lumMod val="20000"/>
                    <a:lumOff val="80000"/>
                  </a:schemeClr>
                </a:solidFill>
              </a:rPr>
              <a:t> </a:t>
            </a:r>
            <a:r>
              <a:rPr lang="ru-RU" sz="4000" dirty="0" err="1">
                <a:solidFill>
                  <a:schemeClr val="accent6">
                    <a:lumMod val="20000"/>
                    <a:lumOff val="80000"/>
                  </a:schemeClr>
                </a:solidFill>
              </a:rPr>
              <a:t>економічного</a:t>
            </a:r>
            <a:r>
              <a:rPr lang="ru-RU" sz="4000" dirty="0">
                <a:solidFill>
                  <a:schemeClr val="accent6">
                    <a:lumMod val="20000"/>
                    <a:lumOff val="80000"/>
                  </a:schemeClr>
                </a:solidFill>
              </a:rPr>
              <a:t> </a:t>
            </a:r>
            <a:r>
              <a:rPr lang="ru-RU" sz="4000" dirty="0" err="1">
                <a:solidFill>
                  <a:schemeClr val="accent6">
                    <a:lumMod val="20000"/>
                    <a:lumOff val="80000"/>
                  </a:schemeClr>
                </a:solidFill>
              </a:rPr>
              <a:t>суверенітету</a:t>
            </a:r>
            <a:endParaRPr lang="uk-UA" sz="4000" dirty="0">
              <a:solidFill>
                <a:schemeClr val="accent6">
                  <a:lumMod val="20000"/>
                  <a:lumOff val="80000"/>
                </a:schemeClr>
              </a:solidFill>
            </a:endParaRPr>
          </a:p>
        </p:txBody>
      </p:sp>
      <p:sp>
        <p:nvSpPr>
          <p:cNvPr id="5" name="Підзаголовок 4">
            <a:extLst>
              <a:ext uri="{FF2B5EF4-FFF2-40B4-BE49-F238E27FC236}">
                <a16:creationId xmlns:a16="http://schemas.microsoft.com/office/drawing/2014/main" id="{930E4F6C-76BD-4020-AD8D-513A9829DA6C}"/>
              </a:ext>
            </a:extLst>
          </p:cNvPr>
          <p:cNvSpPr>
            <a:spLocks noGrp="1"/>
          </p:cNvSpPr>
          <p:nvPr>
            <p:ph type="subTitle" idx="1"/>
          </p:nvPr>
        </p:nvSpPr>
        <p:spPr>
          <a:xfrm>
            <a:off x="1261872" y="2514600"/>
            <a:ext cx="9418320" cy="3977640"/>
          </a:xfrm>
        </p:spPr>
        <p:txBody>
          <a:bodyPr>
            <a:normAutofit/>
          </a:bodyPr>
          <a:lstStyle/>
          <a:p>
            <a:pPr algn="just"/>
            <a:r>
              <a:rPr lang="uk-UA" dirty="0">
                <a:solidFill>
                  <a:schemeClr val="tx1"/>
                </a:solidFill>
              </a:rPr>
              <a:t>Концепція забезпечення національної безпеки у фінансовій сфері була затверджена Кабінетом Міністрів України у 2012 році. Цей документ визначає основні загрози фінансовій безпеці держави та окреслює шляхи їх нейтралізації. Він спрямований на забезпечення збалансованості та стійкості фінансової системи України до внутрішніх і зовнішніх загроз. </a:t>
            </a:r>
          </a:p>
          <a:p>
            <a:pPr algn="just"/>
            <a:r>
              <a:rPr lang="uk-UA" dirty="0">
                <a:solidFill>
                  <a:schemeClr val="tx1"/>
                </a:solidFill>
              </a:rPr>
              <a:t>Станом на сьогодні, ця Концепція залишається чинною. Однак, враховуючи динамічні зміни у внутрішньому та зовнішньому середовищі, а також сучасні виклики, пов'язані з воєнним станом та глобальними економічними процесами, можливе оновлення або розробка нових стратегічних документів у сфері фінансової безпеки.</a:t>
            </a:r>
          </a:p>
          <a:p>
            <a:endParaRPr lang="uk-UA" dirty="0"/>
          </a:p>
        </p:txBody>
      </p:sp>
    </p:spTree>
    <p:extLst>
      <p:ext uri="{BB962C8B-B14F-4D97-AF65-F5344CB8AC3E}">
        <p14:creationId xmlns:p14="http://schemas.microsoft.com/office/powerpoint/2010/main" val="2674769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AA229C5-E318-4786-9991-D9573886A015}"/>
              </a:ext>
            </a:extLst>
          </p:cNvPr>
          <p:cNvPicPr>
            <a:picLocks noChangeAspect="1"/>
          </p:cNvPicPr>
          <p:nvPr/>
        </p:nvPicPr>
        <p:blipFill>
          <a:blip r:embed="rId2"/>
          <a:stretch>
            <a:fillRect/>
          </a:stretch>
        </p:blipFill>
        <p:spPr>
          <a:xfrm>
            <a:off x="3955676" y="228153"/>
            <a:ext cx="7230484" cy="6401693"/>
          </a:xfrm>
          <a:prstGeom prst="rect">
            <a:avLst/>
          </a:prstGeom>
        </p:spPr>
      </p:pic>
      <p:sp>
        <p:nvSpPr>
          <p:cNvPr id="3" name="Місце для вмісту 2">
            <a:extLst>
              <a:ext uri="{FF2B5EF4-FFF2-40B4-BE49-F238E27FC236}">
                <a16:creationId xmlns:a16="http://schemas.microsoft.com/office/drawing/2014/main" id="{1DBC0558-1D68-4D2E-9F0B-4C5370779CBC}"/>
              </a:ext>
            </a:extLst>
          </p:cNvPr>
          <p:cNvSpPr>
            <a:spLocks noGrp="1"/>
          </p:cNvSpPr>
          <p:nvPr>
            <p:ph idx="1"/>
          </p:nvPr>
        </p:nvSpPr>
        <p:spPr>
          <a:xfrm>
            <a:off x="853440" y="746760"/>
            <a:ext cx="4084320" cy="5433377"/>
          </a:xfrm>
        </p:spPr>
        <p:txBody>
          <a:bodyPr>
            <a:normAutofit/>
          </a:bodyPr>
          <a:lstStyle/>
          <a:p>
            <a:r>
              <a:rPr lang="uk-UA" dirty="0"/>
              <a:t>Фінансова безпека є ключовим елементом економічного суверенітету України, оскільки вона забезпечує захист національних інтересів у фінансовій сфері та створює умови для стабільного соціально-економічного розвитку країни.</a:t>
            </a: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Ознайомитись з концепцією можна за посиланням </a:t>
            </a:r>
            <a:r>
              <a:rPr lang="uk-UA"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https://zakon.rada.gov.ua/laws/main/569-2012-%D1%80?utm_source=chatgpt.com#Text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558052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CF173D7-9100-4E1D-AE95-32135928D728}"/>
              </a:ext>
            </a:extLst>
          </p:cNvPr>
          <p:cNvSpPr>
            <a:spLocks noGrp="1"/>
          </p:cNvSpPr>
          <p:nvPr>
            <p:ph idx="1"/>
          </p:nvPr>
        </p:nvSpPr>
        <p:spPr>
          <a:xfrm>
            <a:off x="545592" y="198120"/>
            <a:ext cx="5977128" cy="6400800"/>
          </a:xfrm>
        </p:spPr>
        <p:txBody>
          <a:bodyPr>
            <a:normAutofit lnSpcReduction="10000"/>
          </a:bodyPr>
          <a:lstStyle/>
          <a:p>
            <a:pPr algn="just"/>
            <a:r>
              <a:rPr lang="uk-UA" b="1" dirty="0">
                <a:solidFill>
                  <a:schemeClr val="accent6"/>
                </a:solidFill>
              </a:rPr>
              <a:t>Бюро економічної безпеки України (БЕБ)</a:t>
            </a:r>
            <a:r>
              <a:rPr lang="uk-UA" dirty="0">
                <a:solidFill>
                  <a:schemeClr val="accent6"/>
                </a:solidFill>
              </a:rPr>
              <a:t> </a:t>
            </a:r>
            <a:r>
              <a:rPr lang="uk-UA" dirty="0"/>
              <a:t>безпосередньо пов’язане з Концепцією фінансової безпеки України, оскільки воно виконує ключову роль у її реалізації. Це центральний орган виконавчої влади, який відповідає за боротьбу з економічними злочинами в Україні. БЕБ було створено у 2021 році, щоб замінити податкову міліцію, частково СБУ та інші органи, які раніше розслідували фінансові злочини.</a:t>
            </a:r>
          </a:p>
          <a:p>
            <a:pPr marL="0" indent="0" algn="just">
              <a:buNone/>
            </a:pPr>
            <a:r>
              <a:rPr lang="uk-UA" b="1" dirty="0">
                <a:solidFill>
                  <a:schemeClr val="accent6"/>
                </a:solidFill>
              </a:rPr>
              <a:t>Основні завдання БЕБ:</a:t>
            </a:r>
          </a:p>
          <a:p>
            <a:pPr algn="just"/>
            <a:r>
              <a:rPr lang="uk-UA" dirty="0"/>
              <a:t>Виявлення та розслідування економічних злочинів</a:t>
            </a:r>
          </a:p>
          <a:p>
            <a:pPr algn="just"/>
            <a:r>
              <a:rPr lang="uk-UA" dirty="0"/>
              <a:t>Захист економічної безпеки держави</a:t>
            </a:r>
          </a:p>
          <a:p>
            <a:pPr algn="just"/>
            <a:r>
              <a:rPr lang="uk-UA" dirty="0"/>
              <a:t>Протидія ухиленню від сплати податків, фінансовим махінаціям, контрабанді тощо</a:t>
            </a:r>
          </a:p>
          <a:p>
            <a:pPr algn="just"/>
            <a:r>
              <a:rPr lang="uk-UA" dirty="0"/>
              <a:t>Аналітична діяльність для попередження злочинів</a:t>
            </a:r>
          </a:p>
          <a:p>
            <a:pPr marL="0" indent="0" algn="just">
              <a:buNone/>
            </a:pPr>
            <a:r>
              <a:rPr lang="uk-UA" dirty="0"/>
              <a:t>Бюро працює незалежно від інших правоохоронних органів і використовує аналітичний підхід у своїй роботі.</a:t>
            </a:r>
          </a:p>
          <a:p>
            <a:pPr algn="just"/>
            <a:endParaRPr lang="uk-UA" dirty="0"/>
          </a:p>
        </p:txBody>
      </p:sp>
      <p:pic>
        <p:nvPicPr>
          <p:cNvPr id="2054" name="Picture 6" descr="Створено два територіальних управління Бюро економічної безпеки України |  Бюро економічної безпеки України">
            <a:extLst>
              <a:ext uri="{FF2B5EF4-FFF2-40B4-BE49-F238E27FC236}">
                <a16:creationId xmlns:a16="http://schemas.microsoft.com/office/drawing/2014/main" id="{1D335925-9C92-420D-94C8-0C39C3C22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381" y="0"/>
            <a:ext cx="4608904" cy="36728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БЕБ порушило кримінальну справу проти Винниківської тютюнової фабрики за  напад на правоохоронців">
            <a:extLst>
              <a:ext uri="{FF2B5EF4-FFF2-40B4-BE49-F238E27FC236}">
                <a16:creationId xmlns:a16="http://schemas.microsoft.com/office/drawing/2014/main" id="{F722F8C5-D1DC-4919-B090-5A7CFD4DA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233"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2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0630FB1-7067-40B3-BA5B-C795C1B14AC4}"/>
              </a:ext>
            </a:extLst>
          </p:cNvPr>
          <p:cNvSpPr>
            <a:spLocks noGrp="1"/>
          </p:cNvSpPr>
          <p:nvPr>
            <p:ph type="ctrTitle"/>
          </p:nvPr>
        </p:nvSpPr>
        <p:spPr>
          <a:xfrm>
            <a:off x="1386840" y="318491"/>
            <a:ext cx="9418320" cy="964878"/>
          </a:xfrm>
        </p:spPr>
        <p:txBody>
          <a:bodyPr>
            <a:noAutofit/>
          </a:bodyPr>
          <a:lstStyle/>
          <a:p>
            <a:pPr algn="ctr"/>
            <a:r>
              <a:rPr lang="ru-RU" sz="3600" dirty="0">
                <a:solidFill>
                  <a:schemeClr val="accent1"/>
                </a:solidFill>
              </a:rPr>
              <a:t>1. </a:t>
            </a:r>
            <a:r>
              <a:rPr lang="ru-RU" sz="3600" dirty="0" err="1">
                <a:solidFill>
                  <a:schemeClr val="accent1"/>
                </a:solidFill>
              </a:rPr>
              <a:t>Економічна</a:t>
            </a:r>
            <a:r>
              <a:rPr lang="ru-RU" sz="3600" dirty="0">
                <a:solidFill>
                  <a:schemeClr val="accent1"/>
                </a:solidFill>
              </a:rPr>
              <a:t> </a:t>
            </a:r>
            <a:r>
              <a:rPr lang="ru-RU" sz="3600" dirty="0" err="1">
                <a:solidFill>
                  <a:schemeClr val="accent1"/>
                </a:solidFill>
              </a:rPr>
              <a:t>безпека</a:t>
            </a:r>
            <a:r>
              <a:rPr lang="ru-RU" sz="3600" dirty="0">
                <a:solidFill>
                  <a:schemeClr val="accent1"/>
                </a:solidFill>
              </a:rPr>
              <a:t> та </a:t>
            </a:r>
            <a:r>
              <a:rPr lang="ru-RU" sz="3600" dirty="0" err="1">
                <a:solidFill>
                  <a:schemeClr val="accent1"/>
                </a:solidFill>
              </a:rPr>
              <a:t>її</a:t>
            </a:r>
            <a:r>
              <a:rPr lang="ru-RU" sz="3600" dirty="0">
                <a:solidFill>
                  <a:schemeClr val="accent1"/>
                </a:solidFill>
              </a:rPr>
              <a:t> </a:t>
            </a:r>
            <a:r>
              <a:rPr lang="ru-RU" sz="3600" dirty="0" err="1">
                <a:solidFill>
                  <a:schemeClr val="accent1"/>
                </a:solidFill>
              </a:rPr>
              <a:t>місце</a:t>
            </a:r>
            <a:r>
              <a:rPr lang="ru-RU" sz="3600" dirty="0">
                <a:solidFill>
                  <a:schemeClr val="accent1"/>
                </a:solidFill>
              </a:rPr>
              <a:t> в </a:t>
            </a:r>
            <a:r>
              <a:rPr lang="ru-RU" sz="3600" dirty="0" err="1">
                <a:solidFill>
                  <a:schemeClr val="accent1"/>
                </a:solidFill>
              </a:rPr>
              <a:t>системі</a:t>
            </a:r>
            <a:r>
              <a:rPr lang="ru-RU" sz="3600" dirty="0">
                <a:solidFill>
                  <a:schemeClr val="accent1"/>
                </a:solidFill>
              </a:rPr>
              <a:t> </a:t>
            </a:r>
            <a:r>
              <a:rPr lang="ru-RU" sz="3600" dirty="0" err="1">
                <a:solidFill>
                  <a:schemeClr val="accent1"/>
                </a:solidFill>
              </a:rPr>
              <a:t>міжнародної</a:t>
            </a:r>
            <a:r>
              <a:rPr lang="ru-RU" sz="3600" dirty="0">
                <a:solidFill>
                  <a:schemeClr val="accent1"/>
                </a:solidFill>
              </a:rPr>
              <a:t> </a:t>
            </a:r>
            <a:r>
              <a:rPr lang="ru-RU" sz="3600" dirty="0" err="1">
                <a:solidFill>
                  <a:schemeClr val="accent1"/>
                </a:solidFill>
              </a:rPr>
              <a:t>безпеки</a:t>
            </a:r>
            <a:endParaRPr lang="uk-UA" sz="3600" dirty="0">
              <a:solidFill>
                <a:schemeClr val="accent1"/>
              </a:solidFill>
            </a:endParaRPr>
          </a:p>
        </p:txBody>
      </p:sp>
      <p:sp>
        <p:nvSpPr>
          <p:cNvPr id="6" name="Підзаголовок 5">
            <a:extLst>
              <a:ext uri="{FF2B5EF4-FFF2-40B4-BE49-F238E27FC236}">
                <a16:creationId xmlns:a16="http://schemas.microsoft.com/office/drawing/2014/main" id="{AC40EDDE-7694-43EB-A520-29768E22AC00}"/>
              </a:ext>
            </a:extLst>
          </p:cNvPr>
          <p:cNvSpPr>
            <a:spLocks noGrp="1"/>
          </p:cNvSpPr>
          <p:nvPr>
            <p:ph type="subTitle" idx="1"/>
          </p:nvPr>
        </p:nvSpPr>
        <p:spPr>
          <a:xfrm>
            <a:off x="569271" y="1795908"/>
            <a:ext cx="3260607" cy="4141066"/>
          </a:xfrm>
        </p:spPr>
        <p:txBody>
          <a:bodyPr>
            <a:normAutofit fontScale="92500"/>
          </a:bodyPr>
          <a:lstStyle/>
          <a:p>
            <a:pPr algn="just"/>
            <a:r>
              <a:rPr lang="uk-UA" b="1" dirty="0">
                <a:solidFill>
                  <a:schemeClr val="accent1"/>
                </a:solidFill>
              </a:rPr>
              <a:t>Економічна безпека </a:t>
            </a:r>
            <a:r>
              <a:rPr lang="uk-UA" dirty="0">
                <a:solidFill>
                  <a:schemeClr val="tx1"/>
                </a:solidFill>
              </a:rPr>
              <a:t>– це стан національної економіки, який дає змогу зберігати стійкість до внутрішніх та зовнішніх загроз, забезпечувати високу конкурентоспроможність у світовому економічному середовищі і характеризує здатність національної економіки до сталого та збалансованого зростання.</a:t>
            </a:r>
          </a:p>
        </p:txBody>
      </p:sp>
      <p:graphicFrame>
        <p:nvGraphicFramePr>
          <p:cNvPr id="8" name="Схема 7">
            <a:extLst>
              <a:ext uri="{FF2B5EF4-FFF2-40B4-BE49-F238E27FC236}">
                <a16:creationId xmlns:a16="http://schemas.microsoft.com/office/drawing/2014/main" id="{D88228EF-0C4A-401B-8C1E-6651E47BA575}"/>
              </a:ext>
            </a:extLst>
          </p:cNvPr>
          <p:cNvGraphicFramePr/>
          <p:nvPr>
            <p:extLst>
              <p:ext uri="{D42A27DB-BD31-4B8C-83A1-F6EECF244321}">
                <p14:modId xmlns:p14="http://schemas.microsoft.com/office/powerpoint/2010/main" val="1794944611"/>
              </p:ext>
            </p:extLst>
          </p:nvPr>
        </p:nvGraphicFramePr>
        <p:xfrm>
          <a:off x="3621331" y="1074821"/>
          <a:ext cx="8630652" cy="5783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0185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552132-0E1E-4FF1-A049-9A60ABCA6CF5}"/>
              </a:ext>
            </a:extLst>
          </p:cNvPr>
          <p:cNvSpPr>
            <a:spLocks noGrp="1"/>
          </p:cNvSpPr>
          <p:nvPr>
            <p:ph type="title"/>
          </p:nvPr>
        </p:nvSpPr>
        <p:spPr/>
        <p:txBody>
          <a:bodyPr/>
          <a:lstStyle/>
          <a:p>
            <a:pPr algn="ctr"/>
            <a:r>
              <a:rPr lang="uk-UA" dirty="0"/>
              <a:t>Як саме БЕБ пов’язане з Концепцією фінансової безпеки?</a:t>
            </a:r>
          </a:p>
        </p:txBody>
      </p:sp>
      <p:graphicFrame>
        <p:nvGraphicFramePr>
          <p:cNvPr id="4" name="Місце для вмісту 3">
            <a:extLst>
              <a:ext uri="{FF2B5EF4-FFF2-40B4-BE49-F238E27FC236}">
                <a16:creationId xmlns:a16="http://schemas.microsoft.com/office/drawing/2014/main" id="{3BA0568C-2CF7-43A7-9C0A-C8F429406232}"/>
              </a:ext>
            </a:extLst>
          </p:cNvPr>
          <p:cNvGraphicFramePr>
            <a:graphicFrameLocks noGrp="1"/>
          </p:cNvGraphicFramePr>
          <p:nvPr>
            <p:ph idx="1"/>
            <p:extLst>
              <p:ext uri="{D42A27DB-BD31-4B8C-83A1-F6EECF244321}">
                <p14:modId xmlns:p14="http://schemas.microsoft.com/office/powerpoint/2010/main" val="2732547531"/>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7493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9A57B8-3954-40AC-AF06-023010728007}"/>
              </a:ext>
            </a:extLst>
          </p:cNvPr>
          <p:cNvSpPr>
            <a:spLocks noGrp="1"/>
          </p:cNvSpPr>
          <p:nvPr>
            <p:ph type="ctrTitle"/>
          </p:nvPr>
        </p:nvSpPr>
        <p:spPr>
          <a:xfrm>
            <a:off x="1216152" y="-338328"/>
            <a:ext cx="9418320" cy="4041648"/>
          </a:xfrm>
        </p:spPr>
        <p:txBody>
          <a:bodyPr/>
          <a:lstStyle/>
          <a:p>
            <a:pPr algn="ctr"/>
            <a:r>
              <a:rPr lang="uk-UA" dirty="0"/>
              <a:t>Дякую за увагу!</a:t>
            </a:r>
          </a:p>
        </p:txBody>
      </p:sp>
    </p:spTree>
    <p:extLst>
      <p:ext uri="{BB962C8B-B14F-4D97-AF65-F5344CB8AC3E}">
        <p14:creationId xmlns:p14="http://schemas.microsoft.com/office/powerpoint/2010/main" val="237337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2FD592-4E96-4D0D-BDE0-AD8ABDD1C6E6}"/>
              </a:ext>
            </a:extLst>
          </p:cNvPr>
          <p:cNvSpPr>
            <a:spLocks noGrp="1"/>
          </p:cNvSpPr>
          <p:nvPr>
            <p:ph type="title"/>
          </p:nvPr>
        </p:nvSpPr>
        <p:spPr>
          <a:xfrm>
            <a:off x="1118616" y="-20699"/>
            <a:ext cx="9692640" cy="1397124"/>
          </a:xfrm>
        </p:spPr>
        <p:txBody>
          <a:bodyPr/>
          <a:lstStyle/>
          <a:p>
            <a:r>
              <a:rPr lang="uk-UA" dirty="0"/>
              <a:t>Ознаки економічної безпеки </a:t>
            </a:r>
          </a:p>
        </p:txBody>
      </p:sp>
      <p:sp>
        <p:nvSpPr>
          <p:cNvPr id="3" name="Місце для вмісту 2">
            <a:extLst>
              <a:ext uri="{FF2B5EF4-FFF2-40B4-BE49-F238E27FC236}">
                <a16:creationId xmlns:a16="http://schemas.microsoft.com/office/drawing/2014/main" id="{0A3AA56B-BAAD-4D85-B24B-71EDF2202993}"/>
              </a:ext>
            </a:extLst>
          </p:cNvPr>
          <p:cNvSpPr>
            <a:spLocks noGrp="1"/>
          </p:cNvSpPr>
          <p:nvPr>
            <p:ph idx="1"/>
          </p:nvPr>
        </p:nvSpPr>
        <p:spPr>
          <a:xfrm>
            <a:off x="975360" y="1691322"/>
            <a:ext cx="9692640" cy="4950110"/>
          </a:xfrm>
        </p:spPr>
        <p:txBody>
          <a:bodyPr>
            <a:normAutofit fontScale="92500" lnSpcReduction="10000"/>
          </a:bodyPr>
          <a:lstStyle/>
          <a:p>
            <a:pPr algn="just"/>
            <a:r>
              <a:rPr lang="uk-UA" dirty="0"/>
              <a:t>– основу економічної безпеки складають економічні відносини, тобто </a:t>
            </a:r>
            <a:r>
              <a:rPr lang="uk-UA" b="1" dirty="0">
                <a:solidFill>
                  <a:schemeClr val="accent6"/>
                </a:solidFill>
              </a:rPr>
              <a:t>суспільні відносини</a:t>
            </a:r>
            <a:r>
              <a:rPr lang="uk-UA" dirty="0"/>
              <a:t>, що виникають між фізичними та юридичними особами з питань виробництва, розподілу, обміну та споживання матеріальних благ та послуг; </a:t>
            </a:r>
          </a:p>
          <a:p>
            <a:pPr algn="just"/>
            <a:r>
              <a:rPr lang="uk-UA" dirty="0"/>
              <a:t>– стан економічної безпеки залежить від </a:t>
            </a:r>
            <a:r>
              <a:rPr lang="uk-UA" b="1" dirty="0">
                <a:solidFill>
                  <a:schemeClr val="accent6"/>
                </a:solidFill>
              </a:rPr>
              <a:t>стійкості економічних відносин</a:t>
            </a:r>
            <a:r>
              <a:rPr lang="uk-UA" dirty="0"/>
              <a:t>, що являє собою їх міцність, надійність, передбачуваність, а також здатність протистояти зовнішнім та внутрішнім впливам, швидко адаптуватися до змін навколишнього середовища; </a:t>
            </a:r>
          </a:p>
          <a:p>
            <a:pPr algn="just"/>
            <a:r>
              <a:rPr lang="uk-UA" dirty="0"/>
              <a:t>– економічна безпека створює умови для надійного </a:t>
            </a:r>
            <a:r>
              <a:rPr lang="uk-UA" b="1" dirty="0">
                <a:solidFill>
                  <a:schemeClr val="accent6"/>
                </a:solidFill>
              </a:rPr>
              <a:t>захисту економічних інтересів </a:t>
            </a:r>
            <a:r>
              <a:rPr lang="uk-UA" b="1" dirty="0"/>
              <a:t>держави</a:t>
            </a:r>
            <a:r>
              <a:rPr lang="uk-UA" dirty="0"/>
              <a:t>, а громадяни можуть в повній мірі реалізувати надані їм права і свободи, які безпосередньо пов’язані зі сферою економіки, так і тих, що мають опосередковане відношення до неї; </a:t>
            </a:r>
          </a:p>
          <a:p>
            <a:pPr algn="just"/>
            <a:r>
              <a:rPr lang="uk-UA" dirty="0"/>
              <a:t>– система економічних відносин сприяє </a:t>
            </a:r>
            <a:r>
              <a:rPr lang="uk-UA" b="1" dirty="0">
                <a:solidFill>
                  <a:schemeClr val="accent6"/>
                </a:solidFill>
              </a:rPr>
              <a:t>розвитку національної економіки</a:t>
            </a:r>
            <a:r>
              <a:rPr lang="uk-UA" dirty="0">
                <a:solidFill>
                  <a:schemeClr val="tx1"/>
                </a:solidFill>
              </a:rPr>
              <a:t>,</a:t>
            </a:r>
            <a:r>
              <a:rPr lang="uk-UA" b="1" dirty="0">
                <a:solidFill>
                  <a:schemeClr val="accent6"/>
                </a:solidFill>
              </a:rPr>
              <a:t> </a:t>
            </a:r>
            <a:r>
              <a:rPr lang="uk-UA" dirty="0"/>
              <a:t>що виражається у збільшенні показників добробуту населення, прибутку країни від торгівлі з іншими державами, збільшення обсягів вироблення продукції; </a:t>
            </a:r>
          </a:p>
          <a:p>
            <a:pPr algn="just"/>
            <a:r>
              <a:rPr lang="uk-UA" dirty="0"/>
              <a:t>– економічна безпека сприяє тому, що держава здатна </a:t>
            </a:r>
            <a:r>
              <a:rPr lang="uk-UA" b="1" dirty="0">
                <a:solidFill>
                  <a:schemeClr val="accent6"/>
                </a:solidFill>
              </a:rPr>
              <a:t>конкурувати</a:t>
            </a:r>
            <a:r>
              <a:rPr lang="uk-UA" dirty="0"/>
              <a:t> з іншими країнами з позицій якості товарів, послуг, технологій виробництва, умов для розвитку економічних відносин та ін.</a:t>
            </a:r>
          </a:p>
          <a:p>
            <a:endParaRPr lang="uk-UA" dirty="0"/>
          </a:p>
        </p:txBody>
      </p:sp>
    </p:spTree>
    <p:extLst>
      <p:ext uri="{BB962C8B-B14F-4D97-AF65-F5344CB8AC3E}">
        <p14:creationId xmlns:p14="http://schemas.microsoft.com/office/powerpoint/2010/main" val="37183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C5D2EAF-3362-40B6-94A6-81F825662692}"/>
              </a:ext>
            </a:extLst>
          </p:cNvPr>
          <p:cNvSpPr>
            <a:spLocks noGrp="1"/>
          </p:cNvSpPr>
          <p:nvPr>
            <p:ph type="ctrTitle"/>
          </p:nvPr>
        </p:nvSpPr>
        <p:spPr>
          <a:xfrm>
            <a:off x="1261872" y="758952"/>
            <a:ext cx="9418320" cy="1298448"/>
          </a:xfrm>
        </p:spPr>
        <p:txBody>
          <a:bodyPr>
            <a:normAutofit fontScale="90000"/>
          </a:bodyPr>
          <a:lstStyle/>
          <a:p>
            <a:r>
              <a:rPr lang="uk-UA" dirty="0"/>
              <a:t>Принципи економічної безпеки:</a:t>
            </a:r>
          </a:p>
        </p:txBody>
      </p:sp>
      <p:sp>
        <p:nvSpPr>
          <p:cNvPr id="5" name="Підзаголовок 4">
            <a:extLst>
              <a:ext uri="{FF2B5EF4-FFF2-40B4-BE49-F238E27FC236}">
                <a16:creationId xmlns:a16="http://schemas.microsoft.com/office/drawing/2014/main" id="{CC9647C3-20E8-42A9-93C9-42D7E7710169}"/>
              </a:ext>
            </a:extLst>
          </p:cNvPr>
          <p:cNvSpPr>
            <a:spLocks noGrp="1"/>
          </p:cNvSpPr>
          <p:nvPr>
            <p:ph type="subTitle" idx="1"/>
          </p:nvPr>
        </p:nvSpPr>
        <p:spPr>
          <a:xfrm>
            <a:off x="1261872" y="2277979"/>
            <a:ext cx="9418320" cy="4214261"/>
          </a:xfrm>
        </p:spPr>
        <p:txBody>
          <a:bodyPr>
            <a:normAutofit fontScale="92500"/>
          </a:bodyPr>
          <a:lstStyle/>
          <a:p>
            <a:r>
              <a:rPr lang="uk-UA" dirty="0">
                <a:solidFill>
                  <a:schemeClr val="tx1"/>
                </a:solidFill>
              </a:rPr>
              <a:t>– верховенство закону у забезпеченні економічної безпеки; </a:t>
            </a:r>
          </a:p>
          <a:p>
            <a:r>
              <a:rPr lang="uk-UA" dirty="0">
                <a:solidFill>
                  <a:schemeClr val="tx1"/>
                </a:solidFill>
              </a:rPr>
              <a:t>– додержання балансу економічних інтересів особи, сім'ї, суспільства, держави; </a:t>
            </a:r>
          </a:p>
          <a:p>
            <a:r>
              <a:rPr lang="uk-UA" dirty="0">
                <a:solidFill>
                  <a:schemeClr val="tx1"/>
                </a:solidFill>
              </a:rPr>
              <a:t>– взаємна відповідальність особи, сім'ї, суспільства, держави за гарантування економічної безпеки; </a:t>
            </a:r>
          </a:p>
          <a:p>
            <a:r>
              <a:rPr lang="uk-UA" dirty="0">
                <a:solidFill>
                  <a:schemeClr val="tx1"/>
                </a:solidFill>
              </a:rPr>
              <a:t>– своєчасність і адекватність заходів щодо відвернення загроз і захисту національних економічних інтересів; </a:t>
            </a:r>
          </a:p>
          <a:p>
            <a:r>
              <a:rPr lang="uk-UA" dirty="0">
                <a:solidFill>
                  <a:schemeClr val="tx1"/>
                </a:solidFill>
              </a:rPr>
              <a:t>– пріоритет договірних (мирних) заходів у вирішенні як внутрішніх, так і зовнішніх конфліктів економічного характеру; </a:t>
            </a:r>
          </a:p>
          <a:p>
            <a:r>
              <a:rPr lang="uk-UA" dirty="0">
                <a:solidFill>
                  <a:schemeClr val="tx1"/>
                </a:solidFill>
              </a:rPr>
              <a:t>– інтеграція національної економічної безпеки в міжнародну економічну безпеку.</a:t>
            </a:r>
          </a:p>
          <a:p>
            <a:endParaRPr lang="uk-UA" dirty="0"/>
          </a:p>
        </p:txBody>
      </p:sp>
    </p:spTree>
    <p:extLst>
      <p:ext uri="{BB962C8B-B14F-4D97-AF65-F5344CB8AC3E}">
        <p14:creationId xmlns:p14="http://schemas.microsoft.com/office/powerpoint/2010/main" val="376510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EF2D17-452B-4231-BCB0-9AA908306727}"/>
              </a:ext>
            </a:extLst>
          </p:cNvPr>
          <p:cNvSpPr>
            <a:spLocks noGrp="1"/>
          </p:cNvSpPr>
          <p:nvPr>
            <p:ph type="title"/>
          </p:nvPr>
        </p:nvSpPr>
        <p:spPr>
          <a:xfrm>
            <a:off x="1041133" y="251585"/>
            <a:ext cx="9692640" cy="828749"/>
          </a:xfrm>
        </p:spPr>
        <p:txBody>
          <a:bodyPr/>
          <a:lstStyle/>
          <a:p>
            <a:pPr algn="ctr"/>
            <a:r>
              <a:rPr lang="uk-UA" dirty="0"/>
              <a:t>Теорії економічної безпеки</a:t>
            </a:r>
          </a:p>
        </p:txBody>
      </p:sp>
      <p:pic>
        <p:nvPicPr>
          <p:cNvPr id="4" name="Рисунок 3">
            <a:extLst>
              <a:ext uri="{FF2B5EF4-FFF2-40B4-BE49-F238E27FC236}">
                <a16:creationId xmlns:a16="http://schemas.microsoft.com/office/drawing/2014/main" id="{274CB21B-D98B-48AD-A31F-DD7BE11F41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7517" y="1443367"/>
            <a:ext cx="5167914" cy="1455587"/>
          </a:xfrm>
          <a:prstGeom prst="rect">
            <a:avLst/>
          </a:prstGeom>
          <a:noFill/>
        </p:spPr>
      </p:pic>
      <p:pic>
        <p:nvPicPr>
          <p:cNvPr id="5" name="Рисунок 4">
            <a:extLst>
              <a:ext uri="{FF2B5EF4-FFF2-40B4-BE49-F238E27FC236}">
                <a16:creationId xmlns:a16="http://schemas.microsoft.com/office/drawing/2014/main" id="{6FE667CE-E913-4A20-A89E-0558786EA16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7517" y="3009959"/>
            <a:ext cx="5167914" cy="1742725"/>
          </a:xfrm>
          <a:prstGeom prst="rect">
            <a:avLst/>
          </a:prstGeom>
          <a:noFill/>
        </p:spPr>
      </p:pic>
      <p:pic>
        <p:nvPicPr>
          <p:cNvPr id="6" name="Рисунок 5">
            <a:extLst>
              <a:ext uri="{FF2B5EF4-FFF2-40B4-BE49-F238E27FC236}">
                <a16:creationId xmlns:a16="http://schemas.microsoft.com/office/drawing/2014/main" id="{7E26790A-6219-4230-BAEF-9803051F894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7517" y="4863690"/>
            <a:ext cx="5167914" cy="1742725"/>
          </a:xfrm>
          <a:prstGeom prst="rect">
            <a:avLst/>
          </a:prstGeom>
          <a:noFill/>
        </p:spPr>
      </p:pic>
      <p:pic>
        <p:nvPicPr>
          <p:cNvPr id="7" name="Рисунок 6">
            <a:extLst>
              <a:ext uri="{FF2B5EF4-FFF2-40B4-BE49-F238E27FC236}">
                <a16:creationId xmlns:a16="http://schemas.microsoft.com/office/drawing/2014/main" id="{22F02122-E6D0-41D0-BE8A-C692B6BFF0D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745431" y="1405352"/>
            <a:ext cx="5438273" cy="2475101"/>
          </a:xfrm>
          <a:prstGeom prst="rect">
            <a:avLst/>
          </a:prstGeom>
          <a:noFill/>
        </p:spPr>
      </p:pic>
      <p:pic>
        <p:nvPicPr>
          <p:cNvPr id="8" name="Рисунок 7">
            <a:extLst>
              <a:ext uri="{FF2B5EF4-FFF2-40B4-BE49-F238E27FC236}">
                <a16:creationId xmlns:a16="http://schemas.microsoft.com/office/drawing/2014/main" id="{F9818ACF-B9F2-4076-A756-CFEC79A8AF3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887452" y="4205470"/>
            <a:ext cx="5296251" cy="2211371"/>
          </a:xfrm>
          <a:prstGeom prst="rect">
            <a:avLst/>
          </a:prstGeom>
          <a:noFill/>
        </p:spPr>
      </p:pic>
    </p:spTree>
    <p:extLst>
      <p:ext uri="{BB962C8B-B14F-4D97-AF65-F5344CB8AC3E}">
        <p14:creationId xmlns:p14="http://schemas.microsoft.com/office/powerpoint/2010/main" val="119334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F555EDF-F812-473C-B652-CE33D7CB0C15}"/>
              </a:ext>
            </a:extLst>
          </p:cNvPr>
          <p:cNvSpPr>
            <a:spLocks noGrp="1"/>
          </p:cNvSpPr>
          <p:nvPr>
            <p:ph type="title"/>
          </p:nvPr>
        </p:nvSpPr>
        <p:spPr>
          <a:xfrm>
            <a:off x="1053324" y="546343"/>
            <a:ext cx="9692640" cy="1397124"/>
          </a:xfrm>
        </p:spPr>
        <p:txBody>
          <a:bodyPr>
            <a:noAutofit/>
          </a:bodyPr>
          <a:lstStyle/>
          <a:p>
            <a:pPr algn="ctr"/>
            <a:r>
              <a:rPr lang="uk-UA" sz="3600" dirty="0">
                <a:solidFill>
                  <a:schemeClr val="accent1"/>
                </a:solidFill>
              </a:rPr>
              <a:t>2. Рівні економічної безпеки. Взаємозв’язок економічної безпеки підприємства, регіону, країни</a:t>
            </a:r>
          </a:p>
        </p:txBody>
      </p:sp>
      <p:pic>
        <p:nvPicPr>
          <p:cNvPr id="6" name="Picture 3">
            <a:extLst>
              <a:ext uri="{FF2B5EF4-FFF2-40B4-BE49-F238E27FC236}">
                <a16:creationId xmlns:a16="http://schemas.microsoft.com/office/drawing/2014/main" id="{87904ACE-A87B-4436-B063-D02C27B16B11}"/>
              </a:ext>
            </a:extLst>
          </p:cNvPr>
          <p:cNvPicPr/>
          <p:nvPr/>
        </p:nvPicPr>
        <p:blipFill rotWithShape="1">
          <a:blip r:embed="rId3">
            <a:extLst>
              <a:ext uri="{28A0092B-C50C-407E-A947-70E740481C1C}">
                <a14:useLocalDpi xmlns:a14="http://schemas.microsoft.com/office/drawing/2010/main" val="0"/>
              </a:ext>
            </a:extLst>
          </a:blip>
          <a:srcRect b="8661"/>
          <a:stretch/>
        </p:blipFill>
        <p:spPr bwMode="auto">
          <a:xfrm>
            <a:off x="2093884" y="2301276"/>
            <a:ext cx="7611520" cy="3612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67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Рисунок 1">
            <a:extLst>
              <a:ext uri="{FF2B5EF4-FFF2-40B4-BE49-F238E27FC236}">
                <a16:creationId xmlns:a16="http://schemas.microsoft.com/office/drawing/2014/main" id="{9AEBF2DE-31ED-4A2E-91FB-1282BECB1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0"/>
            <a:ext cx="5887452" cy="69346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C0E7465-4305-4DFF-91D1-8E7036AAF99B}"/>
              </a:ext>
            </a:extLst>
          </p:cNvPr>
          <p:cNvSpPr>
            <a:spLocks noChangeArrowheads="1"/>
          </p:cNvSpPr>
          <p:nvPr/>
        </p:nvSpPr>
        <p:spPr bwMode="auto">
          <a:xfrm>
            <a:off x="0" y="6659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8" name="TextBox 7">
            <a:extLst>
              <a:ext uri="{FF2B5EF4-FFF2-40B4-BE49-F238E27FC236}">
                <a16:creationId xmlns:a16="http://schemas.microsoft.com/office/drawing/2014/main" id="{946819E4-57C5-432B-B042-B9D512D68E48}"/>
              </a:ext>
            </a:extLst>
          </p:cNvPr>
          <p:cNvSpPr txBox="1"/>
          <p:nvPr/>
        </p:nvSpPr>
        <p:spPr>
          <a:xfrm>
            <a:off x="6609349" y="1491916"/>
            <a:ext cx="4728410" cy="3170099"/>
          </a:xfrm>
          <a:prstGeom prst="rect">
            <a:avLst/>
          </a:prstGeom>
          <a:noFill/>
        </p:spPr>
        <p:txBody>
          <a:bodyPr wrap="square">
            <a:spAutoFit/>
          </a:bodyPr>
          <a:lstStyle/>
          <a:p>
            <a:r>
              <a:rPr lang="ru-RU" sz="4000" b="1" dirty="0" err="1">
                <a:solidFill>
                  <a:srgbClr val="7F7B9A"/>
                </a:solidFill>
              </a:rPr>
              <a:t>Взаємозв’язок</a:t>
            </a:r>
            <a:r>
              <a:rPr lang="ru-RU" sz="4000" b="1" dirty="0">
                <a:solidFill>
                  <a:srgbClr val="7F7B9A"/>
                </a:solidFill>
              </a:rPr>
              <a:t> </a:t>
            </a:r>
            <a:r>
              <a:rPr lang="ru-RU" sz="4000" b="1" dirty="0" err="1">
                <a:solidFill>
                  <a:srgbClr val="7F7B9A"/>
                </a:solidFill>
              </a:rPr>
              <a:t>економічної</a:t>
            </a:r>
            <a:r>
              <a:rPr lang="ru-RU" sz="4000" b="1" dirty="0">
                <a:solidFill>
                  <a:srgbClr val="7F7B9A"/>
                </a:solidFill>
              </a:rPr>
              <a:t> </a:t>
            </a:r>
            <a:r>
              <a:rPr lang="ru-RU" sz="4000" b="1" dirty="0" err="1">
                <a:solidFill>
                  <a:srgbClr val="7F7B9A"/>
                </a:solidFill>
              </a:rPr>
              <a:t>безпеки</a:t>
            </a:r>
            <a:r>
              <a:rPr lang="ru-RU" sz="4000" b="1" dirty="0">
                <a:solidFill>
                  <a:srgbClr val="7F7B9A"/>
                </a:solidFill>
              </a:rPr>
              <a:t> </a:t>
            </a:r>
            <a:r>
              <a:rPr lang="ru-RU" sz="4000" b="1" dirty="0" err="1">
                <a:solidFill>
                  <a:srgbClr val="7F7B9A"/>
                </a:solidFill>
              </a:rPr>
              <a:t>держави</a:t>
            </a:r>
            <a:r>
              <a:rPr lang="ru-RU" sz="4000" b="1" dirty="0">
                <a:solidFill>
                  <a:srgbClr val="7F7B9A"/>
                </a:solidFill>
              </a:rPr>
              <a:t>, </a:t>
            </a:r>
            <a:r>
              <a:rPr lang="ru-RU" sz="4000" b="1" dirty="0" err="1">
                <a:solidFill>
                  <a:srgbClr val="7F7B9A"/>
                </a:solidFill>
              </a:rPr>
              <a:t>галузі</a:t>
            </a:r>
            <a:r>
              <a:rPr lang="ru-RU" sz="4000" b="1" dirty="0">
                <a:solidFill>
                  <a:srgbClr val="7F7B9A"/>
                </a:solidFill>
              </a:rPr>
              <a:t> та </a:t>
            </a:r>
            <a:r>
              <a:rPr lang="ru-RU" sz="4000" b="1" dirty="0" err="1">
                <a:solidFill>
                  <a:srgbClr val="7F7B9A"/>
                </a:solidFill>
              </a:rPr>
              <a:t>підприємства</a:t>
            </a:r>
            <a:endParaRPr lang="uk-UA" sz="4000" b="1" dirty="0">
              <a:solidFill>
                <a:srgbClr val="7F7B9A"/>
              </a:solidFill>
            </a:endParaRPr>
          </a:p>
        </p:txBody>
      </p:sp>
    </p:spTree>
    <p:extLst>
      <p:ext uri="{BB962C8B-B14F-4D97-AF65-F5344CB8AC3E}">
        <p14:creationId xmlns:p14="http://schemas.microsoft.com/office/powerpoint/2010/main" val="31840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AC33A-034B-41C8-BBA3-E4EEB14A611C}"/>
              </a:ext>
            </a:extLst>
          </p:cNvPr>
          <p:cNvSpPr txBox="1"/>
          <p:nvPr/>
        </p:nvSpPr>
        <p:spPr>
          <a:xfrm>
            <a:off x="8315738" y="1470991"/>
            <a:ext cx="3611219" cy="3416320"/>
          </a:xfrm>
          <a:prstGeom prst="rect">
            <a:avLst/>
          </a:prstGeom>
          <a:noFill/>
        </p:spPr>
        <p:txBody>
          <a:bodyPr wrap="square">
            <a:spAutoFit/>
          </a:bodyPr>
          <a:lstStyle/>
          <a:p>
            <a:pPr algn="just"/>
            <a:r>
              <a:rPr lang="uk-UA" dirty="0"/>
              <a:t>-</a:t>
            </a:r>
            <a:r>
              <a:rPr lang="uk-UA" b="1" dirty="0">
                <a:solidFill>
                  <a:schemeClr val="accent6"/>
                </a:solidFill>
              </a:rPr>
              <a:t>Внутрішня економічна безпека </a:t>
            </a:r>
            <a:r>
              <a:rPr lang="uk-UA" dirty="0"/>
              <a:t>включає інноваційно-технологічну, інформаційно-економічну, інвестиційну, енергетичну, фінансову, </a:t>
            </a:r>
            <a:r>
              <a:rPr lang="uk-UA" dirty="0" err="1"/>
              <a:t>сировинно</a:t>
            </a:r>
            <a:r>
              <a:rPr lang="uk-UA" dirty="0"/>
              <a:t>-ресурсну, продовольчу, соціальну, воєнно-економічну та соціальну безпеку. </a:t>
            </a:r>
          </a:p>
          <a:p>
            <a:pPr algn="just"/>
            <a:endParaRPr lang="uk-UA" dirty="0"/>
          </a:p>
          <a:p>
            <a:pPr algn="just"/>
            <a:r>
              <a:rPr lang="uk-UA" dirty="0"/>
              <a:t>-До</a:t>
            </a:r>
            <a:r>
              <a:rPr lang="uk-UA" b="1" dirty="0">
                <a:solidFill>
                  <a:schemeClr val="accent6"/>
                </a:solidFill>
              </a:rPr>
              <a:t> зовнішньої складової економічної безпеки</a:t>
            </a:r>
            <a:r>
              <a:rPr lang="uk-UA" dirty="0"/>
              <a:t> належать експортна, імпортна та інтеграційна безпека</a:t>
            </a:r>
          </a:p>
        </p:txBody>
      </p:sp>
      <p:pic>
        <p:nvPicPr>
          <p:cNvPr id="8" name="Рисунок 7">
            <a:extLst>
              <a:ext uri="{FF2B5EF4-FFF2-40B4-BE49-F238E27FC236}">
                <a16:creationId xmlns:a16="http://schemas.microsoft.com/office/drawing/2014/main" id="{41B0E059-5426-4613-98B4-E33CFA7287E0}"/>
              </a:ext>
            </a:extLst>
          </p:cNvPr>
          <p:cNvPicPr>
            <a:picLocks noChangeAspect="1"/>
          </p:cNvPicPr>
          <p:nvPr/>
        </p:nvPicPr>
        <p:blipFill>
          <a:blip r:embed="rId3"/>
          <a:stretch>
            <a:fillRect/>
          </a:stretch>
        </p:blipFill>
        <p:spPr>
          <a:xfrm>
            <a:off x="-142834" y="0"/>
            <a:ext cx="8316486" cy="6849431"/>
          </a:xfrm>
          <a:prstGeom prst="rect">
            <a:avLst/>
          </a:prstGeom>
        </p:spPr>
      </p:pic>
    </p:spTree>
    <p:extLst>
      <p:ext uri="{BB962C8B-B14F-4D97-AF65-F5344CB8AC3E}">
        <p14:creationId xmlns:p14="http://schemas.microsoft.com/office/powerpoint/2010/main" val="1013045730"/>
      </p:ext>
    </p:extLst>
  </p:cSld>
  <p:clrMapOvr>
    <a:masterClrMapping/>
  </p:clrMapOvr>
</p:sld>
</file>

<file path=ppt/theme/theme1.xml><?xml version="1.0" encoding="utf-8"?>
<a:theme xmlns:a="http://schemas.openxmlformats.org/drawingml/2006/main" name="Краєвид">
  <a:themeElements>
    <a:clrScheme name="Настроювані 11">
      <a:dk1>
        <a:sysClr val="windowText" lastClr="000000"/>
      </a:dk1>
      <a:lt1>
        <a:sysClr val="window" lastClr="FFFFFF"/>
      </a:lt1>
      <a:dk2>
        <a:srgbClr val="373545"/>
      </a:dk2>
      <a:lt2>
        <a:srgbClr val="CEDBE6"/>
      </a:lt2>
      <a:accent1>
        <a:srgbClr val="75B5E4"/>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Настроювані 10">
      <a:majorFont>
        <a:latin typeface="Garamond"/>
        <a:ea typeface=""/>
        <a:cs typeface=""/>
      </a:majorFont>
      <a:minorFont>
        <a:latin typeface="Garamond"/>
        <a:ea typeface=""/>
        <a:cs typeface=""/>
      </a:minorFont>
    </a:fontScheme>
    <a:fmtScheme name="Краєвид">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Краєвид</Template>
  <TotalTime>151</TotalTime>
  <Words>7390</Words>
  <Application>Microsoft Office PowerPoint</Application>
  <PresentationFormat>Широкий екран</PresentationFormat>
  <Paragraphs>417</Paragraphs>
  <Slides>31</Slides>
  <Notes>16</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31</vt:i4>
      </vt:variant>
    </vt:vector>
  </HeadingPairs>
  <TitlesOfParts>
    <vt:vector size="37" baseType="lpstr">
      <vt:lpstr>Arial</vt:lpstr>
      <vt:lpstr>Calibri</vt:lpstr>
      <vt:lpstr>Garamond</vt:lpstr>
      <vt:lpstr>Times New Roman</vt:lpstr>
      <vt:lpstr>Wingdings 2</vt:lpstr>
      <vt:lpstr>Краєвид</vt:lpstr>
      <vt:lpstr>Тема 4. Економічна безпека та її роль в розвитку світового господарства та МЕВ</vt:lpstr>
      <vt:lpstr>План</vt:lpstr>
      <vt:lpstr>1. Економічна безпека та її місце в системі міжнародної безпеки</vt:lpstr>
      <vt:lpstr>Ознаки економічної безпеки </vt:lpstr>
      <vt:lpstr>Принципи економічної безпеки:</vt:lpstr>
      <vt:lpstr>Теорії економічної безпеки</vt:lpstr>
      <vt:lpstr>2. Рівні економічної безпеки. Взаємозв’язок економічної безпеки підприємства, регіону, країни</vt:lpstr>
      <vt:lpstr>Презентація PowerPoint</vt:lpstr>
      <vt:lpstr>Презентація PowerPoint</vt:lpstr>
      <vt:lpstr>Презентація PowerPoint</vt:lpstr>
      <vt:lpstr>Презентація PowerPoint</vt:lpstr>
      <vt:lpstr>Складові економічної безпеки</vt:lpstr>
      <vt:lpstr>Складові фінансової безпеки: </vt:lpstr>
      <vt:lpstr>Характеристики економічної безпеки</vt:lpstr>
      <vt:lpstr>Презентація PowerPoint</vt:lpstr>
      <vt:lpstr>Складові та індикатори економічної безпеки України</vt:lpstr>
      <vt:lpstr>Презентація PowerPoint</vt:lpstr>
      <vt:lpstr>Презентація PowerPoint</vt:lpstr>
      <vt:lpstr>Презентація PowerPoint</vt:lpstr>
      <vt:lpstr>Презентація PowerPoint</vt:lpstr>
      <vt:lpstr>3. Основні загрози міжнародній економічній безпеці</vt:lpstr>
      <vt:lpstr>Презентація PowerPoint</vt:lpstr>
      <vt:lpstr>Внутрішні ризики та загрози для України: </vt:lpstr>
      <vt:lpstr>До зовнішніх викликів для України відносять:</vt:lpstr>
      <vt:lpstr>Для того щоб подолати та протистояти таким видам загроз національній безпеці та інтересам України, варто викорінити певні проблематичні фактори, які є в нашій країні:</vt:lpstr>
      <vt:lpstr>З метою зміцнення економічної безпеки органи державної влади мають активно впроваджувати регуляторні заходи в наступних напрямах</vt:lpstr>
      <vt:lpstr>4. Концепція фінансової безпеки України та її місце у забезпечення економічного суверенітету</vt:lpstr>
      <vt:lpstr>Презентація PowerPoint</vt:lpstr>
      <vt:lpstr>Презентація PowerPoint</vt:lpstr>
      <vt:lpstr>Як саме БЕБ пов’язане з Концепцією фінансової безпеки?</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 Економічна безпека та її роль в розвитку світового господарства та МЕВ</dc:title>
  <dc:creator>Admin</dc:creator>
  <cp:lastModifiedBy>Admin</cp:lastModifiedBy>
  <cp:revision>29</cp:revision>
  <dcterms:created xsi:type="dcterms:W3CDTF">2025-02-10T08:24:31Z</dcterms:created>
  <dcterms:modified xsi:type="dcterms:W3CDTF">2025-02-10T10:56:08Z</dcterms:modified>
</cp:coreProperties>
</file>