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2"/>
  </p:notesMasterIdLst>
  <p:sldIdLst>
    <p:sldId id="256" r:id="rId2"/>
    <p:sldId id="257" r:id="rId3"/>
    <p:sldId id="258" r:id="rId4"/>
    <p:sldId id="278" r:id="rId5"/>
    <p:sldId id="279" r:id="rId6"/>
    <p:sldId id="280" r:id="rId7"/>
    <p:sldId id="281" r:id="rId8"/>
    <p:sldId id="282" r:id="rId9"/>
    <p:sldId id="271" r:id="rId10"/>
    <p:sldId id="272" r:id="rId11"/>
    <p:sldId id="273" r:id="rId12"/>
    <p:sldId id="274" r:id="rId13"/>
    <p:sldId id="275" r:id="rId14"/>
    <p:sldId id="276" r:id="rId15"/>
    <p:sldId id="277" r:id="rId16"/>
    <p:sldId id="283" r:id="rId17"/>
    <p:sldId id="284" r:id="rId18"/>
    <p:sldId id="285" r:id="rId19"/>
    <p:sldId id="286" r:id="rId20"/>
    <p:sldId id="287" r:id="rId21"/>
    <p:sldId id="288" r:id="rId22"/>
    <p:sldId id="289" r:id="rId23"/>
    <p:sldId id="290" r:id="rId24"/>
    <p:sldId id="291" r:id="rId25"/>
    <p:sldId id="292" r:id="rId26"/>
    <p:sldId id="293"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294" r:id="rId52"/>
    <p:sldId id="262" r:id="rId53"/>
    <p:sldId id="264" r:id="rId54"/>
    <p:sldId id="265" r:id="rId55"/>
    <p:sldId id="266" r:id="rId56"/>
    <p:sldId id="267" r:id="rId57"/>
    <p:sldId id="268" r:id="rId58"/>
    <p:sldId id="269" r:id="rId59"/>
    <p:sldId id="270" r:id="rId60"/>
    <p:sldId id="320"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65" autoAdjust="0"/>
  </p:normalViewPr>
  <p:slideViewPr>
    <p:cSldViewPr snapToGrid="0">
      <p:cViewPr>
        <p:scale>
          <a:sx n="53" d="100"/>
          <a:sy n="53" d="100"/>
        </p:scale>
        <p:origin x="1738" y="6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A055BD-74D4-4A50-8AB0-86290FCEF3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uk-UA"/>
        </a:p>
      </dgm:t>
    </dgm:pt>
    <dgm:pt modelId="{4D49AF31-1871-45B0-8C8D-F461D0B0534E}">
      <dgm:prSet phldrT="[Текст]" custT="1"/>
      <dgm:spPr/>
      <dgm:t>
        <a:bodyPr/>
        <a:lstStyle/>
        <a:p>
          <a:r>
            <a:rPr lang="uk-UA" sz="3200" dirty="0"/>
            <a:t>Співпраця</a:t>
          </a:r>
        </a:p>
      </dgm:t>
    </dgm:pt>
    <dgm:pt modelId="{CFCEEDB2-2ABD-4A63-BE48-164E9537FA8E}" type="parTrans" cxnId="{418E1384-B1D8-4723-A1AA-D5EB91EDE1F9}">
      <dgm:prSet/>
      <dgm:spPr/>
      <dgm:t>
        <a:bodyPr/>
        <a:lstStyle/>
        <a:p>
          <a:endParaRPr lang="uk-UA"/>
        </a:p>
      </dgm:t>
    </dgm:pt>
    <dgm:pt modelId="{1C4A7181-A803-4944-AFE6-B3EB07356C01}" type="sibTrans" cxnId="{418E1384-B1D8-4723-A1AA-D5EB91EDE1F9}">
      <dgm:prSet/>
      <dgm:spPr/>
      <dgm:t>
        <a:bodyPr/>
        <a:lstStyle/>
        <a:p>
          <a:endParaRPr lang="uk-UA"/>
        </a:p>
      </dgm:t>
    </dgm:pt>
    <dgm:pt modelId="{6F8992BC-7543-4AB6-B93C-EBFC7F459804}">
      <dgm:prSet phldrT="[Текст]" custT="1"/>
      <dgm:spPr/>
      <dgm:t>
        <a:bodyPr/>
        <a:lstStyle/>
        <a:p>
          <a:r>
            <a:rPr lang="ru-RU" sz="1800" dirty="0" err="1"/>
            <a:t>Здійснюється</a:t>
          </a:r>
          <a:r>
            <a:rPr lang="ru-RU" sz="1800" dirty="0"/>
            <a:t> через участь у </a:t>
          </a:r>
          <a:r>
            <a:rPr lang="ru-RU" sz="1800" dirty="0" err="1"/>
            <a:t>різноманітних</a:t>
          </a:r>
          <a:r>
            <a:rPr lang="ru-RU" sz="1800" dirty="0"/>
            <a:t> </a:t>
          </a:r>
          <a:r>
            <a:rPr lang="ru-RU" sz="1800" dirty="0" err="1"/>
            <a:t>міжнародних</a:t>
          </a:r>
          <a:r>
            <a:rPr lang="ru-RU" sz="1800" dirty="0"/>
            <a:t> </a:t>
          </a:r>
          <a:r>
            <a:rPr lang="ru-RU" sz="1800" dirty="0" err="1"/>
            <a:t>організаційних</a:t>
          </a:r>
          <a:r>
            <a:rPr lang="ru-RU" sz="1800" dirty="0"/>
            <a:t> структурах через </a:t>
          </a:r>
          <a:r>
            <a:rPr lang="ru-RU" sz="1800" dirty="0" err="1"/>
            <a:t>двосторонні</a:t>
          </a:r>
          <a:r>
            <a:rPr lang="ru-RU" sz="1800" dirty="0"/>
            <a:t> й </a:t>
          </a:r>
          <a:r>
            <a:rPr lang="ru-RU" sz="1800" dirty="0" err="1"/>
            <a:t>широкомасштабні</a:t>
          </a:r>
          <a:r>
            <a:rPr lang="ru-RU" sz="1800" dirty="0"/>
            <a:t> договори про дружбу і </a:t>
          </a:r>
          <a:r>
            <a:rPr lang="ru-RU" sz="1800" dirty="0" err="1"/>
            <a:t>співпрацю</a:t>
          </a:r>
          <a:r>
            <a:rPr lang="ru-RU" sz="1800" dirty="0"/>
            <a:t>.</a:t>
          </a:r>
          <a:endParaRPr lang="uk-UA" sz="1800" dirty="0"/>
        </a:p>
      </dgm:t>
    </dgm:pt>
    <dgm:pt modelId="{EB50EEFD-90A9-4C3C-8200-B4F5AD93E89A}" type="parTrans" cxnId="{383613DF-8B3A-40EB-81C7-8DF9DB33F508}">
      <dgm:prSet/>
      <dgm:spPr/>
      <dgm:t>
        <a:bodyPr/>
        <a:lstStyle/>
        <a:p>
          <a:endParaRPr lang="uk-UA"/>
        </a:p>
      </dgm:t>
    </dgm:pt>
    <dgm:pt modelId="{52714D94-895D-4578-80CD-931773ACEE43}" type="sibTrans" cxnId="{383613DF-8B3A-40EB-81C7-8DF9DB33F508}">
      <dgm:prSet/>
      <dgm:spPr/>
      <dgm:t>
        <a:bodyPr/>
        <a:lstStyle/>
        <a:p>
          <a:endParaRPr lang="uk-UA"/>
        </a:p>
      </dgm:t>
    </dgm:pt>
    <dgm:pt modelId="{73986097-78F1-4594-95A4-293BE905645C}">
      <dgm:prSet phldrT="[Текст]" custT="1"/>
      <dgm:spPr/>
      <dgm:t>
        <a:bodyPr/>
        <a:lstStyle/>
        <a:p>
          <a:r>
            <a:rPr lang="ru-RU" sz="1800" dirty="0" err="1"/>
            <a:t>Стратегічне</a:t>
          </a:r>
          <a:r>
            <a:rPr lang="ru-RU" sz="1800" dirty="0"/>
            <a:t> партнерство — </a:t>
          </a:r>
          <a:r>
            <a:rPr lang="ru-RU" sz="1800" dirty="0" err="1"/>
            <a:t>це</a:t>
          </a:r>
          <a:r>
            <a:rPr lang="ru-RU" sz="1800" dirty="0"/>
            <a:t> </a:t>
          </a:r>
          <a:r>
            <a:rPr lang="ru-RU" sz="1800" dirty="0" err="1"/>
            <a:t>найбільш</a:t>
          </a:r>
          <a:r>
            <a:rPr lang="ru-RU" sz="1800" dirty="0"/>
            <a:t> </a:t>
          </a:r>
          <a:r>
            <a:rPr lang="ru-RU" sz="1800" dirty="0" err="1"/>
            <a:t>масштабний</a:t>
          </a:r>
          <a:r>
            <a:rPr lang="ru-RU" sz="1800" dirty="0"/>
            <a:t> і </a:t>
          </a:r>
          <a:r>
            <a:rPr lang="ru-RU" sz="1800" dirty="0" err="1"/>
            <a:t>взаємовигідний</a:t>
          </a:r>
          <a:r>
            <a:rPr lang="ru-RU" sz="1800" dirty="0"/>
            <a:t> </a:t>
          </a:r>
          <a:r>
            <a:rPr lang="ru-RU" sz="1800" dirty="0" err="1"/>
            <a:t>спосіб</a:t>
          </a:r>
          <a:r>
            <a:rPr lang="ru-RU" sz="1800" dirty="0"/>
            <a:t> </a:t>
          </a:r>
          <a:r>
            <a:rPr lang="ru-RU" sz="1800" dirty="0" err="1"/>
            <a:t>взаємодії</a:t>
          </a:r>
          <a:r>
            <a:rPr lang="ru-RU" sz="1800" dirty="0"/>
            <a:t> у </a:t>
          </a:r>
          <a:r>
            <a:rPr lang="ru-RU" sz="1800" dirty="0" err="1"/>
            <a:t>різноманітних</a:t>
          </a:r>
          <a:r>
            <a:rPr lang="ru-RU" sz="1800" dirty="0"/>
            <a:t> сферах </a:t>
          </a:r>
          <a:r>
            <a:rPr lang="ru-RU" sz="1800" dirty="0" err="1"/>
            <a:t>суспільного</a:t>
          </a:r>
          <a:r>
            <a:rPr lang="ru-RU" sz="1800" dirty="0"/>
            <a:t> </a:t>
          </a:r>
          <a:r>
            <a:rPr lang="ru-RU" sz="1800" dirty="0" err="1"/>
            <a:t>життя</a:t>
          </a:r>
          <a:r>
            <a:rPr lang="ru-RU" sz="1800" dirty="0"/>
            <a:t>.</a:t>
          </a:r>
          <a:endParaRPr lang="uk-UA" sz="1800" dirty="0"/>
        </a:p>
      </dgm:t>
    </dgm:pt>
    <dgm:pt modelId="{CD5902EA-8C49-449A-AF0A-C0C050981C84}" type="parTrans" cxnId="{2C2C06A0-ADA9-4FDF-9B35-59BA7284DA5D}">
      <dgm:prSet/>
      <dgm:spPr/>
      <dgm:t>
        <a:bodyPr/>
        <a:lstStyle/>
        <a:p>
          <a:endParaRPr lang="uk-UA"/>
        </a:p>
      </dgm:t>
    </dgm:pt>
    <dgm:pt modelId="{AD548321-4FE3-4D34-B622-69B2CCB09007}" type="sibTrans" cxnId="{2C2C06A0-ADA9-4FDF-9B35-59BA7284DA5D}">
      <dgm:prSet/>
      <dgm:spPr/>
      <dgm:t>
        <a:bodyPr/>
        <a:lstStyle/>
        <a:p>
          <a:endParaRPr lang="uk-UA"/>
        </a:p>
      </dgm:t>
    </dgm:pt>
    <dgm:pt modelId="{66221015-5980-4FB2-9154-BB773CF2FF4A}">
      <dgm:prSet phldrT="[Текст]" custT="1"/>
      <dgm:spPr/>
      <dgm:t>
        <a:bodyPr/>
        <a:lstStyle/>
        <a:p>
          <a:r>
            <a:rPr lang="uk-UA" sz="3200" dirty="0"/>
            <a:t>Суперництво</a:t>
          </a:r>
        </a:p>
      </dgm:t>
    </dgm:pt>
    <dgm:pt modelId="{2FC16FEC-3C56-45CC-8637-0DB6F462771F}" type="parTrans" cxnId="{529ED046-2C9A-424C-B763-F5D5C03DBE6D}">
      <dgm:prSet/>
      <dgm:spPr/>
      <dgm:t>
        <a:bodyPr/>
        <a:lstStyle/>
        <a:p>
          <a:endParaRPr lang="uk-UA"/>
        </a:p>
      </dgm:t>
    </dgm:pt>
    <dgm:pt modelId="{3EA16671-37DE-4AB6-B8D0-9691E8CBE0EF}" type="sibTrans" cxnId="{529ED046-2C9A-424C-B763-F5D5C03DBE6D}">
      <dgm:prSet/>
      <dgm:spPr/>
      <dgm:t>
        <a:bodyPr/>
        <a:lstStyle/>
        <a:p>
          <a:endParaRPr lang="uk-UA"/>
        </a:p>
      </dgm:t>
    </dgm:pt>
    <dgm:pt modelId="{E27E3B23-7C45-45EE-BC13-6CED262218C0}">
      <dgm:prSet phldrT="[Текст]" custT="1"/>
      <dgm:spPr/>
      <dgm:t>
        <a:bodyPr/>
        <a:lstStyle/>
        <a:p>
          <a:r>
            <a:rPr lang="ru-RU" sz="1800" dirty="0" err="1"/>
            <a:t>Передбачає</a:t>
          </a:r>
          <a:r>
            <a:rPr lang="ru-RU" sz="1800" dirty="0"/>
            <a:t> </a:t>
          </a:r>
          <a:r>
            <a:rPr lang="ru-RU" sz="1800" dirty="0" err="1"/>
            <a:t>мирний</a:t>
          </a:r>
          <a:r>
            <a:rPr lang="ru-RU" sz="1800" dirty="0"/>
            <a:t> характер </a:t>
          </a:r>
          <a:r>
            <a:rPr lang="ru-RU" sz="1800" dirty="0" err="1"/>
            <a:t>боротьби</a:t>
          </a:r>
          <a:r>
            <a:rPr lang="ru-RU" sz="1800" dirty="0"/>
            <a:t> </a:t>
          </a:r>
          <a:r>
            <a:rPr lang="ru-RU" sz="1800" dirty="0" err="1"/>
            <a:t>між</a:t>
          </a:r>
          <a:r>
            <a:rPr lang="ru-RU" sz="1800" dirty="0"/>
            <a:t> державами за </a:t>
          </a:r>
          <a:r>
            <a:rPr lang="ru-RU" sz="1800" dirty="0" err="1"/>
            <a:t>вигідну</a:t>
          </a:r>
          <a:r>
            <a:rPr lang="ru-RU" sz="1800" dirty="0"/>
            <a:t> </a:t>
          </a:r>
          <a:r>
            <a:rPr lang="ru-RU" sz="1800" dirty="0" err="1"/>
            <a:t>реалізацію</a:t>
          </a:r>
          <a:r>
            <a:rPr lang="ru-RU" sz="1800" dirty="0"/>
            <a:t> </a:t>
          </a:r>
          <a:r>
            <a:rPr lang="ru-RU" sz="1800" dirty="0" err="1"/>
            <a:t>свого</a:t>
          </a:r>
          <a:r>
            <a:rPr lang="ru-RU" sz="1800" dirty="0"/>
            <a:t> </a:t>
          </a:r>
          <a:r>
            <a:rPr lang="ru-RU" sz="1800" dirty="0" err="1"/>
            <a:t>національного</a:t>
          </a:r>
          <a:r>
            <a:rPr lang="ru-RU" sz="1800" dirty="0"/>
            <a:t> </a:t>
          </a:r>
          <a:r>
            <a:rPr lang="ru-RU" sz="1800" dirty="0" err="1"/>
            <a:t>інтересу</a:t>
          </a:r>
          <a:r>
            <a:rPr lang="ru-RU" sz="1800" dirty="0"/>
            <a:t>, </a:t>
          </a:r>
          <a:r>
            <a:rPr lang="ru-RU" sz="1800" dirty="0" err="1"/>
            <a:t>починаючи</a:t>
          </a:r>
          <a:r>
            <a:rPr lang="ru-RU" sz="1800" dirty="0"/>
            <a:t> </a:t>
          </a:r>
          <a:r>
            <a:rPr lang="ru-RU" sz="1800" dirty="0" err="1"/>
            <a:t>від</a:t>
          </a:r>
          <a:r>
            <a:rPr lang="ru-RU" sz="1800" dirty="0"/>
            <a:t> </a:t>
          </a:r>
          <a:r>
            <a:rPr lang="ru-RU" sz="1800" dirty="0" err="1"/>
            <a:t>поширення</a:t>
          </a:r>
          <a:r>
            <a:rPr lang="ru-RU" sz="1800" dirty="0"/>
            <a:t> </a:t>
          </a:r>
          <a:r>
            <a:rPr lang="ru-RU" sz="1800" dirty="0" err="1"/>
            <a:t>своїх</a:t>
          </a:r>
          <a:r>
            <a:rPr lang="ru-RU" sz="1800" dirty="0"/>
            <a:t> </a:t>
          </a:r>
          <a:r>
            <a:rPr lang="ru-RU" sz="1800" dirty="0" err="1"/>
            <a:t>капіталів</a:t>
          </a:r>
          <a:r>
            <a:rPr lang="ru-RU" sz="1800" dirty="0"/>
            <a:t> і </a:t>
          </a:r>
          <a:r>
            <a:rPr lang="ru-RU" sz="1800" dirty="0" err="1"/>
            <a:t>технологій</a:t>
          </a:r>
          <a:r>
            <a:rPr lang="ru-RU" sz="1800" dirty="0"/>
            <a:t> до </a:t>
          </a:r>
          <a:r>
            <a:rPr lang="ru-RU" sz="1800" dirty="0" err="1"/>
            <a:t>розміщення</a:t>
          </a:r>
          <a:r>
            <a:rPr lang="ru-RU" sz="1800" dirty="0"/>
            <a:t> </a:t>
          </a:r>
          <a:r>
            <a:rPr lang="ru-RU" sz="1800" dirty="0" err="1"/>
            <a:t>військових</a:t>
          </a:r>
          <a:r>
            <a:rPr lang="ru-RU" sz="1800" dirty="0"/>
            <a:t> баз. </a:t>
          </a:r>
          <a:endParaRPr lang="uk-UA" sz="1800" dirty="0"/>
        </a:p>
      </dgm:t>
    </dgm:pt>
    <dgm:pt modelId="{57A9EFBF-2E8B-4062-A1A0-9016EB0FEC3F}" type="parTrans" cxnId="{30A636FF-B567-40C7-996B-D786D724A9CB}">
      <dgm:prSet/>
      <dgm:spPr/>
      <dgm:t>
        <a:bodyPr/>
        <a:lstStyle/>
        <a:p>
          <a:endParaRPr lang="uk-UA"/>
        </a:p>
      </dgm:t>
    </dgm:pt>
    <dgm:pt modelId="{33C0C6FC-F9CC-496E-A464-4DCC79F661A8}" type="sibTrans" cxnId="{30A636FF-B567-40C7-996B-D786D724A9CB}">
      <dgm:prSet/>
      <dgm:spPr/>
      <dgm:t>
        <a:bodyPr/>
        <a:lstStyle/>
        <a:p>
          <a:endParaRPr lang="uk-UA"/>
        </a:p>
      </dgm:t>
    </dgm:pt>
    <dgm:pt modelId="{CE4AA5EE-FCF4-4912-8A6B-2F7C817DD7D6}">
      <dgm:prSet phldrT="[Текст]" custT="1"/>
      <dgm:spPr/>
      <dgm:t>
        <a:bodyPr/>
        <a:lstStyle/>
        <a:p>
          <a:r>
            <a:rPr lang="ru-RU" sz="1800" dirty="0" err="1"/>
            <a:t>Суперництво</a:t>
          </a:r>
          <a:r>
            <a:rPr lang="ru-RU" sz="1800" dirty="0"/>
            <a:t> </a:t>
          </a:r>
          <a:r>
            <a:rPr lang="ru-RU" sz="1800" dirty="0" err="1"/>
            <a:t>має</a:t>
          </a:r>
          <a:r>
            <a:rPr lang="ru-RU" sz="1800" dirty="0"/>
            <a:t> </a:t>
          </a:r>
          <a:r>
            <a:rPr lang="ru-RU" sz="1800" dirty="0" err="1"/>
            <a:t>місце</a:t>
          </a:r>
          <a:r>
            <a:rPr lang="ru-RU" sz="1800" dirty="0"/>
            <a:t> </a:t>
          </a:r>
          <a:r>
            <a:rPr lang="ru-RU" sz="1800" dirty="0" err="1"/>
            <a:t>серед</a:t>
          </a:r>
          <a:r>
            <a:rPr lang="ru-RU" sz="1800" dirty="0"/>
            <a:t> </a:t>
          </a:r>
          <a:r>
            <a:rPr lang="ru-RU" sz="1800" dirty="0" err="1"/>
            <a:t>країн</a:t>
          </a:r>
          <a:r>
            <a:rPr lang="ru-RU" sz="1800" dirty="0"/>
            <a:t>, </a:t>
          </a:r>
          <a:r>
            <a:rPr lang="ru-RU" sz="1800" dirty="0" err="1"/>
            <a:t>які</a:t>
          </a:r>
          <a:r>
            <a:rPr lang="ru-RU" sz="1800" dirty="0"/>
            <a:t> </a:t>
          </a:r>
          <a:r>
            <a:rPr lang="ru-RU" sz="1800" dirty="0" err="1"/>
            <a:t>перебувають</a:t>
          </a:r>
          <a:r>
            <a:rPr lang="ru-RU" sz="1800" dirty="0"/>
            <a:t> як у </a:t>
          </a:r>
          <a:r>
            <a:rPr lang="ru-RU" sz="1800" dirty="0" err="1"/>
            <a:t>відносинах</a:t>
          </a:r>
          <a:r>
            <a:rPr lang="ru-RU" sz="1800" dirty="0"/>
            <a:t> </a:t>
          </a:r>
          <a:r>
            <a:rPr lang="ru-RU" sz="1800" dirty="0" err="1"/>
            <a:t>стратегічного</a:t>
          </a:r>
          <a:r>
            <a:rPr lang="ru-RU" sz="1800" dirty="0"/>
            <a:t> партнерства, так і у </a:t>
          </a:r>
          <a:r>
            <a:rPr lang="ru-RU" sz="1800" dirty="0" err="1"/>
            <a:t>відносинах</a:t>
          </a:r>
          <a:r>
            <a:rPr lang="ru-RU" sz="1800" dirty="0"/>
            <a:t> </a:t>
          </a:r>
          <a:r>
            <a:rPr lang="ru-RU" sz="1800" dirty="0" err="1"/>
            <a:t>конфронтації</a:t>
          </a:r>
          <a:r>
            <a:rPr lang="ru-RU" sz="1800" dirty="0"/>
            <a:t>.</a:t>
          </a:r>
          <a:endParaRPr lang="uk-UA" sz="1800" dirty="0"/>
        </a:p>
      </dgm:t>
    </dgm:pt>
    <dgm:pt modelId="{B82A3734-350D-4CAA-B08B-AB6867758782}" type="parTrans" cxnId="{1F05F44B-B519-4AD7-B58B-BFE3F6824B18}">
      <dgm:prSet/>
      <dgm:spPr/>
      <dgm:t>
        <a:bodyPr/>
        <a:lstStyle/>
        <a:p>
          <a:endParaRPr lang="uk-UA"/>
        </a:p>
      </dgm:t>
    </dgm:pt>
    <dgm:pt modelId="{9D553E87-F279-4B3E-BD06-E9E935CE68D2}" type="sibTrans" cxnId="{1F05F44B-B519-4AD7-B58B-BFE3F6824B18}">
      <dgm:prSet/>
      <dgm:spPr/>
      <dgm:t>
        <a:bodyPr/>
        <a:lstStyle/>
        <a:p>
          <a:endParaRPr lang="uk-UA"/>
        </a:p>
      </dgm:t>
    </dgm:pt>
    <dgm:pt modelId="{63E6F6E0-C975-4B95-983C-217117B22696}">
      <dgm:prSet phldrT="[Текст]" custT="1"/>
      <dgm:spPr/>
      <dgm:t>
        <a:bodyPr/>
        <a:lstStyle/>
        <a:p>
          <a:r>
            <a:rPr lang="uk-UA" sz="3200" dirty="0"/>
            <a:t>Конфлікти</a:t>
          </a:r>
        </a:p>
      </dgm:t>
    </dgm:pt>
    <dgm:pt modelId="{36A130FD-6B42-4F49-9A8B-36FC565A7DF2}" type="parTrans" cxnId="{D6CC24DC-F952-41BA-BD97-FDD52037DBCF}">
      <dgm:prSet/>
      <dgm:spPr/>
      <dgm:t>
        <a:bodyPr/>
        <a:lstStyle/>
        <a:p>
          <a:endParaRPr lang="uk-UA"/>
        </a:p>
      </dgm:t>
    </dgm:pt>
    <dgm:pt modelId="{438B3589-4770-44A1-AEB1-87F20CE6501A}" type="sibTrans" cxnId="{D6CC24DC-F952-41BA-BD97-FDD52037DBCF}">
      <dgm:prSet/>
      <dgm:spPr/>
      <dgm:t>
        <a:bodyPr/>
        <a:lstStyle/>
        <a:p>
          <a:endParaRPr lang="uk-UA"/>
        </a:p>
      </dgm:t>
    </dgm:pt>
    <dgm:pt modelId="{535807FE-8049-4E52-941E-F45A92F936B6}">
      <dgm:prSet phldrT="[Текст]" custT="1"/>
      <dgm:spPr/>
      <dgm:t>
        <a:bodyPr/>
        <a:lstStyle/>
        <a:p>
          <a:r>
            <a:rPr lang="uk-UA" sz="1800" dirty="0"/>
            <a:t>Н</a:t>
          </a:r>
          <a:r>
            <a:rPr lang="ru-RU" sz="1800" dirty="0"/>
            <a:t>а </a:t>
          </a:r>
          <a:r>
            <a:rPr lang="ru-RU" sz="1800" dirty="0" err="1"/>
            <a:t>міжнародному</a:t>
          </a:r>
          <a:r>
            <a:rPr lang="ru-RU" sz="1800" dirty="0"/>
            <a:t> </a:t>
          </a:r>
          <a:r>
            <a:rPr lang="ru-RU" sz="1800" dirty="0" err="1"/>
            <a:t>рівні</a:t>
          </a:r>
          <a:r>
            <a:rPr lang="ru-RU" sz="1800" dirty="0"/>
            <a:t> </a:t>
          </a:r>
          <a:r>
            <a:rPr lang="ru-RU" sz="1800" dirty="0" err="1"/>
            <a:t>виникають</a:t>
          </a:r>
          <a:r>
            <a:rPr lang="ru-RU" sz="1800" dirty="0"/>
            <a:t>, коли не </a:t>
          </a:r>
          <a:r>
            <a:rPr lang="ru-RU" sz="1800" dirty="0" err="1"/>
            <a:t>вдається</a:t>
          </a:r>
          <a:r>
            <a:rPr lang="ru-RU" sz="1800" dirty="0"/>
            <a:t> </a:t>
          </a:r>
          <a:r>
            <a:rPr lang="ru-RU" sz="1800" dirty="0" err="1"/>
            <a:t>врегулювати</a:t>
          </a:r>
          <a:r>
            <a:rPr lang="ru-RU" sz="1800" dirty="0"/>
            <a:t> </a:t>
          </a:r>
          <a:r>
            <a:rPr lang="ru-RU" sz="1800" dirty="0" err="1"/>
            <a:t>несумісні</a:t>
          </a:r>
          <a:r>
            <a:rPr lang="ru-RU" sz="1800" dirty="0"/>
            <a:t> </a:t>
          </a:r>
          <a:r>
            <a:rPr lang="ru-RU" sz="1800" dirty="0" err="1"/>
            <a:t>інтереси</a:t>
          </a:r>
          <a:r>
            <a:rPr lang="ru-RU" sz="1800" dirty="0"/>
            <a:t> </a:t>
          </a:r>
          <a:r>
            <a:rPr lang="ru-RU" sz="1800" dirty="0" err="1"/>
            <a:t>двох</a:t>
          </a:r>
          <a:r>
            <a:rPr lang="ru-RU" sz="1800" dirty="0"/>
            <a:t> держав </a:t>
          </a:r>
          <a:r>
            <a:rPr lang="ru-RU" sz="1800" dirty="0" err="1"/>
            <a:t>або</a:t>
          </a:r>
          <a:r>
            <a:rPr lang="ru-RU" sz="1800" dirty="0"/>
            <a:t> </a:t>
          </a:r>
          <a:r>
            <a:rPr lang="ru-RU" sz="1800" dirty="0" err="1"/>
            <a:t>групи</a:t>
          </a:r>
          <a:r>
            <a:rPr lang="ru-RU" sz="1800" dirty="0"/>
            <a:t> держав.</a:t>
          </a:r>
          <a:endParaRPr lang="uk-UA" sz="1800" dirty="0"/>
        </a:p>
      </dgm:t>
    </dgm:pt>
    <dgm:pt modelId="{397461CE-4179-4849-AD23-2D355F5C1EDB}" type="parTrans" cxnId="{193A45C1-8928-4477-B990-B88E5E6AAB81}">
      <dgm:prSet/>
      <dgm:spPr/>
      <dgm:t>
        <a:bodyPr/>
        <a:lstStyle/>
        <a:p>
          <a:endParaRPr lang="uk-UA"/>
        </a:p>
      </dgm:t>
    </dgm:pt>
    <dgm:pt modelId="{28F5AF76-72BB-428F-AA85-A23A08F1D9AF}" type="sibTrans" cxnId="{193A45C1-8928-4477-B990-B88E5E6AAB81}">
      <dgm:prSet/>
      <dgm:spPr/>
      <dgm:t>
        <a:bodyPr/>
        <a:lstStyle/>
        <a:p>
          <a:endParaRPr lang="uk-UA"/>
        </a:p>
      </dgm:t>
    </dgm:pt>
    <dgm:pt modelId="{A602695B-1A28-4D4A-A578-910F98FBFD9F}">
      <dgm:prSet phldrT="[Текст]" custT="1"/>
      <dgm:spPr/>
      <dgm:t>
        <a:bodyPr/>
        <a:lstStyle/>
        <a:p>
          <a:r>
            <a:rPr lang="uk-UA" sz="1800" dirty="0"/>
            <a:t>Вони можуть виражатися через денонсацію договорів, розрив дипломатичних стосунків, економічну блокаду, провокування внутрішньої дестабілізації шляхом інформаційних диверсій, терористичних актів, військових переворотів, громадянської та світової воєн.</a:t>
          </a:r>
        </a:p>
      </dgm:t>
    </dgm:pt>
    <dgm:pt modelId="{D0E371D8-CCBB-49C4-903C-85DA7F4AC95A}" type="parTrans" cxnId="{381BF997-DEA8-4B18-83DD-47C5BC1CA9C1}">
      <dgm:prSet/>
      <dgm:spPr/>
      <dgm:t>
        <a:bodyPr/>
        <a:lstStyle/>
        <a:p>
          <a:endParaRPr lang="uk-UA"/>
        </a:p>
      </dgm:t>
    </dgm:pt>
    <dgm:pt modelId="{FA4EE997-43FA-4A5C-A34C-5C7BB473ED4E}" type="sibTrans" cxnId="{381BF997-DEA8-4B18-83DD-47C5BC1CA9C1}">
      <dgm:prSet/>
      <dgm:spPr/>
      <dgm:t>
        <a:bodyPr/>
        <a:lstStyle/>
        <a:p>
          <a:endParaRPr lang="uk-UA"/>
        </a:p>
      </dgm:t>
    </dgm:pt>
    <dgm:pt modelId="{940D2BE5-A13B-4083-A06F-715B5BC468C0}" type="pres">
      <dgm:prSet presAssocID="{40A055BD-74D4-4A50-8AB0-86290FCEF3B3}" presName="Name0" presStyleCnt="0">
        <dgm:presLayoutVars>
          <dgm:dir/>
          <dgm:animLvl val="lvl"/>
          <dgm:resizeHandles val="exact"/>
        </dgm:presLayoutVars>
      </dgm:prSet>
      <dgm:spPr/>
    </dgm:pt>
    <dgm:pt modelId="{79F7F97D-653A-409F-BE39-02116BFC0D41}" type="pres">
      <dgm:prSet presAssocID="{4D49AF31-1871-45B0-8C8D-F461D0B0534E}" presName="linNode" presStyleCnt="0"/>
      <dgm:spPr/>
    </dgm:pt>
    <dgm:pt modelId="{3409EC38-03F1-49A6-B2B1-FD5C58F11F03}" type="pres">
      <dgm:prSet presAssocID="{4D49AF31-1871-45B0-8C8D-F461D0B0534E}" presName="parentText" presStyleLbl="node1" presStyleIdx="0" presStyleCnt="3" custScaleX="73846" custScaleY="80703">
        <dgm:presLayoutVars>
          <dgm:chMax val="1"/>
          <dgm:bulletEnabled val="1"/>
        </dgm:presLayoutVars>
      </dgm:prSet>
      <dgm:spPr/>
    </dgm:pt>
    <dgm:pt modelId="{AA4AAA4A-E43B-4B29-B290-B7684BE33288}" type="pres">
      <dgm:prSet presAssocID="{4D49AF31-1871-45B0-8C8D-F461D0B0534E}" presName="descendantText" presStyleLbl="alignAccFollowNode1" presStyleIdx="0" presStyleCnt="3">
        <dgm:presLayoutVars>
          <dgm:bulletEnabled val="1"/>
        </dgm:presLayoutVars>
      </dgm:prSet>
      <dgm:spPr/>
    </dgm:pt>
    <dgm:pt modelId="{9EDF07EB-1861-4E76-8B65-26437813A30D}" type="pres">
      <dgm:prSet presAssocID="{1C4A7181-A803-4944-AFE6-B3EB07356C01}" presName="sp" presStyleCnt="0"/>
      <dgm:spPr/>
    </dgm:pt>
    <dgm:pt modelId="{5A786063-771D-4D31-A8AF-AE95A673D501}" type="pres">
      <dgm:prSet presAssocID="{66221015-5980-4FB2-9154-BB773CF2FF4A}" presName="linNode" presStyleCnt="0"/>
      <dgm:spPr/>
    </dgm:pt>
    <dgm:pt modelId="{F539CF89-71FC-4E55-9CE3-D20ED07417E1}" type="pres">
      <dgm:prSet presAssocID="{66221015-5980-4FB2-9154-BB773CF2FF4A}" presName="parentText" presStyleLbl="node1" presStyleIdx="1" presStyleCnt="3" custScaleX="72860" custScaleY="84080">
        <dgm:presLayoutVars>
          <dgm:chMax val="1"/>
          <dgm:bulletEnabled val="1"/>
        </dgm:presLayoutVars>
      </dgm:prSet>
      <dgm:spPr/>
    </dgm:pt>
    <dgm:pt modelId="{D363183C-4494-4E6D-B47D-E21BAC22C0EE}" type="pres">
      <dgm:prSet presAssocID="{66221015-5980-4FB2-9154-BB773CF2FF4A}" presName="descendantText" presStyleLbl="alignAccFollowNode1" presStyleIdx="1" presStyleCnt="3">
        <dgm:presLayoutVars>
          <dgm:bulletEnabled val="1"/>
        </dgm:presLayoutVars>
      </dgm:prSet>
      <dgm:spPr/>
    </dgm:pt>
    <dgm:pt modelId="{3430044A-E0CC-4B33-A7C9-2FA8D54E6A38}" type="pres">
      <dgm:prSet presAssocID="{3EA16671-37DE-4AB6-B8D0-9691E8CBE0EF}" presName="sp" presStyleCnt="0"/>
      <dgm:spPr/>
    </dgm:pt>
    <dgm:pt modelId="{4230BE61-C583-494B-9BE9-6B7D73ED7781}" type="pres">
      <dgm:prSet presAssocID="{63E6F6E0-C975-4B95-983C-217117B22696}" presName="linNode" presStyleCnt="0"/>
      <dgm:spPr/>
    </dgm:pt>
    <dgm:pt modelId="{2655ACA3-9D3A-495C-A4F3-DE86F891E853}" type="pres">
      <dgm:prSet presAssocID="{63E6F6E0-C975-4B95-983C-217117B22696}" presName="parentText" presStyleLbl="node1" presStyleIdx="2" presStyleCnt="3" custScaleX="73846" custScaleY="80159">
        <dgm:presLayoutVars>
          <dgm:chMax val="1"/>
          <dgm:bulletEnabled val="1"/>
        </dgm:presLayoutVars>
      </dgm:prSet>
      <dgm:spPr/>
    </dgm:pt>
    <dgm:pt modelId="{913A7385-9E90-43E8-B808-58C1A16F7409}" type="pres">
      <dgm:prSet presAssocID="{63E6F6E0-C975-4B95-983C-217117B22696}" presName="descendantText" presStyleLbl="alignAccFollowNode1" presStyleIdx="2" presStyleCnt="3">
        <dgm:presLayoutVars>
          <dgm:bulletEnabled val="1"/>
        </dgm:presLayoutVars>
      </dgm:prSet>
      <dgm:spPr/>
    </dgm:pt>
  </dgm:ptLst>
  <dgm:cxnLst>
    <dgm:cxn modelId="{11CAFB05-5285-4FA8-A2E4-800F4114F896}" type="presOf" srcId="{66221015-5980-4FB2-9154-BB773CF2FF4A}" destId="{F539CF89-71FC-4E55-9CE3-D20ED07417E1}" srcOrd="0" destOrd="0" presId="urn:microsoft.com/office/officeart/2005/8/layout/vList5"/>
    <dgm:cxn modelId="{41D25708-43DB-473C-971C-A990AA2398BF}" type="presOf" srcId="{4D49AF31-1871-45B0-8C8D-F461D0B0534E}" destId="{3409EC38-03F1-49A6-B2B1-FD5C58F11F03}" srcOrd="0" destOrd="0" presId="urn:microsoft.com/office/officeart/2005/8/layout/vList5"/>
    <dgm:cxn modelId="{28F59B0C-84EA-4676-8D5C-6D3540F21CC5}" type="presOf" srcId="{535807FE-8049-4E52-941E-F45A92F936B6}" destId="{913A7385-9E90-43E8-B808-58C1A16F7409}" srcOrd="0" destOrd="0" presId="urn:microsoft.com/office/officeart/2005/8/layout/vList5"/>
    <dgm:cxn modelId="{59A18B2E-39BD-43F7-98CD-C9B82CABA407}" type="presOf" srcId="{6F8992BC-7543-4AB6-B93C-EBFC7F459804}" destId="{AA4AAA4A-E43B-4B29-B290-B7684BE33288}" srcOrd="0" destOrd="0" presId="urn:microsoft.com/office/officeart/2005/8/layout/vList5"/>
    <dgm:cxn modelId="{4A2E8131-58C8-435F-908C-25FE00270295}" type="presOf" srcId="{63E6F6E0-C975-4B95-983C-217117B22696}" destId="{2655ACA3-9D3A-495C-A4F3-DE86F891E853}" srcOrd="0" destOrd="0" presId="urn:microsoft.com/office/officeart/2005/8/layout/vList5"/>
    <dgm:cxn modelId="{E48D3445-3895-4FBD-992A-F8899F87AB69}" type="presOf" srcId="{A602695B-1A28-4D4A-A578-910F98FBFD9F}" destId="{913A7385-9E90-43E8-B808-58C1A16F7409}" srcOrd="0" destOrd="1" presId="urn:microsoft.com/office/officeart/2005/8/layout/vList5"/>
    <dgm:cxn modelId="{529ED046-2C9A-424C-B763-F5D5C03DBE6D}" srcId="{40A055BD-74D4-4A50-8AB0-86290FCEF3B3}" destId="{66221015-5980-4FB2-9154-BB773CF2FF4A}" srcOrd="1" destOrd="0" parTransId="{2FC16FEC-3C56-45CC-8637-0DB6F462771F}" sibTransId="{3EA16671-37DE-4AB6-B8D0-9691E8CBE0EF}"/>
    <dgm:cxn modelId="{1F05F44B-B519-4AD7-B58B-BFE3F6824B18}" srcId="{66221015-5980-4FB2-9154-BB773CF2FF4A}" destId="{CE4AA5EE-FCF4-4912-8A6B-2F7C817DD7D6}" srcOrd="1" destOrd="0" parTransId="{B82A3734-350D-4CAA-B08B-AB6867758782}" sibTransId="{9D553E87-F279-4B3E-BD06-E9E935CE68D2}"/>
    <dgm:cxn modelId="{8F63FF6C-2D50-407D-959E-F9194CAAC876}" type="presOf" srcId="{CE4AA5EE-FCF4-4912-8A6B-2F7C817DD7D6}" destId="{D363183C-4494-4E6D-B47D-E21BAC22C0EE}" srcOrd="0" destOrd="1" presId="urn:microsoft.com/office/officeart/2005/8/layout/vList5"/>
    <dgm:cxn modelId="{C32A2655-1E76-4C72-8246-60FEC7AE1EB5}" type="presOf" srcId="{40A055BD-74D4-4A50-8AB0-86290FCEF3B3}" destId="{940D2BE5-A13B-4083-A06F-715B5BC468C0}" srcOrd="0" destOrd="0" presId="urn:microsoft.com/office/officeart/2005/8/layout/vList5"/>
    <dgm:cxn modelId="{418E1384-B1D8-4723-A1AA-D5EB91EDE1F9}" srcId="{40A055BD-74D4-4A50-8AB0-86290FCEF3B3}" destId="{4D49AF31-1871-45B0-8C8D-F461D0B0534E}" srcOrd="0" destOrd="0" parTransId="{CFCEEDB2-2ABD-4A63-BE48-164E9537FA8E}" sibTransId="{1C4A7181-A803-4944-AFE6-B3EB07356C01}"/>
    <dgm:cxn modelId="{381BF997-DEA8-4B18-83DD-47C5BC1CA9C1}" srcId="{63E6F6E0-C975-4B95-983C-217117B22696}" destId="{A602695B-1A28-4D4A-A578-910F98FBFD9F}" srcOrd="1" destOrd="0" parTransId="{D0E371D8-CCBB-49C4-903C-85DA7F4AC95A}" sibTransId="{FA4EE997-43FA-4A5C-A34C-5C7BB473ED4E}"/>
    <dgm:cxn modelId="{2C2C06A0-ADA9-4FDF-9B35-59BA7284DA5D}" srcId="{4D49AF31-1871-45B0-8C8D-F461D0B0534E}" destId="{73986097-78F1-4594-95A4-293BE905645C}" srcOrd="1" destOrd="0" parTransId="{CD5902EA-8C49-449A-AF0A-C0C050981C84}" sibTransId="{AD548321-4FE3-4D34-B622-69B2CCB09007}"/>
    <dgm:cxn modelId="{193A45C1-8928-4477-B990-B88E5E6AAB81}" srcId="{63E6F6E0-C975-4B95-983C-217117B22696}" destId="{535807FE-8049-4E52-941E-F45A92F936B6}" srcOrd="0" destOrd="0" parTransId="{397461CE-4179-4849-AD23-2D355F5C1EDB}" sibTransId="{28F5AF76-72BB-428F-AA85-A23A08F1D9AF}"/>
    <dgm:cxn modelId="{D6CC24DC-F952-41BA-BD97-FDD52037DBCF}" srcId="{40A055BD-74D4-4A50-8AB0-86290FCEF3B3}" destId="{63E6F6E0-C975-4B95-983C-217117B22696}" srcOrd="2" destOrd="0" parTransId="{36A130FD-6B42-4F49-9A8B-36FC565A7DF2}" sibTransId="{438B3589-4770-44A1-AEB1-87F20CE6501A}"/>
    <dgm:cxn modelId="{383613DF-8B3A-40EB-81C7-8DF9DB33F508}" srcId="{4D49AF31-1871-45B0-8C8D-F461D0B0534E}" destId="{6F8992BC-7543-4AB6-B93C-EBFC7F459804}" srcOrd="0" destOrd="0" parTransId="{EB50EEFD-90A9-4C3C-8200-B4F5AD93E89A}" sibTransId="{52714D94-895D-4578-80CD-931773ACEE43}"/>
    <dgm:cxn modelId="{396EABE8-B8F2-4BCE-B7E0-2B7740FEFE33}" type="presOf" srcId="{E27E3B23-7C45-45EE-BC13-6CED262218C0}" destId="{D363183C-4494-4E6D-B47D-E21BAC22C0EE}" srcOrd="0" destOrd="0" presId="urn:microsoft.com/office/officeart/2005/8/layout/vList5"/>
    <dgm:cxn modelId="{24713EF5-8E53-4FA1-83C6-FB55DC4D32D4}" type="presOf" srcId="{73986097-78F1-4594-95A4-293BE905645C}" destId="{AA4AAA4A-E43B-4B29-B290-B7684BE33288}" srcOrd="0" destOrd="1" presId="urn:microsoft.com/office/officeart/2005/8/layout/vList5"/>
    <dgm:cxn modelId="{30A636FF-B567-40C7-996B-D786D724A9CB}" srcId="{66221015-5980-4FB2-9154-BB773CF2FF4A}" destId="{E27E3B23-7C45-45EE-BC13-6CED262218C0}" srcOrd="0" destOrd="0" parTransId="{57A9EFBF-2E8B-4062-A1A0-9016EB0FEC3F}" sibTransId="{33C0C6FC-F9CC-496E-A464-4DCC79F661A8}"/>
    <dgm:cxn modelId="{1020B68B-B2F3-4F7E-9D1A-CB4F0CE3D2E2}" type="presParOf" srcId="{940D2BE5-A13B-4083-A06F-715B5BC468C0}" destId="{79F7F97D-653A-409F-BE39-02116BFC0D41}" srcOrd="0" destOrd="0" presId="urn:microsoft.com/office/officeart/2005/8/layout/vList5"/>
    <dgm:cxn modelId="{3852DCFE-E6FD-4068-A5F2-E26517946823}" type="presParOf" srcId="{79F7F97D-653A-409F-BE39-02116BFC0D41}" destId="{3409EC38-03F1-49A6-B2B1-FD5C58F11F03}" srcOrd="0" destOrd="0" presId="urn:microsoft.com/office/officeart/2005/8/layout/vList5"/>
    <dgm:cxn modelId="{A73F7B72-21C3-4334-ABBB-2EFA73F2821C}" type="presParOf" srcId="{79F7F97D-653A-409F-BE39-02116BFC0D41}" destId="{AA4AAA4A-E43B-4B29-B290-B7684BE33288}" srcOrd="1" destOrd="0" presId="urn:microsoft.com/office/officeart/2005/8/layout/vList5"/>
    <dgm:cxn modelId="{28BDE690-6D7D-4DDB-9B6F-B76A398C51B6}" type="presParOf" srcId="{940D2BE5-A13B-4083-A06F-715B5BC468C0}" destId="{9EDF07EB-1861-4E76-8B65-26437813A30D}" srcOrd="1" destOrd="0" presId="urn:microsoft.com/office/officeart/2005/8/layout/vList5"/>
    <dgm:cxn modelId="{AC00E7B0-3651-41A9-8F3C-2679ED792B64}" type="presParOf" srcId="{940D2BE5-A13B-4083-A06F-715B5BC468C0}" destId="{5A786063-771D-4D31-A8AF-AE95A673D501}" srcOrd="2" destOrd="0" presId="urn:microsoft.com/office/officeart/2005/8/layout/vList5"/>
    <dgm:cxn modelId="{4FFA4EE7-62E8-4157-858B-807E39BEDE45}" type="presParOf" srcId="{5A786063-771D-4D31-A8AF-AE95A673D501}" destId="{F539CF89-71FC-4E55-9CE3-D20ED07417E1}" srcOrd="0" destOrd="0" presId="urn:microsoft.com/office/officeart/2005/8/layout/vList5"/>
    <dgm:cxn modelId="{378F55B6-DDF6-4529-A5E7-AFB4937AD0B5}" type="presParOf" srcId="{5A786063-771D-4D31-A8AF-AE95A673D501}" destId="{D363183C-4494-4E6D-B47D-E21BAC22C0EE}" srcOrd="1" destOrd="0" presId="urn:microsoft.com/office/officeart/2005/8/layout/vList5"/>
    <dgm:cxn modelId="{F03EFC26-E2DC-4BCC-B7BC-A748759B2587}" type="presParOf" srcId="{940D2BE5-A13B-4083-A06F-715B5BC468C0}" destId="{3430044A-E0CC-4B33-A7C9-2FA8D54E6A38}" srcOrd="3" destOrd="0" presId="urn:microsoft.com/office/officeart/2005/8/layout/vList5"/>
    <dgm:cxn modelId="{2ED2AED1-0661-4291-A500-DA9F67647FAF}" type="presParOf" srcId="{940D2BE5-A13B-4083-A06F-715B5BC468C0}" destId="{4230BE61-C583-494B-9BE9-6B7D73ED7781}" srcOrd="4" destOrd="0" presId="urn:microsoft.com/office/officeart/2005/8/layout/vList5"/>
    <dgm:cxn modelId="{98A1E5D5-7A67-49A4-86B2-CAEB1E5D81A8}" type="presParOf" srcId="{4230BE61-C583-494B-9BE9-6B7D73ED7781}" destId="{2655ACA3-9D3A-495C-A4F3-DE86F891E853}" srcOrd="0" destOrd="0" presId="urn:microsoft.com/office/officeart/2005/8/layout/vList5"/>
    <dgm:cxn modelId="{E44C0FEA-9034-4D6C-99DD-0AF2161BFEE9}" type="presParOf" srcId="{4230BE61-C583-494B-9BE9-6B7D73ED7781}" destId="{913A7385-9E90-43E8-B808-58C1A16F740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4EB370-A809-40BE-BFB2-7A7ABF8AD875}"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uk-UA"/>
        </a:p>
      </dgm:t>
    </dgm:pt>
    <dgm:pt modelId="{BCD23749-C074-4D64-BBA5-B67467C911B4}">
      <dgm:prSet phldrT="[Текст]" custT="1"/>
      <dgm:spPr/>
      <dgm:t>
        <a:bodyPr/>
        <a:lstStyle/>
        <a:p>
          <a:r>
            <a:rPr lang="uk-UA" sz="2400" dirty="0">
              <a:solidFill>
                <a:schemeClr val="tx1"/>
              </a:solidFill>
            </a:rPr>
            <a:t>1. Агресивна </a:t>
          </a:r>
        </a:p>
      </dgm:t>
    </dgm:pt>
    <dgm:pt modelId="{E1EC7A78-A7D6-49EA-87D7-B15E068AED4E}" type="parTrans" cxnId="{645F7B71-1065-4779-BB3E-3FFB0147A552}">
      <dgm:prSet/>
      <dgm:spPr/>
      <dgm:t>
        <a:bodyPr/>
        <a:lstStyle/>
        <a:p>
          <a:endParaRPr lang="uk-UA"/>
        </a:p>
      </dgm:t>
    </dgm:pt>
    <dgm:pt modelId="{84DF83B6-B9E9-4B4A-9400-201DFCA552D1}" type="sibTrans" cxnId="{645F7B71-1065-4779-BB3E-3FFB0147A552}">
      <dgm:prSet/>
      <dgm:spPr/>
      <dgm:t>
        <a:bodyPr/>
        <a:lstStyle/>
        <a:p>
          <a:endParaRPr lang="uk-UA"/>
        </a:p>
      </dgm:t>
    </dgm:pt>
    <dgm:pt modelId="{58DBF349-7D27-4D36-B158-CC96BA1A1FE9}">
      <dgm:prSet phldrT="[Текст]" custT="1"/>
      <dgm:spPr/>
      <dgm:t>
        <a:bodyPr/>
        <a:lstStyle/>
        <a:p>
          <a:r>
            <a:rPr lang="uk-UA" sz="2400" dirty="0">
              <a:solidFill>
                <a:schemeClr val="tx1"/>
              </a:solidFill>
            </a:rPr>
            <a:t>2. Активна </a:t>
          </a:r>
        </a:p>
      </dgm:t>
    </dgm:pt>
    <dgm:pt modelId="{B8EBBBB2-931A-4968-95DB-93D61DDDAAA0}" type="parTrans" cxnId="{08757D09-02F2-4022-9324-80EB6E4C356E}">
      <dgm:prSet/>
      <dgm:spPr/>
      <dgm:t>
        <a:bodyPr/>
        <a:lstStyle/>
        <a:p>
          <a:endParaRPr lang="uk-UA"/>
        </a:p>
      </dgm:t>
    </dgm:pt>
    <dgm:pt modelId="{C37B3E02-1C86-456F-AE93-0ECED96ED6CF}" type="sibTrans" cxnId="{08757D09-02F2-4022-9324-80EB6E4C356E}">
      <dgm:prSet/>
      <dgm:spPr/>
      <dgm:t>
        <a:bodyPr/>
        <a:lstStyle/>
        <a:p>
          <a:endParaRPr lang="uk-UA"/>
        </a:p>
      </dgm:t>
    </dgm:pt>
    <dgm:pt modelId="{B3872AC0-A7E4-45D2-8F41-7EF4C5A81746}">
      <dgm:prSet phldrT="[Текст]" custT="1"/>
      <dgm:spPr/>
      <dgm:t>
        <a:bodyPr/>
        <a:lstStyle/>
        <a:p>
          <a:r>
            <a:rPr lang="uk-UA" sz="2400" dirty="0">
              <a:solidFill>
                <a:schemeClr val="tx1"/>
              </a:solidFill>
            </a:rPr>
            <a:t>3. Пасивна</a:t>
          </a:r>
        </a:p>
      </dgm:t>
    </dgm:pt>
    <dgm:pt modelId="{B996DE53-5589-4046-B556-736B798A67A6}" type="parTrans" cxnId="{062A7D44-E162-4716-9526-110780E53FC4}">
      <dgm:prSet/>
      <dgm:spPr/>
      <dgm:t>
        <a:bodyPr/>
        <a:lstStyle/>
        <a:p>
          <a:endParaRPr lang="uk-UA"/>
        </a:p>
      </dgm:t>
    </dgm:pt>
    <dgm:pt modelId="{EA71F752-EE63-4E69-B47C-D2AD7C5417A7}" type="sibTrans" cxnId="{062A7D44-E162-4716-9526-110780E53FC4}">
      <dgm:prSet/>
      <dgm:spPr/>
      <dgm:t>
        <a:bodyPr/>
        <a:lstStyle/>
        <a:p>
          <a:endParaRPr lang="uk-UA"/>
        </a:p>
      </dgm:t>
    </dgm:pt>
    <dgm:pt modelId="{A55EE850-C244-45BE-88D6-1D95E1500271}">
      <dgm:prSet phldrT="[Текст]" custT="1"/>
      <dgm:spPr/>
      <dgm:t>
        <a:bodyPr/>
        <a:lstStyle/>
        <a:p>
          <a:r>
            <a:rPr lang="uk-UA" sz="2000" dirty="0">
              <a:solidFill>
                <a:schemeClr val="tx1"/>
              </a:solidFill>
            </a:rPr>
            <a:t>4. Консервативна</a:t>
          </a:r>
        </a:p>
      </dgm:t>
    </dgm:pt>
    <dgm:pt modelId="{32EB5F9A-9067-4EE1-BF2C-908548EB3B79}" type="parTrans" cxnId="{15AE097A-9F2B-4E66-AB17-06985776D538}">
      <dgm:prSet/>
      <dgm:spPr/>
      <dgm:t>
        <a:bodyPr/>
        <a:lstStyle/>
        <a:p>
          <a:endParaRPr lang="uk-UA"/>
        </a:p>
      </dgm:t>
    </dgm:pt>
    <dgm:pt modelId="{72ED66E4-38D7-4271-AABD-87AF9ACF0985}" type="sibTrans" cxnId="{15AE097A-9F2B-4E66-AB17-06985776D538}">
      <dgm:prSet/>
      <dgm:spPr/>
      <dgm:t>
        <a:bodyPr/>
        <a:lstStyle/>
        <a:p>
          <a:endParaRPr lang="uk-UA"/>
        </a:p>
      </dgm:t>
    </dgm:pt>
    <dgm:pt modelId="{5B0A1A4B-4891-4D20-A3A2-248F9F23C284}" type="pres">
      <dgm:prSet presAssocID="{944EB370-A809-40BE-BFB2-7A7ABF8AD875}" presName="matrix" presStyleCnt="0">
        <dgm:presLayoutVars>
          <dgm:chMax val="1"/>
          <dgm:dir/>
          <dgm:resizeHandles val="exact"/>
        </dgm:presLayoutVars>
      </dgm:prSet>
      <dgm:spPr/>
    </dgm:pt>
    <dgm:pt modelId="{8ED0212C-7317-486B-B63C-095163F569FF}" type="pres">
      <dgm:prSet presAssocID="{944EB370-A809-40BE-BFB2-7A7ABF8AD875}" presName="axisShape" presStyleLbl="bgShp" presStyleIdx="0" presStyleCnt="1"/>
      <dgm:spPr/>
    </dgm:pt>
    <dgm:pt modelId="{B9B79D12-AB95-4693-AA20-87F289C3DF03}" type="pres">
      <dgm:prSet presAssocID="{944EB370-A809-40BE-BFB2-7A7ABF8AD875}" presName="rect1" presStyleLbl="node1" presStyleIdx="0" presStyleCnt="4">
        <dgm:presLayoutVars>
          <dgm:chMax val="0"/>
          <dgm:chPref val="0"/>
          <dgm:bulletEnabled val="1"/>
        </dgm:presLayoutVars>
      </dgm:prSet>
      <dgm:spPr/>
    </dgm:pt>
    <dgm:pt modelId="{37B807AB-3F79-4348-A6E5-A7E1F32A022C}" type="pres">
      <dgm:prSet presAssocID="{944EB370-A809-40BE-BFB2-7A7ABF8AD875}" presName="rect2" presStyleLbl="node1" presStyleIdx="1" presStyleCnt="4">
        <dgm:presLayoutVars>
          <dgm:chMax val="0"/>
          <dgm:chPref val="0"/>
          <dgm:bulletEnabled val="1"/>
        </dgm:presLayoutVars>
      </dgm:prSet>
      <dgm:spPr/>
    </dgm:pt>
    <dgm:pt modelId="{80611F88-2C90-4516-A6C1-5D830A538176}" type="pres">
      <dgm:prSet presAssocID="{944EB370-A809-40BE-BFB2-7A7ABF8AD875}" presName="rect3" presStyleLbl="node1" presStyleIdx="2" presStyleCnt="4">
        <dgm:presLayoutVars>
          <dgm:chMax val="0"/>
          <dgm:chPref val="0"/>
          <dgm:bulletEnabled val="1"/>
        </dgm:presLayoutVars>
      </dgm:prSet>
      <dgm:spPr/>
    </dgm:pt>
    <dgm:pt modelId="{E13F0DA0-A72F-4140-9B6D-F7A327E934AF}" type="pres">
      <dgm:prSet presAssocID="{944EB370-A809-40BE-BFB2-7A7ABF8AD875}" presName="rect4" presStyleLbl="node1" presStyleIdx="3" presStyleCnt="4">
        <dgm:presLayoutVars>
          <dgm:chMax val="0"/>
          <dgm:chPref val="0"/>
          <dgm:bulletEnabled val="1"/>
        </dgm:presLayoutVars>
      </dgm:prSet>
      <dgm:spPr/>
    </dgm:pt>
  </dgm:ptLst>
  <dgm:cxnLst>
    <dgm:cxn modelId="{08757D09-02F2-4022-9324-80EB6E4C356E}" srcId="{944EB370-A809-40BE-BFB2-7A7ABF8AD875}" destId="{58DBF349-7D27-4D36-B158-CC96BA1A1FE9}" srcOrd="1" destOrd="0" parTransId="{B8EBBBB2-931A-4968-95DB-93D61DDDAAA0}" sibTransId="{C37B3E02-1C86-456F-AE93-0ECED96ED6CF}"/>
    <dgm:cxn modelId="{2083823F-2082-460C-83C2-94CA982579E5}" type="presOf" srcId="{BCD23749-C074-4D64-BBA5-B67467C911B4}" destId="{B9B79D12-AB95-4693-AA20-87F289C3DF03}" srcOrd="0" destOrd="0" presId="urn:microsoft.com/office/officeart/2005/8/layout/matrix2"/>
    <dgm:cxn modelId="{062A7D44-E162-4716-9526-110780E53FC4}" srcId="{944EB370-A809-40BE-BFB2-7A7ABF8AD875}" destId="{B3872AC0-A7E4-45D2-8F41-7EF4C5A81746}" srcOrd="2" destOrd="0" parTransId="{B996DE53-5589-4046-B556-736B798A67A6}" sibTransId="{EA71F752-EE63-4E69-B47C-D2AD7C5417A7}"/>
    <dgm:cxn modelId="{645F7B71-1065-4779-BB3E-3FFB0147A552}" srcId="{944EB370-A809-40BE-BFB2-7A7ABF8AD875}" destId="{BCD23749-C074-4D64-BBA5-B67467C911B4}" srcOrd="0" destOrd="0" parTransId="{E1EC7A78-A7D6-49EA-87D7-B15E068AED4E}" sibTransId="{84DF83B6-B9E9-4B4A-9400-201DFCA552D1}"/>
    <dgm:cxn modelId="{15AE097A-9F2B-4E66-AB17-06985776D538}" srcId="{944EB370-A809-40BE-BFB2-7A7ABF8AD875}" destId="{A55EE850-C244-45BE-88D6-1D95E1500271}" srcOrd="3" destOrd="0" parTransId="{32EB5F9A-9067-4EE1-BF2C-908548EB3B79}" sibTransId="{72ED66E4-38D7-4271-AABD-87AF9ACF0985}"/>
    <dgm:cxn modelId="{933269A1-B695-41CB-BF5A-0E93B9EBFB23}" type="presOf" srcId="{944EB370-A809-40BE-BFB2-7A7ABF8AD875}" destId="{5B0A1A4B-4891-4D20-A3A2-248F9F23C284}" srcOrd="0" destOrd="0" presId="urn:microsoft.com/office/officeart/2005/8/layout/matrix2"/>
    <dgm:cxn modelId="{AD57E9AF-CA39-4909-8E7F-7F83B92B598E}" type="presOf" srcId="{A55EE850-C244-45BE-88D6-1D95E1500271}" destId="{E13F0DA0-A72F-4140-9B6D-F7A327E934AF}" srcOrd="0" destOrd="0" presId="urn:microsoft.com/office/officeart/2005/8/layout/matrix2"/>
    <dgm:cxn modelId="{77FB31BF-61FE-4041-BBB7-F693ABF7D7A6}" type="presOf" srcId="{B3872AC0-A7E4-45D2-8F41-7EF4C5A81746}" destId="{80611F88-2C90-4516-A6C1-5D830A538176}" srcOrd="0" destOrd="0" presId="urn:microsoft.com/office/officeart/2005/8/layout/matrix2"/>
    <dgm:cxn modelId="{31524FC1-53D4-4379-9F07-C7D529E9C729}" type="presOf" srcId="{58DBF349-7D27-4D36-B158-CC96BA1A1FE9}" destId="{37B807AB-3F79-4348-A6E5-A7E1F32A022C}" srcOrd="0" destOrd="0" presId="urn:microsoft.com/office/officeart/2005/8/layout/matrix2"/>
    <dgm:cxn modelId="{98178778-1B49-4628-BDE5-270941207691}" type="presParOf" srcId="{5B0A1A4B-4891-4D20-A3A2-248F9F23C284}" destId="{8ED0212C-7317-486B-B63C-095163F569FF}" srcOrd="0" destOrd="0" presId="urn:microsoft.com/office/officeart/2005/8/layout/matrix2"/>
    <dgm:cxn modelId="{1296CE0D-D160-428B-B58F-EB1461570088}" type="presParOf" srcId="{5B0A1A4B-4891-4D20-A3A2-248F9F23C284}" destId="{B9B79D12-AB95-4693-AA20-87F289C3DF03}" srcOrd="1" destOrd="0" presId="urn:microsoft.com/office/officeart/2005/8/layout/matrix2"/>
    <dgm:cxn modelId="{F0169E53-C33C-46F4-9817-5D90A922729F}" type="presParOf" srcId="{5B0A1A4B-4891-4D20-A3A2-248F9F23C284}" destId="{37B807AB-3F79-4348-A6E5-A7E1F32A022C}" srcOrd="2" destOrd="0" presId="urn:microsoft.com/office/officeart/2005/8/layout/matrix2"/>
    <dgm:cxn modelId="{A63BCA70-B62B-407D-B3F4-2A75A7FA0B09}" type="presParOf" srcId="{5B0A1A4B-4891-4D20-A3A2-248F9F23C284}" destId="{80611F88-2C90-4516-A6C1-5D830A538176}" srcOrd="3" destOrd="0" presId="urn:microsoft.com/office/officeart/2005/8/layout/matrix2"/>
    <dgm:cxn modelId="{7A4EBA34-4C40-4708-8D0B-8D741AD6F8B0}" type="presParOf" srcId="{5B0A1A4B-4891-4D20-A3A2-248F9F23C284}" destId="{E13F0DA0-A72F-4140-9B6D-F7A327E934AF}"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608FB1-2C9B-4D91-AD62-0C16DC58F037}"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uk-UA"/>
        </a:p>
      </dgm:t>
    </dgm:pt>
    <dgm:pt modelId="{E7D99080-DA24-4C2C-A0DF-58398809AB48}">
      <dgm:prSet phldrT="[Текст]"/>
      <dgm:spPr/>
      <dgm:t>
        <a:bodyPr/>
        <a:lstStyle/>
        <a:p>
          <a:pPr algn="ctr"/>
          <a:r>
            <a:rPr lang="ru-RU" dirty="0" err="1">
              <a:solidFill>
                <a:schemeClr val="bg1"/>
              </a:solidFill>
            </a:rPr>
            <a:t>Форми</a:t>
          </a:r>
          <a:r>
            <a:rPr lang="ru-RU" dirty="0">
              <a:solidFill>
                <a:schemeClr val="bg1"/>
              </a:solidFill>
            </a:rPr>
            <a:t> </a:t>
          </a:r>
          <a:r>
            <a:rPr lang="ru-RU" dirty="0" err="1">
              <a:solidFill>
                <a:schemeClr val="bg1"/>
              </a:solidFill>
            </a:rPr>
            <a:t>дипломатичної</a:t>
          </a:r>
          <a:r>
            <a:rPr lang="ru-RU" dirty="0">
              <a:solidFill>
                <a:schemeClr val="bg1"/>
              </a:solidFill>
            </a:rPr>
            <a:t> </a:t>
          </a:r>
          <a:r>
            <a:rPr lang="ru-RU" dirty="0" err="1">
              <a:solidFill>
                <a:schemeClr val="bg1"/>
              </a:solidFill>
            </a:rPr>
            <a:t>діяльності</a:t>
          </a:r>
          <a:r>
            <a:rPr lang="ru-RU" dirty="0">
              <a:solidFill>
                <a:schemeClr val="bg1"/>
              </a:solidFill>
            </a:rPr>
            <a:t>:</a:t>
          </a:r>
          <a:endParaRPr lang="uk-UA" dirty="0">
            <a:solidFill>
              <a:schemeClr val="bg1"/>
            </a:solidFill>
          </a:endParaRPr>
        </a:p>
      </dgm:t>
    </dgm:pt>
    <dgm:pt modelId="{3E2A89C4-BF34-4619-96FD-D8AFCEAEEBE9}" type="parTrans" cxnId="{D4C50E1B-81EB-4562-B97B-BB530424F4AD}">
      <dgm:prSet/>
      <dgm:spPr/>
      <dgm:t>
        <a:bodyPr/>
        <a:lstStyle/>
        <a:p>
          <a:endParaRPr lang="uk-UA"/>
        </a:p>
      </dgm:t>
    </dgm:pt>
    <dgm:pt modelId="{4E342CC4-0F5F-4CFD-9E4D-D5B6B13F6526}" type="sibTrans" cxnId="{D4C50E1B-81EB-4562-B97B-BB530424F4AD}">
      <dgm:prSet/>
      <dgm:spPr/>
      <dgm:t>
        <a:bodyPr/>
        <a:lstStyle/>
        <a:p>
          <a:endParaRPr lang="uk-UA"/>
        </a:p>
      </dgm:t>
    </dgm:pt>
    <dgm:pt modelId="{0DC19399-24C1-438A-A2CB-BB23148B7959}">
      <dgm:prSet phldrT="[Текст]"/>
      <dgm:spPr/>
      <dgm:t>
        <a:bodyPr/>
        <a:lstStyle/>
        <a:p>
          <a:pPr algn="ctr"/>
          <a:r>
            <a:rPr lang="ru-RU" b="1" dirty="0">
              <a:solidFill>
                <a:schemeClr val="tx1"/>
              </a:solidFill>
            </a:rPr>
            <a:t>1. </a:t>
          </a:r>
          <a:r>
            <a:rPr lang="ru-RU" b="1" dirty="0" err="1">
              <a:solidFill>
                <a:schemeClr val="tx1"/>
              </a:solidFill>
            </a:rPr>
            <a:t>Спеціальні</a:t>
          </a:r>
          <a:r>
            <a:rPr lang="ru-RU" b="1" dirty="0">
              <a:solidFill>
                <a:schemeClr val="tx1"/>
              </a:solidFill>
            </a:rPr>
            <a:t> </a:t>
          </a:r>
          <a:r>
            <a:rPr lang="ru-RU" b="1" dirty="0" err="1">
              <a:solidFill>
                <a:schemeClr val="tx1"/>
              </a:solidFill>
            </a:rPr>
            <a:t>місії</a:t>
          </a:r>
          <a:r>
            <a:rPr lang="ru-RU" b="1" dirty="0">
              <a:solidFill>
                <a:schemeClr val="tx1"/>
              </a:solidFill>
            </a:rPr>
            <a:t> </a:t>
          </a:r>
          <a:r>
            <a:rPr lang="ru-RU" dirty="0">
              <a:solidFill>
                <a:schemeClr val="tx1"/>
              </a:solidFill>
            </a:rPr>
            <a:t>— </a:t>
          </a:r>
          <a:r>
            <a:rPr lang="ru-RU" dirty="0" err="1">
              <a:solidFill>
                <a:schemeClr val="tx1"/>
              </a:solidFill>
            </a:rPr>
            <a:t>найдавніша</a:t>
          </a:r>
          <a:r>
            <a:rPr lang="ru-RU" dirty="0">
              <a:solidFill>
                <a:schemeClr val="tx1"/>
              </a:solidFill>
            </a:rPr>
            <a:t> </a:t>
          </a:r>
          <a:r>
            <a:rPr lang="ru-RU" dirty="0" err="1">
              <a:solidFill>
                <a:schemeClr val="tx1"/>
              </a:solidFill>
            </a:rPr>
            <a:t>серед</a:t>
          </a:r>
          <a:r>
            <a:rPr lang="ru-RU" dirty="0">
              <a:solidFill>
                <a:schemeClr val="tx1"/>
              </a:solidFill>
            </a:rPr>
            <a:t> </a:t>
          </a:r>
          <a:r>
            <a:rPr lang="ru-RU" dirty="0" err="1">
              <a:solidFill>
                <a:schemeClr val="tx1"/>
              </a:solidFill>
            </a:rPr>
            <a:t>усіх</a:t>
          </a:r>
          <a:r>
            <a:rPr lang="ru-RU" dirty="0">
              <a:solidFill>
                <a:schemeClr val="tx1"/>
              </a:solidFill>
            </a:rPr>
            <a:t> форм </a:t>
          </a:r>
          <a:r>
            <a:rPr lang="ru-RU" dirty="0" err="1">
              <a:solidFill>
                <a:schemeClr val="tx1"/>
              </a:solidFill>
            </a:rPr>
            <a:t>дипломатичної</a:t>
          </a:r>
          <a:r>
            <a:rPr lang="ru-RU" dirty="0">
              <a:solidFill>
                <a:schemeClr val="tx1"/>
              </a:solidFill>
            </a:rPr>
            <a:t> </a:t>
          </a:r>
          <a:r>
            <a:rPr lang="ru-RU" dirty="0" err="1">
              <a:solidFill>
                <a:schemeClr val="tx1"/>
              </a:solidFill>
            </a:rPr>
            <a:t>діяльності</a:t>
          </a:r>
          <a:r>
            <a:rPr lang="ru-RU" dirty="0">
              <a:solidFill>
                <a:schemeClr val="tx1"/>
              </a:solidFill>
            </a:rPr>
            <a:t>, </a:t>
          </a:r>
          <a:r>
            <a:rPr lang="ru-RU" dirty="0" err="1">
              <a:solidFill>
                <a:schemeClr val="tx1"/>
              </a:solidFill>
            </a:rPr>
            <a:t>що</a:t>
          </a:r>
          <a:r>
            <a:rPr lang="ru-RU" dirty="0">
              <a:solidFill>
                <a:schemeClr val="tx1"/>
              </a:solidFill>
            </a:rPr>
            <a:t> </a:t>
          </a:r>
          <a:r>
            <a:rPr lang="ru-RU" dirty="0" err="1">
              <a:solidFill>
                <a:schemeClr val="tx1"/>
              </a:solidFill>
            </a:rPr>
            <a:t>тисячоліттями</a:t>
          </a:r>
          <a:r>
            <a:rPr lang="ru-RU" dirty="0">
              <a:solidFill>
                <a:schemeClr val="tx1"/>
              </a:solidFill>
            </a:rPr>
            <a:t> </a:t>
          </a:r>
          <a:r>
            <a:rPr lang="ru-RU" dirty="0" err="1">
              <a:solidFill>
                <a:schemeClr val="tx1"/>
              </a:solidFill>
            </a:rPr>
            <a:t>була</a:t>
          </a:r>
          <a:r>
            <a:rPr lang="ru-RU" dirty="0">
              <a:solidFill>
                <a:schemeClr val="tx1"/>
              </a:solidFill>
            </a:rPr>
            <a:t> </a:t>
          </a:r>
          <a:r>
            <a:rPr lang="ru-RU" dirty="0" err="1">
              <a:solidFill>
                <a:schemeClr val="tx1"/>
              </a:solidFill>
            </a:rPr>
            <a:t>єдиним</a:t>
          </a:r>
          <a:r>
            <a:rPr lang="ru-RU" dirty="0">
              <a:solidFill>
                <a:schemeClr val="tx1"/>
              </a:solidFill>
            </a:rPr>
            <a:t> способом </a:t>
          </a:r>
          <a:r>
            <a:rPr lang="ru-RU" dirty="0" err="1">
              <a:solidFill>
                <a:schemeClr val="tx1"/>
              </a:solidFill>
            </a:rPr>
            <a:t>здійснення</a:t>
          </a:r>
          <a:r>
            <a:rPr lang="ru-RU" dirty="0">
              <a:solidFill>
                <a:schemeClr val="tx1"/>
              </a:solidFill>
            </a:rPr>
            <a:t> </a:t>
          </a:r>
          <a:r>
            <a:rPr lang="ru-RU" dirty="0" err="1">
              <a:solidFill>
                <a:schemeClr val="tx1"/>
              </a:solidFill>
            </a:rPr>
            <a:t>дипломатичних</a:t>
          </a:r>
          <a:r>
            <a:rPr lang="ru-RU" dirty="0">
              <a:solidFill>
                <a:schemeClr val="tx1"/>
              </a:solidFill>
            </a:rPr>
            <a:t> </a:t>
          </a:r>
          <a:r>
            <a:rPr lang="ru-RU" dirty="0" err="1">
              <a:solidFill>
                <a:schemeClr val="tx1"/>
              </a:solidFill>
            </a:rPr>
            <a:t>відносин</a:t>
          </a:r>
          <a:r>
            <a:rPr lang="ru-RU" dirty="0">
              <a:solidFill>
                <a:schemeClr val="tx1"/>
              </a:solidFill>
            </a:rPr>
            <a:t> </a:t>
          </a:r>
          <a:r>
            <a:rPr lang="ru-RU" dirty="0" err="1">
              <a:solidFill>
                <a:schemeClr val="tx1"/>
              </a:solidFill>
            </a:rPr>
            <a:t>між</a:t>
          </a:r>
          <a:r>
            <a:rPr lang="ru-RU" dirty="0">
              <a:solidFill>
                <a:schemeClr val="tx1"/>
              </a:solidFill>
            </a:rPr>
            <a:t> державами. </a:t>
          </a:r>
          <a:r>
            <a:rPr lang="ru-RU" dirty="0" err="1">
              <a:solidFill>
                <a:schemeClr val="tx1"/>
              </a:solidFill>
            </a:rPr>
            <a:t>Спеціальні</a:t>
          </a:r>
          <a:r>
            <a:rPr lang="ru-RU" dirty="0">
              <a:solidFill>
                <a:schemeClr val="tx1"/>
              </a:solidFill>
            </a:rPr>
            <a:t> </a:t>
          </a:r>
          <a:r>
            <a:rPr lang="ru-RU" dirty="0" err="1">
              <a:solidFill>
                <a:schemeClr val="tx1"/>
              </a:solidFill>
            </a:rPr>
            <a:t>місії</a:t>
          </a:r>
          <a:r>
            <a:rPr lang="ru-RU" dirty="0">
              <a:solidFill>
                <a:schemeClr val="tx1"/>
              </a:solidFill>
            </a:rPr>
            <a:t> є </a:t>
          </a:r>
          <a:r>
            <a:rPr lang="ru-RU" dirty="0" err="1">
              <a:solidFill>
                <a:schemeClr val="tx1"/>
              </a:solidFill>
            </a:rPr>
            <a:t>короткотривалими</a:t>
          </a:r>
          <a:r>
            <a:rPr lang="ru-RU" dirty="0">
              <a:solidFill>
                <a:schemeClr val="tx1"/>
              </a:solidFill>
            </a:rPr>
            <a:t>, </a:t>
          </a:r>
          <a:r>
            <a:rPr lang="ru-RU" dirty="0" err="1">
              <a:solidFill>
                <a:schemeClr val="tx1"/>
              </a:solidFill>
            </a:rPr>
            <a:t>ситуаційними</a:t>
          </a:r>
          <a:r>
            <a:rPr lang="ru-RU" dirty="0">
              <a:solidFill>
                <a:schemeClr val="tx1"/>
              </a:solidFill>
            </a:rPr>
            <a:t> </a:t>
          </a:r>
          <a:r>
            <a:rPr lang="ru-RU" dirty="0" err="1">
              <a:solidFill>
                <a:schemeClr val="tx1"/>
              </a:solidFill>
            </a:rPr>
            <a:t>виїздами</a:t>
          </a:r>
          <a:r>
            <a:rPr lang="ru-RU" dirty="0">
              <a:solidFill>
                <a:schemeClr val="tx1"/>
              </a:solidFill>
            </a:rPr>
            <a:t> </a:t>
          </a:r>
          <a:r>
            <a:rPr lang="ru-RU" dirty="0" err="1">
              <a:solidFill>
                <a:schemeClr val="tx1"/>
              </a:solidFill>
            </a:rPr>
            <a:t>дипломатичних</a:t>
          </a:r>
          <a:r>
            <a:rPr lang="ru-RU" dirty="0">
              <a:solidFill>
                <a:schemeClr val="tx1"/>
              </a:solidFill>
            </a:rPr>
            <a:t> </a:t>
          </a:r>
          <a:r>
            <a:rPr lang="ru-RU" dirty="0" err="1">
              <a:solidFill>
                <a:schemeClr val="tx1"/>
              </a:solidFill>
            </a:rPr>
            <a:t>працівників</a:t>
          </a:r>
          <a:r>
            <a:rPr lang="ru-RU" dirty="0">
              <a:solidFill>
                <a:schemeClr val="tx1"/>
              </a:solidFill>
            </a:rPr>
            <a:t> (</a:t>
          </a:r>
          <a:r>
            <a:rPr lang="ru-RU" dirty="0" err="1">
              <a:solidFill>
                <a:schemeClr val="tx1"/>
              </a:solidFill>
            </a:rPr>
            <a:t>або</a:t>
          </a:r>
          <a:r>
            <a:rPr lang="ru-RU" dirty="0">
              <a:solidFill>
                <a:schemeClr val="tx1"/>
              </a:solidFill>
            </a:rPr>
            <a:t> </a:t>
          </a:r>
          <a:r>
            <a:rPr lang="ru-RU" dirty="0" err="1">
              <a:solidFill>
                <a:schemeClr val="tx1"/>
              </a:solidFill>
            </a:rPr>
            <a:t>уповноважених</a:t>
          </a:r>
          <a:r>
            <a:rPr lang="ru-RU" dirty="0">
              <a:solidFill>
                <a:schemeClr val="tx1"/>
              </a:solidFill>
            </a:rPr>
            <a:t> </a:t>
          </a:r>
          <a:r>
            <a:rPr lang="ru-RU" dirty="0" err="1">
              <a:solidFill>
                <a:schemeClr val="tx1"/>
              </a:solidFill>
            </a:rPr>
            <a:t>осіб</a:t>
          </a:r>
          <a:r>
            <a:rPr lang="ru-RU" dirty="0">
              <a:solidFill>
                <a:schemeClr val="tx1"/>
              </a:solidFill>
            </a:rPr>
            <a:t>) до </a:t>
          </a:r>
          <a:r>
            <a:rPr lang="ru-RU" dirty="0" err="1">
              <a:solidFill>
                <a:schemeClr val="tx1"/>
              </a:solidFill>
            </a:rPr>
            <a:t>тієї</a:t>
          </a:r>
          <a:r>
            <a:rPr lang="ru-RU" dirty="0">
              <a:solidFill>
                <a:schemeClr val="tx1"/>
              </a:solidFill>
            </a:rPr>
            <a:t> </a:t>
          </a:r>
          <a:r>
            <a:rPr lang="ru-RU" dirty="0" err="1">
              <a:solidFill>
                <a:schemeClr val="tx1"/>
              </a:solidFill>
            </a:rPr>
            <a:t>чи</a:t>
          </a:r>
          <a:r>
            <a:rPr lang="ru-RU" dirty="0">
              <a:solidFill>
                <a:schemeClr val="tx1"/>
              </a:solidFill>
            </a:rPr>
            <a:t> </a:t>
          </a:r>
          <a:r>
            <a:rPr lang="ru-RU" dirty="0" err="1">
              <a:solidFill>
                <a:schemeClr val="tx1"/>
              </a:solidFill>
            </a:rPr>
            <a:t>іншої</a:t>
          </a:r>
          <a:r>
            <a:rPr lang="ru-RU" dirty="0">
              <a:solidFill>
                <a:schemeClr val="tx1"/>
              </a:solidFill>
            </a:rPr>
            <a:t> </a:t>
          </a:r>
          <a:r>
            <a:rPr lang="ru-RU" dirty="0" err="1">
              <a:solidFill>
                <a:schemeClr val="tx1"/>
              </a:solidFill>
            </a:rPr>
            <a:t>країни</a:t>
          </a:r>
          <a:r>
            <a:rPr lang="ru-RU" dirty="0">
              <a:solidFill>
                <a:schemeClr val="tx1"/>
              </a:solidFill>
            </a:rPr>
            <a:t> (</a:t>
          </a:r>
          <a:r>
            <a:rPr lang="ru-RU" dirty="0" err="1">
              <a:solidFill>
                <a:schemeClr val="tx1"/>
              </a:solidFill>
            </a:rPr>
            <a:t>чи</a:t>
          </a:r>
          <a:r>
            <a:rPr lang="ru-RU" dirty="0">
              <a:solidFill>
                <a:schemeClr val="tx1"/>
              </a:solidFill>
            </a:rPr>
            <a:t> </a:t>
          </a:r>
          <a:r>
            <a:rPr lang="ru-RU" dirty="0" err="1">
              <a:solidFill>
                <a:schemeClr val="tx1"/>
              </a:solidFill>
            </a:rPr>
            <a:t>групи</a:t>
          </a:r>
          <a:r>
            <a:rPr lang="ru-RU" dirty="0">
              <a:solidFill>
                <a:schemeClr val="tx1"/>
              </a:solidFill>
            </a:rPr>
            <a:t> </a:t>
          </a:r>
          <a:r>
            <a:rPr lang="ru-RU" dirty="0" err="1">
              <a:solidFill>
                <a:schemeClr val="tx1"/>
              </a:solidFill>
            </a:rPr>
            <a:t>країн</a:t>
          </a:r>
          <a:r>
            <a:rPr lang="ru-RU" dirty="0">
              <a:solidFill>
                <a:schemeClr val="tx1"/>
              </a:solidFill>
            </a:rPr>
            <a:t>) з метою </a:t>
          </a:r>
          <a:r>
            <a:rPr lang="ru-RU" dirty="0" err="1">
              <a:solidFill>
                <a:schemeClr val="tx1"/>
              </a:solidFill>
            </a:rPr>
            <a:t>вирішення</a:t>
          </a:r>
          <a:r>
            <a:rPr lang="ru-RU" dirty="0">
              <a:solidFill>
                <a:schemeClr val="tx1"/>
              </a:solidFill>
            </a:rPr>
            <a:t> тих </a:t>
          </a:r>
          <a:r>
            <a:rPr lang="ru-RU" dirty="0" err="1">
              <a:solidFill>
                <a:schemeClr val="tx1"/>
              </a:solidFill>
            </a:rPr>
            <a:t>чи</a:t>
          </a:r>
          <a:r>
            <a:rPr lang="ru-RU" dirty="0">
              <a:solidFill>
                <a:schemeClr val="tx1"/>
              </a:solidFill>
            </a:rPr>
            <a:t> </a:t>
          </a:r>
          <a:r>
            <a:rPr lang="ru-RU" dirty="0" err="1">
              <a:solidFill>
                <a:schemeClr val="tx1"/>
              </a:solidFill>
            </a:rPr>
            <a:t>інших</a:t>
          </a:r>
          <a:r>
            <a:rPr lang="ru-RU" dirty="0">
              <a:solidFill>
                <a:schemeClr val="tx1"/>
              </a:solidFill>
            </a:rPr>
            <a:t> проблем, </a:t>
          </a:r>
          <a:r>
            <a:rPr lang="ru-RU" dirty="0" err="1">
              <a:solidFill>
                <a:schemeClr val="tx1"/>
              </a:solidFill>
            </a:rPr>
            <a:t>які</a:t>
          </a:r>
          <a:r>
            <a:rPr lang="ru-RU" dirty="0">
              <a:solidFill>
                <a:schemeClr val="tx1"/>
              </a:solidFill>
            </a:rPr>
            <a:t> </a:t>
          </a:r>
          <a:r>
            <a:rPr lang="ru-RU" dirty="0" err="1">
              <a:solidFill>
                <a:schemeClr val="tx1"/>
              </a:solidFill>
            </a:rPr>
            <a:t>становлять</a:t>
          </a:r>
          <a:r>
            <a:rPr lang="ru-RU" dirty="0">
              <a:solidFill>
                <a:schemeClr val="tx1"/>
              </a:solidFill>
            </a:rPr>
            <a:t> </a:t>
          </a:r>
          <a:r>
            <a:rPr lang="ru-RU" dirty="0" err="1">
              <a:solidFill>
                <a:schemeClr val="tx1"/>
              </a:solidFill>
            </a:rPr>
            <a:t>спільний</a:t>
          </a:r>
          <a:r>
            <a:rPr lang="ru-RU" dirty="0">
              <a:solidFill>
                <a:schemeClr val="tx1"/>
              </a:solidFill>
            </a:rPr>
            <a:t> </a:t>
          </a:r>
          <a:r>
            <a:rPr lang="ru-RU" dirty="0" err="1">
              <a:solidFill>
                <a:schemeClr val="tx1"/>
              </a:solidFill>
            </a:rPr>
            <a:t>інтерес</a:t>
          </a:r>
          <a:r>
            <a:rPr lang="ru-RU" dirty="0">
              <a:solidFill>
                <a:schemeClr val="tx1"/>
              </a:solidFill>
            </a:rPr>
            <a:t>. </a:t>
          </a:r>
          <a:r>
            <a:rPr lang="ru-RU" dirty="0" err="1">
              <a:solidFill>
                <a:schemeClr val="tx1"/>
              </a:solidFill>
            </a:rPr>
            <a:t>Водночас</a:t>
          </a:r>
          <a:r>
            <a:rPr lang="ru-RU" dirty="0">
              <a:solidFill>
                <a:schemeClr val="tx1"/>
              </a:solidFill>
            </a:rPr>
            <a:t> </a:t>
          </a:r>
          <a:r>
            <a:rPr lang="ru-RU" dirty="0" err="1">
              <a:solidFill>
                <a:schemeClr val="tx1"/>
              </a:solidFill>
            </a:rPr>
            <a:t>спеціальні</a:t>
          </a:r>
          <a:r>
            <a:rPr lang="ru-RU" dirty="0">
              <a:solidFill>
                <a:schemeClr val="tx1"/>
              </a:solidFill>
            </a:rPr>
            <a:t> </a:t>
          </a:r>
          <a:r>
            <a:rPr lang="ru-RU" dirty="0" err="1">
              <a:solidFill>
                <a:schemeClr val="tx1"/>
              </a:solidFill>
            </a:rPr>
            <a:t>місії</a:t>
          </a:r>
          <a:r>
            <a:rPr lang="ru-RU" dirty="0">
              <a:solidFill>
                <a:schemeClr val="tx1"/>
              </a:solidFill>
            </a:rPr>
            <a:t> </a:t>
          </a:r>
          <a:r>
            <a:rPr lang="ru-RU" dirty="0" err="1">
              <a:solidFill>
                <a:schemeClr val="tx1"/>
              </a:solidFill>
            </a:rPr>
            <a:t>застосовуються</a:t>
          </a:r>
          <a:r>
            <a:rPr lang="ru-RU" dirty="0">
              <a:solidFill>
                <a:schemeClr val="tx1"/>
              </a:solidFill>
            </a:rPr>
            <a:t> </a:t>
          </a:r>
          <a:r>
            <a:rPr lang="ru-RU" dirty="0" err="1">
              <a:solidFill>
                <a:schemeClr val="tx1"/>
              </a:solidFill>
            </a:rPr>
            <a:t>навіть</a:t>
          </a:r>
          <a:r>
            <a:rPr lang="ru-RU" dirty="0">
              <a:solidFill>
                <a:schemeClr val="tx1"/>
              </a:solidFill>
            </a:rPr>
            <a:t> за </a:t>
          </a:r>
          <a:r>
            <a:rPr lang="ru-RU" dirty="0" err="1">
              <a:solidFill>
                <a:schemeClr val="tx1"/>
              </a:solidFill>
            </a:rPr>
            <a:t>відсутності</a:t>
          </a:r>
          <a:r>
            <a:rPr lang="ru-RU" dirty="0">
              <a:solidFill>
                <a:schemeClr val="tx1"/>
              </a:solidFill>
            </a:rPr>
            <a:t> </a:t>
          </a:r>
          <a:r>
            <a:rPr lang="ru-RU" dirty="0" err="1">
              <a:solidFill>
                <a:schemeClr val="tx1"/>
              </a:solidFill>
            </a:rPr>
            <a:t>офіційних</a:t>
          </a:r>
          <a:r>
            <a:rPr lang="ru-RU" dirty="0">
              <a:solidFill>
                <a:schemeClr val="tx1"/>
              </a:solidFill>
            </a:rPr>
            <a:t> </a:t>
          </a:r>
          <a:r>
            <a:rPr lang="ru-RU" dirty="0" err="1">
              <a:solidFill>
                <a:schemeClr val="tx1"/>
              </a:solidFill>
            </a:rPr>
            <a:t>дипломатичних</a:t>
          </a:r>
          <a:r>
            <a:rPr lang="ru-RU" dirty="0">
              <a:solidFill>
                <a:schemeClr val="tx1"/>
              </a:solidFill>
            </a:rPr>
            <a:t> </a:t>
          </a:r>
          <a:r>
            <a:rPr lang="ru-RU" dirty="0" err="1">
              <a:solidFill>
                <a:schemeClr val="tx1"/>
              </a:solidFill>
            </a:rPr>
            <a:t>відносин</a:t>
          </a:r>
          <a:r>
            <a:rPr lang="ru-RU" dirty="0">
              <a:solidFill>
                <a:schemeClr val="tx1"/>
              </a:solidFill>
            </a:rPr>
            <a:t> </a:t>
          </a:r>
          <a:r>
            <a:rPr lang="ru-RU" dirty="0" err="1">
              <a:solidFill>
                <a:schemeClr val="tx1"/>
              </a:solidFill>
            </a:rPr>
            <a:t>між</a:t>
          </a:r>
          <a:r>
            <a:rPr lang="ru-RU" dirty="0">
              <a:solidFill>
                <a:schemeClr val="tx1"/>
              </a:solidFill>
            </a:rPr>
            <a:t> державами. </a:t>
          </a:r>
          <a:endParaRPr lang="uk-UA" dirty="0">
            <a:solidFill>
              <a:schemeClr val="tx1"/>
            </a:solidFill>
          </a:endParaRPr>
        </a:p>
      </dgm:t>
    </dgm:pt>
    <dgm:pt modelId="{5BD50BFB-276E-4814-B8BB-6614D566A593}" type="parTrans" cxnId="{02366B38-8F8D-4391-B559-B583F287F974}">
      <dgm:prSet/>
      <dgm:spPr/>
      <dgm:t>
        <a:bodyPr/>
        <a:lstStyle/>
        <a:p>
          <a:endParaRPr lang="uk-UA"/>
        </a:p>
      </dgm:t>
    </dgm:pt>
    <dgm:pt modelId="{C2C9B814-7230-4D3D-A91C-3F0D1C72BA77}" type="sibTrans" cxnId="{02366B38-8F8D-4391-B559-B583F287F974}">
      <dgm:prSet/>
      <dgm:spPr/>
      <dgm:t>
        <a:bodyPr/>
        <a:lstStyle/>
        <a:p>
          <a:endParaRPr lang="uk-UA"/>
        </a:p>
      </dgm:t>
    </dgm:pt>
    <dgm:pt modelId="{6BA19347-CF06-4F34-823A-CEECA807F453}">
      <dgm:prSet phldrT="[Текст]"/>
      <dgm:spPr/>
      <dgm:t>
        <a:bodyPr/>
        <a:lstStyle/>
        <a:p>
          <a:pPr algn="ctr"/>
          <a:r>
            <a:rPr lang="ru-RU" b="1" dirty="0">
              <a:solidFill>
                <a:schemeClr val="tx1"/>
              </a:solidFill>
            </a:rPr>
            <a:t>2. </a:t>
          </a:r>
          <a:r>
            <a:rPr lang="ru-RU" b="1" dirty="0" err="1">
              <a:solidFill>
                <a:schemeClr val="tx1"/>
              </a:solidFill>
            </a:rPr>
            <a:t>Постійні</a:t>
          </a:r>
          <a:r>
            <a:rPr lang="ru-RU" b="1" dirty="0">
              <a:solidFill>
                <a:schemeClr val="tx1"/>
              </a:solidFill>
            </a:rPr>
            <a:t> </a:t>
          </a:r>
          <a:r>
            <a:rPr lang="ru-RU" b="1" dirty="0" err="1">
              <a:solidFill>
                <a:schemeClr val="tx1"/>
              </a:solidFill>
            </a:rPr>
            <a:t>представництва</a:t>
          </a:r>
          <a:r>
            <a:rPr lang="ru-RU" b="1" dirty="0">
              <a:solidFill>
                <a:schemeClr val="tx1"/>
              </a:solidFill>
            </a:rPr>
            <a:t> </a:t>
          </a:r>
          <a:r>
            <a:rPr lang="ru-RU" dirty="0">
              <a:solidFill>
                <a:schemeClr val="tx1"/>
              </a:solidFill>
            </a:rPr>
            <a:t>є основою </a:t>
          </a:r>
          <a:r>
            <a:rPr lang="ru-RU" dirty="0" err="1">
              <a:solidFill>
                <a:schemeClr val="tx1"/>
              </a:solidFill>
            </a:rPr>
            <a:t>сучасних</a:t>
          </a:r>
          <a:r>
            <a:rPr lang="ru-RU" dirty="0">
              <a:solidFill>
                <a:schemeClr val="tx1"/>
              </a:solidFill>
            </a:rPr>
            <a:t> </a:t>
          </a:r>
          <a:r>
            <a:rPr lang="ru-RU" dirty="0" err="1">
              <a:solidFill>
                <a:schemeClr val="tx1"/>
              </a:solidFill>
            </a:rPr>
            <a:t>двосторонніх</a:t>
          </a:r>
          <a:r>
            <a:rPr lang="ru-RU" dirty="0">
              <a:solidFill>
                <a:schemeClr val="tx1"/>
              </a:solidFill>
            </a:rPr>
            <a:t> </a:t>
          </a:r>
          <a:r>
            <a:rPr lang="ru-RU" dirty="0" err="1">
              <a:solidFill>
                <a:schemeClr val="tx1"/>
              </a:solidFill>
            </a:rPr>
            <a:t>міждержавних</a:t>
          </a:r>
          <a:r>
            <a:rPr lang="ru-RU" dirty="0">
              <a:solidFill>
                <a:schemeClr val="tx1"/>
              </a:solidFill>
            </a:rPr>
            <a:t> </a:t>
          </a:r>
          <a:r>
            <a:rPr lang="ru-RU" dirty="0" err="1">
              <a:solidFill>
                <a:schemeClr val="tx1"/>
              </a:solidFill>
            </a:rPr>
            <a:t>відносин</a:t>
          </a:r>
          <a:r>
            <a:rPr lang="ru-RU" dirty="0">
              <a:solidFill>
                <a:schemeClr val="tx1"/>
              </a:solidFill>
            </a:rPr>
            <a:t>, </a:t>
          </a:r>
          <a:r>
            <a:rPr lang="ru-RU" dirty="0" err="1">
              <a:solidFill>
                <a:schemeClr val="tx1"/>
              </a:solidFill>
            </a:rPr>
            <a:t>оскільки</a:t>
          </a:r>
          <a:r>
            <a:rPr lang="ru-RU" dirty="0">
              <a:solidFill>
                <a:schemeClr val="tx1"/>
              </a:solidFill>
            </a:rPr>
            <a:t> </a:t>
          </a:r>
          <a:r>
            <a:rPr lang="ru-RU" dirty="0" err="1">
              <a:solidFill>
                <a:schemeClr val="tx1"/>
              </a:solidFill>
            </a:rPr>
            <a:t>дають</a:t>
          </a:r>
          <a:r>
            <a:rPr lang="ru-RU" dirty="0">
              <a:solidFill>
                <a:schemeClr val="tx1"/>
              </a:solidFill>
            </a:rPr>
            <a:t> </a:t>
          </a:r>
          <a:r>
            <a:rPr lang="ru-RU" dirty="0" err="1">
              <a:solidFill>
                <a:schemeClr val="tx1"/>
              </a:solidFill>
            </a:rPr>
            <a:t>змогу</a:t>
          </a:r>
          <a:r>
            <a:rPr lang="ru-RU" dirty="0">
              <a:solidFill>
                <a:schemeClr val="tx1"/>
              </a:solidFill>
            </a:rPr>
            <a:t> </a:t>
          </a:r>
          <a:r>
            <a:rPr lang="ru-RU" dirty="0" err="1">
              <a:solidFill>
                <a:schemeClr val="tx1"/>
              </a:solidFill>
            </a:rPr>
            <a:t>підтримувати</a:t>
          </a:r>
          <a:r>
            <a:rPr lang="ru-RU" dirty="0">
              <a:solidFill>
                <a:schemeClr val="tx1"/>
              </a:solidFill>
            </a:rPr>
            <a:t> </a:t>
          </a:r>
          <a:r>
            <a:rPr lang="ru-RU" dirty="0" err="1">
              <a:solidFill>
                <a:schemeClr val="tx1"/>
              </a:solidFill>
            </a:rPr>
            <a:t>регулярні</a:t>
          </a:r>
          <a:r>
            <a:rPr lang="ru-RU" dirty="0">
              <a:solidFill>
                <a:schemeClr val="tx1"/>
              </a:solidFill>
            </a:rPr>
            <a:t> </a:t>
          </a:r>
          <a:r>
            <a:rPr lang="ru-RU" dirty="0" err="1">
              <a:solidFill>
                <a:schemeClr val="tx1"/>
              </a:solidFill>
            </a:rPr>
            <a:t>стосунки</a:t>
          </a:r>
          <a:r>
            <a:rPr lang="ru-RU" dirty="0">
              <a:solidFill>
                <a:schemeClr val="tx1"/>
              </a:solidFill>
            </a:rPr>
            <a:t> та </a:t>
          </a:r>
          <a:r>
            <a:rPr lang="ru-RU" dirty="0" err="1">
              <a:solidFill>
                <a:schemeClr val="tx1"/>
              </a:solidFill>
            </a:rPr>
            <a:t>співпрацювати</a:t>
          </a:r>
          <a:r>
            <a:rPr lang="ru-RU" dirty="0">
              <a:solidFill>
                <a:schemeClr val="tx1"/>
              </a:solidFill>
            </a:rPr>
            <a:t> </a:t>
          </a:r>
          <a:r>
            <a:rPr lang="ru-RU" dirty="0" err="1">
              <a:solidFill>
                <a:schemeClr val="tx1"/>
              </a:solidFill>
            </a:rPr>
            <a:t>щодо</a:t>
          </a:r>
          <a:r>
            <a:rPr lang="ru-RU" dirty="0">
              <a:solidFill>
                <a:schemeClr val="tx1"/>
              </a:solidFill>
            </a:rPr>
            <a:t> </a:t>
          </a:r>
          <a:r>
            <a:rPr lang="ru-RU" dirty="0" err="1">
              <a:solidFill>
                <a:schemeClr val="tx1"/>
              </a:solidFill>
            </a:rPr>
            <a:t>вирішення</a:t>
          </a:r>
          <a:r>
            <a:rPr lang="ru-RU" dirty="0">
              <a:solidFill>
                <a:schemeClr val="tx1"/>
              </a:solidFill>
            </a:rPr>
            <a:t> </a:t>
          </a:r>
          <a:r>
            <a:rPr lang="ru-RU" dirty="0" err="1">
              <a:solidFill>
                <a:schemeClr val="tx1"/>
              </a:solidFill>
            </a:rPr>
            <a:t>досить</a:t>
          </a:r>
          <a:r>
            <a:rPr lang="ru-RU" dirty="0">
              <a:solidFill>
                <a:schemeClr val="tx1"/>
              </a:solidFill>
            </a:rPr>
            <a:t> широкого кола </a:t>
          </a:r>
          <a:r>
            <a:rPr lang="ru-RU" dirty="0" err="1">
              <a:solidFill>
                <a:schemeClr val="tx1"/>
              </a:solidFill>
            </a:rPr>
            <a:t>питань</a:t>
          </a:r>
          <a:r>
            <a:rPr lang="ru-RU" dirty="0">
              <a:solidFill>
                <a:schemeClr val="tx1"/>
              </a:solidFill>
            </a:rPr>
            <a:t>. </a:t>
          </a:r>
          <a:r>
            <a:rPr lang="ru-RU" dirty="0" err="1">
              <a:solidFill>
                <a:schemeClr val="tx1"/>
              </a:solidFill>
            </a:rPr>
            <a:t>Постійні</a:t>
          </a:r>
          <a:r>
            <a:rPr lang="ru-RU" dirty="0">
              <a:solidFill>
                <a:schemeClr val="tx1"/>
              </a:solidFill>
            </a:rPr>
            <a:t> </a:t>
          </a:r>
          <a:r>
            <a:rPr lang="ru-RU" dirty="0" err="1">
              <a:solidFill>
                <a:schemeClr val="tx1"/>
              </a:solidFill>
            </a:rPr>
            <a:t>представництва</a:t>
          </a:r>
          <a:r>
            <a:rPr lang="ru-RU" dirty="0">
              <a:solidFill>
                <a:schemeClr val="tx1"/>
              </a:solidFill>
            </a:rPr>
            <a:t> як форма </a:t>
          </a:r>
          <a:r>
            <a:rPr lang="ru-RU" dirty="0" err="1">
              <a:solidFill>
                <a:schemeClr val="tx1"/>
              </a:solidFill>
            </a:rPr>
            <a:t>дипломатичної</a:t>
          </a:r>
          <a:r>
            <a:rPr lang="ru-RU" dirty="0">
              <a:solidFill>
                <a:schemeClr val="tx1"/>
              </a:solidFill>
            </a:rPr>
            <a:t> </a:t>
          </a:r>
          <a:r>
            <a:rPr lang="ru-RU" dirty="0" err="1">
              <a:solidFill>
                <a:schemeClr val="tx1"/>
              </a:solidFill>
            </a:rPr>
            <a:t>діяльності</a:t>
          </a:r>
          <a:r>
            <a:rPr lang="ru-RU" dirty="0">
              <a:solidFill>
                <a:schemeClr val="tx1"/>
              </a:solidFill>
            </a:rPr>
            <a:t> </a:t>
          </a:r>
          <a:r>
            <a:rPr lang="ru-RU" dirty="0" err="1">
              <a:solidFill>
                <a:schemeClr val="tx1"/>
              </a:solidFill>
            </a:rPr>
            <a:t>являють</a:t>
          </a:r>
          <a:r>
            <a:rPr lang="ru-RU" dirty="0">
              <a:solidFill>
                <a:schemeClr val="tx1"/>
              </a:solidFill>
            </a:rPr>
            <a:t> собою </a:t>
          </a:r>
          <a:r>
            <a:rPr lang="ru-RU" dirty="0" err="1">
              <a:solidFill>
                <a:schemeClr val="tx1"/>
              </a:solidFill>
            </a:rPr>
            <a:t>сталу</a:t>
          </a:r>
          <a:r>
            <a:rPr lang="ru-RU" dirty="0">
              <a:solidFill>
                <a:schemeClr val="tx1"/>
              </a:solidFill>
            </a:rPr>
            <a:t> </a:t>
          </a:r>
          <a:r>
            <a:rPr lang="ru-RU" dirty="0" err="1">
              <a:solidFill>
                <a:schemeClr val="tx1"/>
              </a:solidFill>
            </a:rPr>
            <a:t>репрезентацію</a:t>
          </a:r>
          <a:r>
            <a:rPr lang="ru-RU" dirty="0">
              <a:solidFill>
                <a:schemeClr val="tx1"/>
              </a:solidFill>
            </a:rPr>
            <a:t>, яка </a:t>
          </a:r>
          <a:r>
            <a:rPr lang="ru-RU" dirty="0" err="1">
              <a:solidFill>
                <a:schemeClr val="tx1"/>
              </a:solidFill>
            </a:rPr>
            <a:t>підтримує</a:t>
          </a:r>
          <a:r>
            <a:rPr lang="ru-RU" dirty="0">
              <a:solidFill>
                <a:schemeClr val="tx1"/>
              </a:solidFill>
            </a:rPr>
            <a:t> </a:t>
          </a:r>
          <a:r>
            <a:rPr lang="ru-RU" dirty="0" err="1">
              <a:solidFill>
                <a:schemeClr val="tx1"/>
              </a:solidFill>
            </a:rPr>
            <a:t>стосунки</a:t>
          </a:r>
          <a:r>
            <a:rPr lang="ru-RU" dirty="0">
              <a:solidFill>
                <a:schemeClr val="tx1"/>
              </a:solidFill>
            </a:rPr>
            <a:t> </a:t>
          </a:r>
          <a:r>
            <a:rPr lang="ru-RU" dirty="0" err="1">
              <a:solidFill>
                <a:schemeClr val="tx1"/>
              </a:solidFill>
            </a:rPr>
            <a:t>між</a:t>
          </a:r>
          <a:r>
            <a:rPr lang="ru-RU" dirty="0">
              <a:solidFill>
                <a:schemeClr val="tx1"/>
              </a:solidFill>
            </a:rPr>
            <a:t> урядами </a:t>
          </a:r>
          <a:r>
            <a:rPr lang="ru-RU" dirty="0" err="1">
              <a:solidFill>
                <a:schemeClr val="tx1"/>
              </a:solidFill>
            </a:rPr>
            <a:t>своєї</a:t>
          </a:r>
          <a:r>
            <a:rPr lang="ru-RU" dirty="0">
              <a:solidFill>
                <a:schemeClr val="tx1"/>
              </a:solidFill>
            </a:rPr>
            <a:t> </a:t>
          </a:r>
          <a:r>
            <a:rPr lang="ru-RU" dirty="0" err="1">
              <a:solidFill>
                <a:schemeClr val="tx1"/>
              </a:solidFill>
            </a:rPr>
            <a:t>країни</a:t>
          </a:r>
          <a:r>
            <a:rPr lang="ru-RU" dirty="0">
              <a:solidFill>
                <a:schemeClr val="tx1"/>
              </a:solidFill>
            </a:rPr>
            <a:t> та </a:t>
          </a:r>
          <a:r>
            <a:rPr lang="ru-RU" dirty="0" err="1">
              <a:solidFill>
                <a:schemeClr val="tx1"/>
              </a:solidFill>
            </a:rPr>
            <a:t>країни</a:t>
          </a:r>
          <a:r>
            <a:rPr lang="ru-RU" dirty="0">
              <a:solidFill>
                <a:schemeClr val="tx1"/>
              </a:solidFill>
            </a:rPr>
            <a:t> </a:t>
          </a:r>
          <a:r>
            <a:rPr lang="ru-RU" dirty="0" err="1">
              <a:solidFill>
                <a:schemeClr val="tx1"/>
              </a:solidFill>
            </a:rPr>
            <a:t>перебування</a:t>
          </a:r>
          <a:r>
            <a:rPr lang="ru-RU" dirty="0">
              <a:solidFill>
                <a:schemeClr val="tx1"/>
              </a:solidFill>
            </a:rPr>
            <a:t> на </a:t>
          </a:r>
          <a:r>
            <a:rPr lang="ru-RU" dirty="0" err="1">
              <a:solidFill>
                <a:schemeClr val="tx1"/>
              </a:solidFill>
            </a:rPr>
            <a:t>регулярній</a:t>
          </a:r>
          <a:r>
            <a:rPr lang="ru-RU" dirty="0">
              <a:solidFill>
                <a:schemeClr val="tx1"/>
              </a:solidFill>
            </a:rPr>
            <a:t> </a:t>
          </a:r>
          <a:r>
            <a:rPr lang="ru-RU" dirty="0" err="1">
              <a:solidFill>
                <a:schemeClr val="tx1"/>
              </a:solidFill>
            </a:rPr>
            <a:t>основі</a:t>
          </a:r>
          <a:r>
            <a:rPr lang="ru-RU" dirty="0">
              <a:solidFill>
                <a:schemeClr val="tx1"/>
              </a:solidFill>
            </a:rPr>
            <a:t>. У XX ст. </a:t>
          </a:r>
          <a:r>
            <a:rPr lang="ru-RU" dirty="0" err="1">
              <a:solidFill>
                <a:schemeClr val="tx1"/>
              </a:solidFill>
            </a:rPr>
            <a:t>постійні</a:t>
          </a:r>
          <a:r>
            <a:rPr lang="ru-RU" dirty="0">
              <a:solidFill>
                <a:schemeClr val="tx1"/>
              </a:solidFill>
            </a:rPr>
            <a:t> </a:t>
          </a:r>
          <a:r>
            <a:rPr lang="ru-RU" dirty="0" err="1">
              <a:solidFill>
                <a:schemeClr val="tx1"/>
              </a:solidFill>
            </a:rPr>
            <a:t>дипломатичні</a:t>
          </a:r>
          <a:r>
            <a:rPr lang="ru-RU" dirty="0">
              <a:solidFill>
                <a:schemeClr val="tx1"/>
              </a:solidFill>
            </a:rPr>
            <a:t> </a:t>
          </a:r>
          <a:r>
            <a:rPr lang="ru-RU" dirty="0" err="1">
              <a:solidFill>
                <a:schemeClr val="tx1"/>
              </a:solidFill>
            </a:rPr>
            <a:t>представництва</a:t>
          </a:r>
          <a:r>
            <a:rPr lang="ru-RU" dirty="0">
              <a:solidFill>
                <a:schemeClr val="tx1"/>
              </a:solidFill>
            </a:rPr>
            <a:t> </a:t>
          </a:r>
          <a:r>
            <a:rPr lang="ru-RU" dirty="0" err="1">
              <a:solidFill>
                <a:schemeClr val="tx1"/>
              </a:solidFill>
            </a:rPr>
            <a:t>виникли</a:t>
          </a:r>
          <a:r>
            <a:rPr lang="ru-RU" dirty="0">
              <a:solidFill>
                <a:schemeClr val="tx1"/>
              </a:solidFill>
            </a:rPr>
            <a:t> </a:t>
          </a:r>
          <a:r>
            <a:rPr lang="ru-RU" dirty="0" err="1">
              <a:solidFill>
                <a:schemeClr val="tx1"/>
              </a:solidFill>
            </a:rPr>
            <a:t>також</a:t>
          </a:r>
          <a:r>
            <a:rPr lang="ru-RU" dirty="0">
              <a:solidFill>
                <a:schemeClr val="tx1"/>
              </a:solidFill>
            </a:rPr>
            <a:t> і при </a:t>
          </a:r>
          <a:r>
            <a:rPr lang="ru-RU" dirty="0" err="1">
              <a:solidFill>
                <a:schemeClr val="tx1"/>
              </a:solidFill>
            </a:rPr>
            <a:t>міжнародних</a:t>
          </a:r>
          <a:r>
            <a:rPr lang="ru-RU" dirty="0">
              <a:solidFill>
                <a:schemeClr val="tx1"/>
              </a:solidFill>
            </a:rPr>
            <a:t> </a:t>
          </a:r>
          <a:r>
            <a:rPr lang="ru-RU" dirty="0" err="1">
              <a:solidFill>
                <a:schemeClr val="tx1"/>
              </a:solidFill>
            </a:rPr>
            <a:t>організаціях</a:t>
          </a:r>
          <a:r>
            <a:rPr lang="ru-RU" dirty="0">
              <a:solidFill>
                <a:schemeClr val="tx1"/>
              </a:solidFill>
            </a:rPr>
            <a:t> (</a:t>
          </a:r>
          <a:r>
            <a:rPr lang="ru-RU" dirty="0" err="1">
              <a:solidFill>
                <a:schemeClr val="tx1"/>
              </a:solidFill>
            </a:rPr>
            <a:t>наприклад</a:t>
          </a:r>
          <a:r>
            <a:rPr lang="ru-RU" dirty="0">
              <a:solidFill>
                <a:schemeClr val="tx1"/>
              </a:solidFill>
            </a:rPr>
            <a:t>, при ООН).</a:t>
          </a:r>
          <a:endParaRPr lang="uk-UA" dirty="0">
            <a:solidFill>
              <a:schemeClr val="tx1"/>
            </a:solidFill>
          </a:endParaRPr>
        </a:p>
      </dgm:t>
    </dgm:pt>
    <dgm:pt modelId="{EC4EBB04-D9F1-43AC-943E-94F9429AFCF5}" type="parTrans" cxnId="{4DECE46F-A3F7-4BC5-AA49-B7897DE6D1D4}">
      <dgm:prSet/>
      <dgm:spPr/>
      <dgm:t>
        <a:bodyPr/>
        <a:lstStyle/>
        <a:p>
          <a:endParaRPr lang="uk-UA"/>
        </a:p>
      </dgm:t>
    </dgm:pt>
    <dgm:pt modelId="{9E3B5C59-1D9D-4A8F-8ED4-14F9C2C4D0F3}" type="sibTrans" cxnId="{4DECE46F-A3F7-4BC5-AA49-B7897DE6D1D4}">
      <dgm:prSet/>
      <dgm:spPr/>
      <dgm:t>
        <a:bodyPr/>
        <a:lstStyle/>
        <a:p>
          <a:endParaRPr lang="uk-UA"/>
        </a:p>
      </dgm:t>
    </dgm:pt>
    <dgm:pt modelId="{0E911F6E-E4E9-46EF-9AD9-55785125A171}">
      <dgm:prSet phldrT="[Текст]"/>
      <dgm:spPr/>
      <dgm:t>
        <a:bodyPr/>
        <a:lstStyle/>
        <a:p>
          <a:pPr algn="ctr"/>
          <a:r>
            <a:rPr lang="ru-RU" b="1" dirty="0">
              <a:solidFill>
                <a:schemeClr val="tx1"/>
              </a:solidFill>
            </a:rPr>
            <a:t>3. </a:t>
          </a:r>
          <a:r>
            <a:rPr lang="ru-RU" b="1" dirty="0" err="1">
              <a:solidFill>
                <a:schemeClr val="tx1"/>
              </a:solidFill>
            </a:rPr>
            <a:t>Міжнародні</a:t>
          </a:r>
          <a:r>
            <a:rPr lang="ru-RU" b="1" dirty="0">
              <a:solidFill>
                <a:schemeClr val="tx1"/>
              </a:solidFill>
            </a:rPr>
            <a:t> </a:t>
          </a:r>
          <a:r>
            <a:rPr lang="ru-RU" b="1" dirty="0" err="1">
              <a:solidFill>
                <a:schemeClr val="tx1"/>
              </a:solidFill>
            </a:rPr>
            <a:t>конференції</a:t>
          </a:r>
          <a:r>
            <a:rPr lang="ru-RU" b="1" dirty="0">
              <a:solidFill>
                <a:schemeClr val="tx1"/>
              </a:solidFill>
            </a:rPr>
            <a:t> </a:t>
          </a:r>
          <a:r>
            <a:rPr lang="ru-RU" dirty="0">
              <a:solidFill>
                <a:schemeClr val="tx1"/>
              </a:solidFill>
            </a:rPr>
            <a:t>— </a:t>
          </a:r>
          <a:r>
            <a:rPr lang="ru-RU" dirty="0" err="1">
              <a:solidFill>
                <a:schemeClr val="tx1"/>
              </a:solidFill>
            </a:rPr>
            <a:t>це</a:t>
          </a:r>
          <a:r>
            <a:rPr lang="ru-RU" dirty="0">
              <a:solidFill>
                <a:schemeClr val="tx1"/>
              </a:solidFill>
            </a:rPr>
            <a:t> </a:t>
          </a:r>
          <a:r>
            <a:rPr lang="ru-RU" dirty="0" err="1">
              <a:solidFill>
                <a:schemeClr val="tx1"/>
              </a:solidFill>
            </a:rPr>
            <a:t>збори</a:t>
          </a:r>
          <a:r>
            <a:rPr lang="ru-RU" dirty="0">
              <a:solidFill>
                <a:schemeClr val="tx1"/>
              </a:solidFill>
            </a:rPr>
            <a:t> (</a:t>
          </a:r>
          <a:r>
            <a:rPr lang="ru-RU" dirty="0" err="1">
              <a:solidFill>
                <a:schemeClr val="tx1"/>
              </a:solidFill>
            </a:rPr>
            <a:t>інколи</a:t>
          </a:r>
          <a:r>
            <a:rPr lang="ru-RU" dirty="0">
              <a:solidFill>
                <a:schemeClr val="tx1"/>
              </a:solidFill>
            </a:rPr>
            <a:t> </a:t>
          </a:r>
          <a:r>
            <a:rPr lang="ru-RU" dirty="0" err="1">
              <a:solidFill>
                <a:schemeClr val="tx1"/>
              </a:solidFill>
            </a:rPr>
            <a:t>періодичні</a:t>
          </a:r>
          <a:r>
            <a:rPr lang="ru-RU" dirty="0">
              <a:solidFill>
                <a:schemeClr val="tx1"/>
              </a:solidFill>
            </a:rPr>
            <a:t>) </a:t>
          </a:r>
          <a:r>
            <a:rPr lang="ru-RU" dirty="0" err="1">
              <a:solidFill>
                <a:schemeClr val="tx1"/>
              </a:solidFill>
            </a:rPr>
            <a:t>представників</a:t>
          </a:r>
          <a:r>
            <a:rPr lang="ru-RU" dirty="0">
              <a:solidFill>
                <a:schemeClr val="tx1"/>
              </a:solidFill>
            </a:rPr>
            <a:t> </a:t>
          </a:r>
          <a:r>
            <a:rPr lang="ru-RU" dirty="0" err="1">
              <a:solidFill>
                <a:schemeClr val="tx1"/>
              </a:solidFill>
            </a:rPr>
            <a:t>зацікавлених</a:t>
          </a:r>
          <a:r>
            <a:rPr lang="ru-RU" dirty="0">
              <a:solidFill>
                <a:schemeClr val="tx1"/>
              </a:solidFill>
            </a:rPr>
            <a:t> </a:t>
          </a:r>
          <a:r>
            <a:rPr lang="ru-RU" dirty="0" err="1">
              <a:solidFill>
                <a:schemeClr val="tx1"/>
              </a:solidFill>
            </a:rPr>
            <a:t>сторін</a:t>
          </a:r>
          <a:r>
            <a:rPr lang="ru-RU" dirty="0">
              <a:solidFill>
                <a:schemeClr val="tx1"/>
              </a:solidFill>
            </a:rPr>
            <a:t>, </a:t>
          </a:r>
          <a:r>
            <a:rPr lang="ru-RU" dirty="0" err="1">
              <a:solidFill>
                <a:schemeClr val="tx1"/>
              </a:solidFill>
            </a:rPr>
            <a:t>що</a:t>
          </a:r>
          <a:r>
            <a:rPr lang="ru-RU" dirty="0">
              <a:solidFill>
                <a:schemeClr val="tx1"/>
              </a:solidFill>
            </a:rPr>
            <a:t> </a:t>
          </a:r>
          <a:r>
            <a:rPr lang="ru-RU" dirty="0" err="1">
              <a:solidFill>
                <a:schemeClr val="tx1"/>
              </a:solidFill>
            </a:rPr>
            <a:t>проводяться</a:t>
          </a:r>
          <a:r>
            <a:rPr lang="ru-RU" dirty="0">
              <a:solidFill>
                <a:schemeClr val="tx1"/>
              </a:solidFill>
            </a:rPr>
            <a:t> з метою </a:t>
          </a:r>
          <a:r>
            <a:rPr lang="ru-RU" dirty="0" err="1">
              <a:solidFill>
                <a:schemeClr val="tx1"/>
              </a:solidFill>
            </a:rPr>
            <a:t>вирішення</a:t>
          </a:r>
          <a:r>
            <a:rPr lang="ru-RU" dirty="0">
              <a:solidFill>
                <a:schemeClr val="tx1"/>
              </a:solidFill>
            </a:rPr>
            <a:t> </a:t>
          </a:r>
          <a:r>
            <a:rPr lang="ru-RU" dirty="0" err="1">
              <a:solidFill>
                <a:schemeClr val="tx1"/>
              </a:solidFill>
            </a:rPr>
            <a:t>певних</a:t>
          </a:r>
          <a:r>
            <a:rPr lang="ru-RU" dirty="0">
              <a:solidFill>
                <a:schemeClr val="tx1"/>
              </a:solidFill>
            </a:rPr>
            <a:t> проблем, </a:t>
          </a:r>
          <a:r>
            <a:rPr lang="ru-RU" dirty="0" err="1">
              <a:solidFill>
                <a:schemeClr val="tx1"/>
              </a:solidFill>
            </a:rPr>
            <a:t>які</a:t>
          </a:r>
          <a:r>
            <a:rPr lang="ru-RU" dirty="0">
              <a:solidFill>
                <a:schemeClr val="tx1"/>
              </a:solidFill>
            </a:rPr>
            <a:t> </a:t>
          </a:r>
          <a:r>
            <a:rPr lang="ru-RU" dirty="0" err="1">
              <a:solidFill>
                <a:schemeClr val="tx1"/>
              </a:solidFill>
            </a:rPr>
            <a:t>становлять</a:t>
          </a:r>
          <a:r>
            <a:rPr lang="ru-RU" dirty="0">
              <a:solidFill>
                <a:schemeClr val="tx1"/>
              </a:solidFill>
            </a:rPr>
            <a:t> </a:t>
          </a:r>
          <a:r>
            <a:rPr lang="ru-RU" dirty="0" err="1">
              <a:solidFill>
                <a:schemeClr val="tx1"/>
              </a:solidFill>
            </a:rPr>
            <a:t>спільний</a:t>
          </a:r>
          <a:r>
            <a:rPr lang="ru-RU" dirty="0">
              <a:solidFill>
                <a:schemeClr val="tx1"/>
              </a:solidFill>
            </a:rPr>
            <a:t> </a:t>
          </a:r>
          <a:r>
            <a:rPr lang="ru-RU" dirty="0" err="1">
              <a:solidFill>
                <a:schemeClr val="tx1"/>
              </a:solidFill>
            </a:rPr>
            <a:t>інтерес</a:t>
          </a:r>
          <a:r>
            <a:rPr lang="ru-RU" dirty="0">
              <a:solidFill>
                <a:schemeClr val="tx1"/>
              </a:solidFill>
            </a:rPr>
            <a:t> </a:t>
          </a:r>
          <a:r>
            <a:rPr lang="ru-RU" dirty="0" err="1">
              <a:solidFill>
                <a:schemeClr val="tx1"/>
              </a:solidFill>
            </a:rPr>
            <a:t>представлених</a:t>
          </a:r>
          <a:r>
            <a:rPr lang="ru-RU" dirty="0">
              <a:solidFill>
                <a:schemeClr val="tx1"/>
              </a:solidFill>
            </a:rPr>
            <a:t> на них </a:t>
          </a:r>
          <a:r>
            <a:rPr lang="ru-RU" dirty="0" err="1">
              <a:solidFill>
                <a:schemeClr val="tx1"/>
              </a:solidFill>
            </a:rPr>
            <a:t>сторін</a:t>
          </a:r>
          <a:r>
            <a:rPr lang="ru-RU" dirty="0">
              <a:solidFill>
                <a:schemeClr val="tx1"/>
              </a:solidFill>
            </a:rPr>
            <a:t>, </a:t>
          </a:r>
          <a:r>
            <a:rPr lang="ru-RU" dirty="0" err="1">
              <a:solidFill>
                <a:schemeClr val="tx1"/>
              </a:solidFill>
            </a:rPr>
            <a:t>чи</a:t>
          </a:r>
          <a:r>
            <a:rPr lang="ru-RU" dirty="0">
              <a:solidFill>
                <a:schemeClr val="tx1"/>
              </a:solidFill>
            </a:rPr>
            <a:t> </a:t>
          </a:r>
          <a:r>
            <a:rPr lang="ru-RU" dirty="0" err="1">
              <a:solidFill>
                <a:schemeClr val="tx1"/>
              </a:solidFill>
            </a:rPr>
            <a:t>координації</a:t>
          </a:r>
          <a:r>
            <a:rPr lang="ru-RU" dirty="0">
              <a:solidFill>
                <a:schemeClr val="tx1"/>
              </a:solidFill>
            </a:rPr>
            <a:t> </a:t>
          </a:r>
          <a:r>
            <a:rPr lang="ru-RU" dirty="0" err="1">
              <a:solidFill>
                <a:schemeClr val="tx1"/>
              </a:solidFill>
            </a:rPr>
            <a:t>зовнішньополітичних</a:t>
          </a:r>
          <a:r>
            <a:rPr lang="ru-RU" dirty="0">
              <a:solidFill>
                <a:schemeClr val="tx1"/>
              </a:solidFill>
            </a:rPr>
            <a:t> </a:t>
          </a:r>
          <a:r>
            <a:rPr lang="ru-RU" dirty="0" err="1">
              <a:solidFill>
                <a:schemeClr val="tx1"/>
              </a:solidFill>
            </a:rPr>
            <a:t>акцій</a:t>
          </a:r>
          <a:r>
            <a:rPr lang="ru-RU" dirty="0">
              <a:solidFill>
                <a:schemeClr val="tx1"/>
              </a:solidFill>
            </a:rPr>
            <a:t> для </a:t>
          </a:r>
          <a:r>
            <a:rPr lang="ru-RU" dirty="0" err="1">
              <a:solidFill>
                <a:schemeClr val="tx1"/>
              </a:solidFill>
            </a:rPr>
            <a:t>їхньої</a:t>
          </a:r>
          <a:r>
            <a:rPr lang="ru-RU" dirty="0">
              <a:solidFill>
                <a:schemeClr val="tx1"/>
              </a:solidFill>
            </a:rPr>
            <a:t> </a:t>
          </a:r>
          <a:r>
            <a:rPr lang="ru-RU" dirty="0" err="1">
              <a:solidFill>
                <a:schemeClr val="tx1"/>
              </a:solidFill>
            </a:rPr>
            <a:t>реалізації</a:t>
          </a:r>
          <a:r>
            <a:rPr lang="ru-RU" dirty="0">
              <a:solidFill>
                <a:schemeClr val="tx1"/>
              </a:solidFill>
            </a:rPr>
            <a:t>. </a:t>
          </a:r>
          <a:r>
            <a:rPr lang="ru-RU" dirty="0" err="1">
              <a:solidFill>
                <a:schemeClr val="tx1"/>
              </a:solidFill>
            </a:rPr>
            <a:t>Скликання</a:t>
          </a:r>
          <a:r>
            <a:rPr lang="ru-RU" dirty="0">
              <a:solidFill>
                <a:schemeClr val="tx1"/>
              </a:solidFill>
            </a:rPr>
            <a:t> </a:t>
          </a:r>
          <a:r>
            <a:rPr lang="ru-RU" dirty="0" err="1">
              <a:solidFill>
                <a:schemeClr val="tx1"/>
              </a:solidFill>
            </a:rPr>
            <a:t>міжнародної</a:t>
          </a:r>
          <a:r>
            <a:rPr lang="ru-RU" dirty="0">
              <a:solidFill>
                <a:schemeClr val="tx1"/>
              </a:solidFill>
            </a:rPr>
            <a:t> </a:t>
          </a:r>
          <a:r>
            <a:rPr lang="ru-RU" dirty="0" err="1">
              <a:solidFill>
                <a:schemeClr val="tx1"/>
              </a:solidFill>
            </a:rPr>
            <a:t>конференції</a:t>
          </a:r>
          <a:r>
            <a:rPr lang="ru-RU" dirty="0">
              <a:solidFill>
                <a:schemeClr val="tx1"/>
              </a:solidFill>
            </a:rPr>
            <a:t> </a:t>
          </a:r>
          <a:r>
            <a:rPr lang="ru-RU" dirty="0" err="1">
              <a:solidFill>
                <a:schemeClr val="tx1"/>
              </a:solidFill>
            </a:rPr>
            <a:t>започатковується</a:t>
          </a:r>
          <a:r>
            <a:rPr lang="ru-RU" dirty="0">
              <a:solidFill>
                <a:schemeClr val="tx1"/>
              </a:solidFill>
            </a:rPr>
            <a:t> </a:t>
          </a:r>
          <a:r>
            <a:rPr lang="ru-RU" dirty="0" err="1">
              <a:solidFill>
                <a:schemeClr val="tx1"/>
              </a:solidFill>
            </a:rPr>
            <a:t>пропозицією</a:t>
          </a:r>
          <a:r>
            <a:rPr lang="ru-RU" dirty="0">
              <a:solidFill>
                <a:schemeClr val="tx1"/>
              </a:solidFill>
            </a:rPr>
            <a:t> </a:t>
          </a:r>
          <a:r>
            <a:rPr lang="ru-RU" dirty="0" err="1">
              <a:solidFill>
                <a:schemeClr val="tx1"/>
              </a:solidFill>
            </a:rPr>
            <a:t>держави-ініціатора</a:t>
          </a:r>
          <a:r>
            <a:rPr lang="ru-RU" dirty="0">
              <a:solidFill>
                <a:schemeClr val="tx1"/>
              </a:solidFill>
            </a:rPr>
            <a:t> (</a:t>
          </a:r>
          <a:r>
            <a:rPr lang="ru-RU" dirty="0" err="1">
              <a:solidFill>
                <a:schemeClr val="tx1"/>
              </a:solidFill>
            </a:rPr>
            <a:t>чи</a:t>
          </a:r>
          <a:r>
            <a:rPr lang="ru-RU" dirty="0">
              <a:solidFill>
                <a:schemeClr val="tx1"/>
              </a:solidFill>
            </a:rPr>
            <a:t> </a:t>
          </a:r>
          <a:r>
            <a:rPr lang="ru-RU" dirty="0" err="1">
              <a:solidFill>
                <a:schemeClr val="tx1"/>
              </a:solidFill>
            </a:rPr>
            <a:t>групи</a:t>
          </a:r>
          <a:r>
            <a:rPr lang="ru-RU" dirty="0">
              <a:solidFill>
                <a:schemeClr val="tx1"/>
              </a:solidFill>
            </a:rPr>
            <a:t> держав) </a:t>
          </a:r>
          <a:r>
            <a:rPr lang="ru-RU" dirty="0" err="1">
              <a:solidFill>
                <a:schemeClr val="tx1"/>
              </a:solidFill>
            </a:rPr>
            <a:t>щодо</a:t>
          </a:r>
          <a:r>
            <a:rPr lang="ru-RU" dirty="0">
              <a:solidFill>
                <a:schemeClr val="tx1"/>
              </a:solidFill>
            </a:rPr>
            <a:t> потреби </a:t>
          </a:r>
          <a:r>
            <a:rPr lang="ru-RU" dirty="0" err="1">
              <a:solidFill>
                <a:schemeClr val="tx1"/>
              </a:solidFill>
            </a:rPr>
            <a:t>такої</a:t>
          </a:r>
          <a:r>
            <a:rPr lang="ru-RU" dirty="0">
              <a:solidFill>
                <a:schemeClr val="tx1"/>
              </a:solidFill>
            </a:rPr>
            <a:t> </a:t>
          </a:r>
          <a:r>
            <a:rPr lang="ru-RU" dirty="0" err="1">
              <a:solidFill>
                <a:schemeClr val="tx1"/>
              </a:solidFill>
            </a:rPr>
            <a:t>конференції</a:t>
          </a:r>
          <a:r>
            <a:rPr lang="ru-RU" dirty="0">
              <a:solidFill>
                <a:schemeClr val="tx1"/>
              </a:solidFill>
            </a:rPr>
            <a:t>, </a:t>
          </a:r>
          <a:r>
            <a:rPr lang="ru-RU" dirty="0" err="1">
              <a:solidFill>
                <a:schemeClr val="tx1"/>
              </a:solidFill>
            </a:rPr>
            <a:t>її</a:t>
          </a:r>
          <a:r>
            <a:rPr lang="ru-RU" dirty="0">
              <a:solidFill>
                <a:schemeClr val="tx1"/>
              </a:solidFill>
            </a:rPr>
            <a:t> </a:t>
          </a:r>
          <a:r>
            <a:rPr lang="ru-RU" dirty="0" err="1">
              <a:solidFill>
                <a:schemeClr val="tx1"/>
              </a:solidFill>
            </a:rPr>
            <a:t>місця</a:t>
          </a:r>
          <a:r>
            <a:rPr lang="ru-RU" dirty="0">
              <a:solidFill>
                <a:schemeClr val="tx1"/>
              </a:solidFill>
            </a:rPr>
            <a:t> та проекту </a:t>
          </a:r>
          <a:r>
            <a:rPr lang="ru-RU" dirty="0" err="1">
              <a:solidFill>
                <a:schemeClr val="tx1"/>
              </a:solidFill>
            </a:rPr>
            <a:t>питань</a:t>
          </a:r>
          <a:r>
            <a:rPr lang="ru-RU" dirty="0">
              <a:solidFill>
                <a:schemeClr val="tx1"/>
              </a:solidFill>
            </a:rPr>
            <a:t> для </a:t>
          </a:r>
          <a:r>
            <a:rPr lang="ru-RU" dirty="0" err="1">
              <a:solidFill>
                <a:schemeClr val="tx1"/>
              </a:solidFill>
            </a:rPr>
            <a:t>обговорення</a:t>
          </a:r>
          <a:r>
            <a:rPr lang="ru-RU" dirty="0">
              <a:solidFill>
                <a:schemeClr val="tx1"/>
              </a:solidFill>
            </a:rPr>
            <a:t>. </a:t>
          </a:r>
          <a:endParaRPr lang="uk-UA" dirty="0">
            <a:solidFill>
              <a:schemeClr val="tx1"/>
            </a:solidFill>
          </a:endParaRPr>
        </a:p>
      </dgm:t>
    </dgm:pt>
    <dgm:pt modelId="{C33F7D58-B0FA-4F62-B87E-ACE972444BEE}" type="parTrans" cxnId="{EC0AF966-9828-49EB-A0C5-23DAA7729D5E}">
      <dgm:prSet/>
      <dgm:spPr/>
      <dgm:t>
        <a:bodyPr/>
        <a:lstStyle/>
        <a:p>
          <a:endParaRPr lang="uk-UA"/>
        </a:p>
      </dgm:t>
    </dgm:pt>
    <dgm:pt modelId="{12D5BBCE-A79B-4FD1-92BA-C8120F17C263}" type="sibTrans" cxnId="{EC0AF966-9828-49EB-A0C5-23DAA7729D5E}">
      <dgm:prSet/>
      <dgm:spPr/>
      <dgm:t>
        <a:bodyPr/>
        <a:lstStyle/>
        <a:p>
          <a:endParaRPr lang="uk-UA"/>
        </a:p>
      </dgm:t>
    </dgm:pt>
    <dgm:pt modelId="{2D1FA050-DFB3-45A9-B1F4-EB3820C2AA4A}">
      <dgm:prSet/>
      <dgm:spPr/>
      <dgm:t>
        <a:bodyPr/>
        <a:lstStyle/>
        <a:p>
          <a:pPr algn="ctr"/>
          <a:r>
            <a:rPr lang="uk-UA" b="1" dirty="0">
              <a:solidFill>
                <a:schemeClr val="tx1"/>
              </a:solidFill>
            </a:rPr>
            <a:t>4. Міжнародні організації </a:t>
          </a:r>
          <a:r>
            <a:rPr lang="uk-UA" dirty="0">
              <a:solidFill>
                <a:schemeClr val="tx1"/>
              </a:solidFill>
            </a:rPr>
            <a:t>відіграють дуже важливу роль у багатосторонніх та колективних відносинах між державами з початку </a:t>
          </a:r>
          <a:r>
            <a:rPr lang="en-US" dirty="0">
              <a:solidFill>
                <a:schemeClr val="tx1"/>
              </a:solidFill>
            </a:rPr>
            <a:t>XX </a:t>
          </a:r>
          <a:r>
            <a:rPr lang="uk-UA" dirty="0">
              <a:solidFill>
                <a:schemeClr val="tx1"/>
              </a:solidFill>
            </a:rPr>
            <a:t>ст. Першою з таких організацій, що виконувала функції (серед усіх інших) багатостороннього представництва інтересів держав та форуму для обговорення проблем, класично вважають Лігу Націй. </a:t>
          </a:r>
        </a:p>
      </dgm:t>
    </dgm:pt>
    <dgm:pt modelId="{296421B5-A1AE-497D-9D0C-0C20A357B320}" type="parTrans" cxnId="{2BE5F8F4-3305-41A0-A7D1-85D9D9DAC6F3}">
      <dgm:prSet/>
      <dgm:spPr/>
      <dgm:t>
        <a:bodyPr/>
        <a:lstStyle/>
        <a:p>
          <a:endParaRPr lang="uk-UA"/>
        </a:p>
      </dgm:t>
    </dgm:pt>
    <dgm:pt modelId="{A54ADD29-79B7-44C3-B44D-F243DC7F4BD7}" type="sibTrans" cxnId="{2BE5F8F4-3305-41A0-A7D1-85D9D9DAC6F3}">
      <dgm:prSet/>
      <dgm:spPr/>
      <dgm:t>
        <a:bodyPr/>
        <a:lstStyle/>
        <a:p>
          <a:endParaRPr lang="uk-UA"/>
        </a:p>
      </dgm:t>
    </dgm:pt>
    <dgm:pt modelId="{B6118036-9528-4E35-9FFC-00ABB3E51E1B}" type="pres">
      <dgm:prSet presAssocID="{90608FB1-2C9B-4D91-AD62-0C16DC58F037}" presName="composite" presStyleCnt="0">
        <dgm:presLayoutVars>
          <dgm:chMax val="1"/>
          <dgm:dir/>
          <dgm:resizeHandles val="exact"/>
        </dgm:presLayoutVars>
      </dgm:prSet>
      <dgm:spPr/>
    </dgm:pt>
    <dgm:pt modelId="{4AF8C538-E0FA-4949-888E-9FFC7E7E945F}" type="pres">
      <dgm:prSet presAssocID="{E7D99080-DA24-4C2C-A0DF-58398809AB48}" presName="roof" presStyleLbl="dkBgShp" presStyleIdx="0" presStyleCnt="2"/>
      <dgm:spPr/>
    </dgm:pt>
    <dgm:pt modelId="{5E0040DA-06D6-400D-9333-07ACD58AFE76}" type="pres">
      <dgm:prSet presAssocID="{E7D99080-DA24-4C2C-A0DF-58398809AB48}" presName="pillars" presStyleCnt="0"/>
      <dgm:spPr/>
    </dgm:pt>
    <dgm:pt modelId="{658BECB9-21A8-4744-BDD4-F23D8FC835A4}" type="pres">
      <dgm:prSet presAssocID="{E7D99080-DA24-4C2C-A0DF-58398809AB48}" presName="pillar1" presStyleLbl="node1" presStyleIdx="0" presStyleCnt="4">
        <dgm:presLayoutVars>
          <dgm:bulletEnabled val="1"/>
        </dgm:presLayoutVars>
      </dgm:prSet>
      <dgm:spPr/>
    </dgm:pt>
    <dgm:pt modelId="{15D05E7E-B76D-4695-9AED-9BD147F2E91E}" type="pres">
      <dgm:prSet presAssocID="{6BA19347-CF06-4F34-823A-CEECA807F453}" presName="pillarX" presStyleLbl="node1" presStyleIdx="1" presStyleCnt="4">
        <dgm:presLayoutVars>
          <dgm:bulletEnabled val="1"/>
        </dgm:presLayoutVars>
      </dgm:prSet>
      <dgm:spPr/>
    </dgm:pt>
    <dgm:pt modelId="{214A36A9-2C73-4051-B158-9BC0E6CC6CE7}" type="pres">
      <dgm:prSet presAssocID="{0E911F6E-E4E9-46EF-9AD9-55785125A171}" presName="pillarX" presStyleLbl="node1" presStyleIdx="2" presStyleCnt="4">
        <dgm:presLayoutVars>
          <dgm:bulletEnabled val="1"/>
        </dgm:presLayoutVars>
      </dgm:prSet>
      <dgm:spPr/>
    </dgm:pt>
    <dgm:pt modelId="{E8A62B7D-5EBF-42B3-ADF5-CA4364B5EB61}" type="pres">
      <dgm:prSet presAssocID="{2D1FA050-DFB3-45A9-B1F4-EB3820C2AA4A}" presName="pillarX" presStyleLbl="node1" presStyleIdx="3" presStyleCnt="4">
        <dgm:presLayoutVars>
          <dgm:bulletEnabled val="1"/>
        </dgm:presLayoutVars>
      </dgm:prSet>
      <dgm:spPr/>
    </dgm:pt>
    <dgm:pt modelId="{6CAA8E2B-6EB2-46D2-831B-C513EFBACFBD}" type="pres">
      <dgm:prSet presAssocID="{E7D99080-DA24-4C2C-A0DF-58398809AB48}" presName="base" presStyleLbl="dkBgShp" presStyleIdx="1" presStyleCnt="2"/>
      <dgm:spPr/>
    </dgm:pt>
  </dgm:ptLst>
  <dgm:cxnLst>
    <dgm:cxn modelId="{D4C50E1B-81EB-4562-B97B-BB530424F4AD}" srcId="{90608FB1-2C9B-4D91-AD62-0C16DC58F037}" destId="{E7D99080-DA24-4C2C-A0DF-58398809AB48}" srcOrd="0" destOrd="0" parTransId="{3E2A89C4-BF34-4619-96FD-D8AFCEAEEBE9}" sibTransId="{4E342CC4-0F5F-4CFD-9E4D-D5B6B13F6526}"/>
    <dgm:cxn modelId="{038CDE23-CD12-4A6E-BBE0-EAF2542751DF}" type="presOf" srcId="{2D1FA050-DFB3-45A9-B1F4-EB3820C2AA4A}" destId="{E8A62B7D-5EBF-42B3-ADF5-CA4364B5EB61}" srcOrd="0" destOrd="0" presId="urn:microsoft.com/office/officeart/2005/8/layout/hList3"/>
    <dgm:cxn modelId="{C6E3A427-E91A-42D1-A2D0-9953E66C8D80}" type="presOf" srcId="{6BA19347-CF06-4F34-823A-CEECA807F453}" destId="{15D05E7E-B76D-4695-9AED-9BD147F2E91E}" srcOrd="0" destOrd="0" presId="urn:microsoft.com/office/officeart/2005/8/layout/hList3"/>
    <dgm:cxn modelId="{02366B38-8F8D-4391-B559-B583F287F974}" srcId="{E7D99080-DA24-4C2C-A0DF-58398809AB48}" destId="{0DC19399-24C1-438A-A2CB-BB23148B7959}" srcOrd="0" destOrd="0" parTransId="{5BD50BFB-276E-4814-B8BB-6614D566A593}" sibTransId="{C2C9B814-7230-4D3D-A91C-3F0D1C72BA77}"/>
    <dgm:cxn modelId="{BE27143D-143E-4729-B5F4-E4D1C0F77116}" type="presOf" srcId="{0E911F6E-E4E9-46EF-9AD9-55785125A171}" destId="{214A36A9-2C73-4051-B158-9BC0E6CC6CE7}" srcOrd="0" destOrd="0" presId="urn:microsoft.com/office/officeart/2005/8/layout/hList3"/>
    <dgm:cxn modelId="{45A05043-BD5F-4C9B-ADFB-B8988C7BA28C}" type="presOf" srcId="{0DC19399-24C1-438A-A2CB-BB23148B7959}" destId="{658BECB9-21A8-4744-BDD4-F23D8FC835A4}" srcOrd="0" destOrd="0" presId="urn:microsoft.com/office/officeart/2005/8/layout/hList3"/>
    <dgm:cxn modelId="{EC0AF966-9828-49EB-A0C5-23DAA7729D5E}" srcId="{E7D99080-DA24-4C2C-A0DF-58398809AB48}" destId="{0E911F6E-E4E9-46EF-9AD9-55785125A171}" srcOrd="2" destOrd="0" parTransId="{C33F7D58-B0FA-4F62-B87E-ACE972444BEE}" sibTransId="{12D5BBCE-A79B-4FD1-92BA-C8120F17C263}"/>
    <dgm:cxn modelId="{586C4669-BC1F-4F57-AE35-5D7635F34E68}" type="presOf" srcId="{E7D99080-DA24-4C2C-A0DF-58398809AB48}" destId="{4AF8C538-E0FA-4949-888E-9FFC7E7E945F}" srcOrd="0" destOrd="0" presId="urn:microsoft.com/office/officeart/2005/8/layout/hList3"/>
    <dgm:cxn modelId="{4DECE46F-A3F7-4BC5-AA49-B7897DE6D1D4}" srcId="{E7D99080-DA24-4C2C-A0DF-58398809AB48}" destId="{6BA19347-CF06-4F34-823A-CEECA807F453}" srcOrd="1" destOrd="0" parTransId="{EC4EBB04-D9F1-43AC-943E-94F9429AFCF5}" sibTransId="{9E3B5C59-1D9D-4A8F-8ED4-14F9C2C4D0F3}"/>
    <dgm:cxn modelId="{4C2E119B-26C9-44D2-A028-A332F1139AAC}" type="presOf" srcId="{90608FB1-2C9B-4D91-AD62-0C16DC58F037}" destId="{B6118036-9528-4E35-9FFC-00ABB3E51E1B}" srcOrd="0" destOrd="0" presId="urn:microsoft.com/office/officeart/2005/8/layout/hList3"/>
    <dgm:cxn modelId="{2BE5F8F4-3305-41A0-A7D1-85D9D9DAC6F3}" srcId="{E7D99080-DA24-4C2C-A0DF-58398809AB48}" destId="{2D1FA050-DFB3-45A9-B1F4-EB3820C2AA4A}" srcOrd="3" destOrd="0" parTransId="{296421B5-A1AE-497D-9D0C-0C20A357B320}" sibTransId="{A54ADD29-79B7-44C3-B44D-F243DC7F4BD7}"/>
    <dgm:cxn modelId="{9DEF5F78-139E-45BE-9AF8-24F7B37F557D}" type="presParOf" srcId="{B6118036-9528-4E35-9FFC-00ABB3E51E1B}" destId="{4AF8C538-E0FA-4949-888E-9FFC7E7E945F}" srcOrd="0" destOrd="0" presId="urn:microsoft.com/office/officeart/2005/8/layout/hList3"/>
    <dgm:cxn modelId="{94A0AA0A-657B-4F96-AD43-CE687018D31B}" type="presParOf" srcId="{B6118036-9528-4E35-9FFC-00ABB3E51E1B}" destId="{5E0040DA-06D6-400D-9333-07ACD58AFE76}" srcOrd="1" destOrd="0" presId="urn:microsoft.com/office/officeart/2005/8/layout/hList3"/>
    <dgm:cxn modelId="{F561AB6B-2790-491B-AC61-32A801A54F43}" type="presParOf" srcId="{5E0040DA-06D6-400D-9333-07ACD58AFE76}" destId="{658BECB9-21A8-4744-BDD4-F23D8FC835A4}" srcOrd="0" destOrd="0" presId="urn:microsoft.com/office/officeart/2005/8/layout/hList3"/>
    <dgm:cxn modelId="{FB64B66D-5F34-4A6C-8FD2-C912BF84A333}" type="presParOf" srcId="{5E0040DA-06D6-400D-9333-07ACD58AFE76}" destId="{15D05E7E-B76D-4695-9AED-9BD147F2E91E}" srcOrd="1" destOrd="0" presId="urn:microsoft.com/office/officeart/2005/8/layout/hList3"/>
    <dgm:cxn modelId="{E1316102-1EC2-4F16-A40E-BD25EA2A86A3}" type="presParOf" srcId="{5E0040DA-06D6-400D-9333-07ACD58AFE76}" destId="{214A36A9-2C73-4051-B158-9BC0E6CC6CE7}" srcOrd="2" destOrd="0" presId="urn:microsoft.com/office/officeart/2005/8/layout/hList3"/>
    <dgm:cxn modelId="{9A18C249-EE52-44BE-9293-DFD92BA14E7C}" type="presParOf" srcId="{5E0040DA-06D6-400D-9333-07ACD58AFE76}" destId="{E8A62B7D-5EBF-42B3-ADF5-CA4364B5EB61}" srcOrd="3" destOrd="0" presId="urn:microsoft.com/office/officeart/2005/8/layout/hList3"/>
    <dgm:cxn modelId="{82E68D07-20D7-4371-96F0-538993123901}" type="presParOf" srcId="{B6118036-9528-4E35-9FFC-00ABB3E51E1B}" destId="{6CAA8E2B-6EB2-46D2-831B-C513EFBACFBD}"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2EC33B-95BE-44DA-BFF5-797E3395D270}"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uk-UA"/>
        </a:p>
      </dgm:t>
    </dgm:pt>
    <dgm:pt modelId="{94C90F09-6B5A-4C17-B820-F6C20F15564B}">
      <dgm:prSet phldrT="[Текст]"/>
      <dgm:spPr/>
      <dgm:t>
        <a:bodyPr/>
        <a:lstStyle/>
        <a:p>
          <a:r>
            <a:rPr lang="ru-RU" b="1" dirty="0" err="1"/>
            <a:t>Стратегічне</a:t>
          </a:r>
          <a:r>
            <a:rPr lang="ru-RU" b="1" dirty="0"/>
            <a:t> партнерство</a:t>
          </a:r>
          <a:r>
            <a:rPr lang="ru-RU" dirty="0"/>
            <a:t> </a:t>
          </a:r>
          <a:endParaRPr lang="uk-UA" dirty="0"/>
        </a:p>
      </dgm:t>
    </dgm:pt>
    <dgm:pt modelId="{A8D65D35-6B7E-4409-97D7-254B40D7E3A5}" type="parTrans" cxnId="{95F9CBEC-524F-45A3-9DD0-5B407CF9040C}">
      <dgm:prSet/>
      <dgm:spPr/>
      <dgm:t>
        <a:bodyPr/>
        <a:lstStyle/>
        <a:p>
          <a:endParaRPr lang="uk-UA"/>
        </a:p>
      </dgm:t>
    </dgm:pt>
    <dgm:pt modelId="{4D9BF90B-AA19-4CEB-84B2-044297CAF7EF}" type="sibTrans" cxnId="{95F9CBEC-524F-45A3-9DD0-5B407CF9040C}">
      <dgm:prSet/>
      <dgm:spPr/>
      <dgm:t>
        <a:bodyPr/>
        <a:lstStyle/>
        <a:p>
          <a:endParaRPr lang="uk-UA"/>
        </a:p>
      </dgm:t>
    </dgm:pt>
    <dgm:pt modelId="{A8F98689-4304-4DC1-AD39-27286805391B}">
      <dgm:prSet phldrT="[Текст]"/>
      <dgm:spPr/>
      <dgm:t>
        <a:bodyPr/>
        <a:lstStyle/>
        <a:p>
          <a:r>
            <a:rPr lang="ru-RU" b="1" dirty="0"/>
            <a:t>Альянс</a:t>
          </a:r>
          <a:endParaRPr lang="uk-UA" dirty="0"/>
        </a:p>
      </dgm:t>
    </dgm:pt>
    <dgm:pt modelId="{B5E8B57B-490E-469D-990E-48D7C57FC385}" type="parTrans" cxnId="{CB895EDC-AA7D-4A94-8036-BA35EB727FEB}">
      <dgm:prSet/>
      <dgm:spPr/>
      <dgm:t>
        <a:bodyPr/>
        <a:lstStyle/>
        <a:p>
          <a:endParaRPr lang="uk-UA"/>
        </a:p>
      </dgm:t>
    </dgm:pt>
    <dgm:pt modelId="{3A4252A2-A960-4988-9DE4-E44B5DB9E41E}" type="sibTrans" cxnId="{CB895EDC-AA7D-4A94-8036-BA35EB727FEB}">
      <dgm:prSet/>
      <dgm:spPr/>
      <dgm:t>
        <a:bodyPr/>
        <a:lstStyle/>
        <a:p>
          <a:endParaRPr lang="uk-UA"/>
        </a:p>
      </dgm:t>
    </dgm:pt>
    <dgm:pt modelId="{F3DDFF54-B486-4B15-B6BD-68FC6023E897}">
      <dgm:prSet phldrT="[Текст]"/>
      <dgm:spPr/>
      <dgm:t>
        <a:bodyPr/>
        <a:lstStyle/>
        <a:p>
          <a:r>
            <a:rPr lang="ru-RU" b="1" dirty="0" err="1"/>
            <a:t>Союзні</a:t>
          </a:r>
          <a:r>
            <a:rPr lang="ru-RU" b="1" dirty="0"/>
            <a:t> </a:t>
          </a:r>
          <a:r>
            <a:rPr lang="ru-RU" b="1" dirty="0" err="1"/>
            <a:t>відносини</a:t>
          </a:r>
          <a:r>
            <a:rPr lang="ru-RU" dirty="0"/>
            <a:t> </a:t>
          </a:r>
          <a:endParaRPr lang="uk-UA" dirty="0"/>
        </a:p>
      </dgm:t>
    </dgm:pt>
    <dgm:pt modelId="{0F2E182A-6036-47B0-84A5-E4D9B5FAB6F0}" type="parTrans" cxnId="{437706FC-E297-4531-97E8-E150EB77BB78}">
      <dgm:prSet/>
      <dgm:spPr/>
      <dgm:t>
        <a:bodyPr/>
        <a:lstStyle/>
        <a:p>
          <a:endParaRPr lang="uk-UA"/>
        </a:p>
      </dgm:t>
    </dgm:pt>
    <dgm:pt modelId="{146B13D4-14C6-41B1-A3A7-54D4CD2C308D}" type="sibTrans" cxnId="{437706FC-E297-4531-97E8-E150EB77BB78}">
      <dgm:prSet/>
      <dgm:spPr/>
      <dgm:t>
        <a:bodyPr/>
        <a:lstStyle/>
        <a:p>
          <a:endParaRPr lang="uk-UA"/>
        </a:p>
      </dgm:t>
    </dgm:pt>
    <dgm:pt modelId="{ADC73636-9ADE-4717-B4E5-5375D2D98609}" type="pres">
      <dgm:prSet presAssocID="{982EC33B-95BE-44DA-BFF5-797E3395D270}" presName="Name0" presStyleCnt="0">
        <dgm:presLayoutVars>
          <dgm:dir/>
          <dgm:resizeHandles val="exact"/>
        </dgm:presLayoutVars>
      </dgm:prSet>
      <dgm:spPr/>
    </dgm:pt>
    <dgm:pt modelId="{B11F4928-B327-4C28-8688-0B39FE83D66B}" type="pres">
      <dgm:prSet presAssocID="{94C90F09-6B5A-4C17-B820-F6C20F15564B}" presName="compNode" presStyleCnt="0"/>
      <dgm:spPr/>
    </dgm:pt>
    <dgm:pt modelId="{460E81B4-0BC7-4DBF-99DE-122546C72BEA}" type="pres">
      <dgm:prSet presAssocID="{94C90F09-6B5A-4C17-B820-F6C20F15564B}" presName="pictRect" presStyleLbl="node1" presStyleIdx="0" presStyleCnt="3"/>
      <dgm:spPr/>
    </dgm:pt>
    <dgm:pt modelId="{B7114901-2BB0-49B2-BBC8-4C49D4087191}" type="pres">
      <dgm:prSet presAssocID="{94C90F09-6B5A-4C17-B820-F6C20F15564B}" presName="textRect" presStyleLbl="revTx" presStyleIdx="0" presStyleCnt="3">
        <dgm:presLayoutVars>
          <dgm:bulletEnabled val="1"/>
        </dgm:presLayoutVars>
      </dgm:prSet>
      <dgm:spPr/>
    </dgm:pt>
    <dgm:pt modelId="{CDAD75AA-AE7E-4229-BF38-AA6C218350F0}" type="pres">
      <dgm:prSet presAssocID="{4D9BF90B-AA19-4CEB-84B2-044297CAF7EF}" presName="sibTrans" presStyleLbl="sibTrans2D1" presStyleIdx="0" presStyleCnt="0"/>
      <dgm:spPr/>
    </dgm:pt>
    <dgm:pt modelId="{640DFFB9-F133-4556-9E7B-DBAB6640AD83}" type="pres">
      <dgm:prSet presAssocID="{A8F98689-4304-4DC1-AD39-27286805391B}" presName="compNode" presStyleCnt="0"/>
      <dgm:spPr/>
    </dgm:pt>
    <dgm:pt modelId="{3BF722D4-F739-4C29-AA26-8E0B05C02349}" type="pres">
      <dgm:prSet presAssocID="{A8F98689-4304-4DC1-AD39-27286805391B}" presName="pictRect" presStyleLbl="node1" presStyleIdx="1" presStyleCnt="3"/>
      <dgm:spPr/>
    </dgm:pt>
    <dgm:pt modelId="{9A54BD43-8C27-48C7-A34D-43D81235357A}" type="pres">
      <dgm:prSet presAssocID="{A8F98689-4304-4DC1-AD39-27286805391B}" presName="textRect" presStyleLbl="revTx" presStyleIdx="1" presStyleCnt="3">
        <dgm:presLayoutVars>
          <dgm:bulletEnabled val="1"/>
        </dgm:presLayoutVars>
      </dgm:prSet>
      <dgm:spPr/>
    </dgm:pt>
    <dgm:pt modelId="{97B7CF63-884A-4272-824C-ABD88124E6D6}" type="pres">
      <dgm:prSet presAssocID="{3A4252A2-A960-4988-9DE4-E44B5DB9E41E}" presName="sibTrans" presStyleLbl="sibTrans2D1" presStyleIdx="0" presStyleCnt="0"/>
      <dgm:spPr/>
    </dgm:pt>
    <dgm:pt modelId="{A16E464F-7B9B-4838-9DF5-F3D4B322B59E}" type="pres">
      <dgm:prSet presAssocID="{F3DDFF54-B486-4B15-B6BD-68FC6023E897}" presName="compNode" presStyleCnt="0"/>
      <dgm:spPr/>
    </dgm:pt>
    <dgm:pt modelId="{9AA9CDA6-BEEF-45EA-8F21-A907DBE11E21}" type="pres">
      <dgm:prSet presAssocID="{F3DDFF54-B486-4B15-B6BD-68FC6023E897}" presName="pictRect" presStyleLbl="node1" presStyleIdx="2" presStyleCnt="3"/>
      <dgm:spPr/>
    </dgm:pt>
    <dgm:pt modelId="{A615F699-33F4-493F-9349-A127075A6A6E}" type="pres">
      <dgm:prSet presAssocID="{F3DDFF54-B486-4B15-B6BD-68FC6023E897}" presName="textRect" presStyleLbl="revTx" presStyleIdx="2" presStyleCnt="3">
        <dgm:presLayoutVars>
          <dgm:bulletEnabled val="1"/>
        </dgm:presLayoutVars>
      </dgm:prSet>
      <dgm:spPr/>
    </dgm:pt>
  </dgm:ptLst>
  <dgm:cxnLst>
    <dgm:cxn modelId="{E0EE2325-E366-40D9-82A1-46533C425D24}" type="presOf" srcId="{94C90F09-6B5A-4C17-B820-F6C20F15564B}" destId="{B7114901-2BB0-49B2-BBC8-4C49D4087191}" srcOrd="0" destOrd="0" presId="urn:microsoft.com/office/officeart/2005/8/layout/pList1"/>
    <dgm:cxn modelId="{9BD6586E-585F-4160-9F3C-AB4BA311E7C9}" type="presOf" srcId="{F3DDFF54-B486-4B15-B6BD-68FC6023E897}" destId="{A615F699-33F4-493F-9349-A127075A6A6E}" srcOrd="0" destOrd="0" presId="urn:microsoft.com/office/officeart/2005/8/layout/pList1"/>
    <dgm:cxn modelId="{F890E76E-8D11-4678-8711-7EEB41A91879}" type="presOf" srcId="{3A4252A2-A960-4988-9DE4-E44B5DB9E41E}" destId="{97B7CF63-884A-4272-824C-ABD88124E6D6}" srcOrd="0" destOrd="0" presId="urn:microsoft.com/office/officeart/2005/8/layout/pList1"/>
    <dgm:cxn modelId="{76764075-C5EF-4537-AFFF-D8AB144B9A60}" type="presOf" srcId="{982EC33B-95BE-44DA-BFF5-797E3395D270}" destId="{ADC73636-9ADE-4717-B4E5-5375D2D98609}" srcOrd="0" destOrd="0" presId="urn:microsoft.com/office/officeart/2005/8/layout/pList1"/>
    <dgm:cxn modelId="{0C304B8D-EE05-40CF-A19F-65564F8D7675}" type="presOf" srcId="{4D9BF90B-AA19-4CEB-84B2-044297CAF7EF}" destId="{CDAD75AA-AE7E-4229-BF38-AA6C218350F0}" srcOrd="0" destOrd="0" presId="urn:microsoft.com/office/officeart/2005/8/layout/pList1"/>
    <dgm:cxn modelId="{1C29C4C1-ED21-4687-9EE8-6EC9A6691FBE}" type="presOf" srcId="{A8F98689-4304-4DC1-AD39-27286805391B}" destId="{9A54BD43-8C27-48C7-A34D-43D81235357A}" srcOrd="0" destOrd="0" presId="urn:microsoft.com/office/officeart/2005/8/layout/pList1"/>
    <dgm:cxn modelId="{CB895EDC-AA7D-4A94-8036-BA35EB727FEB}" srcId="{982EC33B-95BE-44DA-BFF5-797E3395D270}" destId="{A8F98689-4304-4DC1-AD39-27286805391B}" srcOrd="1" destOrd="0" parTransId="{B5E8B57B-490E-469D-990E-48D7C57FC385}" sibTransId="{3A4252A2-A960-4988-9DE4-E44B5DB9E41E}"/>
    <dgm:cxn modelId="{95F9CBEC-524F-45A3-9DD0-5B407CF9040C}" srcId="{982EC33B-95BE-44DA-BFF5-797E3395D270}" destId="{94C90F09-6B5A-4C17-B820-F6C20F15564B}" srcOrd="0" destOrd="0" parTransId="{A8D65D35-6B7E-4409-97D7-254B40D7E3A5}" sibTransId="{4D9BF90B-AA19-4CEB-84B2-044297CAF7EF}"/>
    <dgm:cxn modelId="{437706FC-E297-4531-97E8-E150EB77BB78}" srcId="{982EC33B-95BE-44DA-BFF5-797E3395D270}" destId="{F3DDFF54-B486-4B15-B6BD-68FC6023E897}" srcOrd="2" destOrd="0" parTransId="{0F2E182A-6036-47B0-84A5-E4D9B5FAB6F0}" sibTransId="{146B13D4-14C6-41B1-A3A7-54D4CD2C308D}"/>
    <dgm:cxn modelId="{728391F9-7101-41D3-8520-0744A1AD6E01}" type="presParOf" srcId="{ADC73636-9ADE-4717-B4E5-5375D2D98609}" destId="{B11F4928-B327-4C28-8688-0B39FE83D66B}" srcOrd="0" destOrd="0" presId="urn:microsoft.com/office/officeart/2005/8/layout/pList1"/>
    <dgm:cxn modelId="{4EEB1BAC-ADD3-436B-ADEB-EC2BED9EE12A}" type="presParOf" srcId="{B11F4928-B327-4C28-8688-0B39FE83D66B}" destId="{460E81B4-0BC7-4DBF-99DE-122546C72BEA}" srcOrd="0" destOrd="0" presId="urn:microsoft.com/office/officeart/2005/8/layout/pList1"/>
    <dgm:cxn modelId="{BF4ABF8C-55A1-487F-B843-C9FC59F75390}" type="presParOf" srcId="{B11F4928-B327-4C28-8688-0B39FE83D66B}" destId="{B7114901-2BB0-49B2-BBC8-4C49D4087191}" srcOrd="1" destOrd="0" presId="urn:microsoft.com/office/officeart/2005/8/layout/pList1"/>
    <dgm:cxn modelId="{BC0C06E3-EB7B-440E-9AFB-56DEC9536EAD}" type="presParOf" srcId="{ADC73636-9ADE-4717-B4E5-5375D2D98609}" destId="{CDAD75AA-AE7E-4229-BF38-AA6C218350F0}" srcOrd="1" destOrd="0" presId="urn:microsoft.com/office/officeart/2005/8/layout/pList1"/>
    <dgm:cxn modelId="{A894CA7C-0C2F-4A0F-B2D3-2986D9F5C401}" type="presParOf" srcId="{ADC73636-9ADE-4717-B4E5-5375D2D98609}" destId="{640DFFB9-F133-4556-9E7B-DBAB6640AD83}" srcOrd="2" destOrd="0" presId="urn:microsoft.com/office/officeart/2005/8/layout/pList1"/>
    <dgm:cxn modelId="{1BC7D672-984B-42B3-9E58-D7BCC19F602D}" type="presParOf" srcId="{640DFFB9-F133-4556-9E7B-DBAB6640AD83}" destId="{3BF722D4-F739-4C29-AA26-8E0B05C02349}" srcOrd="0" destOrd="0" presId="urn:microsoft.com/office/officeart/2005/8/layout/pList1"/>
    <dgm:cxn modelId="{90D3A1C3-053B-4A5E-8585-5065D611745A}" type="presParOf" srcId="{640DFFB9-F133-4556-9E7B-DBAB6640AD83}" destId="{9A54BD43-8C27-48C7-A34D-43D81235357A}" srcOrd="1" destOrd="0" presId="urn:microsoft.com/office/officeart/2005/8/layout/pList1"/>
    <dgm:cxn modelId="{48C85A96-9AF0-43C9-AC5D-A33983BFEB02}" type="presParOf" srcId="{ADC73636-9ADE-4717-B4E5-5375D2D98609}" destId="{97B7CF63-884A-4272-824C-ABD88124E6D6}" srcOrd="3" destOrd="0" presId="urn:microsoft.com/office/officeart/2005/8/layout/pList1"/>
    <dgm:cxn modelId="{DB5F52C8-E0EF-45EA-B5DD-FC8B0562E98A}" type="presParOf" srcId="{ADC73636-9ADE-4717-B4E5-5375D2D98609}" destId="{A16E464F-7B9B-4838-9DF5-F3D4B322B59E}" srcOrd="4" destOrd="0" presId="urn:microsoft.com/office/officeart/2005/8/layout/pList1"/>
    <dgm:cxn modelId="{DDF11BB6-2F1E-4C70-96A0-F89F1EEB6163}" type="presParOf" srcId="{A16E464F-7B9B-4838-9DF5-F3D4B322B59E}" destId="{9AA9CDA6-BEEF-45EA-8F21-A907DBE11E21}" srcOrd="0" destOrd="0" presId="urn:microsoft.com/office/officeart/2005/8/layout/pList1"/>
    <dgm:cxn modelId="{5A6A102A-C992-467E-BBE6-FE49A3D9EFDB}" type="presParOf" srcId="{A16E464F-7B9B-4838-9DF5-F3D4B322B59E}" destId="{A615F699-33F4-493F-9349-A127075A6A6E}"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7FBAFC-0271-4BFE-89C6-00637E3D9A2F}"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uk-UA"/>
        </a:p>
      </dgm:t>
    </dgm:pt>
    <dgm:pt modelId="{23B8C58B-49D1-46CB-B21C-61111FA25D97}">
      <dgm:prSet phldrT="[Текст]"/>
      <dgm:spPr/>
      <dgm:t>
        <a:bodyPr/>
        <a:lstStyle/>
        <a:p>
          <a:r>
            <a:rPr lang="ru-RU">
              <a:solidFill>
                <a:schemeClr val="tx1"/>
              </a:solidFill>
            </a:rPr>
            <a:t>1. латентна (нульова); </a:t>
          </a:r>
          <a:endParaRPr lang="uk-UA" dirty="0">
            <a:solidFill>
              <a:schemeClr val="tx1"/>
            </a:solidFill>
          </a:endParaRPr>
        </a:p>
      </dgm:t>
    </dgm:pt>
    <dgm:pt modelId="{21111318-1F57-44DE-B24D-ED8BB872F386}" type="parTrans" cxnId="{1FFC040B-64CB-4FA6-9765-8FBADB7194F5}">
      <dgm:prSet/>
      <dgm:spPr/>
      <dgm:t>
        <a:bodyPr/>
        <a:lstStyle/>
        <a:p>
          <a:endParaRPr lang="uk-UA"/>
        </a:p>
      </dgm:t>
    </dgm:pt>
    <dgm:pt modelId="{4EEB6CC3-3412-437A-8CCF-D91405675F0B}" type="sibTrans" cxnId="{1FFC040B-64CB-4FA6-9765-8FBADB7194F5}">
      <dgm:prSet/>
      <dgm:spPr/>
      <dgm:t>
        <a:bodyPr/>
        <a:lstStyle/>
        <a:p>
          <a:endParaRPr lang="uk-UA"/>
        </a:p>
      </dgm:t>
    </dgm:pt>
    <dgm:pt modelId="{8796012B-20A9-4539-9AFC-3676D167DCB2}">
      <dgm:prSet phldrT="[Текст]" phldr="1"/>
      <dgm:spPr/>
      <dgm:t>
        <a:bodyPr/>
        <a:lstStyle/>
        <a:p>
          <a:endParaRPr lang="uk-UA" dirty="0">
            <a:solidFill>
              <a:schemeClr val="tx1"/>
            </a:solidFill>
          </a:endParaRPr>
        </a:p>
      </dgm:t>
    </dgm:pt>
    <dgm:pt modelId="{8D3E6EA0-41A8-4D3F-A1E7-382259EDE181}" type="parTrans" cxnId="{C75D9248-9A9F-48AF-B651-3DC720BC9500}">
      <dgm:prSet/>
      <dgm:spPr/>
      <dgm:t>
        <a:bodyPr/>
        <a:lstStyle/>
        <a:p>
          <a:endParaRPr lang="uk-UA"/>
        </a:p>
      </dgm:t>
    </dgm:pt>
    <dgm:pt modelId="{BCE859AE-57DE-418F-AAF7-4C0C34AB190F}" type="sibTrans" cxnId="{C75D9248-9A9F-48AF-B651-3DC720BC9500}">
      <dgm:prSet/>
      <dgm:spPr/>
      <dgm:t>
        <a:bodyPr/>
        <a:lstStyle/>
        <a:p>
          <a:endParaRPr lang="uk-UA"/>
        </a:p>
      </dgm:t>
    </dgm:pt>
    <dgm:pt modelId="{D1F03B03-8ED0-4B2F-8DBB-93DEBDA79CEB}">
      <dgm:prSet phldrT="[Текст]" phldr="1"/>
      <dgm:spPr/>
      <dgm:t>
        <a:bodyPr/>
        <a:lstStyle/>
        <a:p>
          <a:endParaRPr lang="uk-UA" dirty="0">
            <a:solidFill>
              <a:schemeClr val="tx1"/>
            </a:solidFill>
          </a:endParaRPr>
        </a:p>
      </dgm:t>
    </dgm:pt>
    <dgm:pt modelId="{F18DA921-B16D-4959-87BC-F3A408DA0572}" type="parTrans" cxnId="{6C66955E-6355-4183-B5A1-598610690340}">
      <dgm:prSet/>
      <dgm:spPr/>
      <dgm:t>
        <a:bodyPr/>
        <a:lstStyle/>
        <a:p>
          <a:endParaRPr lang="uk-UA"/>
        </a:p>
      </dgm:t>
    </dgm:pt>
    <dgm:pt modelId="{BE99024B-959C-42E3-A34B-F98A2568C2C6}" type="sibTrans" cxnId="{6C66955E-6355-4183-B5A1-598610690340}">
      <dgm:prSet/>
      <dgm:spPr/>
      <dgm:t>
        <a:bodyPr/>
        <a:lstStyle/>
        <a:p>
          <a:endParaRPr lang="uk-UA"/>
        </a:p>
      </dgm:t>
    </dgm:pt>
    <dgm:pt modelId="{C9FD87A7-0998-4560-8606-C51A1C7A5E9D}">
      <dgm:prSet/>
      <dgm:spPr/>
      <dgm:t>
        <a:bodyPr/>
        <a:lstStyle/>
        <a:p>
          <a:r>
            <a:rPr lang="ru-RU">
              <a:solidFill>
                <a:schemeClr val="tx1"/>
              </a:solidFill>
            </a:rPr>
            <a:t>2. ініціація («відкриття»); </a:t>
          </a:r>
          <a:endParaRPr lang="uk-UA">
            <a:solidFill>
              <a:schemeClr val="tx1"/>
            </a:solidFill>
          </a:endParaRPr>
        </a:p>
      </dgm:t>
    </dgm:pt>
    <dgm:pt modelId="{610314B1-F1CA-4103-AAB7-38377B8353F0}" type="parTrans" cxnId="{01AFCF69-C7D2-4191-88CF-C8BC7B5BEA8A}">
      <dgm:prSet/>
      <dgm:spPr/>
      <dgm:t>
        <a:bodyPr/>
        <a:lstStyle/>
        <a:p>
          <a:endParaRPr lang="uk-UA"/>
        </a:p>
      </dgm:t>
    </dgm:pt>
    <dgm:pt modelId="{9B5FEF95-259B-41C4-A1FD-C4D3A9C1539C}" type="sibTrans" cxnId="{01AFCF69-C7D2-4191-88CF-C8BC7B5BEA8A}">
      <dgm:prSet/>
      <dgm:spPr/>
      <dgm:t>
        <a:bodyPr/>
        <a:lstStyle/>
        <a:p>
          <a:endParaRPr lang="uk-UA"/>
        </a:p>
      </dgm:t>
    </dgm:pt>
    <dgm:pt modelId="{1A4B29F1-BE79-4AE3-B1C3-D2753CB1BEBD}">
      <dgm:prSet/>
      <dgm:spPr/>
      <dgm:t>
        <a:bodyPr/>
        <a:lstStyle/>
        <a:p>
          <a:r>
            <a:rPr lang="ru-RU">
              <a:solidFill>
                <a:schemeClr val="tx1"/>
              </a:solidFill>
            </a:rPr>
            <a:t>3. ескалація; </a:t>
          </a:r>
          <a:endParaRPr lang="uk-UA">
            <a:solidFill>
              <a:schemeClr val="tx1"/>
            </a:solidFill>
          </a:endParaRPr>
        </a:p>
      </dgm:t>
    </dgm:pt>
    <dgm:pt modelId="{712189E2-5BFF-45E8-85BD-8029A4B13E94}" type="parTrans" cxnId="{8A7EFE32-B596-4B98-BD7F-6BA2CE0DEEBE}">
      <dgm:prSet/>
      <dgm:spPr/>
      <dgm:t>
        <a:bodyPr/>
        <a:lstStyle/>
        <a:p>
          <a:endParaRPr lang="uk-UA"/>
        </a:p>
      </dgm:t>
    </dgm:pt>
    <dgm:pt modelId="{EB675A53-A6F0-4043-99BF-A7761F640B45}" type="sibTrans" cxnId="{8A7EFE32-B596-4B98-BD7F-6BA2CE0DEEBE}">
      <dgm:prSet/>
      <dgm:spPr/>
      <dgm:t>
        <a:bodyPr/>
        <a:lstStyle/>
        <a:p>
          <a:endParaRPr lang="uk-UA"/>
        </a:p>
      </dgm:t>
    </dgm:pt>
    <dgm:pt modelId="{15CE4617-5BF1-47AC-ACCB-02D741D3F5C2}">
      <dgm:prSet/>
      <dgm:spPr/>
      <dgm:t>
        <a:bodyPr/>
        <a:lstStyle/>
        <a:p>
          <a:r>
            <a:rPr lang="ru-RU" dirty="0">
              <a:solidFill>
                <a:schemeClr val="tx1"/>
              </a:solidFill>
            </a:rPr>
            <a:t>4. </a:t>
          </a:r>
          <a:r>
            <a:rPr lang="ru-RU" dirty="0" err="1">
              <a:solidFill>
                <a:schemeClr val="tx1"/>
              </a:solidFill>
            </a:rPr>
            <a:t>закріплення</a:t>
          </a:r>
          <a:r>
            <a:rPr lang="ru-RU" dirty="0">
              <a:solidFill>
                <a:schemeClr val="tx1"/>
              </a:solidFill>
            </a:rPr>
            <a:t>; </a:t>
          </a:r>
          <a:endParaRPr lang="uk-UA" dirty="0">
            <a:solidFill>
              <a:schemeClr val="tx1"/>
            </a:solidFill>
          </a:endParaRPr>
        </a:p>
      </dgm:t>
    </dgm:pt>
    <dgm:pt modelId="{DC6CC5B7-63E4-489D-A776-3C452D43870E}" type="parTrans" cxnId="{E4EE4B18-6BF4-4AED-83EF-687BB1F60D15}">
      <dgm:prSet/>
      <dgm:spPr/>
      <dgm:t>
        <a:bodyPr/>
        <a:lstStyle/>
        <a:p>
          <a:endParaRPr lang="uk-UA"/>
        </a:p>
      </dgm:t>
    </dgm:pt>
    <dgm:pt modelId="{BD2A38F8-0B7A-4EBC-A0EA-3FBCACE1E75C}" type="sibTrans" cxnId="{E4EE4B18-6BF4-4AED-83EF-687BB1F60D15}">
      <dgm:prSet/>
      <dgm:spPr/>
      <dgm:t>
        <a:bodyPr/>
        <a:lstStyle/>
        <a:p>
          <a:endParaRPr lang="uk-UA"/>
        </a:p>
      </dgm:t>
    </dgm:pt>
    <dgm:pt modelId="{9265BDA3-A1A6-4354-B07F-B57121C812D6}">
      <dgm:prSet/>
      <dgm:spPr/>
      <dgm:t>
        <a:bodyPr/>
        <a:lstStyle/>
        <a:p>
          <a:r>
            <a:rPr lang="ru-RU">
              <a:solidFill>
                <a:schemeClr val="tx1"/>
              </a:solidFill>
            </a:rPr>
            <a:t>5. деескалація; </a:t>
          </a:r>
          <a:endParaRPr lang="uk-UA" dirty="0">
            <a:solidFill>
              <a:schemeClr val="tx1"/>
            </a:solidFill>
          </a:endParaRPr>
        </a:p>
      </dgm:t>
    </dgm:pt>
    <dgm:pt modelId="{1A19236F-28AE-44FF-BF31-C380178C6F12}" type="parTrans" cxnId="{8056F6A8-7F3E-42A7-ADFD-868823E2DBBE}">
      <dgm:prSet/>
      <dgm:spPr/>
      <dgm:t>
        <a:bodyPr/>
        <a:lstStyle/>
        <a:p>
          <a:endParaRPr lang="uk-UA"/>
        </a:p>
      </dgm:t>
    </dgm:pt>
    <dgm:pt modelId="{F53A5986-F9FB-4204-A0ED-D7863C0C1F1A}" type="sibTrans" cxnId="{8056F6A8-7F3E-42A7-ADFD-868823E2DBBE}">
      <dgm:prSet/>
      <dgm:spPr/>
      <dgm:t>
        <a:bodyPr/>
        <a:lstStyle/>
        <a:p>
          <a:endParaRPr lang="uk-UA"/>
        </a:p>
      </dgm:t>
    </dgm:pt>
    <dgm:pt modelId="{CA605AE3-197B-4440-94EC-683BEF5082C7}">
      <dgm:prSet/>
      <dgm:spPr/>
      <dgm:t>
        <a:bodyPr/>
        <a:lstStyle/>
        <a:p>
          <a:r>
            <a:rPr lang="ru-RU">
              <a:solidFill>
                <a:schemeClr val="tx1"/>
              </a:solidFill>
            </a:rPr>
            <a:t>6. врегулювання або вирішення; </a:t>
          </a:r>
          <a:endParaRPr lang="uk-UA">
            <a:solidFill>
              <a:schemeClr val="tx1"/>
            </a:solidFill>
          </a:endParaRPr>
        </a:p>
      </dgm:t>
    </dgm:pt>
    <dgm:pt modelId="{A4A17A86-C21A-488F-B87F-C43F9F476D72}" type="parTrans" cxnId="{93060477-D30F-4918-AAFE-6B0696C19ACB}">
      <dgm:prSet/>
      <dgm:spPr/>
      <dgm:t>
        <a:bodyPr/>
        <a:lstStyle/>
        <a:p>
          <a:endParaRPr lang="uk-UA"/>
        </a:p>
      </dgm:t>
    </dgm:pt>
    <dgm:pt modelId="{8157C59E-B32D-45A3-A111-6B7F77E0300E}" type="sibTrans" cxnId="{93060477-D30F-4918-AAFE-6B0696C19ACB}">
      <dgm:prSet/>
      <dgm:spPr/>
      <dgm:t>
        <a:bodyPr/>
        <a:lstStyle/>
        <a:p>
          <a:endParaRPr lang="uk-UA"/>
        </a:p>
      </dgm:t>
    </dgm:pt>
    <dgm:pt modelId="{40A1EC5A-258C-44FA-A85C-021930544574}">
      <dgm:prSet/>
      <dgm:spPr/>
      <dgm:t>
        <a:bodyPr/>
        <a:lstStyle/>
        <a:p>
          <a:r>
            <a:rPr lang="ru-RU">
              <a:solidFill>
                <a:schemeClr val="tx1"/>
              </a:solidFill>
            </a:rPr>
            <a:t>7. постконфліктне будівництво та примирення</a:t>
          </a:r>
          <a:r>
            <a:rPr lang="uk-UA">
              <a:solidFill>
                <a:schemeClr val="tx1"/>
              </a:solidFill>
            </a:rPr>
            <a:t>.</a:t>
          </a:r>
        </a:p>
      </dgm:t>
    </dgm:pt>
    <dgm:pt modelId="{AC217CEA-1DB0-4BD1-AC21-427B165F884B}" type="parTrans" cxnId="{AEA06ED6-9A48-46E9-9B29-6FC4468B8574}">
      <dgm:prSet/>
      <dgm:spPr/>
      <dgm:t>
        <a:bodyPr/>
        <a:lstStyle/>
        <a:p>
          <a:endParaRPr lang="uk-UA"/>
        </a:p>
      </dgm:t>
    </dgm:pt>
    <dgm:pt modelId="{B94D8861-210D-4FEC-AADE-9B34C0885D39}" type="sibTrans" cxnId="{AEA06ED6-9A48-46E9-9B29-6FC4468B8574}">
      <dgm:prSet/>
      <dgm:spPr/>
      <dgm:t>
        <a:bodyPr/>
        <a:lstStyle/>
        <a:p>
          <a:endParaRPr lang="uk-UA"/>
        </a:p>
      </dgm:t>
    </dgm:pt>
    <dgm:pt modelId="{2566271A-B483-4ED0-A016-34D4CC4B279B}" type="pres">
      <dgm:prSet presAssocID="{647FBAFC-0271-4BFE-89C6-00637E3D9A2F}" presName="Name0" presStyleCnt="0">
        <dgm:presLayoutVars>
          <dgm:chMax val="7"/>
          <dgm:chPref val="7"/>
          <dgm:dir/>
        </dgm:presLayoutVars>
      </dgm:prSet>
      <dgm:spPr/>
    </dgm:pt>
    <dgm:pt modelId="{412B83FC-7B11-442D-A3D4-24E6BA5E6FFB}" type="pres">
      <dgm:prSet presAssocID="{647FBAFC-0271-4BFE-89C6-00637E3D9A2F}" presName="Name1" presStyleCnt="0"/>
      <dgm:spPr/>
    </dgm:pt>
    <dgm:pt modelId="{68D1EBBD-BAAB-4942-9FDB-F3FAB8A6E513}" type="pres">
      <dgm:prSet presAssocID="{647FBAFC-0271-4BFE-89C6-00637E3D9A2F}" presName="cycle" presStyleCnt="0"/>
      <dgm:spPr/>
    </dgm:pt>
    <dgm:pt modelId="{E815B164-0C00-46A8-B2D2-BE2530B7A14F}" type="pres">
      <dgm:prSet presAssocID="{647FBAFC-0271-4BFE-89C6-00637E3D9A2F}" presName="srcNode" presStyleLbl="node1" presStyleIdx="0" presStyleCnt="7"/>
      <dgm:spPr/>
    </dgm:pt>
    <dgm:pt modelId="{06D5AAF9-41EC-4BF6-92E7-F3C4E5FF0DB8}" type="pres">
      <dgm:prSet presAssocID="{647FBAFC-0271-4BFE-89C6-00637E3D9A2F}" presName="conn" presStyleLbl="parChTrans1D2" presStyleIdx="0" presStyleCnt="1"/>
      <dgm:spPr/>
    </dgm:pt>
    <dgm:pt modelId="{DCD0F11C-5646-424B-870F-F3D53786B661}" type="pres">
      <dgm:prSet presAssocID="{647FBAFC-0271-4BFE-89C6-00637E3D9A2F}" presName="extraNode" presStyleLbl="node1" presStyleIdx="0" presStyleCnt="7"/>
      <dgm:spPr/>
    </dgm:pt>
    <dgm:pt modelId="{945C2FEA-2645-419F-B365-8708EF9D9674}" type="pres">
      <dgm:prSet presAssocID="{647FBAFC-0271-4BFE-89C6-00637E3D9A2F}" presName="dstNode" presStyleLbl="node1" presStyleIdx="0" presStyleCnt="7"/>
      <dgm:spPr/>
    </dgm:pt>
    <dgm:pt modelId="{16B2EFBD-E99E-4D67-B948-3406F97D9D44}" type="pres">
      <dgm:prSet presAssocID="{23B8C58B-49D1-46CB-B21C-61111FA25D97}" presName="text_1" presStyleLbl="node1" presStyleIdx="0" presStyleCnt="7">
        <dgm:presLayoutVars>
          <dgm:bulletEnabled val="1"/>
        </dgm:presLayoutVars>
      </dgm:prSet>
      <dgm:spPr/>
    </dgm:pt>
    <dgm:pt modelId="{9BCC84F6-0A89-4BB4-87B8-DB8732DE633B}" type="pres">
      <dgm:prSet presAssocID="{23B8C58B-49D1-46CB-B21C-61111FA25D97}" presName="accent_1" presStyleCnt="0"/>
      <dgm:spPr/>
    </dgm:pt>
    <dgm:pt modelId="{5DC3ED63-446B-4018-B6C1-720DE0CDB110}" type="pres">
      <dgm:prSet presAssocID="{23B8C58B-49D1-46CB-B21C-61111FA25D97}" presName="accentRepeatNode" presStyleLbl="solidFgAcc1" presStyleIdx="0" presStyleCnt="7"/>
      <dgm:spPr/>
    </dgm:pt>
    <dgm:pt modelId="{F2948197-4971-4BF3-BA67-8C89C064582F}" type="pres">
      <dgm:prSet presAssocID="{C9FD87A7-0998-4560-8606-C51A1C7A5E9D}" presName="text_2" presStyleLbl="node1" presStyleIdx="1" presStyleCnt="7">
        <dgm:presLayoutVars>
          <dgm:bulletEnabled val="1"/>
        </dgm:presLayoutVars>
      </dgm:prSet>
      <dgm:spPr/>
    </dgm:pt>
    <dgm:pt modelId="{B844D3E9-9A15-4042-95DC-F08EFD11A2D0}" type="pres">
      <dgm:prSet presAssocID="{C9FD87A7-0998-4560-8606-C51A1C7A5E9D}" presName="accent_2" presStyleCnt="0"/>
      <dgm:spPr/>
    </dgm:pt>
    <dgm:pt modelId="{46157ED8-D0C3-49D9-8BFE-0BC9BF4CDF84}" type="pres">
      <dgm:prSet presAssocID="{C9FD87A7-0998-4560-8606-C51A1C7A5E9D}" presName="accentRepeatNode" presStyleLbl="solidFgAcc1" presStyleIdx="1" presStyleCnt="7"/>
      <dgm:spPr/>
    </dgm:pt>
    <dgm:pt modelId="{DF6C244E-0149-458E-B0DD-B311CB9A8AE0}" type="pres">
      <dgm:prSet presAssocID="{1A4B29F1-BE79-4AE3-B1C3-D2753CB1BEBD}" presName="text_3" presStyleLbl="node1" presStyleIdx="2" presStyleCnt="7">
        <dgm:presLayoutVars>
          <dgm:bulletEnabled val="1"/>
        </dgm:presLayoutVars>
      </dgm:prSet>
      <dgm:spPr/>
    </dgm:pt>
    <dgm:pt modelId="{392A4376-6F3B-4CA1-95F4-000196DAFA4F}" type="pres">
      <dgm:prSet presAssocID="{1A4B29F1-BE79-4AE3-B1C3-D2753CB1BEBD}" presName="accent_3" presStyleCnt="0"/>
      <dgm:spPr/>
    </dgm:pt>
    <dgm:pt modelId="{8BF8F2B2-2C0B-4812-9D7A-33E71D75A856}" type="pres">
      <dgm:prSet presAssocID="{1A4B29F1-BE79-4AE3-B1C3-D2753CB1BEBD}" presName="accentRepeatNode" presStyleLbl="solidFgAcc1" presStyleIdx="2" presStyleCnt="7"/>
      <dgm:spPr/>
    </dgm:pt>
    <dgm:pt modelId="{C832A17A-70F4-43D5-88A0-49111E849127}" type="pres">
      <dgm:prSet presAssocID="{15CE4617-5BF1-47AC-ACCB-02D741D3F5C2}" presName="text_4" presStyleLbl="node1" presStyleIdx="3" presStyleCnt="7">
        <dgm:presLayoutVars>
          <dgm:bulletEnabled val="1"/>
        </dgm:presLayoutVars>
      </dgm:prSet>
      <dgm:spPr/>
    </dgm:pt>
    <dgm:pt modelId="{065596B1-A6B0-41F9-9E9A-576EF006B64B}" type="pres">
      <dgm:prSet presAssocID="{15CE4617-5BF1-47AC-ACCB-02D741D3F5C2}" presName="accent_4" presStyleCnt="0"/>
      <dgm:spPr/>
    </dgm:pt>
    <dgm:pt modelId="{0A40D9C7-9863-4261-AF0D-A8199ED9219A}" type="pres">
      <dgm:prSet presAssocID="{15CE4617-5BF1-47AC-ACCB-02D741D3F5C2}" presName="accentRepeatNode" presStyleLbl="solidFgAcc1" presStyleIdx="3" presStyleCnt="7"/>
      <dgm:spPr/>
    </dgm:pt>
    <dgm:pt modelId="{5A4A2C08-2E73-42EA-A4C2-863F0303586C}" type="pres">
      <dgm:prSet presAssocID="{9265BDA3-A1A6-4354-B07F-B57121C812D6}" presName="text_5" presStyleLbl="node1" presStyleIdx="4" presStyleCnt="7">
        <dgm:presLayoutVars>
          <dgm:bulletEnabled val="1"/>
        </dgm:presLayoutVars>
      </dgm:prSet>
      <dgm:spPr/>
    </dgm:pt>
    <dgm:pt modelId="{32F8F522-768D-4832-B29A-C39B6A830036}" type="pres">
      <dgm:prSet presAssocID="{9265BDA3-A1A6-4354-B07F-B57121C812D6}" presName="accent_5" presStyleCnt="0"/>
      <dgm:spPr/>
    </dgm:pt>
    <dgm:pt modelId="{94EEE2B2-AB0A-4B06-92BC-DEA0B74738C0}" type="pres">
      <dgm:prSet presAssocID="{9265BDA3-A1A6-4354-B07F-B57121C812D6}" presName="accentRepeatNode" presStyleLbl="solidFgAcc1" presStyleIdx="4" presStyleCnt="7"/>
      <dgm:spPr/>
    </dgm:pt>
    <dgm:pt modelId="{67BE6928-572C-4FEB-9FC9-C6A5B5D1F176}" type="pres">
      <dgm:prSet presAssocID="{CA605AE3-197B-4440-94EC-683BEF5082C7}" presName="text_6" presStyleLbl="node1" presStyleIdx="5" presStyleCnt="7">
        <dgm:presLayoutVars>
          <dgm:bulletEnabled val="1"/>
        </dgm:presLayoutVars>
      </dgm:prSet>
      <dgm:spPr/>
    </dgm:pt>
    <dgm:pt modelId="{6E1E6DEA-8D72-4F5F-800A-2E61B06844E5}" type="pres">
      <dgm:prSet presAssocID="{CA605AE3-197B-4440-94EC-683BEF5082C7}" presName="accent_6" presStyleCnt="0"/>
      <dgm:spPr/>
    </dgm:pt>
    <dgm:pt modelId="{AF4652F1-2855-4233-AEA0-A1147C1402FD}" type="pres">
      <dgm:prSet presAssocID="{CA605AE3-197B-4440-94EC-683BEF5082C7}" presName="accentRepeatNode" presStyleLbl="solidFgAcc1" presStyleIdx="5" presStyleCnt="7"/>
      <dgm:spPr/>
    </dgm:pt>
    <dgm:pt modelId="{A93FBFFB-E9BC-4AEA-8DE9-FAA325AB5F34}" type="pres">
      <dgm:prSet presAssocID="{40A1EC5A-258C-44FA-A85C-021930544574}" presName="text_7" presStyleLbl="node1" presStyleIdx="6" presStyleCnt="7">
        <dgm:presLayoutVars>
          <dgm:bulletEnabled val="1"/>
        </dgm:presLayoutVars>
      </dgm:prSet>
      <dgm:spPr/>
    </dgm:pt>
    <dgm:pt modelId="{0C6D40F2-FCA5-433C-877B-7EA110340D14}" type="pres">
      <dgm:prSet presAssocID="{40A1EC5A-258C-44FA-A85C-021930544574}" presName="accent_7" presStyleCnt="0"/>
      <dgm:spPr/>
    </dgm:pt>
    <dgm:pt modelId="{DD91B886-CADA-4E3F-826A-82A9519AC51E}" type="pres">
      <dgm:prSet presAssocID="{40A1EC5A-258C-44FA-A85C-021930544574}" presName="accentRepeatNode" presStyleLbl="solidFgAcc1" presStyleIdx="6" presStyleCnt="7"/>
      <dgm:spPr/>
    </dgm:pt>
  </dgm:ptLst>
  <dgm:cxnLst>
    <dgm:cxn modelId="{1FFC040B-64CB-4FA6-9765-8FBADB7194F5}" srcId="{647FBAFC-0271-4BFE-89C6-00637E3D9A2F}" destId="{23B8C58B-49D1-46CB-B21C-61111FA25D97}" srcOrd="0" destOrd="0" parTransId="{21111318-1F57-44DE-B24D-ED8BB872F386}" sibTransId="{4EEB6CC3-3412-437A-8CCF-D91405675F0B}"/>
    <dgm:cxn modelId="{EF9EC50F-31C7-459A-B3E4-7F4165A37CD0}" type="presOf" srcId="{CA605AE3-197B-4440-94EC-683BEF5082C7}" destId="{67BE6928-572C-4FEB-9FC9-C6A5B5D1F176}" srcOrd="0" destOrd="0" presId="urn:microsoft.com/office/officeart/2008/layout/VerticalCurvedList"/>
    <dgm:cxn modelId="{90CABB11-C034-40CD-BCCE-233396307D1A}" type="presOf" srcId="{9265BDA3-A1A6-4354-B07F-B57121C812D6}" destId="{5A4A2C08-2E73-42EA-A4C2-863F0303586C}" srcOrd="0" destOrd="0" presId="urn:microsoft.com/office/officeart/2008/layout/VerticalCurvedList"/>
    <dgm:cxn modelId="{E4EE4B18-6BF4-4AED-83EF-687BB1F60D15}" srcId="{647FBAFC-0271-4BFE-89C6-00637E3D9A2F}" destId="{15CE4617-5BF1-47AC-ACCB-02D741D3F5C2}" srcOrd="3" destOrd="0" parTransId="{DC6CC5B7-63E4-489D-A776-3C452D43870E}" sibTransId="{BD2A38F8-0B7A-4EBC-A0EA-3FBCACE1E75C}"/>
    <dgm:cxn modelId="{0F1B261B-EC5E-45D5-A4F0-86864102896F}" type="presOf" srcId="{4EEB6CC3-3412-437A-8CCF-D91405675F0B}" destId="{06D5AAF9-41EC-4BF6-92E7-F3C4E5FF0DB8}" srcOrd="0" destOrd="0" presId="urn:microsoft.com/office/officeart/2008/layout/VerticalCurvedList"/>
    <dgm:cxn modelId="{8A7EFE32-B596-4B98-BD7F-6BA2CE0DEEBE}" srcId="{647FBAFC-0271-4BFE-89C6-00637E3D9A2F}" destId="{1A4B29F1-BE79-4AE3-B1C3-D2753CB1BEBD}" srcOrd="2" destOrd="0" parTransId="{712189E2-5BFF-45E8-85BD-8029A4B13E94}" sibTransId="{EB675A53-A6F0-4043-99BF-A7761F640B45}"/>
    <dgm:cxn modelId="{6C66955E-6355-4183-B5A1-598610690340}" srcId="{647FBAFC-0271-4BFE-89C6-00637E3D9A2F}" destId="{D1F03B03-8ED0-4B2F-8DBB-93DEBDA79CEB}" srcOrd="8" destOrd="0" parTransId="{F18DA921-B16D-4959-87BC-F3A408DA0572}" sibTransId="{BE99024B-959C-42E3-A34B-F98A2568C2C6}"/>
    <dgm:cxn modelId="{C75D9248-9A9F-48AF-B651-3DC720BC9500}" srcId="{647FBAFC-0271-4BFE-89C6-00637E3D9A2F}" destId="{8796012B-20A9-4539-9AFC-3676D167DCB2}" srcOrd="7" destOrd="0" parTransId="{8D3E6EA0-41A8-4D3F-A1E7-382259EDE181}" sibTransId="{BCE859AE-57DE-418F-AAF7-4C0C34AB190F}"/>
    <dgm:cxn modelId="{01AFCF69-C7D2-4191-88CF-C8BC7B5BEA8A}" srcId="{647FBAFC-0271-4BFE-89C6-00637E3D9A2F}" destId="{C9FD87A7-0998-4560-8606-C51A1C7A5E9D}" srcOrd="1" destOrd="0" parTransId="{610314B1-F1CA-4103-AAB7-38377B8353F0}" sibTransId="{9B5FEF95-259B-41C4-A1FD-C4D3A9C1539C}"/>
    <dgm:cxn modelId="{687BA756-6866-46B2-A0B0-4EE26E31C258}" type="presOf" srcId="{15CE4617-5BF1-47AC-ACCB-02D741D3F5C2}" destId="{C832A17A-70F4-43D5-88A0-49111E849127}" srcOrd="0" destOrd="0" presId="urn:microsoft.com/office/officeart/2008/layout/VerticalCurvedList"/>
    <dgm:cxn modelId="{93060477-D30F-4918-AAFE-6B0696C19ACB}" srcId="{647FBAFC-0271-4BFE-89C6-00637E3D9A2F}" destId="{CA605AE3-197B-4440-94EC-683BEF5082C7}" srcOrd="5" destOrd="0" parTransId="{A4A17A86-C21A-488F-B87F-C43F9F476D72}" sibTransId="{8157C59E-B32D-45A3-A111-6B7F77E0300E}"/>
    <dgm:cxn modelId="{5A02467E-B0E4-4F92-8AA7-AA669BA54C1D}" type="presOf" srcId="{23B8C58B-49D1-46CB-B21C-61111FA25D97}" destId="{16B2EFBD-E99E-4D67-B948-3406F97D9D44}" srcOrd="0" destOrd="0" presId="urn:microsoft.com/office/officeart/2008/layout/VerticalCurvedList"/>
    <dgm:cxn modelId="{B0DFC6A4-7782-4024-9861-8D5B6A1549D6}" type="presOf" srcId="{40A1EC5A-258C-44FA-A85C-021930544574}" destId="{A93FBFFB-E9BC-4AEA-8DE9-FAA325AB5F34}" srcOrd="0" destOrd="0" presId="urn:microsoft.com/office/officeart/2008/layout/VerticalCurvedList"/>
    <dgm:cxn modelId="{E68FADA7-FA49-46F3-B7EE-3A67EF0F0ED0}" type="presOf" srcId="{1A4B29F1-BE79-4AE3-B1C3-D2753CB1BEBD}" destId="{DF6C244E-0149-458E-B0DD-B311CB9A8AE0}" srcOrd="0" destOrd="0" presId="urn:microsoft.com/office/officeart/2008/layout/VerticalCurvedList"/>
    <dgm:cxn modelId="{8056F6A8-7F3E-42A7-ADFD-868823E2DBBE}" srcId="{647FBAFC-0271-4BFE-89C6-00637E3D9A2F}" destId="{9265BDA3-A1A6-4354-B07F-B57121C812D6}" srcOrd="4" destOrd="0" parTransId="{1A19236F-28AE-44FF-BF31-C380178C6F12}" sibTransId="{F53A5986-F9FB-4204-A0ED-D7863C0C1F1A}"/>
    <dgm:cxn modelId="{98C8E4B0-CB54-409C-A2E2-B741ED3D8A81}" type="presOf" srcId="{647FBAFC-0271-4BFE-89C6-00637E3D9A2F}" destId="{2566271A-B483-4ED0-A016-34D4CC4B279B}" srcOrd="0" destOrd="0" presId="urn:microsoft.com/office/officeart/2008/layout/VerticalCurvedList"/>
    <dgm:cxn modelId="{AEA06ED6-9A48-46E9-9B29-6FC4468B8574}" srcId="{647FBAFC-0271-4BFE-89C6-00637E3D9A2F}" destId="{40A1EC5A-258C-44FA-A85C-021930544574}" srcOrd="6" destOrd="0" parTransId="{AC217CEA-1DB0-4BD1-AC21-427B165F884B}" sibTransId="{B94D8861-210D-4FEC-AADE-9B34C0885D39}"/>
    <dgm:cxn modelId="{5D1902DC-DA0C-490D-BCE3-B85561BBF0D4}" type="presOf" srcId="{C9FD87A7-0998-4560-8606-C51A1C7A5E9D}" destId="{F2948197-4971-4BF3-BA67-8C89C064582F}" srcOrd="0" destOrd="0" presId="urn:microsoft.com/office/officeart/2008/layout/VerticalCurvedList"/>
    <dgm:cxn modelId="{3E0ACB81-C050-4711-8475-C531A8E8A5BE}" type="presParOf" srcId="{2566271A-B483-4ED0-A016-34D4CC4B279B}" destId="{412B83FC-7B11-442D-A3D4-24E6BA5E6FFB}" srcOrd="0" destOrd="0" presId="urn:microsoft.com/office/officeart/2008/layout/VerticalCurvedList"/>
    <dgm:cxn modelId="{5076A10E-1156-4FB2-9C9E-64536EAE68A2}" type="presParOf" srcId="{412B83FC-7B11-442D-A3D4-24E6BA5E6FFB}" destId="{68D1EBBD-BAAB-4942-9FDB-F3FAB8A6E513}" srcOrd="0" destOrd="0" presId="urn:microsoft.com/office/officeart/2008/layout/VerticalCurvedList"/>
    <dgm:cxn modelId="{E29AB59F-6AEC-4B83-8620-8620242E698C}" type="presParOf" srcId="{68D1EBBD-BAAB-4942-9FDB-F3FAB8A6E513}" destId="{E815B164-0C00-46A8-B2D2-BE2530B7A14F}" srcOrd="0" destOrd="0" presId="urn:microsoft.com/office/officeart/2008/layout/VerticalCurvedList"/>
    <dgm:cxn modelId="{A742B0EA-E4F7-480F-B88B-71BC90B9FC3F}" type="presParOf" srcId="{68D1EBBD-BAAB-4942-9FDB-F3FAB8A6E513}" destId="{06D5AAF9-41EC-4BF6-92E7-F3C4E5FF0DB8}" srcOrd="1" destOrd="0" presId="urn:microsoft.com/office/officeart/2008/layout/VerticalCurvedList"/>
    <dgm:cxn modelId="{EF35F8F7-9951-401D-A3A0-F8F7012ADC53}" type="presParOf" srcId="{68D1EBBD-BAAB-4942-9FDB-F3FAB8A6E513}" destId="{DCD0F11C-5646-424B-870F-F3D53786B661}" srcOrd="2" destOrd="0" presId="urn:microsoft.com/office/officeart/2008/layout/VerticalCurvedList"/>
    <dgm:cxn modelId="{AC634D27-C395-478F-8C76-CD63EC522396}" type="presParOf" srcId="{68D1EBBD-BAAB-4942-9FDB-F3FAB8A6E513}" destId="{945C2FEA-2645-419F-B365-8708EF9D9674}" srcOrd="3" destOrd="0" presId="urn:microsoft.com/office/officeart/2008/layout/VerticalCurvedList"/>
    <dgm:cxn modelId="{3008C4D6-6929-4CB1-8525-943BD9562630}" type="presParOf" srcId="{412B83FC-7B11-442D-A3D4-24E6BA5E6FFB}" destId="{16B2EFBD-E99E-4D67-B948-3406F97D9D44}" srcOrd="1" destOrd="0" presId="urn:microsoft.com/office/officeart/2008/layout/VerticalCurvedList"/>
    <dgm:cxn modelId="{06A65F54-CC79-4721-BF0C-9DF4992344FD}" type="presParOf" srcId="{412B83FC-7B11-442D-A3D4-24E6BA5E6FFB}" destId="{9BCC84F6-0A89-4BB4-87B8-DB8732DE633B}" srcOrd="2" destOrd="0" presId="urn:microsoft.com/office/officeart/2008/layout/VerticalCurvedList"/>
    <dgm:cxn modelId="{E836039B-2379-45EA-BEB6-A081463ED9C5}" type="presParOf" srcId="{9BCC84F6-0A89-4BB4-87B8-DB8732DE633B}" destId="{5DC3ED63-446B-4018-B6C1-720DE0CDB110}" srcOrd="0" destOrd="0" presId="urn:microsoft.com/office/officeart/2008/layout/VerticalCurvedList"/>
    <dgm:cxn modelId="{811A5DB4-B93F-4989-BED2-117F1DFFD8D7}" type="presParOf" srcId="{412B83FC-7B11-442D-A3D4-24E6BA5E6FFB}" destId="{F2948197-4971-4BF3-BA67-8C89C064582F}" srcOrd="3" destOrd="0" presId="urn:microsoft.com/office/officeart/2008/layout/VerticalCurvedList"/>
    <dgm:cxn modelId="{839D85CF-3AAC-4D15-91ED-91EC2DF7106B}" type="presParOf" srcId="{412B83FC-7B11-442D-A3D4-24E6BA5E6FFB}" destId="{B844D3E9-9A15-4042-95DC-F08EFD11A2D0}" srcOrd="4" destOrd="0" presId="urn:microsoft.com/office/officeart/2008/layout/VerticalCurvedList"/>
    <dgm:cxn modelId="{C00EFC8C-532D-4F73-96E6-E37F5640C096}" type="presParOf" srcId="{B844D3E9-9A15-4042-95DC-F08EFD11A2D0}" destId="{46157ED8-D0C3-49D9-8BFE-0BC9BF4CDF84}" srcOrd="0" destOrd="0" presId="urn:microsoft.com/office/officeart/2008/layout/VerticalCurvedList"/>
    <dgm:cxn modelId="{DE9C77B7-6639-4E1E-97B4-765FA72854E3}" type="presParOf" srcId="{412B83FC-7B11-442D-A3D4-24E6BA5E6FFB}" destId="{DF6C244E-0149-458E-B0DD-B311CB9A8AE0}" srcOrd="5" destOrd="0" presId="urn:microsoft.com/office/officeart/2008/layout/VerticalCurvedList"/>
    <dgm:cxn modelId="{7F8F1CBF-193B-440A-A2A0-3F696E4D4A29}" type="presParOf" srcId="{412B83FC-7B11-442D-A3D4-24E6BA5E6FFB}" destId="{392A4376-6F3B-4CA1-95F4-000196DAFA4F}" srcOrd="6" destOrd="0" presId="urn:microsoft.com/office/officeart/2008/layout/VerticalCurvedList"/>
    <dgm:cxn modelId="{70A7FB9D-FE76-44DF-B32A-87FB35C23DE3}" type="presParOf" srcId="{392A4376-6F3B-4CA1-95F4-000196DAFA4F}" destId="{8BF8F2B2-2C0B-4812-9D7A-33E71D75A856}" srcOrd="0" destOrd="0" presId="urn:microsoft.com/office/officeart/2008/layout/VerticalCurvedList"/>
    <dgm:cxn modelId="{0FE90FB7-8EB8-4112-BB53-52D2C20C70F0}" type="presParOf" srcId="{412B83FC-7B11-442D-A3D4-24E6BA5E6FFB}" destId="{C832A17A-70F4-43D5-88A0-49111E849127}" srcOrd="7" destOrd="0" presId="urn:microsoft.com/office/officeart/2008/layout/VerticalCurvedList"/>
    <dgm:cxn modelId="{E22E4705-780C-4DD8-B6F1-79E29332F9B5}" type="presParOf" srcId="{412B83FC-7B11-442D-A3D4-24E6BA5E6FFB}" destId="{065596B1-A6B0-41F9-9E9A-576EF006B64B}" srcOrd="8" destOrd="0" presId="urn:microsoft.com/office/officeart/2008/layout/VerticalCurvedList"/>
    <dgm:cxn modelId="{A821D88F-9369-4F81-8009-1559B93709ED}" type="presParOf" srcId="{065596B1-A6B0-41F9-9E9A-576EF006B64B}" destId="{0A40D9C7-9863-4261-AF0D-A8199ED9219A}" srcOrd="0" destOrd="0" presId="urn:microsoft.com/office/officeart/2008/layout/VerticalCurvedList"/>
    <dgm:cxn modelId="{9D799651-8208-4C42-BE08-CF1D07D7D7BD}" type="presParOf" srcId="{412B83FC-7B11-442D-A3D4-24E6BA5E6FFB}" destId="{5A4A2C08-2E73-42EA-A4C2-863F0303586C}" srcOrd="9" destOrd="0" presId="urn:microsoft.com/office/officeart/2008/layout/VerticalCurvedList"/>
    <dgm:cxn modelId="{1958AEC5-2DC7-41C9-A646-7EA93D72BDB9}" type="presParOf" srcId="{412B83FC-7B11-442D-A3D4-24E6BA5E6FFB}" destId="{32F8F522-768D-4832-B29A-C39B6A830036}" srcOrd="10" destOrd="0" presId="urn:microsoft.com/office/officeart/2008/layout/VerticalCurvedList"/>
    <dgm:cxn modelId="{3080A873-A740-4176-B91F-EF784B69DC05}" type="presParOf" srcId="{32F8F522-768D-4832-B29A-C39B6A830036}" destId="{94EEE2B2-AB0A-4B06-92BC-DEA0B74738C0}" srcOrd="0" destOrd="0" presId="urn:microsoft.com/office/officeart/2008/layout/VerticalCurvedList"/>
    <dgm:cxn modelId="{A05D27D9-B403-4E87-8E01-84BA6858DA28}" type="presParOf" srcId="{412B83FC-7B11-442D-A3D4-24E6BA5E6FFB}" destId="{67BE6928-572C-4FEB-9FC9-C6A5B5D1F176}" srcOrd="11" destOrd="0" presId="urn:microsoft.com/office/officeart/2008/layout/VerticalCurvedList"/>
    <dgm:cxn modelId="{99AE75CC-5264-401F-8178-324D07B322F1}" type="presParOf" srcId="{412B83FC-7B11-442D-A3D4-24E6BA5E6FFB}" destId="{6E1E6DEA-8D72-4F5F-800A-2E61B06844E5}" srcOrd="12" destOrd="0" presId="urn:microsoft.com/office/officeart/2008/layout/VerticalCurvedList"/>
    <dgm:cxn modelId="{0DA821E7-7BB1-43A7-892E-272E11BCA442}" type="presParOf" srcId="{6E1E6DEA-8D72-4F5F-800A-2E61B06844E5}" destId="{AF4652F1-2855-4233-AEA0-A1147C1402FD}" srcOrd="0" destOrd="0" presId="urn:microsoft.com/office/officeart/2008/layout/VerticalCurvedList"/>
    <dgm:cxn modelId="{C8A074C4-C7C8-47E5-931A-BDCE2206B112}" type="presParOf" srcId="{412B83FC-7B11-442D-A3D4-24E6BA5E6FFB}" destId="{A93FBFFB-E9BC-4AEA-8DE9-FAA325AB5F34}" srcOrd="13" destOrd="0" presId="urn:microsoft.com/office/officeart/2008/layout/VerticalCurvedList"/>
    <dgm:cxn modelId="{5EACC6BE-445F-4218-BEB6-9A851CC4715C}" type="presParOf" srcId="{412B83FC-7B11-442D-A3D4-24E6BA5E6FFB}" destId="{0C6D40F2-FCA5-433C-877B-7EA110340D14}" srcOrd="14" destOrd="0" presId="urn:microsoft.com/office/officeart/2008/layout/VerticalCurvedList"/>
    <dgm:cxn modelId="{0428E356-4576-4973-B630-734E2ADA9C51}" type="presParOf" srcId="{0C6D40F2-FCA5-433C-877B-7EA110340D14}" destId="{DD91B886-CADA-4E3F-826A-82A9519AC51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0ADD78-5A9A-4E59-ABE7-7F7C86858DAA}"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uk-UA"/>
        </a:p>
      </dgm:t>
    </dgm:pt>
    <dgm:pt modelId="{AEE02A1A-E662-412B-A261-F93A59115482}">
      <dgm:prSet phldrT="[Текст]" custT="1"/>
      <dgm:spPr/>
      <dgm:t>
        <a:bodyPr/>
        <a:lstStyle/>
        <a:p>
          <a:r>
            <a:rPr lang="uk-UA" sz="1400" b="1" dirty="0">
              <a:latin typeface="+mn-lt"/>
            </a:rPr>
            <a:t>І. </a:t>
          </a:r>
          <a:r>
            <a:rPr lang="ru-RU" sz="1400" dirty="0">
              <a:latin typeface="+mn-lt"/>
            </a:rPr>
            <a:t>В </a:t>
          </a:r>
          <a:r>
            <a:rPr lang="ru-RU" sz="1400" dirty="0" err="1">
              <a:latin typeface="+mn-lt"/>
            </a:rPr>
            <a:t>залежності</a:t>
          </a:r>
          <a:r>
            <a:rPr lang="ru-RU" sz="1400" dirty="0">
              <a:latin typeface="+mn-lt"/>
            </a:rPr>
            <a:t> </a:t>
          </a:r>
          <a:r>
            <a:rPr lang="ru-RU" sz="1400" dirty="0" err="1">
              <a:latin typeface="+mn-lt"/>
            </a:rPr>
            <a:t>від</a:t>
          </a:r>
          <a:r>
            <a:rPr lang="ru-RU" sz="1400" dirty="0">
              <a:latin typeface="+mn-lt"/>
            </a:rPr>
            <a:t> </a:t>
          </a:r>
          <a:r>
            <a:rPr lang="ru-RU" sz="1400" dirty="0" err="1">
              <a:latin typeface="+mn-lt"/>
            </a:rPr>
            <a:t>кількості</a:t>
          </a:r>
          <a:r>
            <a:rPr lang="ru-RU" sz="1400" dirty="0">
              <a:latin typeface="+mn-lt"/>
            </a:rPr>
            <a:t> </a:t>
          </a:r>
          <a:r>
            <a:rPr lang="ru-RU" sz="1400" dirty="0" err="1">
              <a:latin typeface="+mn-lt"/>
            </a:rPr>
            <a:t>суб’єктів</a:t>
          </a:r>
          <a:r>
            <a:rPr lang="ru-RU" sz="1400" dirty="0">
              <a:latin typeface="+mn-lt"/>
            </a:rPr>
            <a:t> </a:t>
          </a:r>
          <a:r>
            <a:rPr lang="ru-RU" sz="1400" dirty="0" err="1">
              <a:latin typeface="+mn-lt"/>
            </a:rPr>
            <a:t>системи</a:t>
          </a:r>
          <a:r>
            <a:rPr lang="ru-RU" sz="1400" dirty="0">
              <a:latin typeface="+mn-lt"/>
            </a:rPr>
            <a:t> </a:t>
          </a:r>
          <a:r>
            <a:rPr lang="ru-RU" sz="1400" dirty="0" err="1">
              <a:latin typeface="+mn-lt"/>
            </a:rPr>
            <a:t>безпеки</a:t>
          </a:r>
          <a:endParaRPr lang="uk-UA" sz="1400" dirty="0">
            <a:latin typeface="+mn-lt"/>
          </a:endParaRPr>
        </a:p>
      </dgm:t>
    </dgm:pt>
    <dgm:pt modelId="{E7389210-5745-4C79-9CC2-5F260D9A4168}" type="parTrans" cxnId="{C401DCD6-A22B-4729-9793-8F234B708302}">
      <dgm:prSet/>
      <dgm:spPr/>
      <dgm:t>
        <a:bodyPr/>
        <a:lstStyle/>
        <a:p>
          <a:endParaRPr lang="uk-UA"/>
        </a:p>
      </dgm:t>
    </dgm:pt>
    <dgm:pt modelId="{268A14DC-ECF3-4065-A732-2EE5F83B3511}" type="sibTrans" cxnId="{C401DCD6-A22B-4729-9793-8F234B708302}">
      <dgm:prSet/>
      <dgm:spPr/>
      <dgm:t>
        <a:bodyPr/>
        <a:lstStyle/>
        <a:p>
          <a:endParaRPr lang="uk-UA"/>
        </a:p>
      </dgm:t>
    </dgm:pt>
    <dgm:pt modelId="{1CC69D7C-8F05-497D-8437-8054915A35B5}">
      <dgm:prSet phldrT="[Текст]" custT="1"/>
      <dgm:spPr/>
      <dgm:t>
        <a:bodyPr/>
        <a:lstStyle/>
        <a:p>
          <a:r>
            <a:rPr lang="ru-RU" sz="1400" dirty="0" err="1">
              <a:latin typeface="+mn-lt"/>
            </a:rPr>
            <a:t>однополярна</a:t>
          </a:r>
          <a:r>
            <a:rPr lang="ru-RU" sz="1400" dirty="0">
              <a:latin typeface="+mn-lt"/>
            </a:rPr>
            <a:t> система </a:t>
          </a:r>
          <a:r>
            <a:rPr lang="ru-RU" sz="1400" dirty="0" err="1">
              <a:latin typeface="+mn-lt"/>
            </a:rPr>
            <a:t>безпеки</a:t>
          </a:r>
          <a:endParaRPr lang="uk-UA" sz="1400" dirty="0">
            <a:latin typeface="+mn-lt"/>
          </a:endParaRPr>
        </a:p>
      </dgm:t>
    </dgm:pt>
    <dgm:pt modelId="{7D6F7C51-D3DA-4BA2-82E0-0F65E93943DE}" type="parTrans" cxnId="{D0C0B0E1-67A0-40BD-B0B2-1EA7984BF41B}">
      <dgm:prSet/>
      <dgm:spPr/>
      <dgm:t>
        <a:bodyPr/>
        <a:lstStyle/>
        <a:p>
          <a:endParaRPr lang="uk-UA"/>
        </a:p>
      </dgm:t>
    </dgm:pt>
    <dgm:pt modelId="{17589680-69BF-4672-A9E8-C4AFF3296831}" type="sibTrans" cxnId="{D0C0B0E1-67A0-40BD-B0B2-1EA7984BF41B}">
      <dgm:prSet/>
      <dgm:spPr/>
      <dgm:t>
        <a:bodyPr/>
        <a:lstStyle/>
        <a:p>
          <a:endParaRPr lang="uk-UA"/>
        </a:p>
      </dgm:t>
    </dgm:pt>
    <dgm:pt modelId="{B611979B-9AB8-4FA3-8C3E-891DD4BA800E}">
      <dgm:prSet phldrT="[Текст]" custT="1"/>
      <dgm:spPr/>
      <dgm:t>
        <a:bodyPr/>
        <a:lstStyle/>
        <a:p>
          <a:r>
            <a:rPr lang="ru-RU" sz="1400" dirty="0">
              <a:latin typeface="+mn-lt"/>
            </a:rPr>
            <a:t>«концерт держав»</a:t>
          </a:r>
          <a:endParaRPr lang="uk-UA" sz="1400" dirty="0">
            <a:latin typeface="+mn-lt"/>
          </a:endParaRPr>
        </a:p>
      </dgm:t>
    </dgm:pt>
    <dgm:pt modelId="{FB2038E4-D995-4101-B249-7E84AAC9419B}" type="parTrans" cxnId="{61EB6526-11DB-4C77-B7BD-CDE61F61C0A3}">
      <dgm:prSet/>
      <dgm:spPr/>
      <dgm:t>
        <a:bodyPr/>
        <a:lstStyle/>
        <a:p>
          <a:endParaRPr lang="uk-UA"/>
        </a:p>
      </dgm:t>
    </dgm:pt>
    <dgm:pt modelId="{2A11F3D2-858E-4A5E-8FBE-ED2FA60EBF2D}" type="sibTrans" cxnId="{61EB6526-11DB-4C77-B7BD-CDE61F61C0A3}">
      <dgm:prSet/>
      <dgm:spPr/>
      <dgm:t>
        <a:bodyPr/>
        <a:lstStyle/>
        <a:p>
          <a:endParaRPr lang="uk-UA"/>
        </a:p>
      </dgm:t>
    </dgm:pt>
    <dgm:pt modelId="{0405EC88-DDEF-4C85-A170-AE0D7AAB898D}">
      <dgm:prSet phldrT="[Текст]" custT="1"/>
      <dgm:spPr/>
      <dgm:t>
        <a:bodyPr/>
        <a:lstStyle/>
        <a:p>
          <a:r>
            <a:rPr lang="ru-RU" sz="1400">
              <a:latin typeface="+mn-lt"/>
            </a:rPr>
            <a:t> багатополярна модель</a:t>
          </a:r>
          <a:endParaRPr lang="uk-UA" sz="1400" dirty="0">
            <a:latin typeface="+mn-lt"/>
          </a:endParaRPr>
        </a:p>
      </dgm:t>
    </dgm:pt>
    <dgm:pt modelId="{E582836D-3959-4673-9477-6EFB1100165B}" type="parTrans" cxnId="{FE5A8936-23DB-48D3-AAE3-973DD108BAAD}">
      <dgm:prSet/>
      <dgm:spPr/>
      <dgm:t>
        <a:bodyPr/>
        <a:lstStyle/>
        <a:p>
          <a:endParaRPr lang="uk-UA"/>
        </a:p>
      </dgm:t>
    </dgm:pt>
    <dgm:pt modelId="{E60AC824-DCCB-43EF-AB62-7AC9EAC614AF}" type="sibTrans" cxnId="{FE5A8936-23DB-48D3-AAE3-973DD108BAAD}">
      <dgm:prSet/>
      <dgm:spPr/>
      <dgm:t>
        <a:bodyPr/>
        <a:lstStyle/>
        <a:p>
          <a:endParaRPr lang="uk-UA"/>
        </a:p>
      </dgm:t>
    </dgm:pt>
    <dgm:pt modelId="{BFF7E00B-764C-4710-97D9-39A8F2B452BC}">
      <dgm:prSet phldrT="[Текст]" custT="1"/>
      <dgm:spPr/>
      <dgm:t>
        <a:bodyPr/>
        <a:lstStyle/>
        <a:p>
          <a:r>
            <a:rPr lang="ru-RU" sz="1400" dirty="0">
              <a:latin typeface="+mn-lt"/>
            </a:rPr>
            <a:t> глобальна (</a:t>
          </a:r>
          <a:r>
            <a:rPr lang="ru-RU" sz="1400" dirty="0" err="1">
              <a:latin typeface="+mn-lt"/>
            </a:rPr>
            <a:t>універсальна</a:t>
          </a:r>
          <a:r>
            <a:rPr lang="ru-RU" sz="1400" dirty="0">
              <a:latin typeface="+mn-lt"/>
            </a:rPr>
            <a:t>)</a:t>
          </a:r>
          <a:endParaRPr lang="uk-UA" sz="1400" dirty="0">
            <a:latin typeface="+mn-lt"/>
          </a:endParaRPr>
        </a:p>
      </dgm:t>
    </dgm:pt>
    <dgm:pt modelId="{92751D45-5B41-4252-8817-76A64027E06A}" type="parTrans" cxnId="{5F38BBC5-2F27-4164-A732-070B219A7C93}">
      <dgm:prSet/>
      <dgm:spPr/>
      <dgm:t>
        <a:bodyPr/>
        <a:lstStyle/>
        <a:p>
          <a:endParaRPr lang="uk-UA"/>
        </a:p>
      </dgm:t>
    </dgm:pt>
    <dgm:pt modelId="{DBF82AC9-AC77-4FB5-811B-166BE2FFB4BC}" type="sibTrans" cxnId="{5F38BBC5-2F27-4164-A732-070B219A7C93}">
      <dgm:prSet/>
      <dgm:spPr/>
      <dgm:t>
        <a:bodyPr/>
        <a:lstStyle/>
        <a:p>
          <a:endParaRPr lang="uk-UA"/>
        </a:p>
      </dgm:t>
    </dgm:pt>
    <dgm:pt modelId="{7F361F99-9F18-4173-B1BE-14EFA6CED268}" type="pres">
      <dgm:prSet presAssocID="{7B0ADD78-5A9A-4E59-ABE7-7F7C86858DAA}" presName="Name0" presStyleCnt="0">
        <dgm:presLayoutVars>
          <dgm:chMax val="1"/>
          <dgm:chPref val="1"/>
          <dgm:dir/>
          <dgm:animOne val="branch"/>
          <dgm:animLvl val="lvl"/>
        </dgm:presLayoutVars>
      </dgm:prSet>
      <dgm:spPr/>
    </dgm:pt>
    <dgm:pt modelId="{C35670C3-C26F-48E2-9D5A-5C485519FD42}" type="pres">
      <dgm:prSet presAssocID="{AEE02A1A-E662-412B-A261-F93A59115482}" presName="singleCycle" presStyleCnt="0"/>
      <dgm:spPr/>
    </dgm:pt>
    <dgm:pt modelId="{B8235DAE-A2DB-4051-8519-8D49629E777C}" type="pres">
      <dgm:prSet presAssocID="{AEE02A1A-E662-412B-A261-F93A59115482}" presName="singleCenter" presStyleLbl="node1" presStyleIdx="0" presStyleCnt="5" custScaleX="135684" custScaleY="105582">
        <dgm:presLayoutVars>
          <dgm:chMax val="7"/>
          <dgm:chPref val="7"/>
        </dgm:presLayoutVars>
      </dgm:prSet>
      <dgm:spPr/>
    </dgm:pt>
    <dgm:pt modelId="{01FB557C-4839-4542-9966-4DC68546A889}" type="pres">
      <dgm:prSet presAssocID="{7D6F7C51-D3DA-4BA2-82E0-0F65E93943DE}" presName="Name56" presStyleLbl="parChTrans1D2" presStyleIdx="0" presStyleCnt="4"/>
      <dgm:spPr/>
    </dgm:pt>
    <dgm:pt modelId="{62264E7E-32AB-4525-AAE9-E996336D8212}" type="pres">
      <dgm:prSet presAssocID="{1CC69D7C-8F05-497D-8437-8054915A35B5}" presName="text0" presStyleLbl="node1" presStyleIdx="1" presStyleCnt="5" custScaleX="229747">
        <dgm:presLayoutVars>
          <dgm:bulletEnabled val="1"/>
        </dgm:presLayoutVars>
      </dgm:prSet>
      <dgm:spPr/>
    </dgm:pt>
    <dgm:pt modelId="{15F7522F-410C-458D-8A9A-CF270534EC88}" type="pres">
      <dgm:prSet presAssocID="{FB2038E4-D995-4101-B249-7E84AAC9419B}" presName="Name56" presStyleLbl="parChTrans1D2" presStyleIdx="1" presStyleCnt="4"/>
      <dgm:spPr/>
    </dgm:pt>
    <dgm:pt modelId="{43371808-9AD4-4015-90F3-6ABDCD392BAC}" type="pres">
      <dgm:prSet presAssocID="{B611979B-9AB8-4FA3-8C3E-891DD4BA800E}" presName="text0" presStyleLbl="node1" presStyleIdx="2" presStyleCnt="5" custScaleX="200153" custScaleY="120541" custRadScaleRad="116460" custRadScaleInc="-3126">
        <dgm:presLayoutVars>
          <dgm:bulletEnabled val="1"/>
        </dgm:presLayoutVars>
      </dgm:prSet>
      <dgm:spPr/>
    </dgm:pt>
    <dgm:pt modelId="{709E500D-E2D2-401D-B33B-8F00F4DA28F3}" type="pres">
      <dgm:prSet presAssocID="{E582836D-3959-4673-9477-6EFB1100165B}" presName="Name56" presStyleLbl="parChTrans1D2" presStyleIdx="2" presStyleCnt="4"/>
      <dgm:spPr/>
    </dgm:pt>
    <dgm:pt modelId="{91C93DD9-48D0-4FA4-8355-B5F0B54ED718}" type="pres">
      <dgm:prSet presAssocID="{0405EC88-DDEF-4C85-A170-AE0D7AAB898D}" presName="text0" presStyleLbl="node1" presStyleIdx="3" presStyleCnt="5" custScaleX="212154">
        <dgm:presLayoutVars>
          <dgm:bulletEnabled val="1"/>
        </dgm:presLayoutVars>
      </dgm:prSet>
      <dgm:spPr/>
    </dgm:pt>
    <dgm:pt modelId="{3A72B15C-971B-4796-977B-BFF691B71249}" type="pres">
      <dgm:prSet presAssocID="{92751D45-5B41-4252-8817-76A64027E06A}" presName="Name56" presStyleLbl="parChTrans1D2" presStyleIdx="3" presStyleCnt="4"/>
      <dgm:spPr/>
    </dgm:pt>
    <dgm:pt modelId="{DD852E6D-77EC-4EE6-9AF3-B8EFCA15A304}" type="pres">
      <dgm:prSet presAssocID="{BFF7E00B-764C-4710-97D9-39A8F2B452BC}" presName="text0" presStyleLbl="node1" presStyleIdx="4" presStyleCnt="5" custScaleX="200843" custScaleY="111364" custRadScaleRad="124940">
        <dgm:presLayoutVars>
          <dgm:bulletEnabled val="1"/>
        </dgm:presLayoutVars>
      </dgm:prSet>
      <dgm:spPr/>
    </dgm:pt>
  </dgm:ptLst>
  <dgm:cxnLst>
    <dgm:cxn modelId="{81F40E19-54A9-4947-B2E0-B2779FE62467}" type="presOf" srcId="{92751D45-5B41-4252-8817-76A64027E06A}" destId="{3A72B15C-971B-4796-977B-BFF691B71249}" srcOrd="0" destOrd="0" presId="urn:microsoft.com/office/officeart/2008/layout/RadialCluster"/>
    <dgm:cxn modelId="{61EB6526-11DB-4C77-B7BD-CDE61F61C0A3}" srcId="{AEE02A1A-E662-412B-A261-F93A59115482}" destId="{B611979B-9AB8-4FA3-8C3E-891DD4BA800E}" srcOrd="1" destOrd="0" parTransId="{FB2038E4-D995-4101-B249-7E84AAC9419B}" sibTransId="{2A11F3D2-858E-4A5E-8FBE-ED2FA60EBF2D}"/>
    <dgm:cxn modelId="{7E1CA034-27A5-4FE0-A1D0-29EC55E95FF2}" type="presOf" srcId="{BFF7E00B-764C-4710-97D9-39A8F2B452BC}" destId="{DD852E6D-77EC-4EE6-9AF3-B8EFCA15A304}" srcOrd="0" destOrd="0" presId="urn:microsoft.com/office/officeart/2008/layout/RadialCluster"/>
    <dgm:cxn modelId="{FE5A8936-23DB-48D3-AAE3-973DD108BAAD}" srcId="{AEE02A1A-E662-412B-A261-F93A59115482}" destId="{0405EC88-DDEF-4C85-A170-AE0D7AAB898D}" srcOrd="2" destOrd="0" parTransId="{E582836D-3959-4673-9477-6EFB1100165B}" sibTransId="{E60AC824-DCCB-43EF-AB62-7AC9EAC614AF}"/>
    <dgm:cxn modelId="{C2FC1E7E-48E6-49BC-BFD4-8A95D7A5B42A}" type="presOf" srcId="{FB2038E4-D995-4101-B249-7E84AAC9419B}" destId="{15F7522F-410C-458D-8A9A-CF270534EC88}" srcOrd="0" destOrd="0" presId="urn:microsoft.com/office/officeart/2008/layout/RadialCluster"/>
    <dgm:cxn modelId="{35FA3A8E-5E27-41F4-9FF7-2502DCC25E8B}" type="presOf" srcId="{B611979B-9AB8-4FA3-8C3E-891DD4BA800E}" destId="{43371808-9AD4-4015-90F3-6ABDCD392BAC}" srcOrd="0" destOrd="0" presId="urn:microsoft.com/office/officeart/2008/layout/RadialCluster"/>
    <dgm:cxn modelId="{622BC39E-D410-45D9-9817-EAF202059517}" type="presOf" srcId="{0405EC88-DDEF-4C85-A170-AE0D7AAB898D}" destId="{91C93DD9-48D0-4FA4-8355-B5F0B54ED718}" srcOrd="0" destOrd="0" presId="urn:microsoft.com/office/officeart/2008/layout/RadialCluster"/>
    <dgm:cxn modelId="{83AFF2A4-2D9C-48A0-80CE-9DBD204E2947}" type="presOf" srcId="{7D6F7C51-D3DA-4BA2-82E0-0F65E93943DE}" destId="{01FB557C-4839-4542-9966-4DC68546A889}" srcOrd="0" destOrd="0" presId="urn:microsoft.com/office/officeart/2008/layout/RadialCluster"/>
    <dgm:cxn modelId="{B8A05ABD-46D1-430B-912C-1EA332A0ABDD}" type="presOf" srcId="{E582836D-3959-4673-9477-6EFB1100165B}" destId="{709E500D-E2D2-401D-B33B-8F00F4DA28F3}" srcOrd="0" destOrd="0" presId="urn:microsoft.com/office/officeart/2008/layout/RadialCluster"/>
    <dgm:cxn modelId="{5F38BBC5-2F27-4164-A732-070B219A7C93}" srcId="{AEE02A1A-E662-412B-A261-F93A59115482}" destId="{BFF7E00B-764C-4710-97D9-39A8F2B452BC}" srcOrd="3" destOrd="0" parTransId="{92751D45-5B41-4252-8817-76A64027E06A}" sibTransId="{DBF82AC9-AC77-4FB5-811B-166BE2FFB4BC}"/>
    <dgm:cxn modelId="{E67CA8CE-6975-458D-BA3C-72354E306592}" type="presOf" srcId="{AEE02A1A-E662-412B-A261-F93A59115482}" destId="{B8235DAE-A2DB-4051-8519-8D49629E777C}" srcOrd="0" destOrd="0" presId="urn:microsoft.com/office/officeart/2008/layout/RadialCluster"/>
    <dgm:cxn modelId="{C401DCD6-A22B-4729-9793-8F234B708302}" srcId="{7B0ADD78-5A9A-4E59-ABE7-7F7C86858DAA}" destId="{AEE02A1A-E662-412B-A261-F93A59115482}" srcOrd="0" destOrd="0" parTransId="{E7389210-5745-4C79-9CC2-5F260D9A4168}" sibTransId="{268A14DC-ECF3-4065-A732-2EE5F83B3511}"/>
    <dgm:cxn modelId="{D0C0B0E1-67A0-40BD-B0B2-1EA7984BF41B}" srcId="{AEE02A1A-E662-412B-A261-F93A59115482}" destId="{1CC69D7C-8F05-497D-8437-8054915A35B5}" srcOrd="0" destOrd="0" parTransId="{7D6F7C51-D3DA-4BA2-82E0-0F65E93943DE}" sibTransId="{17589680-69BF-4672-A9E8-C4AFF3296831}"/>
    <dgm:cxn modelId="{F36880F3-289C-4616-9D8A-A78FD83DB5FA}" type="presOf" srcId="{7B0ADD78-5A9A-4E59-ABE7-7F7C86858DAA}" destId="{7F361F99-9F18-4173-B1BE-14EFA6CED268}" srcOrd="0" destOrd="0" presId="urn:microsoft.com/office/officeart/2008/layout/RadialCluster"/>
    <dgm:cxn modelId="{A87E38F9-58E1-4CC7-9B34-4F23E5FE3A87}" type="presOf" srcId="{1CC69D7C-8F05-497D-8437-8054915A35B5}" destId="{62264E7E-32AB-4525-AAE9-E996336D8212}" srcOrd="0" destOrd="0" presId="urn:microsoft.com/office/officeart/2008/layout/RadialCluster"/>
    <dgm:cxn modelId="{CF9FC639-1A8F-4821-B6CF-DDBF9DB0A3DF}" type="presParOf" srcId="{7F361F99-9F18-4173-B1BE-14EFA6CED268}" destId="{C35670C3-C26F-48E2-9D5A-5C485519FD42}" srcOrd="0" destOrd="0" presId="urn:microsoft.com/office/officeart/2008/layout/RadialCluster"/>
    <dgm:cxn modelId="{D2E8A420-2707-477B-8D47-86851E30DA06}" type="presParOf" srcId="{C35670C3-C26F-48E2-9D5A-5C485519FD42}" destId="{B8235DAE-A2DB-4051-8519-8D49629E777C}" srcOrd="0" destOrd="0" presId="urn:microsoft.com/office/officeart/2008/layout/RadialCluster"/>
    <dgm:cxn modelId="{0AF34F2D-8B48-415F-8495-F26EA322699F}" type="presParOf" srcId="{C35670C3-C26F-48E2-9D5A-5C485519FD42}" destId="{01FB557C-4839-4542-9966-4DC68546A889}" srcOrd="1" destOrd="0" presId="urn:microsoft.com/office/officeart/2008/layout/RadialCluster"/>
    <dgm:cxn modelId="{13B476A2-9EF8-4C8D-B893-DC25923A5667}" type="presParOf" srcId="{C35670C3-C26F-48E2-9D5A-5C485519FD42}" destId="{62264E7E-32AB-4525-AAE9-E996336D8212}" srcOrd="2" destOrd="0" presId="urn:microsoft.com/office/officeart/2008/layout/RadialCluster"/>
    <dgm:cxn modelId="{1423CAFF-0613-4AAB-B043-82707D6EC1F0}" type="presParOf" srcId="{C35670C3-C26F-48E2-9D5A-5C485519FD42}" destId="{15F7522F-410C-458D-8A9A-CF270534EC88}" srcOrd="3" destOrd="0" presId="urn:microsoft.com/office/officeart/2008/layout/RadialCluster"/>
    <dgm:cxn modelId="{12F8B5EC-33B8-47C6-9892-0FBDF83555AF}" type="presParOf" srcId="{C35670C3-C26F-48E2-9D5A-5C485519FD42}" destId="{43371808-9AD4-4015-90F3-6ABDCD392BAC}" srcOrd="4" destOrd="0" presId="urn:microsoft.com/office/officeart/2008/layout/RadialCluster"/>
    <dgm:cxn modelId="{E3342884-B63C-4742-A052-E5666FB15DB1}" type="presParOf" srcId="{C35670C3-C26F-48E2-9D5A-5C485519FD42}" destId="{709E500D-E2D2-401D-B33B-8F00F4DA28F3}" srcOrd="5" destOrd="0" presId="urn:microsoft.com/office/officeart/2008/layout/RadialCluster"/>
    <dgm:cxn modelId="{1FE4760A-5816-4F49-A297-D95911A918C5}" type="presParOf" srcId="{C35670C3-C26F-48E2-9D5A-5C485519FD42}" destId="{91C93DD9-48D0-4FA4-8355-B5F0B54ED718}" srcOrd="6" destOrd="0" presId="urn:microsoft.com/office/officeart/2008/layout/RadialCluster"/>
    <dgm:cxn modelId="{70B41261-6CEE-49E3-9598-6060102D108F}" type="presParOf" srcId="{C35670C3-C26F-48E2-9D5A-5C485519FD42}" destId="{3A72B15C-971B-4796-977B-BFF691B71249}" srcOrd="7" destOrd="0" presId="urn:microsoft.com/office/officeart/2008/layout/RadialCluster"/>
    <dgm:cxn modelId="{682D7ED9-79F7-4A2E-9180-157FD9563FD6}" type="presParOf" srcId="{C35670C3-C26F-48E2-9D5A-5C485519FD42}" destId="{DD852E6D-77EC-4EE6-9AF3-B8EFCA15A304}"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0ADD78-5A9A-4E59-ABE7-7F7C86858DAA}" type="doc">
      <dgm:prSet loTypeId="urn:microsoft.com/office/officeart/2008/layout/RadialCluster" loCatId="cycle" qsTypeId="urn:microsoft.com/office/officeart/2005/8/quickstyle/simple3" qsCatId="simple" csTypeId="urn:microsoft.com/office/officeart/2005/8/colors/colorful1" csCatId="colorful" phldr="1"/>
      <dgm:spPr/>
      <dgm:t>
        <a:bodyPr/>
        <a:lstStyle/>
        <a:p>
          <a:endParaRPr lang="uk-UA"/>
        </a:p>
      </dgm:t>
    </dgm:pt>
    <dgm:pt modelId="{AEE02A1A-E662-412B-A261-F93A59115482}">
      <dgm:prSet phldrT="[Текст]" custT="1"/>
      <dgm:spPr/>
      <dgm:t>
        <a:bodyPr/>
        <a:lstStyle/>
        <a:p>
          <a:r>
            <a:rPr lang="uk-UA" sz="1400" b="1" dirty="0"/>
            <a:t>ІІ. </a:t>
          </a:r>
          <a:r>
            <a:rPr lang="ru-RU" sz="1400" dirty="0"/>
            <a:t>За характером </a:t>
          </a:r>
          <a:r>
            <a:rPr lang="ru-RU" sz="1400" dirty="0" err="1"/>
            <a:t>відносин</a:t>
          </a:r>
          <a:r>
            <a:rPr lang="ru-RU" sz="1400" dirty="0"/>
            <a:t> </a:t>
          </a:r>
          <a:r>
            <a:rPr lang="ru-RU" sz="1400" dirty="0" err="1"/>
            <a:t>між</a:t>
          </a:r>
          <a:r>
            <a:rPr lang="ru-RU" sz="1400" dirty="0"/>
            <a:t> </a:t>
          </a:r>
          <a:r>
            <a:rPr lang="ru-RU" sz="1400" dirty="0" err="1"/>
            <a:t>учасниками</a:t>
          </a:r>
          <a:r>
            <a:rPr lang="ru-RU" sz="1400" dirty="0"/>
            <a:t> </a:t>
          </a:r>
          <a:r>
            <a:rPr lang="ru-RU" sz="1400" dirty="0" err="1"/>
            <a:t>подібних</a:t>
          </a:r>
          <a:r>
            <a:rPr lang="ru-RU" sz="1400" dirty="0"/>
            <a:t> систем </a:t>
          </a:r>
          <a:r>
            <a:rPr lang="ru-RU" sz="1400" dirty="0" err="1"/>
            <a:t>безпеки</a:t>
          </a:r>
          <a:endParaRPr lang="uk-UA" sz="1400" dirty="0"/>
        </a:p>
      </dgm:t>
    </dgm:pt>
    <dgm:pt modelId="{E7389210-5745-4C79-9CC2-5F260D9A4168}" type="parTrans" cxnId="{C401DCD6-A22B-4729-9793-8F234B708302}">
      <dgm:prSet/>
      <dgm:spPr/>
      <dgm:t>
        <a:bodyPr/>
        <a:lstStyle/>
        <a:p>
          <a:endParaRPr lang="uk-UA"/>
        </a:p>
      </dgm:t>
    </dgm:pt>
    <dgm:pt modelId="{268A14DC-ECF3-4065-A732-2EE5F83B3511}" type="sibTrans" cxnId="{C401DCD6-A22B-4729-9793-8F234B708302}">
      <dgm:prSet/>
      <dgm:spPr/>
      <dgm:t>
        <a:bodyPr/>
        <a:lstStyle/>
        <a:p>
          <a:endParaRPr lang="uk-UA"/>
        </a:p>
      </dgm:t>
    </dgm:pt>
    <dgm:pt modelId="{1CC69D7C-8F05-497D-8437-8054915A35B5}">
      <dgm:prSet phldrT="[Текст]" custT="1"/>
      <dgm:spPr/>
      <dgm:t>
        <a:bodyPr/>
        <a:lstStyle/>
        <a:p>
          <a:r>
            <a:rPr lang="ru-RU" sz="1400" dirty="0" err="1"/>
            <a:t>колективна</a:t>
          </a:r>
          <a:r>
            <a:rPr lang="ru-RU" sz="1400" dirty="0"/>
            <a:t> </a:t>
          </a:r>
          <a:r>
            <a:rPr lang="ru-RU" sz="1400" dirty="0" err="1"/>
            <a:t>безпека</a:t>
          </a:r>
          <a:endParaRPr lang="uk-UA" sz="1400" dirty="0"/>
        </a:p>
      </dgm:t>
    </dgm:pt>
    <dgm:pt modelId="{7D6F7C51-D3DA-4BA2-82E0-0F65E93943DE}" type="parTrans" cxnId="{D0C0B0E1-67A0-40BD-B0B2-1EA7984BF41B}">
      <dgm:prSet/>
      <dgm:spPr/>
      <dgm:t>
        <a:bodyPr/>
        <a:lstStyle/>
        <a:p>
          <a:endParaRPr lang="uk-UA"/>
        </a:p>
      </dgm:t>
    </dgm:pt>
    <dgm:pt modelId="{17589680-69BF-4672-A9E8-C4AFF3296831}" type="sibTrans" cxnId="{D0C0B0E1-67A0-40BD-B0B2-1EA7984BF41B}">
      <dgm:prSet/>
      <dgm:spPr/>
      <dgm:t>
        <a:bodyPr/>
        <a:lstStyle/>
        <a:p>
          <a:endParaRPr lang="uk-UA"/>
        </a:p>
      </dgm:t>
    </dgm:pt>
    <dgm:pt modelId="{B611979B-9AB8-4FA3-8C3E-891DD4BA800E}">
      <dgm:prSet phldrT="[Текст]" custT="1"/>
      <dgm:spPr/>
      <dgm:t>
        <a:bodyPr/>
        <a:lstStyle/>
        <a:p>
          <a:r>
            <a:rPr lang="ru-RU" sz="1400" dirty="0"/>
            <a:t> </a:t>
          </a:r>
          <a:r>
            <a:rPr lang="ru-RU" sz="1400" dirty="0" err="1"/>
            <a:t>коопераційна</a:t>
          </a:r>
          <a:r>
            <a:rPr lang="ru-RU" sz="1400" dirty="0"/>
            <a:t> </a:t>
          </a:r>
          <a:r>
            <a:rPr lang="ru-RU" sz="1400" dirty="0" err="1"/>
            <a:t>безпека</a:t>
          </a:r>
          <a:endParaRPr lang="uk-UA" sz="1400" dirty="0"/>
        </a:p>
      </dgm:t>
    </dgm:pt>
    <dgm:pt modelId="{FB2038E4-D995-4101-B249-7E84AAC9419B}" type="parTrans" cxnId="{61EB6526-11DB-4C77-B7BD-CDE61F61C0A3}">
      <dgm:prSet/>
      <dgm:spPr/>
      <dgm:t>
        <a:bodyPr/>
        <a:lstStyle/>
        <a:p>
          <a:endParaRPr lang="uk-UA"/>
        </a:p>
      </dgm:t>
    </dgm:pt>
    <dgm:pt modelId="{2A11F3D2-858E-4A5E-8FBE-ED2FA60EBF2D}" type="sibTrans" cxnId="{61EB6526-11DB-4C77-B7BD-CDE61F61C0A3}">
      <dgm:prSet/>
      <dgm:spPr/>
      <dgm:t>
        <a:bodyPr/>
        <a:lstStyle/>
        <a:p>
          <a:endParaRPr lang="uk-UA"/>
        </a:p>
      </dgm:t>
    </dgm:pt>
    <dgm:pt modelId="{BE42C055-4D54-419D-B205-D4FBEA8AF7EC}">
      <dgm:prSet phldrT="[Текст]" custT="1"/>
      <dgm:spPr/>
      <dgm:t>
        <a:bodyPr/>
        <a:lstStyle/>
        <a:p>
          <a:r>
            <a:rPr lang="uk-UA" sz="1400" dirty="0"/>
            <a:t>загальна безпека</a:t>
          </a:r>
        </a:p>
      </dgm:t>
    </dgm:pt>
    <dgm:pt modelId="{E8D8DC36-54C2-411F-861C-2BF44422C4AE}" type="parTrans" cxnId="{C28BBEC4-1C5F-4320-8CBA-922C03D2F280}">
      <dgm:prSet/>
      <dgm:spPr/>
      <dgm:t>
        <a:bodyPr/>
        <a:lstStyle/>
        <a:p>
          <a:endParaRPr lang="uk-UA"/>
        </a:p>
      </dgm:t>
    </dgm:pt>
    <dgm:pt modelId="{F2E807B8-E4D6-45A6-A90B-F8506298AA13}" type="sibTrans" cxnId="{C28BBEC4-1C5F-4320-8CBA-922C03D2F280}">
      <dgm:prSet/>
      <dgm:spPr/>
      <dgm:t>
        <a:bodyPr/>
        <a:lstStyle/>
        <a:p>
          <a:endParaRPr lang="uk-UA"/>
        </a:p>
      </dgm:t>
    </dgm:pt>
    <dgm:pt modelId="{7F361F99-9F18-4173-B1BE-14EFA6CED268}" type="pres">
      <dgm:prSet presAssocID="{7B0ADD78-5A9A-4E59-ABE7-7F7C86858DAA}" presName="Name0" presStyleCnt="0">
        <dgm:presLayoutVars>
          <dgm:chMax val="1"/>
          <dgm:chPref val="1"/>
          <dgm:dir/>
          <dgm:animOne val="branch"/>
          <dgm:animLvl val="lvl"/>
        </dgm:presLayoutVars>
      </dgm:prSet>
      <dgm:spPr/>
    </dgm:pt>
    <dgm:pt modelId="{C35670C3-C26F-48E2-9D5A-5C485519FD42}" type="pres">
      <dgm:prSet presAssocID="{AEE02A1A-E662-412B-A261-F93A59115482}" presName="singleCycle" presStyleCnt="0"/>
      <dgm:spPr/>
    </dgm:pt>
    <dgm:pt modelId="{B8235DAE-A2DB-4051-8519-8D49629E777C}" type="pres">
      <dgm:prSet presAssocID="{AEE02A1A-E662-412B-A261-F93A59115482}" presName="singleCenter" presStyleLbl="node1" presStyleIdx="0" presStyleCnt="4" custScaleX="135684" custScaleY="105582" custLinFactNeighborX="-2636" custLinFactNeighborY="-6341">
        <dgm:presLayoutVars>
          <dgm:chMax val="7"/>
          <dgm:chPref val="7"/>
        </dgm:presLayoutVars>
      </dgm:prSet>
      <dgm:spPr/>
    </dgm:pt>
    <dgm:pt modelId="{01FB557C-4839-4542-9966-4DC68546A889}" type="pres">
      <dgm:prSet presAssocID="{7D6F7C51-D3DA-4BA2-82E0-0F65E93943DE}" presName="Name56" presStyleLbl="parChTrans1D2" presStyleIdx="0" presStyleCnt="3"/>
      <dgm:spPr/>
    </dgm:pt>
    <dgm:pt modelId="{62264E7E-32AB-4525-AAE9-E996336D8212}" type="pres">
      <dgm:prSet presAssocID="{1CC69D7C-8F05-497D-8437-8054915A35B5}" presName="text0" presStyleLbl="node1" presStyleIdx="1" presStyleCnt="4" custScaleX="229747">
        <dgm:presLayoutVars>
          <dgm:bulletEnabled val="1"/>
        </dgm:presLayoutVars>
      </dgm:prSet>
      <dgm:spPr/>
    </dgm:pt>
    <dgm:pt modelId="{8A70B27A-38A2-4DD9-A5B8-37674F38FA69}" type="pres">
      <dgm:prSet presAssocID="{E8D8DC36-54C2-411F-861C-2BF44422C4AE}" presName="Name56" presStyleLbl="parChTrans1D2" presStyleIdx="1" presStyleCnt="3"/>
      <dgm:spPr/>
    </dgm:pt>
    <dgm:pt modelId="{DFE628A8-0A16-4BA4-AF02-4C95711AFEDF}" type="pres">
      <dgm:prSet presAssocID="{BE42C055-4D54-419D-B205-D4FBEA8AF7EC}" presName="text0" presStyleLbl="node1" presStyleIdx="2" presStyleCnt="4" custScaleX="200070" custScaleY="118734" custRadScaleRad="115722" custRadScaleInc="-9196">
        <dgm:presLayoutVars>
          <dgm:bulletEnabled val="1"/>
        </dgm:presLayoutVars>
      </dgm:prSet>
      <dgm:spPr/>
    </dgm:pt>
    <dgm:pt modelId="{15F7522F-410C-458D-8A9A-CF270534EC88}" type="pres">
      <dgm:prSet presAssocID="{FB2038E4-D995-4101-B249-7E84AAC9419B}" presName="Name56" presStyleLbl="parChTrans1D2" presStyleIdx="2" presStyleCnt="3"/>
      <dgm:spPr/>
    </dgm:pt>
    <dgm:pt modelId="{43371808-9AD4-4015-90F3-6ABDCD392BAC}" type="pres">
      <dgm:prSet presAssocID="{B611979B-9AB8-4FA3-8C3E-891DD4BA800E}" presName="text0" presStyleLbl="node1" presStyleIdx="3" presStyleCnt="4" custScaleX="200153" custScaleY="120541" custRadScaleRad="118234" custRadScaleInc="11115">
        <dgm:presLayoutVars>
          <dgm:bulletEnabled val="1"/>
        </dgm:presLayoutVars>
      </dgm:prSet>
      <dgm:spPr/>
    </dgm:pt>
  </dgm:ptLst>
  <dgm:cxnLst>
    <dgm:cxn modelId="{61EB6526-11DB-4C77-B7BD-CDE61F61C0A3}" srcId="{AEE02A1A-E662-412B-A261-F93A59115482}" destId="{B611979B-9AB8-4FA3-8C3E-891DD4BA800E}" srcOrd="2" destOrd="0" parTransId="{FB2038E4-D995-4101-B249-7E84AAC9419B}" sibTransId="{2A11F3D2-858E-4A5E-8FBE-ED2FA60EBF2D}"/>
    <dgm:cxn modelId="{A3020D39-B2D9-4BE1-9A17-7BE44257D75C}" type="presOf" srcId="{BE42C055-4D54-419D-B205-D4FBEA8AF7EC}" destId="{DFE628A8-0A16-4BA4-AF02-4C95711AFEDF}" srcOrd="0" destOrd="0" presId="urn:microsoft.com/office/officeart/2008/layout/RadialCluster"/>
    <dgm:cxn modelId="{C2FC1E7E-48E6-49BC-BFD4-8A95D7A5B42A}" type="presOf" srcId="{FB2038E4-D995-4101-B249-7E84AAC9419B}" destId="{15F7522F-410C-458D-8A9A-CF270534EC88}" srcOrd="0" destOrd="0" presId="urn:microsoft.com/office/officeart/2008/layout/RadialCluster"/>
    <dgm:cxn modelId="{35FA3A8E-5E27-41F4-9FF7-2502DCC25E8B}" type="presOf" srcId="{B611979B-9AB8-4FA3-8C3E-891DD4BA800E}" destId="{43371808-9AD4-4015-90F3-6ABDCD392BAC}" srcOrd="0" destOrd="0" presId="urn:microsoft.com/office/officeart/2008/layout/RadialCluster"/>
    <dgm:cxn modelId="{83AFF2A4-2D9C-48A0-80CE-9DBD204E2947}" type="presOf" srcId="{7D6F7C51-D3DA-4BA2-82E0-0F65E93943DE}" destId="{01FB557C-4839-4542-9966-4DC68546A889}" srcOrd="0" destOrd="0" presId="urn:microsoft.com/office/officeart/2008/layout/RadialCluster"/>
    <dgm:cxn modelId="{C28BBEC4-1C5F-4320-8CBA-922C03D2F280}" srcId="{AEE02A1A-E662-412B-A261-F93A59115482}" destId="{BE42C055-4D54-419D-B205-D4FBEA8AF7EC}" srcOrd="1" destOrd="0" parTransId="{E8D8DC36-54C2-411F-861C-2BF44422C4AE}" sibTransId="{F2E807B8-E4D6-45A6-A90B-F8506298AA13}"/>
    <dgm:cxn modelId="{E67CA8CE-6975-458D-BA3C-72354E306592}" type="presOf" srcId="{AEE02A1A-E662-412B-A261-F93A59115482}" destId="{B8235DAE-A2DB-4051-8519-8D49629E777C}" srcOrd="0" destOrd="0" presId="urn:microsoft.com/office/officeart/2008/layout/RadialCluster"/>
    <dgm:cxn modelId="{C401DCD6-A22B-4729-9793-8F234B708302}" srcId="{7B0ADD78-5A9A-4E59-ABE7-7F7C86858DAA}" destId="{AEE02A1A-E662-412B-A261-F93A59115482}" srcOrd="0" destOrd="0" parTransId="{E7389210-5745-4C79-9CC2-5F260D9A4168}" sibTransId="{268A14DC-ECF3-4065-A732-2EE5F83B3511}"/>
    <dgm:cxn modelId="{D0C0B0E1-67A0-40BD-B0B2-1EA7984BF41B}" srcId="{AEE02A1A-E662-412B-A261-F93A59115482}" destId="{1CC69D7C-8F05-497D-8437-8054915A35B5}" srcOrd="0" destOrd="0" parTransId="{7D6F7C51-D3DA-4BA2-82E0-0F65E93943DE}" sibTransId="{17589680-69BF-4672-A9E8-C4AFF3296831}"/>
    <dgm:cxn modelId="{F36880F3-289C-4616-9D8A-A78FD83DB5FA}" type="presOf" srcId="{7B0ADD78-5A9A-4E59-ABE7-7F7C86858DAA}" destId="{7F361F99-9F18-4173-B1BE-14EFA6CED268}" srcOrd="0" destOrd="0" presId="urn:microsoft.com/office/officeart/2008/layout/RadialCluster"/>
    <dgm:cxn modelId="{A87E38F9-58E1-4CC7-9B34-4F23E5FE3A87}" type="presOf" srcId="{1CC69D7C-8F05-497D-8437-8054915A35B5}" destId="{62264E7E-32AB-4525-AAE9-E996336D8212}" srcOrd="0" destOrd="0" presId="urn:microsoft.com/office/officeart/2008/layout/RadialCluster"/>
    <dgm:cxn modelId="{E6526CFC-01A5-4EA0-B7E2-D5CE019EA0F0}" type="presOf" srcId="{E8D8DC36-54C2-411F-861C-2BF44422C4AE}" destId="{8A70B27A-38A2-4DD9-A5B8-37674F38FA69}" srcOrd="0" destOrd="0" presId="urn:microsoft.com/office/officeart/2008/layout/RadialCluster"/>
    <dgm:cxn modelId="{CF9FC639-1A8F-4821-B6CF-DDBF9DB0A3DF}" type="presParOf" srcId="{7F361F99-9F18-4173-B1BE-14EFA6CED268}" destId="{C35670C3-C26F-48E2-9D5A-5C485519FD42}" srcOrd="0" destOrd="0" presId="urn:microsoft.com/office/officeart/2008/layout/RadialCluster"/>
    <dgm:cxn modelId="{D2E8A420-2707-477B-8D47-86851E30DA06}" type="presParOf" srcId="{C35670C3-C26F-48E2-9D5A-5C485519FD42}" destId="{B8235DAE-A2DB-4051-8519-8D49629E777C}" srcOrd="0" destOrd="0" presId="urn:microsoft.com/office/officeart/2008/layout/RadialCluster"/>
    <dgm:cxn modelId="{0AF34F2D-8B48-415F-8495-F26EA322699F}" type="presParOf" srcId="{C35670C3-C26F-48E2-9D5A-5C485519FD42}" destId="{01FB557C-4839-4542-9966-4DC68546A889}" srcOrd="1" destOrd="0" presId="urn:microsoft.com/office/officeart/2008/layout/RadialCluster"/>
    <dgm:cxn modelId="{13B476A2-9EF8-4C8D-B893-DC25923A5667}" type="presParOf" srcId="{C35670C3-C26F-48E2-9D5A-5C485519FD42}" destId="{62264E7E-32AB-4525-AAE9-E996336D8212}" srcOrd="2" destOrd="0" presId="urn:microsoft.com/office/officeart/2008/layout/RadialCluster"/>
    <dgm:cxn modelId="{8B7ED5CA-85AC-4868-AB05-AE3AD267E933}" type="presParOf" srcId="{C35670C3-C26F-48E2-9D5A-5C485519FD42}" destId="{8A70B27A-38A2-4DD9-A5B8-37674F38FA69}" srcOrd="3" destOrd="0" presId="urn:microsoft.com/office/officeart/2008/layout/RadialCluster"/>
    <dgm:cxn modelId="{48AE7634-62B8-4977-BFB5-FFC0EFF7018B}" type="presParOf" srcId="{C35670C3-C26F-48E2-9D5A-5C485519FD42}" destId="{DFE628A8-0A16-4BA4-AF02-4C95711AFEDF}" srcOrd="4" destOrd="0" presId="urn:microsoft.com/office/officeart/2008/layout/RadialCluster"/>
    <dgm:cxn modelId="{1423CAFF-0613-4AAB-B043-82707D6EC1F0}" type="presParOf" srcId="{C35670C3-C26F-48E2-9D5A-5C485519FD42}" destId="{15F7522F-410C-458D-8A9A-CF270534EC88}" srcOrd="5" destOrd="0" presId="urn:microsoft.com/office/officeart/2008/layout/RadialCluster"/>
    <dgm:cxn modelId="{12F8B5EC-33B8-47C6-9892-0FBDF83555AF}" type="presParOf" srcId="{C35670C3-C26F-48E2-9D5A-5C485519FD42}" destId="{43371808-9AD4-4015-90F3-6ABDCD392BAC}" srcOrd="6" destOrd="0" presId="urn:microsoft.com/office/officeart/2008/layout/Radial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AAA4A-E43B-4B29-B290-B7684BE33288}">
      <dsp:nvSpPr>
        <dsp:cNvPr id="0" name=""/>
        <dsp:cNvSpPr/>
      </dsp:nvSpPr>
      <dsp:spPr>
        <a:xfrm rot="5400000">
          <a:off x="6966868" y="-3144173"/>
          <a:ext cx="1499452" cy="780288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ru-RU" sz="1800" kern="1200" dirty="0" err="1"/>
            <a:t>Здійснюється</a:t>
          </a:r>
          <a:r>
            <a:rPr lang="ru-RU" sz="1800" kern="1200" dirty="0"/>
            <a:t> через участь у </a:t>
          </a:r>
          <a:r>
            <a:rPr lang="ru-RU" sz="1800" kern="1200" dirty="0" err="1"/>
            <a:t>різноманітних</a:t>
          </a:r>
          <a:r>
            <a:rPr lang="ru-RU" sz="1800" kern="1200" dirty="0"/>
            <a:t> </a:t>
          </a:r>
          <a:r>
            <a:rPr lang="ru-RU" sz="1800" kern="1200" dirty="0" err="1"/>
            <a:t>міжнародних</a:t>
          </a:r>
          <a:r>
            <a:rPr lang="ru-RU" sz="1800" kern="1200" dirty="0"/>
            <a:t> </a:t>
          </a:r>
          <a:r>
            <a:rPr lang="ru-RU" sz="1800" kern="1200" dirty="0" err="1"/>
            <a:t>організаційних</a:t>
          </a:r>
          <a:r>
            <a:rPr lang="ru-RU" sz="1800" kern="1200" dirty="0"/>
            <a:t> структурах через </a:t>
          </a:r>
          <a:r>
            <a:rPr lang="ru-RU" sz="1800" kern="1200" dirty="0" err="1"/>
            <a:t>двосторонні</a:t>
          </a:r>
          <a:r>
            <a:rPr lang="ru-RU" sz="1800" kern="1200" dirty="0"/>
            <a:t> й </a:t>
          </a:r>
          <a:r>
            <a:rPr lang="ru-RU" sz="1800" kern="1200" dirty="0" err="1"/>
            <a:t>широкомасштабні</a:t>
          </a:r>
          <a:r>
            <a:rPr lang="ru-RU" sz="1800" kern="1200" dirty="0"/>
            <a:t> договори про дружбу і </a:t>
          </a:r>
          <a:r>
            <a:rPr lang="ru-RU" sz="1800" kern="1200" dirty="0" err="1"/>
            <a:t>співпрацю</a:t>
          </a:r>
          <a:r>
            <a:rPr lang="ru-RU" sz="1800" kern="1200" dirty="0"/>
            <a:t>.</a:t>
          </a:r>
          <a:endParaRPr lang="uk-UA" sz="1800" kern="1200" dirty="0"/>
        </a:p>
        <a:p>
          <a:pPr marL="171450" lvl="1" indent="-171450" algn="l" defTabSz="800100">
            <a:lnSpc>
              <a:spcPct val="90000"/>
            </a:lnSpc>
            <a:spcBef>
              <a:spcPct val="0"/>
            </a:spcBef>
            <a:spcAft>
              <a:spcPct val="15000"/>
            </a:spcAft>
            <a:buChar char="•"/>
          </a:pPr>
          <a:r>
            <a:rPr lang="ru-RU" sz="1800" kern="1200" dirty="0" err="1"/>
            <a:t>Стратегічне</a:t>
          </a:r>
          <a:r>
            <a:rPr lang="ru-RU" sz="1800" kern="1200" dirty="0"/>
            <a:t> партнерство — </a:t>
          </a:r>
          <a:r>
            <a:rPr lang="ru-RU" sz="1800" kern="1200" dirty="0" err="1"/>
            <a:t>це</a:t>
          </a:r>
          <a:r>
            <a:rPr lang="ru-RU" sz="1800" kern="1200" dirty="0"/>
            <a:t> </a:t>
          </a:r>
          <a:r>
            <a:rPr lang="ru-RU" sz="1800" kern="1200" dirty="0" err="1"/>
            <a:t>найбільш</a:t>
          </a:r>
          <a:r>
            <a:rPr lang="ru-RU" sz="1800" kern="1200" dirty="0"/>
            <a:t> </a:t>
          </a:r>
          <a:r>
            <a:rPr lang="ru-RU" sz="1800" kern="1200" dirty="0" err="1"/>
            <a:t>масштабний</a:t>
          </a:r>
          <a:r>
            <a:rPr lang="ru-RU" sz="1800" kern="1200" dirty="0"/>
            <a:t> і </a:t>
          </a:r>
          <a:r>
            <a:rPr lang="ru-RU" sz="1800" kern="1200" dirty="0" err="1"/>
            <a:t>взаємовигідний</a:t>
          </a:r>
          <a:r>
            <a:rPr lang="ru-RU" sz="1800" kern="1200" dirty="0"/>
            <a:t> </a:t>
          </a:r>
          <a:r>
            <a:rPr lang="ru-RU" sz="1800" kern="1200" dirty="0" err="1"/>
            <a:t>спосіб</a:t>
          </a:r>
          <a:r>
            <a:rPr lang="ru-RU" sz="1800" kern="1200" dirty="0"/>
            <a:t> </a:t>
          </a:r>
          <a:r>
            <a:rPr lang="ru-RU" sz="1800" kern="1200" dirty="0" err="1"/>
            <a:t>взаємодії</a:t>
          </a:r>
          <a:r>
            <a:rPr lang="ru-RU" sz="1800" kern="1200" dirty="0"/>
            <a:t> у </a:t>
          </a:r>
          <a:r>
            <a:rPr lang="ru-RU" sz="1800" kern="1200" dirty="0" err="1"/>
            <a:t>різноманітних</a:t>
          </a:r>
          <a:r>
            <a:rPr lang="ru-RU" sz="1800" kern="1200" dirty="0"/>
            <a:t> сферах </a:t>
          </a:r>
          <a:r>
            <a:rPr lang="ru-RU" sz="1800" kern="1200" dirty="0" err="1"/>
            <a:t>суспільного</a:t>
          </a:r>
          <a:r>
            <a:rPr lang="ru-RU" sz="1800" kern="1200" dirty="0"/>
            <a:t> </a:t>
          </a:r>
          <a:r>
            <a:rPr lang="ru-RU" sz="1800" kern="1200" dirty="0" err="1"/>
            <a:t>життя</a:t>
          </a:r>
          <a:r>
            <a:rPr lang="ru-RU" sz="1800" kern="1200" dirty="0"/>
            <a:t>.</a:t>
          </a:r>
          <a:endParaRPr lang="uk-UA" sz="1800" kern="1200" dirty="0"/>
        </a:p>
      </dsp:txBody>
      <dsp:txXfrm rot="-5400000">
        <a:off x="3815155" y="80737"/>
        <a:ext cx="7729683" cy="1353058"/>
      </dsp:txXfrm>
    </dsp:sp>
    <dsp:sp modelId="{3409EC38-03F1-49A6-B2B1-FD5C58F11F03}">
      <dsp:nvSpPr>
        <dsp:cNvPr id="0" name=""/>
        <dsp:cNvSpPr/>
      </dsp:nvSpPr>
      <dsp:spPr>
        <a:xfrm>
          <a:off x="573965" y="952"/>
          <a:ext cx="3241189" cy="151262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uk-UA" sz="3200" kern="1200" dirty="0"/>
            <a:t>Співпраця</a:t>
          </a:r>
        </a:p>
      </dsp:txBody>
      <dsp:txXfrm>
        <a:off x="647805" y="74792"/>
        <a:ext cx="3093509" cy="1364949"/>
      </dsp:txXfrm>
    </dsp:sp>
    <dsp:sp modelId="{D363183C-4494-4E6D-B47D-E21BAC22C0EE}">
      <dsp:nvSpPr>
        <dsp:cNvPr id="0" name=""/>
        <dsp:cNvSpPr/>
      </dsp:nvSpPr>
      <dsp:spPr>
        <a:xfrm rot="5400000">
          <a:off x="6923592" y="-1506180"/>
          <a:ext cx="1499452" cy="780288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ru-RU" sz="1800" kern="1200" dirty="0" err="1"/>
            <a:t>Передбачає</a:t>
          </a:r>
          <a:r>
            <a:rPr lang="ru-RU" sz="1800" kern="1200" dirty="0"/>
            <a:t> </a:t>
          </a:r>
          <a:r>
            <a:rPr lang="ru-RU" sz="1800" kern="1200" dirty="0" err="1"/>
            <a:t>мирний</a:t>
          </a:r>
          <a:r>
            <a:rPr lang="ru-RU" sz="1800" kern="1200" dirty="0"/>
            <a:t> характер </a:t>
          </a:r>
          <a:r>
            <a:rPr lang="ru-RU" sz="1800" kern="1200" dirty="0" err="1"/>
            <a:t>боротьби</a:t>
          </a:r>
          <a:r>
            <a:rPr lang="ru-RU" sz="1800" kern="1200" dirty="0"/>
            <a:t> </a:t>
          </a:r>
          <a:r>
            <a:rPr lang="ru-RU" sz="1800" kern="1200" dirty="0" err="1"/>
            <a:t>між</a:t>
          </a:r>
          <a:r>
            <a:rPr lang="ru-RU" sz="1800" kern="1200" dirty="0"/>
            <a:t> державами за </a:t>
          </a:r>
          <a:r>
            <a:rPr lang="ru-RU" sz="1800" kern="1200" dirty="0" err="1"/>
            <a:t>вигідну</a:t>
          </a:r>
          <a:r>
            <a:rPr lang="ru-RU" sz="1800" kern="1200" dirty="0"/>
            <a:t> </a:t>
          </a:r>
          <a:r>
            <a:rPr lang="ru-RU" sz="1800" kern="1200" dirty="0" err="1"/>
            <a:t>реалізацію</a:t>
          </a:r>
          <a:r>
            <a:rPr lang="ru-RU" sz="1800" kern="1200" dirty="0"/>
            <a:t> </a:t>
          </a:r>
          <a:r>
            <a:rPr lang="ru-RU" sz="1800" kern="1200" dirty="0" err="1"/>
            <a:t>свого</a:t>
          </a:r>
          <a:r>
            <a:rPr lang="ru-RU" sz="1800" kern="1200" dirty="0"/>
            <a:t> </a:t>
          </a:r>
          <a:r>
            <a:rPr lang="ru-RU" sz="1800" kern="1200" dirty="0" err="1"/>
            <a:t>національного</a:t>
          </a:r>
          <a:r>
            <a:rPr lang="ru-RU" sz="1800" kern="1200" dirty="0"/>
            <a:t> </a:t>
          </a:r>
          <a:r>
            <a:rPr lang="ru-RU" sz="1800" kern="1200" dirty="0" err="1"/>
            <a:t>інтересу</a:t>
          </a:r>
          <a:r>
            <a:rPr lang="ru-RU" sz="1800" kern="1200" dirty="0"/>
            <a:t>, </a:t>
          </a:r>
          <a:r>
            <a:rPr lang="ru-RU" sz="1800" kern="1200" dirty="0" err="1"/>
            <a:t>починаючи</a:t>
          </a:r>
          <a:r>
            <a:rPr lang="ru-RU" sz="1800" kern="1200" dirty="0"/>
            <a:t> </a:t>
          </a:r>
          <a:r>
            <a:rPr lang="ru-RU" sz="1800" kern="1200" dirty="0" err="1"/>
            <a:t>від</a:t>
          </a:r>
          <a:r>
            <a:rPr lang="ru-RU" sz="1800" kern="1200" dirty="0"/>
            <a:t> </a:t>
          </a:r>
          <a:r>
            <a:rPr lang="ru-RU" sz="1800" kern="1200" dirty="0" err="1"/>
            <a:t>поширення</a:t>
          </a:r>
          <a:r>
            <a:rPr lang="ru-RU" sz="1800" kern="1200" dirty="0"/>
            <a:t> </a:t>
          </a:r>
          <a:r>
            <a:rPr lang="ru-RU" sz="1800" kern="1200" dirty="0" err="1"/>
            <a:t>своїх</a:t>
          </a:r>
          <a:r>
            <a:rPr lang="ru-RU" sz="1800" kern="1200" dirty="0"/>
            <a:t> </a:t>
          </a:r>
          <a:r>
            <a:rPr lang="ru-RU" sz="1800" kern="1200" dirty="0" err="1"/>
            <a:t>капіталів</a:t>
          </a:r>
          <a:r>
            <a:rPr lang="ru-RU" sz="1800" kern="1200" dirty="0"/>
            <a:t> і </a:t>
          </a:r>
          <a:r>
            <a:rPr lang="ru-RU" sz="1800" kern="1200" dirty="0" err="1"/>
            <a:t>технологій</a:t>
          </a:r>
          <a:r>
            <a:rPr lang="ru-RU" sz="1800" kern="1200" dirty="0"/>
            <a:t> до </a:t>
          </a:r>
          <a:r>
            <a:rPr lang="ru-RU" sz="1800" kern="1200" dirty="0" err="1"/>
            <a:t>розміщення</a:t>
          </a:r>
          <a:r>
            <a:rPr lang="ru-RU" sz="1800" kern="1200" dirty="0"/>
            <a:t> </a:t>
          </a:r>
          <a:r>
            <a:rPr lang="ru-RU" sz="1800" kern="1200" dirty="0" err="1"/>
            <a:t>військових</a:t>
          </a:r>
          <a:r>
            <a:rPr lang="ru-RU" sz="1800" kern="1200" dirty="0"/>
            <a:t> баз. </a:t>
          </a:r>
          <a:endParaRPr lang="uk-UA" sz="1800" kern="1200" dirty="0"/>
        </a:p>
        <a:p>
          <a:pPr marL="171450" lvl="1" indent="-171450" algn="l" defTabSz="800100">
            <a:lnSpc>
              <a:spcPct val="90000"/>
            </a:lnSpc>
            <a:spcBef>
              <a:spcPct val="0"/>
            </a:spcBef>
            <a:spcAft>
              <a:spcPct val="15000"/>
            </a:spcAft>
            <a:buChar char="•"/>
          </a:pPr>
          <a:r>
            <a:rPr lang="ru-RU" sz="1800" kern="1200" dirty="0" err="1"/>
            <a:t>Суперництво</a:t>
          </a:r>
          <a:r>
            <a:rPr lang="ru-RU" sz="1800" kern="1200" dirty="0"/>
            <a:t> </a:t>
          </a:r>
          <a:r>
            <a:rPr lang="ru-RU" sz="1800" kern="1200" dirty="0" err="1"/>
            <a:t>має</a:t>
          </a:r>
          <a:r>
            <a:rPr lang="ru-RU" sz="1800" kern="1200" dirty="0"/>
            <a:t> </a:t>
          </a:r>
          <a:r>
            <a:rPr lang="ru-RU" sz="1800" kern="1200" dirty="0" err="1"/>
            <a:t>місце</a:t>
          </a:r>
          <a:r>
            <a:rPr lang="ru-RU" sz="1800" kern="1200" dirty="0"/>
            <a:t> </a:t>
          </a:r>
          <a:r>
            <a:rPr lang="ru-RU" sz="1800" kern="1200" dirty="0" err="1"/>
            <a:t>серед</a:t>
          </a:r>
          <a:r>
            <a:rPr lang="ru-RU" sz="1800" kern="1200" dirty="0"/>
            <a:t> </a:t>
          </a:r>
          <a:r>
            <a:rPr lang="ru-RU" sz="1800" kern="1200" dirty="0" err="1"/>
            <a:t>країн</a:t>
          </a:r>
          <a:r>
            <a:rPr lang="ru-RU" sz="1800" kern="1200" dirty="0"/>
            <a:t>, </a:t>
          </a:r>
          <a:r>
            <a:rPr lang="ru-RU" sz="1800" kern="1200" dirty="0" err="1"/>
            <a:t>які</a:t>
          </a:r>
          <a:r>
            <a:rPr lang="ru-RU" sz="1800" kern="1200" dirty="0"/>
            <a:t> </a:t>
          </a:r>
          <a:r>
            <a:rPr lang="ru-RU" sz="1800" kern="1200" dirty="0" err="1"/>
            <a:t>перебувають</a:t>
          </a:r>
          <a:r>
            <a:rPr lang="ru-RU" sz="1800" kern="1200" dirty="0"/>
            <a:t> як у </a:t>
          </a:r>
          <a:r>
            <a:rPr lang="ru-RU" sz="1800" kern="1200" dirty="0" err="1"/>
            <a:t>відносинах</a:t>
          </a:r>
          <a:r>
            <a:rPr lang="ru-RU" sz="1800" kern="1200" dirty="0"/>
            <a:t> </a:t>
          </a:r>
          <a:r>
            <a:rPr lang="ru-RU" sz="1800" kern="1200" dirty="0" err="1"/>
            <a:t>стратегічного</a:t>
          </a:r>
          <a:r>
            <a:rPr lang="ru-RU" sz="1800" kern="1200" dirty="0"/>
            <a:t> партнерства, так і у </a:t>
          </a:r>
          <a:r>
            <a:rPr lang="ru-RU" sz="1800" kern="1200" dirty="0" err="1"/>
            <a:t>відносинах</a:t>
          </a:r>
          <a:r>
            <a:rPr lang="ru-RU" sz="1800" kern="1200" dirty="0"/>
            <a:t> </a:t>
          </a:r>
          <a:r>
            <a:rPr lang="ru-RU" sz="1800" kern="1200" dirty="0" err="1"/>
            <a:t>конфронтації</a:t>
          </a:r>
          <a:r>
            <a:rPr lang="ru-RU" sz="1800" kern="1200" dirty="0"/>
            <a:t>.</a:t>
          </a:r>
          <a:endParaRPr lang="uk-UA" sz="1800" kern="1200" dirty="0"/>
        </a:p>
      </dsp:txBody>
      <dsp:txXfrm rot="-5400000">
        <a:off x="3771879" y="1718730"/>
        <a:ext cx="7729683" cy="1353058"/>
      </dsp:txXfrm>
    </dsp:sp>
    <dsp:sp modelId="{F539CF89-71FC-4E55-9CE3-D20ED07417E1}">
      <dsp:nvSpPr>
        <dsp:cNvPr id="0" name=""/>
        <dsp:cNvSpPr/>
      </dsp:nvSpPr>
      <dsp:spPr>
        <a:xfrm>
          <a:off x="573965" y="1607297"/>
          <a:ext cx="3197913" cy="157592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uk-UA" sz="3200" kern="1200" dirty="0"/>
            <a:t>Суперництво</a:t>
          </a:r>
        </a:p>
      </dsp:txBody>
      <dsp:txXfrm>
        <a:off x="650895" y="1684227"/>
        <a:ext cx="3044053" cy="1422064"/>
      </dsp:txXfrm>
    </dsp:sp>
    <dsp:sp modelId="{913A7385-9E90-43E8-B808-58C1A16F7409}">
      <dsp:nvSpPr>
        <dsp:cNvPr id="0" name=""/>
        <dsp:cNvSpPr/>
      </dsp:nvSpPr>
      <dsp:spPr>
        <a:xfrm rot="5400000">
          <a:off x="6966868" y="126714"/>
          <a:ext cx="1499452" cy="780288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uk-UA" sz="1800" kern="1200" dirty="0"/>
            <a:t>Н</a:t>
          </a:r>
          <a:r>
            <a:rPr lang="ru-RU" sz="1800" kern="1200" dirty="0"/>
            <a:t>а </a:t>
          </a:r>
          <a:r>
            <a:rPr lang="ru-RU" sz="1800" kern="1200" dirty="0" err="1"/>
            <a:t>міжнародному</a:t>
          </a:r>
          <a:r>
            <a:rPr lang="ru-RU" sz="1800" kern="1200" dirty="0"/>
            <a:t> </a:t>
          </a:r>
          <a:r>
            <a:rPr lang="ru-RU" sz="1800" kern="1200" dirty="0" err="1"/>
            <a:t>рівні</a:t>
          </a:r>
          <a:r>
            <a:rPr lang="ru-RU" sz="1800" kern="1200" dirty="0"/>
            <a:t> </a:t>
          </a:r>
          <a:r>
            <a:rPr lang="ru-RU" sz="1800" kern="1200" dirty="0" err="1"/>
            <a:t>виникають</a:t>
          </a:r>
          <a:r>
            <a:rPr lang="ru-RU" sz="1800" kern="1200" dirty="0"/>
            <a:t>, коли не </a:t>
          </a:r>
          <a:r>
            <a:rPr lang="ru-RU" sz="1800" kern="1200" dirty="0" err="1"/>
            <a:t>вдається</a:t>
          </a:r>
          <a:r>
            <a:rPr lang="ru-RU" sz="1800" kern="1200" dirty="0"/>
            <a:t> </a:t>
          </a:r>
          <a:r>
            <a:rPr lang="ru-RU" sz="1800" kern="1200" dirty="0" err="1"/>
            <a:t>врегулювати</a:t>
          </a:r>
          <a:r>
            <a:rPr lang="ru-RU" sz="1800" kern="1200" dirty="0"/>
            <a:t> </a:t>
          </a:r>
          <a:r>
            <a:rPr lang="ru-RU" sz="1800" kern="1200" dirty="0" err="1"/>
            <a:t>несумісні</a:t>
          </a:r>
          <a:r>
            <a:rPr lang="ru-RU" sz="1800" kern="1200" dirty="0"/>
            <a:t> </a:t>
          </a:r>
          <a:r>
            <a:rPr lang="ru-RU" sz="1800" kern="1200" dirty="0" err="1"/>
            <a:t>інтереси</a:t>
          </a:r>
          <a:r>
            <a:rPr lang="ru-RU" sz="1800" kern="1200" dirty="0"/>
            <a:t> </a:t>
          </a:r>
          <a:r>
            <a:rPr lang="ru-RU" sz="1800" kern="1200" dirty="0" err="1"/>
            <a:t>двох</a:t>
          </a:r>
          <a:r>
            <a:rPr lang="ru-RU" sz="1800" kern="1200" dirty="0"/>
            <a:t> держав </a:t>
          </a:r>
          <a:r>
            <a:rPr lang="ru-RU" sz="1800" kern="1200" dirty="0" err="1"/>
            <a:t>або</a:t>
          </a:r>
          <a:r>
            <a:rPr lang="ru-RU" sz="1800" kern="1200" dirty="0"/>
            <a:t> </a:t>
          </a:r>
          <a:r>
            <a:rPr lang="ru-RU" sz="1800" kern="1200" dirty="0" err="1"/>
            <a:t>групи</a:t>
          </a:r>
          <a:r>
            <a:rPr lang="ru-RU" sz="1800" kern="1200" dirty="0"/>
            <a:t> держав.</a:t>
          </a:r>
          <a:endParaRPr lang="uk-UA" sz="1800" kern="1200" dirty="0"/>
        </a:p>
        <a:p>
          <a:pPr marL="171450" lvl="1" indent="-171450" algn="l" defTabSz="800100">
            <a:lnSpc>
              <a:spcPct val="90000"/>
            </a:lnSpc>
            <a:spcBef>
              <a:spcPct val="0"/>
            </a:spcBef>
            <a:spcAft>
              <a:spcPct val="15000"/>
            </a:spcAft>
            <a:buChar char="•"/>
          </a:pPr>
          <a:r>
            <a:rPr lang="uk-UA" sz="1800" kern="1200" dirty="0"/>
            <a:t>Вони можуть виражатися через денонсацію договорів, розрив дипломатичних стосунків, економічну блокаду, провокування внутрішньої дестабілізації шляхом інформаційних диверсій, терористичних актів, військових переворотів, громадянської та світової воєн.</a:t>
          </a:r>
        </a:p>
      </dsp:txBody>
      <dsp:txXfrm rot="-5400000">
        <a:off x="3815155" y="3351625"/>
        <a:ext cx="7729683" cy="1353058"/>
      </dsp:txXfrm>
    </dsp:sp>
    <dsp:sp modelId="{2655ACA3-9D3A-495C-A4F3-DE86F891E853}">
      <dsp:nvSpPr>
        <dsp:cNvPr id="0" name=""/>
        <dsp:cNvSpPr/>
      </dsp:nvSpPr>
      <dsp:spPr>
        <a:xfrm>
          <a:off x="573965" y="3276937"/>
          <a:ext cx="3241189" cy="150243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uk-UA" sz="3200" kern="1200" dirty="0"/>
            <a:t>Конфлікти</a:t>
          </a:r>
        </a:p>
      </dsp:txBody>
      <dsp:txXfrm>
        <a:off x="647308" y="3350280"/>
        <a:ext cx="3094503" cy="1355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0212C-7317-486B-B63C-095163F569FF}">
      <dsp:nvSpPr>
        <dsp:cNvPr id="0" name=""/>
        <dsp:cNvSpPr/>
      </dsp:nvSpPr>
      <dsp:spPr>
        <a:xfrm>
          <a:off x="705548" y="0"/>
          <a:ext cx="4879213" cy="4879213"/>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B79D12-AB95-4693-AA20-87F289C3DF03}">
      <dsp:nvSpPr>
        <dsp:cNvPr id="0" name=""/>
        <dsp:cNvSpPr/>
      </dsp:nvSpPr>
      <dsp:spPr>
        <a:xfrm>
          <a:off x="1022697" y="317148"/>
          <a:ext cx="1951685" cy="195168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uk-UA" sz="2400" kern="1200" dirty="0">
              <a:solidFill>
                <a:schemeClr val="tx1"/>
              </a:solidFill>
            </a:rPr>
            <a:t>1. Агресивна </a:t>
          </a:r>
        </a:p>
      </dsp:txBody>
      <dsp:txXfrm>
        <a:off x="1117970" y="412421"/>
        <a:ext cx="1761139" cy="1761139"/>
      </dsp:txXfrm>
    </dsp:sp>
    <dsp:sp modelId="{37B807AB-3F79-4348-A6E5-A7E1F32A022C}">
      <dsp:nvSpPr>
        <dsp:cNvPr id="0" name=""/>
        <dsp:cNvSpPr/>
      </dsp:nvSpPr>
      <dsp:spPr>
        <a:xfrm>
          <a:off x="3315927" y="317148"/>
          <a:ext cx="1951685" cy="195168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uk-UA" sz="2400" kern="1200" dirty="0">
              <a:solidFill>
                <a:schemeClr val="tx1"/>
              </a:solidFill>
            </a:rPr>
            <a:t>2. Активна </a:t>
          </a:r>
        </a:p>
      </dsp:txBody>
      <dsp:txXfrm>
        <a:off x="3411200" y="412421"/>
        <a:ext cx="1761139" cy="1761139"/>
      </dsp:txXfrm>
    </dsp:sp>
    <dsp:sp modelId="{80611F88-2C90-4516-A6C1-5D830A538176}">
      <dsp:nvSpPr>
        <dsp:cNvPr id="0" name=""/>
        <dsp:cNvSpPr/>
      </dsp:nvSpPr>
      <dsp:spPr>
        <a:xfrm>
          <a:off x="1022697" y="2610378"/>
          <a:ext cx="1951685" cy="195168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uk-UA" sz="2400" kern="1200" dirty="0">
              <a:solidFill>
                <a:schemeClr val="tx1"/>
              </a:solidFill>
            </a:rPr>
            <a:t>3. Пасивна</a:t>
          </a:r>
        </a:p>
      </dsp:txBody>
      <dsp:txXfrm>
        <a:off x="1117970" y="2705651"/>
        <a:ext cx="1761139" cy="1761139"/>
      </dsp:txXfrm>
    </dsp:sp>
    <dsp:sp modelId="{E13F0DA0-A72F-4140-9B6D-F7A327E934AF}">
      <dsp:nvSpPr>
        <dsp:cNvPr id="0" name=""/>
        <dsp:cNvSpPr/>
      </dsp:nvSpPr>
      <dsp:spPr>
        <a:xfrm>
          <a:off x="3315927" y="2610378"/>
          <a:ext cx="1951685" cy="195168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dirty="0">
              <a:solidFill>
                <a:schemeClr val="tx1"/>
              </a:solidFill>
            </a:rPr>
            <a:t>4. Консервативна</a:t>
          </a:r>
        </a:p>
      </dsp:txBody>
      <dsp:txXfrm>
        <a:off x="3411200" y="2705651"/>
        <a:ext cx="1761139" cy="1761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8C538-E0FA-4949-888E-9FFC7E7E945F}">
      <dsp:nvSpPr>
        <dsp:cNvPr id="0" name=""/>
        <dsp:cNvSpPr/>
      </dsp:nvSpPr>
      <dsp:spPr>
        <a:xfrm>
          <a:off x="0" y="0"/>
          <a:ext cx="11794602" cy="1937601"/>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ru-RU" sz="6300" kern="1200" dirty="0" err="1">
              <a:solidFill>
                <a:schemeClr val="bg1"/>
              </a:solidFill>
            </a:rPr>
            <a:t>Форми</a:t>
          </a:r>
          <a:r>
            <a:rPr lang="ru-RU" sz="6300" kern="1200" dirty="0">
              <a:solidFill>
                <a:schemeClr val="bg1"/>
              </a:solidFill>
            </a:rPr>
            <a:t> </a:t>
          </a:r>
          <a:r>
            <a:rPr lang="ru-RU" sz="6300" kern="1200" dirty="0" err="1">
              <a:solidFill>
                <a:schemeClr val="bg1"/>
              </a:solidFill>
            </a:rPr>
            <a:t>дипломатичної</a:t>
          </a:r>
          <a:r>
            <a:rPr lang="ru-RU" sz="6300" kern="1200" dirty="0">
              <a:solidFill>
                <a:schemeClr val="bg1"/>
              </a:solidFill>
            </a:rPr>
            <a:t> </a:t>
          </a:r>
          <a:r>
            <a:rPr lang="ru-RU" sz="6300" kern="1200" dirty="0" err="1">
              <a:solidFill>
                <a:schemeClr val="bg1"/>
              </a:solidFill>
            </a:rPr>
            <a:t>діяльності</a:t>
          </a:r>
          <a:r>
            <a:rPr lang="ru-RU" sz="6300" kern="1200" dirty="0">
              <a:solidFill>
                <a:schemeClr val="bg1"/>
              </a:solidFill>
            </a:rPr>
            <a:t>:</a:t>
          </a:r>
          <a:endParaRPr lang="uk-UA" sz="6300" kern="1200" dirty="0">
            <a:solidFill>
              <a:schemeClr val="bg1"/>
            </a:solidFill>
          </a:endParaRPr>
        </a:p>
      </dsp:txBody>
      <dsp:txXfrm>
        <a:off x="0" y="0"/>
        <a:ext cx="11794602" cy="1937601"/>
      </dsp:txXfrm>
    </dsp:sp>
    <dsp:sp modelId="{658BECB9-21A8-4744-BDD4-F23D8FC835A4}">
      <dsp:nvSpPr>
        <dsp:cNvPr id="0" name=""/>
        <dsp:cNvSpPr/>
      </dsp:nvSpPr>
      <dsp:spPr>
        <a:xfrm>
          <a:off x="0" y="1937601"/>
          <a:ext cx="2948650" cy="406896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tx1"/>
              </a:solidFill>
            </a:rPr>
            <a:t>1. </a:t>
          </a:r>
          <a:r>
            <a:rPr lang="ru-RU" sz="1600" b="1" kern="1200" dirty="0" err="1">
              <a:solidFill>
                <a:schemeClr val="tx1"/>
              </a:solidFill>
            </a:rPr>
            <a:t>Спеціальні</a:t>
          </a:r>
          <a:r>
            <a:rPr lang="ru-RU" sz="1600" b="1" kern="1200" dirty="0">
              <a:solidFill>
                <a:schemeClr val="tx1"/>
              </a:solidFill>
            </a:rPr>
            <a:t> </a:t>
          </a:r>
          <a:r>
            <a:rPr lang="ru-RU" sz="1600" b="1" kern="1200" dirty="0" err="1">
              <a:solidFill>
                <a:schemeClr val="tx1"/>
              </a:solidFill>
            </a:rPr>
            <a:t>місії</a:t>
          </a:r>
          <a:r>
            <a:rPr lang="ru-RU" sz="1600" b="1" kern="1200" dirty="0">
              <a:solidFill>
                <a:schemeClr val="tx1"/>
              </a:solidFill>
            </a:rPr>
            <a:t> </a:t>
          </a:r>
          <a:r>
            <a:rPr lang="ru-RU" sz="1600" kern="1200" dirty="0">
              <a:solidFill>
                <a:schemeClr val="tx1"/>
              </a:solidFill>
            </a:rPr>
            <a:t>— </a:t>
          </a:r>
          <a:r>
            <a:rPr lang="ru-RU" sz="1600" kern="1200" dirty="0" err="1">
              <a:solidFill>
                <a:schemeClr val="tx1"/>
              </a:solidFill>
            </a:rPr>
            <a:t>найдавніша</a:t>
          </a:r>
          <a:r>
            <a:rPr lang="ru-RU" sz="1600" kern="1200" dirty="0">
              <a:solidFill>
                <a:schemeClr val="tx1"/>
              </a:solidFill>
            </a:rPr>
            <a:t> </a:t>
          </a:r>
          <a:r>
            <a:rPr lang="ru-RU" sz="1600" kern="1200" dirty="0" err="1">
              <a:solidFill>
                <a:schemeClr val="tx1"/>
              </a:solidFill>
            </a:rPr>
            <a:t>серед</a:t>
          </a:r>
          <a:r>
            <a:rPr lang="ru-RU" sz="1600" kern="1200" dirty="0">
              <a:solidFill>
                <a:schemeClr val="tx1"/>
              </a:solidFill>
            </a:rPr>
            <a:t> </a:t>
          </a:r>
          <a:r>
            <a:rPr lang="ru-RU" sz="1600" kern="1200" dirty="0" err="1">
              <a:solidFill>
                <a:schemeClr val="tx1"/>
              </a:solidFill>
            </a:rPr>
            <a:t>усіх</a:t>
          </a:r>
          <a:r>
            <a:rPr lang="ru-RU" sz="1600" kern="1200" dirty="0">
              <a:solidFill>
                <a:schemeClr val="tx1"/>
              </a:solidFill>
            </a:rPr>
            <a:t> форм </a:t>
          </a:r>
          <a:r>
            <a:rPr lang="ru-RU" sz="1600" kern="1200" dirty="0" err="1">
              <a:solidFill>
                <a:schemeClr val="tx1"/>
              </a:solidFill>
            </a:rPr>
            <a:t>дипломатичної</a:t>
          </a:r>
          <a:r>
            <a:rPr lang="ru-RU" sz="1600" kern="1200" dirty="0">
              <a:solidFill>
                <a:schemeClr val="tx1"/>
              </a:solidFill>
            </a:rPr>
            <a:t> </a:t>
          </a:r>
          <a:r>
            <a:rPr lang="ru-RU" sz="1600" kern="1200" dirty="0" err="1">
              <a:solidFill>
                <a:schemeClr val="tx1"/>
              </a:solidFill>
            </a:rPr>
            <a:t>діяльності</a:t>
          </a:r>
          <a:r>
            <a:rPr lang="ru-RU" sz="1600" kern="1200" dirty="0">
              <a:solidFill>
                <a:schemeClr val="tx1"/>
              </a:solidFill>
            </a:rPr>
            <a:t>, </a:t>
          </a:r>
          <a:r>
            <a:rPr lang="ru-RU" sz="1600" kern="1200" dirty="0" err="1">
              <a:solidFill>
                <a:schemeClr val="tx1"/>
              </a:solidFill>
            </a:rPr>
            <a:t>що</a:t>
          </a:r>
          <a:r>
            <a:rPr lang="ru-RU" sz="1600" kern="1200" dirty="0">
              <a:solidFill>
                <a:schemeClr val="tx1"/>
              </a:solidFill>
            </a:rPr>
            <a:t> </a:t>
          </a:r>
          <a:r>
            <a:rPr lang="ru-RU" sz="1600" kern="1200" dirty="0" err="1">
              <a:solidFill>
                <a:schemeClr val="tx1"/>
              </a:solidFill>
            </a:rPr>
            <a:t>тисячоліттями</a:t>
          </a:r>
          <a:r>
            <a:rPr lang="ru-RU" sz="1600" kern="1200" dirty="0">
              <a:solidFill>
                <a:schemeClr val="tx1"/>
              </a:solidFill>
            </a:rPr>
            <a:t> </a:t>
          </a:r>
          <a:r>
            <a:rPr lang="ru-RU" sz="1600" kern="1200" dirty="0" err="1">
              <a:solidFill>
                <a:schemeClr val="tx1"/>
              </a:solidFill>
            </a:rPr>
            <a:t>була</a:t>
          </a:r>
          <a:r>
            <a:rPr lang="ru-RU" sz="1600" kern="1200" dirty="0">
              <a:solidFill>
                <a:schemeClr val="tx1"/>
              </a:solidFill>
            </a:rPr>
            <a:t> </a:t>
          </a:r>
          <a:r>
            <a:rPr lang="ru-RU" sz="1600" kern="1200" dirty="0" err="1">
              <a:solidFill>
                <a:schemeClr val="tx1"/>
              </a:solidFill>
            </a:rPr>
            <a:t>єдиним</a:t>
          </a:r>
          <a:r>
            <a:rPr lang="ru-RU" sz="1600" kern="1200" dirty="0">
              <a:solidFill>
                <a:schemeClr val="tx1"/>
              </a:solidFill>
            </a:rPr>
            <a:t> способом </a:t>
          </a:r>
          <a:r>
            <a:rPr lang="ru-RU" sz="1600" kern="1200" dirty="0" err="1">
              <a:solidFill>
                <a:schemeClr val="tx1"/>
              </a:solidFill>
            </a:rPr>
            <a:t>здійснення</a:t>
          </a:r>
          <a:r>
            <a:rPr lang="ru-RU" sz="1600" kern="1200" dirty="0">
              <a:solidFill>
                <a:schemeClr val="tx1"/>
              </a:solidFill>
            </a:rPr>
            <a:t> </a:t>
          </a:r>
          <a:r>
            <a:rPr lang="ru-RU" sz="1600" kern="1200" dirty="0" err="1">
              <a:solidFill>
                <a:schemeClr val="tx1"/>
              </a:solidFill>
            </a:rPr>
            <a:t>дипломатичних</a:t>
          </a:r>
          <a:r>
            <a:rPr lang="ru-RU" sz="1600" kern="1200" dirty="0">
              <a:solidFill>
                <a:schemeClr val="tx1"/>
              </a:solidFill>
            </a:rPr>
            <a:t> </a:t>
          </a:r>
          <a:r>
            <a:rPr lang="ru-RU" sz="1600" kern="1200" dirty="0" err="1">
              <a:solidFill>
                <a:schemeClr val="tx1"/>
              </a:solidFill>
            </a:rPr>
            <a:t>відносин</a:t>
          </a:r>
          <a:r>
            <a:rPr lang="ru-RU" sz="1600" kern="1200" dirty="0">
              <a:solidFill>
                <a:schemeClr val="tx1"/>
              </a:solidFill>
            </a:rPr>
            <a:t> </a:t>
          </a:r>
          <a:r>
            <a:rPr lang="ru-RU" sz="1600" kern="1200" dirty="0" err="1">
              <a:solidFill>
                <a:schemeClr val="tx1"/>
              </a:solidFill>
            </a:rPr>
            <a:t>між</a:t>
          </a:r>
          <a:r>
            <a:rPr lang="ru-RU" sz="1600" kern="1200" dirty="0">
              <a:solidFill>
                <a:schemeClr val="tx1"/>
              </a:solidFill>
            </a:rPr>
            <a:t> державами. </a:t>
          </a:r>
          <a:r>
            <a:rPr lang="ru-RU" sz="1600" kern="1200" dirty="0" err="1">
              <a:solidFill>
                <a:schemeClr val="tx1"/>
              </a:solidFill>
            </a:rPr>
            <a:t>Спеціальні</a:t>
          </a:r>
          <a:r>
            <a:rPr lang="ru-RU" sz="1600" kern="1200" dirty="0">
              <a:solidFill>
                <a:schemeClr val="tx1"/>
              </a:solidFill>
            </a:rPr>
            <a:t> </a:t>
          </a:r>
          <a:r>
            <a:rPr lang="ru-RU" sz="1600" kern="1200" dirty="0" err="1">
              <a:solidFill>
                <a:schemeClr val="tx1"/>
              </a:solidFill>
            </a:rPr>
            <a:t>місії</a:t>
          </a:r>
          <a:r>
            <a:rPr lang="ru-RU" sz="1600" kern="1200" dirty="0">
              <a:solidFill>
                <a:schemeClr val="tx1"/>
              </a:solidFill>
            </a:rPr>
            <a:t> є </a:t>
          </a:r>
          <a:r>
            <a:rPr lang="ru-RU" sz="1600" kern="1200" dirty="0" err="1">
              <a:solidFill>
                <a:schemeClr val="tx1"/>
              </a:solidFill>
            </a:rPr>
            <a:t>короткотривалими</a:t>
          </a:r>
          <a:r>
            <a:rPr lang="ru-RU" sz="1600" kern="1200" dirty="0">
              <a:solidFill>
                <a:schemeClr val="tx1"/>
              </a:solidFill>
            </a:rPr>
            <a:t>, </a:t>
          </a:r>
          <a:r>
            <a:rPr lang="ru-RU" sz="1600" kern="1200" dirty="0" err="1">
              <a:solidFill>
                <a:schemeClr val="tx1"/>
              </a:solidFill>
            </a:rPr>
            <a:t>ситуаційними</a:t>
          </a:r>
          <a:r>
            <a:rPr lang="ru-RU" sz="1600" kern="1200" dirty="0">
              <a:solidFill>
                <a:schemeClr val="tx1"/>
              </a:solidFill>
            </a:rPr>
            <a:t> </a:t>
          </a:r>
          <a:r>
            <a:rPr lang="ru-RU" sz="1600" kern="1200" dirty="0" err="1">
              <a:solidFill>
                <a:schemeClr val="tx1"/>
              </a:solidFill>
            </a:rPr>
            <a:t>виїздами</a:t>
          </a:r>
          <a:r>
            <a:rPr lang="ru-RU" sz="1600" kern="1200" dirty="0">
              <a:solidFill>
                <a:schemeClr val="tx1"/>
              </a:solidFill>
            </a:rPr>
            <a:t> </a:t>
          </a:r>
          <a:r>
            <a:rPr lang="ru-RU" sz="1600" kern="1200" dirty="0" err="1">
              <a:solidFill>
                <a:schemeClr val="tx1"/>
              </a:solidFill>
            </a:rPr>
            <a:t>дипломатичних</a:t>
          </a:r>
          <a:r>
            <a:rPr lang="ru-RU" sz="1600" kern="1200" dirty="0">
              <a:solidFill>
                <a:schemeClr val="tx1"/>
              </a:solidFill>
            </a:rPr>
            <a:t> </a:t>
          </a:r>
          <a:r>
            <a:rPr lang="ru-RU" sz="1600" kern="1200" dirty="0" err="1">
              <a:solidFill>
                <a:schemeClr val="tx1"/>
              </a:solidFill>
            </a:rPr>
            <a:t>працівників</a:t>
          </a:r>
          <a:r>
            <a:rPr lang="ru-RU" sz="1600" kern="1200" dirty="0">
              <a:solidFill>
                <a:schemeClr val="tx1"/>
              </a:solidFill>
            </a:rPr>
            <a:t> (</a:t>
          </a:r>
          <a:r>
            <a:rPr lang="ru-RU" sz="1600" kern="1200" dirty="0" err="1">
              <a:solidFill>
                <a:schemeClr val="tx1"/>
              </a:solidFill>
            </a:rPr>
            <a:t>або</a:t>
          </a:r>
          <a:r>
            <a:rPr lang="ru-RU" sz="1600" kern="1200" dirty="0">
              <a:solidFill>
                <a:schemeClr val="tx1"/>
              </a:solidFill>
            </a:rPr>
            <a:t> </a:t>
          </a:r>
          <a:r>
            <a:rPr lang="ru-RU" sz="1600" kern="1200" dirty="0" err="1">
              <a:solidFill>
                <a:schemeClr val="tx1"/>
              </a:solidFill>
            </a:rPr>
            <a:t>уповноважених</a:t>
          </a:r>
          <a:r>
            <a:rPr lang="ru-RU" sz="1600" kern="1200" dirty="0">
              <a:solidFill>
                <a:schemeClr val="tx1"/>
              </a:solidFill>
            </a:rPr>
            <a:t> </a:t>
          </a:r>
          <a:r>
            <a:rPr lang="ru-RU" sz="1600" kern="1200" dirty="0" err="1">
              <a:solidFill>
                <a:schemeClr val="tx1"/>
              </a:solidFill>
            </a:rPr>
            <a:t>осіб</a:t>
          </a:r>
          <a:r>
            <a:rPr lang="ru-RU" sz="1600" kern="1200" dirty="0">
              <a:solidFill>
                <a:schemeClr val="tx1"/>
              </a:solidFill>
            </a:rPr>
            <a:t>) до </a:t>
          </a:r>
          <a:r>
            <a:rPr lang="ru-RU" sz="1600" kern="1200" dirty="0" err="1">
              <a:solidFill>
                <a:schemeClr val="tx1"/>
              </a:solidFill>
            </a:rPr>
            <a:t>тієї</a:t>
          </a:r>
          <a:r>
            <a:rPr lang="ru-RU" sz="1600" kern="1200" dirty="0">
              <a:solidFill>
                <a:schemeClr val="tx1"/>
              </a:solidFill>
            </a:rPr>
            <a:t> </a:t>
          </a:r>
          <a:r>
            <a:rPr lang="ru-RU" sz="1600" kern="1200" dirty="0" err="1">
              <a:solidFill>
                <a:schemeClr val="tx1"/>
              </a:solidFill>
            </a:rPr>
            <a:t>чи</a:t>
          </a:r>
          <a:r>
            <a:rPr lang="ru-RU" sz="1600" kern="1200" dirty="0">
              <a:solidFill>
                <a:schemeClr val="tx1"/>
              </a:solidFill>
            </a:rPr>
            <a:t> </a:t>
          </a:r>
          <a:r>
            <a:rPr lang="ru-RU" sz="1600" kern="1200" dirty="0" err="1">
              <a:solidFill>
                <a:schemeClr val="tx1"/>
              </a:solidFill>
            </a:rPr>
            <a:t>іншої</a:t>
          </a:r>
          <a:r>
            <a:rPr lang="ru-RU" sz="1600" kern="1200" dirty="0">
              <a:solidFill>
                <a:schemeClr val="tx1"/>
              </a:solidFill>
            </a:rPr>
            <a:t> </a:t>
          </a:r>
          <a:r>
            <a:rPr lang="ru-RU" sz="1600" kern="1200" dirty="0" err="1">
              <a:solidFill>
                <a:schemeClr val="tx1"/>
              </a:solidFill>
            </a:rPr>
            <a:t>країни</a:t>
          </a:r>
          <a:r>
            <a:rPr lang="ru-RU" sz="1600" kern="1200" dirty="0">
              <a:solidFill>
                <a:schemeClr val="tx1"/>
              </a:solidFill>
            </a:rPr>
            <a:t> (</a:t>
          </a:r>
          <a:r>
            <a:rPr lang="ru-RU" sz="1600" kern="1200" dirty="0" err="1">
              <a:solidFill>
                <a:schemeClr val="tx1"/>
              </a:solidFill>
            </a:rPr>
            <a:t>чи</a:t>
          </a:r>
          <a:r>
            <a:rPr lang="ru-RU" sz="1600" kern="1200" dirty="0">
              <a:solidFill>
                <a:schemeClr val="tx1"/>
              </a:solidFill>
            </a:rPr>
            <a:t> </a:t>
          </a:r>
          <a:r>
            <a:rPr lang="ru-RU" sz="1600" kern="1200" dirty="0" err="1">
              <a:solidFill>
                <a:schemeClr val="tx1"/>
              </a:solidFill>
            </a:rPr>
            <a:t>групи</a:t>
          </a:r>
          <a:r>
            <a:rPr lang="ru-RU" sz="1600" kern="1200" dirty="0">
              <a:solidFill>
                <a:schemeClr val="tx1"/>
              </a:solidFill>
            </a:rPr>
            <a:t> </a:t>
          </a:r>
          <a:r>
            <a:rPr lang="ru-RU" sz="1600" kern="1200" dirty="0" err="1">
              <a:solidFill>
                <a:schemeClr val="tx1"/>
              </a:solidFill>
            </a:rPr>
            <a:t>країн</a:t>
          </a:r>
          <a:r>
            <a:rPr lang="ru-RU" sz="1600" kern="1200" dirty="0">
              <a:solidFill>
                <a:schemeClr val="tx1"/>
              </a:solidFill>
            </a:rPr>
            <a:t>) з метою </a:t>
          </a:r>
          <a:r>
            <a:rPr lang="ru-RU" sz="1600" kern="1200" dirty="0" err="1">
              <a:solidFill>
                <a:schemeClr val="tx1"/>
              </a:solidFill>
            </a:rPr>
            <a:t>вирішення</a:t>
          </a:r>
          <a:r>
            <a:rPr lang="ru-RU" sz="1600" kern="1200" dirty="0">
              <a:solidFill>
                <a:schemeClr val="tx1"/>
              </a:solidFill>
            </a:rPr>
            <a:t> тих </a:t>
          </a:r>
          <a:r>
            <a:rPr lang="ru-RU" sz="1600" kern="1200" dirty="0" err="1">
              <a:solidFill>
                <a:schemeClr val="tx1"/>
              </a:solidFill>
            </a:rPr>
            <a:t>чи</a:t>
          </a:r>
          <a:r>
            <a:rPr lang="ru-RU" sz="1600" kern="1200" dirty="0">
              <a:solidFill>
                <a:schemeClr val="tx1"/>
              </a:solidFill>
            </a:rPr>
            <a:t> </a:t>
          </a:r>
          <a:r>
            <a:rPr lang="ru-RU" sz="1600" kern="1200" dirty="0" err="1">
              <a:solidFill>
                <a:schemeClr val="tx1"/>
              </a:solidFill>
            </a:rPr>
            <a:t>інших</a:t>
          </a:r>
          <a:r>
            <a:rPr lang="ru-RU" sz="1600" kern="1200" dirty="0">
              <a:solidFill>
                <a:schemeClr val="tx1"/>
              </a:solidFill>
            </a:rPr>
            <a:t> проблем, </a:t>
          </a:r>
          <a:r>
            <a:rPr lang="ru-RU" sz="1600" kern="1200" dirty="0" err="1">
              <a:solidFill>
                <a:schemeClr val="tx1"/>
              </a:solidFill>
            </a:rPr>
            <a:t>які</a:t>
          </a:r>
          <a:r>
            <a:rPr lang="ru-RU" sz="1600" kern="1200" dirty="0">
              <a:solidFill>
                <a:schemeClr val="tx1"/>
              </a:solidFill>
            </a:rPr>
            <a:t> </a:t>
          </a:r>
          <a:r>
            <a:rPr lang="ru-RU" sz="1600" kern="1200" dirty="0" err="1">
              <a:solidFill>
                <a:schemeClr val="tx1"/>
              </a:solidFill>
            </a:rPr>
            <a:t>становлять</a:t>
          </a:r>
          <a:r>
            <a:rPr lang="ru-RU" sz="1600" kern="1200" dirty="0">
              <a:solidFill>
                <a:schemeClr val="tx1"/>
              </a:solidFill>
            </a:rPr>
            <a:t> </a:t>
          </a:r>
          <a:r>
            <a:rPr lang="ru-RU" sz="1600" kern="1200" dirty="0" err="1">
              <a:solidFill>
                <a:schemeClr val="tx1"/>
              </a:solidFill>
            </a:rPr>
            <a:t>спільний</a:t>
          </a:r>
          <a:r>
            <a:rPr lang="ru-RU" sz="1600" kern="1200" dirty="0">
              <a:solidFill>
                <a:schemeClr val="tx1"/>
              </a:solidFill>
            </a:rPr>
            <a:t> </a:t>
          </a:r>
          <a:r>
            <a:rPr lang="ru-RU" sz="1600" kern="1200" dirty="0" err="1">
              <a:solidFill>
                <a:schemeClr val="tx1"/>
              </a:solidFill>
            </a:rPr>
            <a:t>інтерес</a:t>
          </a:r>
          <a:r>
            <a:rPr lang="ru-RU" sz="1600" kern="1200" dirty="0">
              <a:solidFill>
                <a:schemeClr val="tx1"/>
              </a:solidFill>
            </a:rPr>
            <a:t>. </a:t>
          </a:r>
          <a:r>
            <a:rPr lang="ru-RU" sz="1600" kern="1200" dirty="0" err="1">
              <a:solidFill>
                <a:schemeClr val="tx1"/>
              </a:solidFill>
            </a:rPr>
            <a:t>Водночас</a:t>
          </a:r>
          <a:r>
            <a:rPr lang="ru-RU" sz="1600" kern="1200" dirty="0">
              <a:solidFill>
                <a:schemeClr val="tx1"/>
              </a:solidFill>
            </a:rPr>
            <a:t> </a:t>
          </a:r>
          <a:r>
            <a:rPr lang="ru-RU" sz="1600" kern="1200" dirty="0" err="1">
              <a:solidFill>
                <a:schemeClr val="tx1"/>
              </a:solidFill>
            </a:rPr>
            <a:t>спеціальні</a:t>
          </a:r>
          <a:r>
            <a:rPr lang="ru-RU" sz="1600" kern="1200" dirty="0">
              <a:solidFill>
                <a:schemeClr val="tx1"/>
              </a:solidFill>
            </a:rPr>
            <a:t> </a:t>
          </a:r>
          <a:r>
            <a:rPr lang="ru-RU" sz="1600" kern="1200" dirty="0" err="1">
              <a:solidFill>
                <a:schemeClr val="tx1"/>
              </a:solidFill>
            </a:rPr>
            <a:t>місії</a:t>
          </a:r>
          <a:r>
            <a:rPr lang="ru-RU" sz="1600" kern="1200" dirty="0">
              <a:solidFill>
                <a:schemeClr val="tx1"/>
              </a:solidFill>
            </a:rPr>
            <a:t> </a:t>
          </a:r>
          <a:r>
            <a:rPr lang="ru-RU" sz="1600" kern="1200" dirty="0" err="1">
              <a:solidFill>
                <a:schemeClr val="tx1"/>
              </a:solidFill>
            </a:rPr>
            <a:t>застосовуються</a:t>
          </a:r>
          <a:r>
            <a:rPr lang="ru-RU" sz="1600" kern="1200" dirty="0">
              <a:solidFill>
                <a:schemeClr val="tx1"/>
              </a:solidFill>
            </a:rPr>
            <a:t> </a:t>
          </a:r>
          <a:r>
            <a:rPr lang="ru-RU" sz="1600" kern="1200" dirty="0" err="1">
              <a:solidFill>
                <a:schemeClr val="tx1"/>
              </a:solidFill>
            </a:rPr>
            <a:t>навіть</a:t>
          </a:r>
          <a:r>
            <a:rPr lang="ru-RU" sz="1600" kern="1200" dirty="0">
              <a:solidFill>
                <a:schemeClr val="tx1"/>
              </a:solidFill>
            </a:rPr>
            <a:t> за </a:t>
          </a:r>
          <a:r>
            <a:rPr lang="ru-RU" sz="1600" kern="1200" dirty="0" err="1">
              <a:solidFill>
                <a:schemeClr val="tx1"/>
              </a:solidFill>
            </a:rPr>
            <a:t>відсутності</a:t>
          </a:r>
          <a:r>
            <a:rPr lang="ru-RU" sz="1600" kern="1200" dirty="0">
              <a:solidFill>
                <a:schemeClr val="tx1"/>
              </a:solidFill>
            </a:rPr>
            <a:t> </a:t>
          </a:r>
          <a:r>
            <a:rPr lang="ru-RU" sz="1600" kern="1200" dirty="0" err="1">
              <a:solidFill>
                <a:schemeClr val="tx1"/>
              </a:solidFill>
            </a:rPr>
            <a:t>офіційних</a:t>
          </a:r>
          <a:r>
            <a:rPr lang="ru-RU" sz="1600" kern="1200" dirty="0">
              <a:solidFill>
                <a:schemeClr val="tx1"/>
              </a:solidFill>
            </a:rPr>
            <a:t> </a:t>
          </a:r>
          <a:r>
            <a:rPr lang="ru-RU" sz="1600" kern="1200" dirty="0" err="1">
              <a:solidFill>
                <a:schemeClr val="tx1"/>
              </a:solidFill>
            </a:rPr>
            <a:t>дипломатичних</a:t>
          </a:r>
          <a:r>
            <a:rPr lang="ru-RU" sz="1600" kern="1200" dirty="0">
              <a:solidFill>
                <a:schemeClr val="tx1"/>
              </a:solidFill>
            </a:rPr>
            <a:t> </a:t>
          </a:r>
          <a:r>
            <a:rPr lang="ru-RU" sz="1600" kern="1200" dirty="0" err="1">
              <a:solidFill>
                <a:schemeClr val="tx1"/>
              </a:solidFill>
            </a:rPr>
            <a:t>відносин</a:t>
          </a:r>
          <a:r>
            <a:rPr lang="ru-RU" sz="1600" kern="1200" dirty="0">
              <a:solidFill>
                <a:schemeClr val="tx1"/>
              </a:solidFill>
            </a:rPr>
            <a:t> </a:t>
          </a:r>
          <a:r>
            <a:rPr lang="ru-RU" sz="1600" kern="1200" dirty="0" err="1">
              <a:solidFill>
                <a:schemeClr val="tx1"/>
              </a:solidFill>
            </a:rPr>
            <a:t>між</a:t>
          </a:r>
          <a:r>
            <a:rPr lang="ru-RU" sz="1600" kern="1200" dirty="0">
              <a:solidFill>
                <a:schemeClr val="tx1"/>
              </a:solidFill>
            </a:rPr>
            <a:t> державами. </a:t>
          </a:r>
          <a:endParaRPr lang="uk-UA" sz="1600" kern="1200" dirty="0">
            <a:solidFill>
              <a:schemeClr val="tx1"/>
            </a:solidFill>
          </a:endParaRPr>
        </a:p>
      </dsp:txBody>
      <dsp:txXfrm>
        <a:off x="0" y="1937601"/>
        <a:ext cx="2948650" cy="4068963"/>
      </dsp:txXfrm>
    </dsp:sp>
    <dsp:sp modelId="{15D05E7E-B76D-4695-9AED-9BD147F2E91E}">
      <dsp:nvSpPr>
        <dsp:cNvPr id="0" name=""/>
        <dsp:cNvSpPr/>
      </dsp:nvSpPr>
      <dsp:spPr>
        <a:xfrm>
          <a:off x="2948650" y="1937601"/>
          <a:ext cx="2948650" cy="406896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tx1"/>
              </a:solidFill>
            </a:rPr>
            <a:t>2. </a:t>
          </a:r>
          <a:r>
            <a:rPr lang="ru-RU" sz="1600" b="1" kern="1200" dirty="0" err="1">
              <a:solidFill>
                <a:schemeClr val="tx1"/>
              </a:solidFill>
            </a:rPr>
            <a:t>Постійні</a:t>
          </a:r>
          <a:r>
            <a:rPr lang="ru-RU" sz="1600" b="1" kern="1200" dirty="0">
              <a:solidFill>
                <a:schemeClr val="tx1"/>
              </a:solidFill>
            </a:rPr>
            <a:t> </a:t>
          </a:r>
          <a:r>
            <a:rPr lang="ru-RU" sz="1600" b="1" kern="1200" dirty="0" err="1">
              <a:solidFill>
                <a:schemeClr val="tx1"/>
              </a:solidFill>
            </a:rPr>
            <a:t>представництва</a:t>
          </a:r>
          <a:r>
            <a:rPr lang="ru-RU" sz="1600" b="1" kern="1200" dirty="0">
              <a:solidFill>
                <a:schemeClr val="tx1"/>
              </a:solidFill>
            </a:rPr>
            <a:t> </a:t>
          </a:r>
          <a:r>
            <a:rPr lang="ru-RU" sz="1600" kern="1200" dirty="0">
              <a:solidFill>
                <a:schemeClr val="tx1"/>
              </a:solidFill>
            </a:rPr>
            <a:t>є основою </a:t>
          </a:r>
          <a:r>
            <a:rPr lang="ru-RU" sz="1600" kern="1200" dirty="0" err="1">
              <a:solidFill>
                <a:schemeClr val="tx1"/>
              </a:solidFill>
            </a:rPr>
            <a:t>сучасних</a:t>
          </a:r>
          <a:r>
            <a:rPr lang="ru-RU" sz="1600" kern="1200" dirty="0">
              <a:solidFill>
                <a:schemeClr val="tx1"/>
              </a:solidFill>
            </a:rPr>
            <a:t> </a:t>
          </a:r>
          <a:r>
            <a:rPr lang="ru-RU" sz="1600" kern="1200" dirty="0" err="1">
              <a:solidFill>
                <a:schemeClr val="tx1"/>
              </a:solidFill>
            </a:rPr>
            <a:t>двосторонніх</a:t>
          </a:r>
          <a:r>
            <a:rPr lang="ru-RU" sz="1600" kern="1200" dirty="0">
              <a:solidFill>
                <a:schemeClr val="tx1"/>
              </a:solidFill>
            </a:rPr>
            <a:t> </a:t>
          </a:r>
          <a:r>
            <a:rPr lang="ru-RU" sz="1600" kern="1200" dirty="0" err="1">
              <a:solidFill>
                <a:schemeClr val="tx1"/>
              </a:solidFill>
            </a:rPr>
            <a:t>міждержавних</a:t>
          </a:r>
          <a:r>
            <a:rPr lang="ru-RU" sz="1600" kern="1200" dirty="0">
              <a:solidFill>
                <a:schemeClr val="tx1"/>
              </a:solidFill>
            </a:rPr>
            <a:t> </a:t>
          </a:r>
          <a:r>
            <a:rPr lang="ru-RU" sz="1600" kern="1200" dirty="0" err="1">
              <a:solidFill>
                <a:schemeClr val="tx1"/>
              </a:solidFill>
            </a:rPr>
            <a:t>відносин</a:t>
          </a:r>
          <a:r>
            <a:rPr lang="ru-RU" sz="1600" kern="1200" dirty="0">
              <a:solidFill>
                <a:schemeClr val="tx1"/>
              </a:solidFill>
            </a:rPr>
            <a:t>, </a:t>
          </a:r>
          <a:r>
            <a:rPr lang="ru-RU" sz="1600" kern="1200" dirty="0" err="1">
              <a:solidFill>
                <a:schemeClr val="tx1"/>
              </a:solidFill>
            </a:rPr>
            <a:t>оскільки</a:t>
          </a:r>
          <a:r>
            <a:rPr lang="ru-RU" sz="1600" kern="1200" dirty="0">
              <a:solidFill>
                <a:schemeClr val="tx1"/>
              </a:solidFill>
            </a:rPr>
            <a:t> </a:t>
          </a:r>
          <a:r>
            <a:rPr lang="ru-RU" sz="1600" kern="1200" dirty="0" err="1">
              <a:solidFill>
                <a:schemeClr val="tx1"/>
              </a:solidFill>
            </a:rPr>
            <a:t>дають</a:t>
          </a:r>
          <a:r>
            <a:rPr lang="ru-RU" sz="1600" kern="1200" dirty="0">
              <a:solidFill>
                <a:schemeClr val="tx1"/>
              </a:solidFill>
            </a:rPr>
            <a:t> </a:t>
          </a:r>
          <a:r>
            <a:rPr lang="ru-RU" sz="1600" kern="1200" dirty="0" err="1">
              <a:solidFill>
                <a:schemeClr val="tx1"/>
              </a:solidFill>
            </a:rPr>
            <a:t>змогу</a:t>
          </a:r>
          <a:r>
            <a:rPr lang="ru-RU" sz="1600" kern="1200" dirty="0">
              <a:solidFill>
                <a:schemeClr val="tx1"/>
              </a:solidFill>
            </a:rPr>
            <a:t> </a:t>
          </a:r>
          <a:r>
            <a:rPr lang="ru-RU" sz="1600" kern="1200" dirty="0" err="1">
              <a:solidFill>
                <a:schemeClr val="tx1"/>
              </a:solidFill>
            </a:rPr>
            <a:t>підтримувати</a:t>
          </a:r>
          <a:r>
            <a:rPr lang="ru-RU" sz="1600" kern="1200" dirty="0">
              <a:solidFill>
                <a:schemeClr val="tx1"/>
              </a:solidFill>
            </a:rPr>
            <a:t> </a:t>
          </a:r>
          <a:r>
            <a:rPr lang="ru-RU" sz="1600" kern="1200" dirty="0" err="1">
              <a:solidFill>
                <a:schemeClr val="tx1"/>
              </a:solidFill>
            </a:rPr>
            <a:t>регулярні</a:t>
          </a:r>
          <a:r>
            <a:rPr lang="ru-RU" sz="1600" kern="1200" dirty="0">
              <a:solidFill>
                <a:schemeClr val="tx1"/>
              </a:solidFill>
            </a:rPr>
            <a:t> </a:t>
          </a:r>
          <a:r>
            <a:rPr lang="ru-RU" sz="1600" kern="1200" dirty="0" err="1">
              <a:solidFill>
                <a:schemeClr val="tx1"/>
              </a:solidFill>
            </a:rPr>
            <a:t>стосунки</a:t>
          </a:r>
          <a:r>
            <a:rPr lang="ru-RU" sz="1600" kern="1200" dirty="0">
              <a:solidFill>
                <a:schemeClr val="tx1"/>
              </a:solidFill>
            </a:rPr>
            <a:t> та </a:t>
          </a:r>
          <a:r>
            <a:rPr lang="ru-RU" sz="1600" kern="1200" dirty="0" err="1">
              <a:solidFill>
                <a:schemeClr val="tx1"/>
              </a:solidFill>
            </a:rPr>
            <a:t>співпрацювати</a:t>
          </a:r>
          <a:r>
            <a:rPr lang="ru-RU" sz="1600" kern="1200" dirty="0">
              <a:solidFill>
                <a:schemeClr val="tx1"/>
              </a:solidFill>
            </a:rPr>
            <a:t> </a:t>
          </a:r>
          <a:r>
            <a:rPr lang="ru-RU" sz="1600" kern="1200" dirty="0" err="1">
              <a:solidFill>
                <a:schemeClr val="tx1"/>
              </a:solidFill>
            </a:rPr>
            <a:t>щодо</a:t>
          </a:r>
          <a:r>
            <a:rPr lang="ru-RU" sz="1600" kern="1200" dirty="0">
              <a:solidFill>
                <a:schemeClr val="tx1"/>
              </a:solidFill>
            </a:rPr>
            <a:t> </a:t>
          </a:r>
          <a:r>
            <a:rPr lang="ru-RU" sz="1600" kern="1200" dirty="0" err="1">
              <a:solidFill>
                <a:schemeClr val="tx1"/>
              </a:solidFill>
            </a:rPr>
            <a:t>вирішення</a:t>
          </a:r>
          <a:r>
            <a:rPr lang="ru-RU" sz="1600" kern="1200" dirty="0">
              <a:solidFill>
                <a:schemeClr val="tx1"/>
              </a:solidFill>
            </a:rPr>
            <a:t> </a:t>
          </a:r>
          <a:r>
            <a:rPr lang="ru-RU" sz="1600" kern="1200" dirty="0" err="1">
              <a:solidFill>
                <a:schemeClr val="tx1"/>
              </a:solidFill>
            </a:rPr>
            <a:t>досить</a:t>
          </a:r>
          <a:r>
            <a:rPr lang="ru-RU" sz="1600" kern="1200" dirty="0">
              <a:solidFill>
                <a:schemeClr val="tx1"/>
              </a:solidFill>
            </a:rPr>
            <a:t> широкого кола </a:t>
          </a:r>
          <a:r>
            <a:rPr lang="ru-RU" sz="1600" kern="1200" dirty="0" err="1">
              <a:solidFill>
                <a:schemeClr val="tx1"/>
              </a:solidFill>
            </a:rPr>
            <a:t>питань</a:t>
          </a:r>
          <a:r>
            <a:rPr lang="ru-RU" sz="1600" kern="1200" dirty="0">
              <a:solidFill>
                <a:schemeClr val="tx1"/>
              </a:solidFill>
            </a:rPr>
            <a:t>. </a:t>
          </a:r>
          <a:r>
            <a:rPr lang="ru-RU" sz="1600" kern="1200" dirty="0" err="1">
              <a:solidFill>
                <a:schemeClr val="tx1"/>
              </a:solidFill>
            </a:rPr>
            <a:t>Постійні</a:t>
          </a:r>
          <a:r>
            <a:rPr lang="ru-RU" sz="1600" kern="1200" dirty="0">
              <a:solidFill>
                <a:schemeClr val="tx1"/>
              </a:solidFill>
            </a:rPr>
            <a:t> </a:t>
          </a:r>
          <a:r>
            <a:rPr lang="ru-RU" sz="1600" kern="1200" dirty="0" err="1">
              <a:solidFill>
                <a:schemeClr val="tx1"/>
              </a:solidFill>
            </a:rPr>
            <a:t>представництва</a:t>
          </a:r>
          <a:r>
            <a:rPr lang="ru-RU" sz="1600" kern="1200" dirty="0">
              <a:solidFill>
                <a:schemeClr val="tx1"/>
              </a:solidFill>
            </a:rPr>
            <a:t> як форма </a:t>
          </a:r>
          <a:r>
            <a:rPr lang="ru-RU" sz="1600" kern="1200" dirty="0" err="1">
              <a:solidFill>
                <a:schemeClr val="tx1"/>
              </a:solidFill>
            </a:rPr>
            <a:t>дипломатичної</a:t>
          </a:r>
          <a:r>
            <a:rPr lang="ru-RU" sz="1600" kern="1200" dirty="0">
              <a:solidFill>
                <a:schemeClr val="tx1"/>
              </a:solidFill>
            </a:rPr>
            <a:t> </a:t>
          </a:r>
          <a:r>
            <a:rPr lang="ru-RU" sz="1600" kern="1200" dirty="0" err="1">
              <a:solidFill>
                <a:schemeClr val="tx1"/>
              </a:solidFill>
            </a:rPr>
            <a:t>діяльності</a:t>
          </a:r>
          <a:r>
            <a:rPr lang="ru-RU" sz="1600" kern="1200" dirty="0">
              <a:solidFill>
                <a:schemeClr val="tx1"/>
              </a:solidFill>
            </a:rPr>
            <a:t> </a:t>
          </a:r>
          <a:r>
            <a:rPr lang="ru-RU" sz="1600" kern="1200" dirty="0" err="1">
              <a:solidFill>
                <a:schemeClr val="tx1"/>
              </a:solidFill>
            </a:rPr>
            <a:t>являють</a:t>
          </a:r>
          <a:r>
            <a:rPr lang="ru-RU" sz="1600" kern="1200" dirty="0">
              <a:solidFill>
                <a:schemeClr val="tx1"/>
              </a:solidFill>
            </a:rPr>
            <a:t> собою </a:t>
          </a:r>
          <a:r>
            <a:rPr lang="ru-RU" sz="1600" kern="1200" dirty="0" err="1">
              <a:solidFill>
                <a:schemeClr val="tx1"/>
              </a:solidFill>
            </a:rPr>
            <a:t>сталу</a:t>
          </a:r>
          <a:r>
            <a:rPr lang="ru-RU" sz="1600" kern="1200" dirty="0">
              <a:solidFill>
                <a:schemeClr val="tx1"/>
              </a:solidFill>
            </a:rPr>
            <a:t> </a:t>
          </a:r>
          <a:r>
            <a:rPr lang="ru-RU" sz="1600" kern="1200" dirty="0" err="1">
              <a:solidFill>
                <a:schemeClr val="tx1"/>
              </a:solidFill>
            </a:rPr>
            <a:t>репрезентацію</a:t>
          </a:r>
          <a:r>
            <a:rPr lang="ru-RU" sz="1600" kern="1200" dirty="0">
              <a:solidFill>
                <a:schemeClr val="tx1"/>
              </a:solidFill>
            </a:rPr>
            <a:t>, яка </a:t>
          </a:r>
          <a:r>
            <a:rPr lang="ru-RU" sz="1600" kern="1200" dirty="0" err="1">
              <a:solidFill>
                <a:schemeClr val="tx1"/>
              </a:solidFill>
            </a:rPr>
            <a:t>підтримує</a:t>
          </a:r>
          <a:r>
            <a:rPr lang="ru-RU" sz="1600" kern="1200" dirty="0">
              <a:solidFill>
                <a:schemeClr val="tx1"/>
              </a:solidFill>
            </a:rPr>
            <a:t> </a:t>
          </a:r>
          <a:r>
            <a:rPr lang="ru-RU" sz="1600" kern="1200" dirty="0" err="1">
              <a:solidFill>
                <a:schemeClr val="tx1"/>
              </a:solidFill>
            </a:rPr>
            <a:t>стосунки</a:t>
          </a:r>
          <a:r>
            <a:rPr lang="ru-RU" sz="1600" kern="1200" dirty="0">
              <a:solidFill>
                <a:schemeClr val="tx1"/>
              </a:solidFill>
            </a:rPr>
            <a:t> </a:t>
          </a:r>
          <a:r>
            <a:rPr lang="ru-RU" sz="1600" kern="1200" dirty="0" err="1">
              <a:solidFill>
                <a:schemeClr val="tx1"/>
              </a:solidFill>
            </a:rPr>
            <a:t>між</a:t>
          </a:r>
          <a:r>
            <a:rPr lang="ru-RU" sz="1600" kern="1200" dirty="0">
              <a:solidFill>
                <a:schemeClr val="tx1"/>
              </a:solidFill>
            </a:rPr>
            <a:t> урядами </a:t>
          </a:r>
          <a:r>
            <a:rPr lang="ru-RU" sz="1600" kern="1200" dirty="0" err="1">
              <a:solidFill>
                <a:schemeClr val="tx1"/>
              </a:solidFill>
            </a:rPr>
            <a:t>своєї</a:t>
          </a:r>
          <a:r>
            <a:rPr lang="ru-RU" sz="1600" kern="1200" dirty="0">
              <a:solidFill>
                <a:schemeClr val="tx1"/>
              </a:solidFill>
            </a:rPr>
            <a:t> </a:t>
          </a:r>
          <a:r>
            <a:rPr lang="ru-RU" sz="1600" kern="1200" dirty="0" err="1">
              <a:solidFill>
                <a:schemeClr val="tx1"/>
              </a:solidFill>
            </a:rPr>
            <a:t>країни</a:t>
          </a:r>
          <a:r>
            <a:rPr lang="ru-RU" sz="1600" kern="1200" dirty="0">
              <a:solidFill>
                <a:schemeClr val="tx1"/>
              </a:solidFill>
            </a:rPr>
            <a:t> та </a:t>
          </a:r>
          <a:r>
            <a:rPr lang="ru-RU" sz="1600" kern="1200" dirty="0" err="1">
              <a:solidFill>
                <a:schemeClr val="tx1"/>
              </a:solidFill>
            </a:rPr>
            <a:t>країни</a:t>
          </a:r>
          <a:r>
            <a:rPr lang="ru-RU" sz="1600" kern="1200" dirty="0">
              <a:solidFill>
                <a:schemeClr val="tx1"/>
              </a:solidFill>
            </a:rPr>
            <a:t> </a:t>
          </a:r>
          <a:r>
            <a:rPr lang="ru-RU" sz="1600" kern="1200" dirty="0" err="1">
              <a:solidFill>
                <a:schemeClr val="tx1"/>
              </a:solidFill>
            </a:rPr>
            <a:t>перебування</a:t>
          </a:r>
          <a:r>
            <a:rPr lang="ru-RU" sz="1600" kern="1200" dirty="0">
              <a:solidFill>
                <a:schemeClr val="tx1"/>
              </a:solidFill>
            </a:rPr>
            <a:t> на </a:t>
          </a:r>
          <a:r>
            <a:rPr lang="ru-RU" sz="1600" kern="1200" dirty="0" err="1">
              <a:solidFill>
                <a:schemeClr val="tx1"/>
              </a:solidFill>
            </a:rPr>
            <a:t>регулярній</a:t>
          </a:r>
          <a:r>
            <a:rPr lang="ru-RU" sz="1600" kern="1200" dirty="0">
              <a:solidFill>
                <a:schemeClr val="tx1"/>
              </a:solidFill>
            </a:rPr>
            <a:t> </a:t>
          </a:r>
          <a:r>
            <a:rPr lang="ru-RU" sz="1600" kern="1200" dirty="0" err="1">
              <a:solidFill>
                <a:schemeClr val="tx1"/>
              </a:solidFill>
            </a:rPr>
            <a:t>основі</a:t>
          </a:r>
          <a:r>
            <a:rPr lang="ru-RU" sz="1600" kern="1200" dirty="0">
              <a:solidFill>
                <a:schemeClr val="tx1"/>
              </a:solidFill>
            </a:rPr>
            <a:t>. У XX ст. </a:t>
          </a:r>
          <a:r>
            <a:rPr lang="ru-RU" sz="1600" kern="1200" dirty="0" err="1">
              <a:solidFill>
                <a:schemeClr val="tx1"/>
              </a:solidFill>
            </a:rPr>
            <a:t>постійні</a:t>
          </a:r>
          <a:r>
            <a:rPr lang="ru-RU" sz="1600" kern="1200" dirty="0">
              <a:solidFill>
                <a:schemeClr val="tx1"/>
              </a:solidFill>
            </a:rPr>
            <a:t> </a:t>
          </a:r>
          <a:r>
            <a:rPr lang="ru-RU" sz="1600" kern="1200" dirty="0" err="1">
              <a:solidFill>
                <a:schemeClr val="tx1"/>
              </a:solidFill>
            </a:rPr>
            <a:t>дипломатичні</a:t>
          </a:r>
          <a:r>
            <a:rPr lang="ru-RU" sz="1600" kern="1200" dirty="0">
              <a:solidFill>
                <a:schemeClr val="tx1"/>
              </a:solidFill>
            </a:rPr>
            <a:t> </a:t>
          </a:r>
          <a:r>
            <a:rPr lang="ru-RU" sz="1600" kern="1200" dirty="0" err="1">
              <a:solidFill>
                <a:schemeClr val="tx1"/>
              </a:solidFill>
            </a:rPr>
            <a:t>представництва</a:t>
          </a:r>
          <a:r>
            <a:rPr lang="ru-RU" sz="1600" kern="1200" dirty="0">
              <a:solidFill>
                <a:schemeClr val="tx1"/>
              </a:solidFill>
            </a:rPr>
            <a:t> </a:t>
          </a:r>
          <a:r>
            <a:rPr lang="ru-RU" sz="1600" kern="1200" dirty="0" err="1">
              <a:solidFill>
                <a:schemeClr val="tx1"/>
              </a:solidFill>
            </a:rPr>
            <a:t>виникли</a:t>
          </a:r>
          <a:r>
            <a:rPr lang="ru-RU" sz="1600" kern="1200" dirty="0">
              <a:solidFill>
                <a:schemeClr val="tx1"/>
              </a:solidFill>
            </a:rPr>
            <a:t> </a:t>
          </a:r>
          <a:r>
            <a:rPr lang="ru-RU" sz="1600" kern="1200" dirty="0" err="1">
              <a:solidFill>
                <a:schemeClr val="tx1"/>
              </a:solidFill>
            </a:rPr>
            <a:t>також</a:t>
          </a:r>
          <a:r>
            <a:rPr lang="ru-RU" sz="1600" kern="1200" dirty="0">
              <a:solidFill>
                <a:schemeClr val="tx1"/>
              </a:solidFill>
            </a:rPr>
            <a:t> і при </a:t>
          </a:r>
          <a:r>
            <a:rPr lang="ru-RU" sz="1600" kern="1200" dirty="0" err="1">
              <a:solidFill>
                <a:schemeClr val="tx1"/>
              </a:solidFill>
            </a:rPr>
            <a:t>міжнародних</a:t>
          </a:r>
          <a:r>
            <a:rPr lang="ru-RU" sz="1600" kern="1200" dirty="0">
              <a:solidFill>
                <a:schemeClr val="tx1"/>
              </a:solidFill>
            </a:rPr>
            <a:t> </a:t>
          </a:r>
          <a:r>
            <a:rPr lang="ru-RU" sz="1600" kern="1200" dirty="0" err="1">
              <a:solidFill>
                <a:schemeClr val="tx1"/>
              </a:solidFill>
            </a:rPr>
            <a:t>організаціях</a:t>
          </a:r>
          <a:r>
            <a:rPr lang="ru-RU" sz="1600" kern="1200" dirty="0">
              <a:solidFill>
                <a:schemeClr val="tx1"/>
              </a:solidFill>
            </a:rPr>
            <a:t> (</a:t>
          </a:r>
          <a:r>
            <a:rPr lang="ru-RU" sz="1600" kern="1200" dirty="0" err="1">
              <a:solidFill>
                <a:schemeClr val="tx1"/>
              </a:solidFill>
            </a:rPr>
            <a:t>наприклад</a:t>
          </a:r>
          <a:r>
            <a:rPr lang="ru-RU" sz="1600" kern="1200" dirty="0">
              <a:solidFill>
                <a:schemeClr val="tx1"/>
              </a:solidFill>
            </a:rPr>
            <a:t>, при ООН).</a:t>
          </a:r>
          <a:endParaRPr lang="uk-UA" sz="1600" kern="1200" dirty="0">
            <a:solidFill>
              <a:schemeClr val="tx1"/>
            </a:solidFill>
          </a:endParaRPr>
        </a:p>
      </dsp:txBody>
      <dsp:txXfrm>
        <a:off x="2948650" y="1937601"/>
        <a:ext cx="2948650" cy="4068963"/>
      </dsp:txXfrm>
    </dsp:sp>
    <dsp:sp modelId="{214A36A9-2C73-4051-B158-9BC0E6CC6CE7}">
      <dsp:nvSpPr>
        <dsp:cNvPr id="0" name=""/>
        <dsp:cNvSpPr/>
      </dsp:nvSpPr>
      <dsp:spPr>
        <a:xfrm>
          <a:off x="5897301" y="1937601"/>
          <a:ext cx="2948650" cy="406896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tx1"/>
              </a:solidFill>
            </a:rPr>
            <a:t>3. </a:t>
          </a:r>
          <a:r>
            <a:rPr lang="ru-RU" sz="1600" b="1" kern="1200" dirty="0" err="1">
              <a:solidFill>
                <a:schemeClr val="tx1"/>
              </a:solidFill>
            </a:rPr>
            <a:t>Міжнародні</a:t>
          </a:r>
          <a:r>
            <a:rPr lang="ru-RU" sz="1600" b="1" kern="1200" dirty="0">
              <a:solidFill>
                <a:schemeClr val="tx1"/>
              </a:solidFill>
            </a:rPr>
            <a:t> </a:t>
          </a:r>
          <a:r>
            <a:rPr lang="ru-RU" sz="1600" b="1" kern="1200" dirty="0" err="1">
              <a:solidFill>
                <a:schemeClr val="tx1"/>
              </a:solidFill>
            </a:rPr>
            <a:t>конференції</a:t>
          </a:r>
          <a:r>
            <a:rPr lang="ru-RU" sz="1600" b="1" kern="1200" dirty="0">
              <a:solidFill>
                <a:schemeClr val="tx1"/>
              </a:solidFill>
            </a:rPr>
            <a:t> </a:t>
          </a:r>
          <a:r>
            <a:rPr lang="ru-RU" sz="1600" kern="1200" dirty="0">
              <a:solidFill>
                <a:schemeClr val="tx1"/>
              </a:solidFill>
            </a:rPr>
            <a:t>— </a:t>
          </a:r>
          <a:r>
            <a:rPr lang="ru-RU" sz="1600" kern="1200" dirty="0" err="1">
              <a:solidFill>
                <a:schemeClr val="tx1"/>
              </a:solidFill>
            </a:rPr>
            <a:t>це</a:t>
          </a:r>
          <a:r>
            <a:rPr lang="ru-RU" sz="1600" kern="1200" dirty="0">
              <a:solidFill>
                <a:schemeClr val="tx1"/>
              </a:solidFill>
            </a:rPr>
            <a:t> </a:t>
          </a:r>
          <a:r>
            <a:rPr lang="ru-RU" sz="1600" kern="1200" dirty="0" err="1">
              <a:solidFill>
                <a:schemeClr val="tx1"/>
              </a:solidFill>
            </a:rPr>
            <a:t>збори</a:t>
          </a:r>
          <a:r>
            <a:rPr lang="ru-RU" sz="1600" kern="1200" dirty="0">
              <a:solidFill>
                <a:schemeClr val="tx1"/>
              </a:solidFill>
            </a:rPr>
            <a:t> (</a:t>
          </a:r>
          <a:r>
            <a:rPr lang="ru-RU" sz="1600" kern="1200" dirty="0" err="1">
              <a:solidFill>
                <a:schemeClr val="tx1"/>
              </a:solidFill>
            </a:rPr>
            <a:t>інколи</a:t>
          </a:r>
          <a:r>
            <a:rPr lang="ru-RU" sz="1600" kern="1200" dirty="0">
              <a:solidFill>
                <a:schemeClr val="tx1"/>
              </a:solidFill>
            </a:rPr>
            <a:t> </a:t>
          </a:r>
          <a:r>
            <a:rPr lang="ru-RU" sz="1600" kern="1200" dirty="0" err="1">
              <a:solidFill>
                <a:schemeClr val="tx1"/>
              </a:solidFill>
            </a:rPr>
            <a:t>періодичні</a:t>
          </a:r>
          <a:r>
            <a:rPr lang="ru-RU" sz="1600" kern="1200" dirty="0">
              <a:solidFill>
                <a:schemeClr val="tx1"/>
              </a:solidFill>
            </a:rPr>
            <a:t>) </a:t>
          </a:r>
          <a:r>
            <a:rPr lang="ru-RU" sz="1600" kern="1200" dirty="0" err="1">
              <a:solidFill>
                <a:schemeClr val="tx1"/>
              </a:solidFill>
            </a:rPr>
            <a:t>представників</a:t>
          </a:r>
          <a:r>
            <a:rPr lang="ru-RU" sz="1600" kern="1200" dirty="0">
              <a:solidFill>
                <a:schemeClr val="tx1"/>
              </a:solidFill>
            </a:rPr>
            <a:t> </a:t>
          </a:r>
          <a:r>
            <a:rPr lang="ru-RU" sz="1600" kern="1200" dirty="0" err="1">
              <a:solidFill>
                <a:schemeClr val="tx1"/>
              </a:solidFill>
            </a:rPr>
            <a:t>зацікавлених</a:t>
          </a:r>
          <a:r>
            <a:rPr lang="ru-RU" sz="1600" kern="1200" dirty="0">
              <a:solidFill>
                <a:schemeClr val="tx1"/>
              </a:solidFill>
            </a:rPr>
            <a:t> </a:t>
          </a:r>
          <a:r>
            <a:rPr lang="ru-RU" sz="1600" kern="1200" dirty="0" err="1">
              <a:solidFill>
                <a:schemeClr val="tx1"/>
              </a:solidFill>
            </a:rPr>
            <a:t>сторін</a:t>
          </a:r>
          <a:r>
            <a:rPr lang="ru-RU" sz="1600" kern="1200" dirty="0">
              <a:solidFill>
                <a:schemeClr val="tx1"/>
              </a:solidFill>
            </a:rPr>
            <a:t>, </a:t>
          </a:r>
          <a:r>
            <a:rPr lang="ru-RU" sz="1600" kern="1200" dirty="0" err="1">
              <a:solidFill>
                <a:schemeClr val="tx1"/>
              </a:solidFill>
            </a:rPr>
            <a:t>що</a:t>
          </a:r>
          <a:r>
            <a:rPr lang="ru-RU" sz="1600" kern="1200" dirty="0">
              <a:solidFill>
                <a:schemeClr val="tx1"/>
              </a:solidFill>
            </a:rPr>
            <a:t> </a:t>
          </a:r>
          <a:r>
            <a:rPr lang="ru-RU" sz="1600" kern="1200" dirty="0" err="1">
              <a:solidFill>
                <a:schemeClr val="tx1"/>
              </a:solidFill>
            </a:rPr>
            <a:t>проводяться</a:t>
          </a:r>
          <a:r>
            <a:rPr lang="ru-RU" sz="1600" kern="1200" dirty="0">
              <a:solidFill>
                <a:schemeClr val="tx1"/>
              </a:solidFill>
            </a:rPr>
            <a:t> з метою </a:t>
          </a:r>
          <a:r>
            <a:rPr lang="ru-RU" sz="1600" kern="1200" dirty="0" err="1">
              <a:solidFill>
                <a:schemeClr val="tx1"/>
              </a:solidFill>
            </a:rPr>
            <a:t>вирішення</a:t>
          </a:r>
          <a:r>
            <a:rPr lang="ru-RU" sz="1600" kern="1200" dirty="0">
              <a:solidFill>
                <a:schemeClr val="tx1"/>
              </a:solidFill>
            </a:rPr>
            <a:t> </a:t>
          </a:r>
          <a:r>
            <a:rPr lang="ru-RU" sz="1600" kern="1200" dirty="0" err="1">
              <a:solidFill>
                <a:schemeClr val="tx1"/>
              </a:solidFill>
            </a:rPr>
            <a:t>певних</a:t>
          </a:r>
          <a:r>
            <a:rPr lang="ru-RU" sz="1600" kern="1200" dirty="0">
              <a:solidFill>
                <a:schemeClr val="tx1"/>
              </a:solidFill>
            </a:rPr>
            <a:t> проблем, </a:t>
          </a:r>
          <a:r>
            <a:rPr lang="ru-RU" sz="1600" kern="1200" dirty="0" err="1">
              <a:solidFill>
                <a:schemeClr val="tx1"/>
              </a:solidFill>
            </a:rPr>
            <a:t>які</a:t>
          </a:r>
          <a:r>
            <a:rPr lang="ru-RU" sz="1600" kern="1200" dirty="0">
              <a:solidFill>
                <a:schemeClr val="tx1"/>
              </a:solidFill>
            </a:rPr>
            <a:t> </a:t>
          </a:r>
          <a:r>
            <a:rPr lang="ru-RU" sz="1600" kern="1200" dirty="0" err="1">
              <a:solidFill>
                <a:schemeClr val="tx1"/>
              </a:solidFill>
            </a:rPr>
            <a:t>становлять</a:t>
          </a:r>
          <a:r>
            <a:rPr lang="ru-RU" sz="1600" kern="1200" dirty="0">
              <a:solidFill>
                <a:schemeClr val="tx1"/>
              </a:solidFill>
            </a:rPr>
            <a:t> </a:t>
          </a:r>
          <a:r>
            <a:rPr lang="ru-RU" sz="1600" kern="1200" dirty="0" err="1">
              <a:solidFill>
                <a:schemeClr val="tx1"/>
              </a:solidFill>
            </a:rPr>
            <a:t>спільний</a:t>
          </a:r>
          <a:r>
            <a:rPr lang="ru-RU" sz="1600" kern="1200" dirty="0">
              <a:solidFill>
                <a:schemeClr val="tx1"/>
              </a:solidFill>
            </a:rPr>
            <a:t> </a:t>
          </a:r>
          <a:r>
            <a:rPr lang="ru-RU" sz="1600" kern="1200" dirty="0" err="1">
              <a:solidFill>
                <a:schemeClr val="tx1"/>
              </a:solidFill>
            </a:rPr>
            <a:t>інтерес</a:t>
          </a:r>
          <a:r>
            <a:rPr lang="ru-RU" sz="1600" kern="1200" dirty="0">
              <a:solidFill>
                <a:schemeClr val="tx1"/>
              </a:solidFill>
            </a:rPr>
            <a:t> </a:t>
          </a:r>
          <a:r>
            <a:rPr lang="ru-RU" sz="1600" kern="1200" dirty="0" err="1">
              <a:solidFill>
                <a:schemeClr val="tx1"/>
              </a:solidFill>
            </a:rPr>
            <a:t>представлених</a:t>
          </a:r>
          <a:r>
            <a:rPr lang="ru-RU" sz="1600" kern="1200" dirty="0">
              <a:solidFill>
                <a:schemeClr val="tx1"/>
              </a:solidFill>
            </a:rPr>
            <a:t> на них </a:t>
          </a:r>
          <a:r>
            <a:rPr lang="ru-RU" sz="1600" kern="1200" dirty="0" err="1">
              <a:solidFill>
                <a:schemeClr val="tx1"/>
              </a:solidFill>
            </a:rPr>
            <a:t>сторін</a:t>
          </a:r>
          <a:r>
            <a:rPr lang="ru-RU" sz="1600" kern="1200" dirty="0">
              <a:solidFill>
                <a:schemeClr val="tx1"/>
              </a:solidFill>
            </a:rPr>
            <a:t>, </a:t>
          </a:r>
          <a:r>
            <a:rPr lang="ru-RU" sz="1600" kern="1200" dirty="0" err="1">
              <a:solidFill>
                <a:schemeClr val="tx1"/>
              </a:solidFill>
            </a:rPr>
            <a:t>чи</a:t>
          </a:r>
          <a:r>
            <a:rPr lang="ru-RU" sz="1600" kern="1200" dirty="0">
              <a:solidFill>
                <a:schemeClr val="tx1"/>
              </a:solidFill>
            </a:rPr>
            <a:t> </a:t>
          </a:r>
          <a:r>
            <a:rPr lang="ru-RU" sz="1600" kern="1200" dirty="0" err="1">
              <a:solidFill>
                <a:schemeClr val="tx1"/>
              </a:solidFill>
            </a:rPr>
            <a:t>координації</a:t>
          </a:r>
          <a:r>
            <a:rPr lang="ru-RU" sz="1600" kern="1200" dirty="0">
              <a:solidFill>
                <a:schemeClr val="tx1"/>
              </a:solidFill>
            </a:rPr>
            <a:t> </a:t>
          </a:r>
          <a:r>
            <a:rPr lang="ru-RU" sz="1600" kern="1200" dirty="0" err="1">
              <a:solidFill>
                <a:schemeClr val="tx1"/>
              </a:solidFill>
            </a:rPr>
            <a:t>зовнішньополітичних</a:t>
          </a:r>
          <a:r>
            <a:rPr lang="ru-RU" sz="1600" kern="1200" dirty="0">
              <a:solidFill>
                <a:schemeClr val="tx1"/>
              </a:solidFill>
            </a:rPr>
            <a:t> </a:t>
          </a:r>
          <a:r>
            <a:rPr lang="ru-RU" sz="1600" kern="1200" dirty="0" err="1">
              <a:solidFill>
                <a:schemeClr val="tx1"/>
              </a:solidFill>
            </a:rPr>
            <a:t>акцій</a:t>
          </a:r>
          <a:r>
            <a:rPr lang="ru-RU" sz="1600" kern="1200" dirty="0">
              <a:solidFill>
                <a:schemeClr val="tx1"/>
              </a:solidFill>
            </a:rPr>
            <a:t> для </a:t>
          </a:r>
          <a:r>
            <a:rPr lang="ru-RU" sz="1600" kern="1200" dirty="0" err="1">
              <a:solidFill>
                <a:schemeClr val="tx1"/>
              </a:solidFill>
            </a:rPr>
            <a:t>їхньої</a:t>
          </a:r>
          <a:r>
            <a:rPr lang="ru-RU" sz="1600" kern="1200" dirty="0">
              <a:solidFill>
                <a:schemeClr val="tx1"/>
              </a:solidFill>
            </a:rPr>
            <a:t> </a:t>
          </a:r>
          <a:r>
            <a:rPr lang="ru-RU" sz="1600" kern="1200" dirty="0" err="1">
              <a:solidFill>
                <a:schemeClr val="tx1"/>
              </a:solidFill>
            </a:rPr>
            <a:t>реалізації</a:t>
          </a:r>
          <a:r>
            <a:rPr lang="ru-RU" sz="1600" kern="1200" dirty="0">
              <a:solidFill>
                <a:schemeClr val="tx1"/>
              </a:solidFill>
            </a:rPr>
            <a:t>. </a:t>
          </a:r>
          <a:r>
            <a:rPr lang="ru-RU" sz="1600" kern="1200" dirty="0" err="1">
              <a:solidFill>
                <a:schemeClr val="tx1"/>
              </a:solidFill>
            </a:rPr>
            <a:t>Скликання</a:t>
          </a:r>
          <a:r>
            <a:rPr lang="ru-RU" sz="1600" kern="1200" dirty="0">
              <a:solidFill>
                <a:schemeClr val="tx1"/>
              </a:solidFill>
            </a:rPr>
            <a:t> </a:t>
          </a:r>
          <a:r>
            <a:rPr lang="ru-RU" sz="1600" kern="1200" dirty="0" err="1">
              <a:solidFill>
                <a:schemeClr val="tx1"/>
              </a:solidFill>
            </a:rPr>
            <a:t>міжнародної</a:t>
          </a:r>
          <a:r>
            <a:rPr lang="ru-RU" sz="1600" kern="1200" dirty="0">
              <a:solidFill>
                <a:schemeClr val="tx1"/>
              </a:solidFill>
            </a:rPr>
            <a:t> </a:t>
          </a:r>
          <a:r>
            <a:rPr lang="ru-RU" sz="1600" kern="1200" dirty="0" err="1">
              <a:solidFill>
                <a:schemeClr val="tx1"/>
              </a:solidFill>
            </a:rPr>
            <a:t>конференції</a:t>
          </a:r>
          <a:r>
            <a:rPr lang="ru-RU" sz="1600" kern="1200" dirty="0">
              <a:solidFill>
                <a:schemeClr val="tx1"/>
              </a:solidFill>
            </a:rPr>
            <a:t> </a:t>
          </a:r>
          <a:r>
            <a:rPr lang="ru-RU" sz="1600" kern="1200" dirty="0" err="1">
              <a:solidFill>
                <a:schemeClr val="tx1"/>
              </a:solidFill>
            </a:rPr>
            <a:t>започатковується</a:t>
          </a:r>
          <a:r>
            <a:rPr lang="ru-RU" sz="1600" kern="1200" dirty="0">
              <a:solidFill>
                <a:schemeClr val="tx1"/>
              </a:solidFill>
            </a:rPr>
            <a:t> </a:t>
          </a:r>
          <a:r>
            <a:rPr lang="ru-RU" sz="1600" kern="1200" dirty="0" err="1">
              <a:solidFill>
                <a:schemeClr val="tx1"/>
              </a:solidFill>
            </a:rPr>
            <a:t>пропозицією</a:t>
          </a:r>
          <a:r>
            <a:rPr lang="ru-RU" sz="1600" kern="1200" dirty="0">
              <a:solidFill>
                <a:schemeClr val="tx1"/>
              </a:solidFill>
            </a:rPr>
            <a:t> </a:t>
          </a:r>
          <a:r>
            <a:rPr lang="ru-RU" sz="1600" kern="1200" dirty="0" err="1">
              <a:solidFill>
                <a:schemeClr val="tx1"/>
              </a:solidFill>
            </a:rPr>
            <a:t>держави-ініціатора</a:t>
          </a:r>
          <a:r>
            <a:rPr lang="ru-RU" sz="1600" kern="1200" dirty="0">
              <a:solidFill>
                <a:schemeClr val="tx1"/>
              </a:solidFill>
            </a:rPr>
            <a:t> (</a:t>
          </a:r>
          <a:r>
            <a:rPr lang="ru-RU" sz="1600" kern="1200" dirty="0" err="1">
              <a:solidFill>
                <a:schemeClr val="tx1"/>
              </a:solidFill>
            </a:rPr>
            <a:t>чи</a:t>
          </a:r>
          <a:r>
            <a:rPr lang="ru-RU" sz="1600" kern="1200" dirty="0">
              <a:solidFill>
                <a:schemeClr val="tx1"/>
              </a:solidFill>
            </a:rPr>
            <a:t> </a:t>
          </a:r>
          <a:r>
            <a:rPr lang="ru-RU" sz="1600" kern="1200" dirty="0" err="1">
              <a:solidFill>
                <a:schemeClr val="tx1"/>
              </a:solidFill>
            </a:rPr>
            <a:t>групи</a:t>
          </a:r>
          <a:r>
            <a:rPr lang="ru-RU" sz="1600" kern="1200" dirty="0">
              <a:solidFill>
                <a:schemeClr val="tx1"/>
              </a:solidFill>
            </a:rPr>
            <a:t> держав) </a:t>
          </a:r>
          <a:r>
            <a:rPr lang="ru-RU" sz="1600" kern="1200" dirty="0" err="1">
              <a:solidFill>
                <a:schemeClr val="tx1"/>
              </a:solidFill>
            </a:rPr>
            <a:t>щодо</a:t>
          </a:r>
          <a:r>
            <a:rPr lang="ru-RU" sz="1600" kern="1200" dirty="0">
              <a:solidFill>
                <a:schemeClr val="tx1"/>
              </a:solidFill>
            </a:rPr>
            <a:t> потреби </a:t>
          </a:r>
          <a:r>
            <a:rPr lang="ru-RU" sz="1600" kern="1200" dirty="0" err="1">
              <a:solidFill>
                <a:schemeClr val="tx1"/>
              </a:solidFill>
            </a:rPr>
            <a:t>такої</a:t>
          </a:r>
          <a:r>
            <a:rPr lang="ru-RU" sz="1600" kern="1200" dirty="0">
              <a:solidFill>
                <a:schemeClr val="tx1"/>
              </a:solidFill>
            </a:rPr>
            <a:t> </a:t>
          </a:r>
          <a:r>
            <a:rPr lang="ru-RU" sz="1600" kern="1200" dirty="0" err="1">
              <a:solidFill>
                <a:schemeClr val="tx1"/>
              </a:solidFill>
            </a:rPr>
            <a:t>конференції</a:t>
          </a:r>
          <a:r>
            <a:rPr lang="ru-RU" sz="1600" kern="1200" dirty="0">
              <a:solidFill>
                <a:schemeClr val="tx1"/>
              </a:solidFill>
            </a:rPr>
            <a:t>, </a:t>
          </a:r>
          <a:r>
            <a:rPr lang="ru-RU" sz="1600" kern="1200" dirty="0" err="1">
              <a:solidFill>
                <a:schemeClr val="tx1"/>
              </a:solidFill>
            </a:rPr>
            <a:t>її</a:t>
          </a:r>
          <a:r>
            <a:rPr lang="ru-RU" sz="1600" kern="1200" dirty="0">
              <a:solidFill>
                <a:schemeClr val="tx1"/>
              </a:solidFill>
            </a:rPr>
            <a:t> </a:t>
          </a:r>
          <a:r>
            <a:rPr lang="ru-RU" sz="1600" kern="1200" dirty="0" err="1">
              <a:solidFill>
                <a:schemeClr val="tx1"/>
              </a:solidFill>
            </a:rPr>
            <a:t>місця</a:t>
          </a:r>
          <a:r>
            <a:rPr lang="ru-RU" sz="1600" kern="1200" dirty="0">
              <a:solidFill>
                <a:schemeClr val="tx1"/>
              </a:solidFill>
            </a:rPr>
            <a:t> та проекту </a:t>
          </a:r>
          <a:r>
            <a:rPr lang="ru-RU" sz="1600" kern="1200" dirty="0" err="1">
              <a:solidFill>
                <a:schemeClr val="tx1"/>
              </a:solidFill>
            </a:rPr>
            <a:t>питань</a:t>
          </a:r>
          <a:r>
            <a:rPr lang="ru-RU" sz="1600" kern="1200" dirty="0">
              <a:solidFill>
                <a:schemeClr val="tx1"/>
              </a:solidFill>
            </a:rPr>
            <a:t> для </a:t>
          </a:r>
          <a:r>
            <a:rPr lang="ru-RU" sz="1600" kern="1200" dirty="0" err="1">
              <a:solidFill>
                <a:schemeClr val="tx1"/>
              </a:solidFill>
            </a:rPr>
            <a:t>обговорення</a:t>
          </a:r>
          <a:r>
            <a:rPr lang="ru-RU" sz="1600" kern="1200" dirty="0">
              <a:solidFill>
                <a:schemeClr val="tx1"/>
              </a:solidFill>
            </a:rPr>
            <a:t>. </a:t>
          </a:r>
          <a:endParaRPr lang="uk-UA" sz="1600" kern="1200" dirty="0">
            <a:solidFill>
              <a:schemeClr val="tx1"/>
            </a:solidFill>
          </a:endParaRPr>
        </a:p>
      </dsp:txBody>
      <dsp:txXfrm>
        <a:off x="5897301" y="1937601"/>
        <a:ext cx="2948650" cy="4068963"/>
      </dsp:txXfrm>
    </dsp:sp>
    <dsp:sp modelId="{E8A62B7D-5EBF-42B3-ADF5-CA4364B5EB61}">
      <dsp:nvSpPr>
        <dsp:cNvPr id="0" name=""/>
        <dsp:cNvSpPr/>
      </dsp:nvSpPr>
      <dsp:spPr>
        <a:xfrm>
          <a:off x="8845952" y="1937601"/>
          <a:ext cx="2948650" cy="406896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b="1" kern="1200" dirty="0">
              <a:solidFill>
                <a:schemeClr val="tx1"/>
              </a:solidFill>
            </a:rPr>
            <a:t>4. Міжнародні організації </a:t>
          </a:r>
          <a:r>
            <a:rPr lang="uk-UA" sz="1600" kern="1200" dirty="0">
              <a:solidFill>
                <a:schemeClr val="tx1"/>
              </a:solidFill>
            </a:rPr>
            <a:t>відіграють дуже важливу роль у багатосторонніх та колективних відносинах між державами з початку </a:t>
          </a:r>
          <a:r>
            <a:rPr lang="en-US" sz="1600" kern="1200" dirty="0">
              <a:solidFill>
                <a:schemeClr val="tx1"/>
              </a:solidFill>
            </a:rPr>
            <a:t>XX </a:t>
          </a:r>
          <a:r>
            <a:rPr lang="uk-UA" sz="1600" kern="1200" dirty="0">
              <a:solidFill>
                <a:schemeClr val="tx1"/>
              </a:solidFill>
            </a:rPr>
            <a:t>ст. Першою з таких організацій, що виконувала функції (серед усіх інших) багатостороннього представництва інтересів держав та форуму для обговорення проблем, класично вважають Лігу Націй. </a:t>
          </a:r>
        </a:p>
      </dsp:txBody>
      <dsp:txXfrm>
        <a:off x="8845952" y="1937601"/>
        <a:ext cx="2948650" cy="4068963"/>
      </dsp:txXfrm>
    </dsp:sp>
    <dsp:sp modelId="{6CAA8E2B-6EB2-46D2-831B-C513EFBACFBD}">
      <dsp:nvSpPr>
        <dsp:cNvPr id="0" name=""/>
        <dsp:cNvSpPr/>
      </dsp:nvSpPr>
      <dsp:spPr>
        <a:xfrm>
          <a:off x="0" y="6006565"/>
          <a:ext cx="11794602" cy="45210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E81B4-0BC7-4DBF-99DE-122546C72BEA}">
      <dsp:nvSpPr>
        <dsp:cNvPr id="0" name=""/>
        <dsp:cNvSpPr/>
      </dsp:nvSpPr>
      <dsp:spPr>
        <a:xfrm>
          <a:off x="1943" y="384826"/>
          <a:ext cx="3083911" cy="21248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114901-2BB0-49B2-BBC8-4C49D4087191}">
      <dsp:nvSpPr>
        <dsp:cNvPr id="0" name=""/>
        <dsp:cNvSpPr/>
      </dsp:nvSpPr>
      <dsp:spPr>
        <a:xfrm>
          <a:off x="1943" y="2509641"/>
          <a:ext cx="3083911" cy="1144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0" numCol="1" spcCol="1270" anchor="t" anchorCtr="0">
          <a:noAutofit/>
        </a:bodyPr>
        <a:lstStyle/>
        <a:p>
          <a:pPr marL="0" lvl="0" indent="0" algn="ctr" defTabSz="1511300">
            <a:lnSpc>
              <a:spcPct val="90000"/>
            </a:lnSpc>
            <a:spcBef>
              <a:spcPct val="0"/>
            </a:spcBef>
            <a:spcAft>
              <a:spcPct val="35000"/>
            </a:spcAft>
            <a:buNone/>
          </a:pPr>
          <a:r>
            <a:rPr lang="ru-RU" sz="3400" b="1" kern="1200" dirty="0" err="1"/>
            <a:t>Стратегічне</a:t>
          </a:r>
          <a:r>
            <a:rPr lang="ru-RU" sz="3400" b="1" kern="1200" dirty="0"/>
            <a:t> партнерство</a:t>
          </a:r>
          <a:r>
            <a:rPr lang="ru-RU" sz="3400" kern="1200" dirty="0"/>
            <a:t> </a:t>
          </a:r>
          <a:endParaRPr lang="uk-UA" sz="3400" kern="1200" dirty="0"/>
        </a:p>
      </dsp:txBody>
      <dsp:txXfrm>
        <a:off x="1943" y="2509641"/>
        <a:ext cx="3083911" cy="1144131"/>
      </dsp:txXfrm>
    </dsp:sp>
    <dsp:sp modelId="{3BF722D4-F739-4C29-AA26-8E0B05C02349}">
      <dsp:nvSpPr>
        <dsp:cNvPr id="0" name=""/>
        <dsp:cNvSpPr/>
      </dsp:nvSpPr>
      <dsp:spPr>
        <a:xfrm>
          <a:off x="3394375" y="384826"/>
          <a:ext cx="3083911" cy="21248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54BD43-8C27-48C7-A34D-43D81235357A}">
      <dsp:nvSpPr>
        <dsp:cNvPr id="0" name=""/>
        <dsp:cNvSpPr/>
      </dsp:nvSpPr>
      <dsp:spPr>
        <a:xfrm>
          <a:off x="3394375" y="2509641"/>
          <a:ext cx="3083911" cy="1144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0" numCol="1" spcCol="1270" anchor="t" anchorCtr="0">
          <a:noAutofit/>
        </a:bodyPr>
        <a:lstStyle/>
        <a:p>
          <a:pPr marL="0" lvl="0" indent="0" algn="ctr" defTabSz="1511300">
            <a:lnSpc>
              <a:spcPct val="90000"/>
            </a:lnSpc>
            <a:spcBef>
              <a:spcPct val="0"/>
            </a:spcBef>
            <a:spcAft>
              <a:spcPct val="35000"/>
            </a:spcAft>
            <a:buNone/>
          </a:pPr>
          <a:r>
            <a:rPr lang="ru-RU" sz="3400" b="1" kern="1200" dirty="0"/>
            <a:t>Альянс</a:t>
          </a:r>
          <a:endParaRPr lang="uk-UA" sz="3400" kern="1200" dirty="0"/>
        </a:p>
      </dsp:txBody>
      <dsp:txXfrm>
        <a:off x="3394375" y="2509641"/>
        <a:ext cx="3083911" cy="1144131"/>
      </dsp:txXfrm>
    </dsp:sp>
    <dsp:sp modelId="{9AA9CDA6-BEEF-45EA-8F21-A907DBE11E21}">
      <dsp:nvSpPr>
        <dsp:cNvPr id="0" name=""/>
        <dsp:cNvSpPr/>
      </dsp:nvSpPr>
      <dsp:spPr>
        <a:xfrm>
          <a:off x="6786807" y="384826"/>
          <a:ext cx="3083911" cy="21248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15F699-33F4-493F-9349-A127075A6A6E}">
      <dsp:nvSpPr>
        <dsp:cNvPr id="0" name=""/>
        <dsp:cNvSpPr/>
      </dsp:nvSpPr>
      <dsp:spPr>
        <a:xfrm>
          <a:off x="6786807" y="2509641"/>
          <a:ext cx="3083911" cy="1144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0" numCol="1" spcCol="1270" anchor="t" anchorCtr="0">
          <a:noAutofit/>
        </a:bodyPr>
        <a:lstStyle/>
        <a:p>
          <a:pPr marL="0" lvl="0" indent="0" algn="ctr" defTabSz="1511300">
            <a:lnSpc>
              <a:spcPct val="90000"/>
            </a:lnSpc>
            <a:spcBef>
              <a:spcPct val="0"/>
            </a:spcBef>
            <a:spcAft>
              <a:spcPct val="35000"/>
            </a:spcAft>
            <a:buNone/>
          </a:pPr>
          <a:r>
            <a:rPr lang="ru-RU" sz="3400" b="1" kern="1200" dirty="0" err="1"/>
            <a:t>Союзні</a:t>
          </a:r>
          <a:r>
            <a:rPr lang="ru-RU" sz="3400" b="1" kern="1200" dirty="0"/>
            <a:t> </a:t>
          </a:r>
          <a:r>
            <a:rPr lang="ru-RU" sz="3400" b="1" kern="1200" dirty="0" err="1"/>
            <a:t>відносини</a:t>
          </a:r>
          <a:r>
            <a:rPr lang="ru-RU" sz="3400" kern="1200" dirty="0"/>
            <a:t> </a:t>
          </a:r>
          <a:endParaRPr lang="uk-UA" sz="3400" kern="1200" dirty="0"/>
        </a:p>
      </dsp:txBody>
      <dsp:txXfrm>
        <a:off x="6786807" y="2509641"/>
        <a:ext cx="3083911" cy="11441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5AAF9-41EC-4BF6-92E7-F3C4E5FF0DB8}">
      <dsp:nvSpPr>
        <dsp:cNvPr id="0" name=""/>
        <dsp:cNvSpPr/>
      </dsp:nvSpPr>
      <dsp:spPr>
        <a:xfrm>
          <a:off x="-5992744" y="-917605"/>
          <a:ext cx="7138730" cy="7138730"/>
        </a:xfrm>
        <a:prstGeom prst="blockArc">
          <a:avLst>
            <a:gd name="adj1" fmla="val 18900000"/>
            <a:gd name="adj2" fmla="val 2700000"/>
            <a:gd name="adj3" fmla="val 303"/>
          </a:avLst>
        </a:pr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B2EFBD-E99E-4D67-B948-3406F97D9D44}">
      <dsp:nvSpPr>
        <dsp:cNvPr id="0" name=""/>
        <dsp:cNvSpPr/>
      </dsp:nvSpPr>
      <dsp:spPr>
        <a:xfrm>
          <a:off x="372041" y="241098"/>
          <a:ext cx="11228139" cy="48198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575" tIns="66040" rIns="66040" bIns="66040" numCol="1" spcCol="1270" anchor="ctr" anchorCtr="0">
          <a:noAutofit/>
        </a:bodyPr>
        <a:lstStyle/>
        <a:p>
          <a:pPr marL="0" lvl="0" indent="0" algn="l" defTabSz="1155700">
            <a:lnSpc>
              <a:spcPct val="90000"/>
            </a:lnSpc>
            <a:spcBef>
              <a:spcPct val="0"/>
            </a:spcBef>
            <a:spcAft>
              <a:spcPct val="35000"/>
            </a:spcAft>
            <a:buNone/>
          </a:pPr>
          <a:r>
            <a:rPr lang="ru-RU" sz="2600" kern="1200">
              <a:solidFill>
                <a:schemeClr val="tx1"/>
              </a:solidFill>
            </a:rPr>
            <a:t>1. латентна (нульова); </a:t>
          </a:r>
          <a:endParaRPr lang="uk-UA" sz="2600" kern="1200" dirty="0">
            <a:solidFill>
              <a:schemeClr val="tx1"/>
            </a:solidFill>
          </a:endParaRPr>
        </a:p>
      </dsp:txBody>
      <dsp:txXfrm>
        <a:off x="372041" y="241098"/>
        <a:ext cx="11228139" cy="481983"/>
      </dsp:txXfrm>
    </dsp:sp>
    <dsp:sp modelId="{5DC3ED63-446B-4018-B6C1-720DE0CDB110}">
      <dsp:nvSpPr>
        <dsp:cNvPr id="0" name=""/>
        <dsp:cNvSpPr/>
      </dsp:nvSpPr>
      <dsp:spPr>
        <a:xfrm>
          <a:off x="70801" y="180850"/>
          <a:ext cx="602479" cy="602479"/>
        </a:xfrm>
        <a:prstGeom prst="ellipse">
          <a:avLst/>
        </a:prstGeom>
        <a:solidFill>
          <a:schemeClr val="lt1">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948197-4971-4BF3-BA67-8C89C064582F}">
      <dsp:nvSpPr>
        <dsp:cNvPr id="0" name=""/>
        <dsp:cNvSpPr/>
      </dsp:nvSpPr>
      <dsp:spPr>
        <a:xfrm>
          <a:off x="808521" y="964498"/>
          <a:ext cx="10791659" cy="481983"/>
        </a:xfrm>
        <a:prstGeom prst="rect">
          <a:avLst/>
        </a:prstGeom>
        <a:solidFill>
          <a:schemeClr val="accent4">
            <a:hueOff val="-1716546"/>
            <a:satOff val="11548"/>
            <a:lumOff val="-55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575" tIns="66040" rIns="66040" bIns="66040" numCol="1" spcCol="1270" anchor="ctr" anchorCtr="0">
          <a:noAutofit/>
        </a:bodyPr>
        <a:lstStyle/>
        <a:p>
          <a:pPr marL="0" lvl="0" indent="0" algn="l" defTabSz="1155700">
            <a:lnSpc>
              <a:spcPct val="90000"/>
            </a:lnSpc>
            <a:spcBef>
              <a:spcPct val="0"/>
            </a:spcBef>
            <a:spcAft>
              <a:spcPct val="35000"/>
            </a:spcAft>
            <a:buNone/>
          </a:pPr>
          <a:r>
            <a:rPr lang="ru-RU" sz="2600" kern="1200">
              <a:solidFill>
                <a:schemeClr val="tx1"/>
              </a:solidFill>
            </a:rPr>
            <a:t>2. ініціація («відкриття»); </a:t>
          </a:r>
          <a:endParaRPr lang="uk-UA" sz="2600" kern="1200">
            <a:solidFill>
              <a:schemeClr val="tx1"/>
            </a:solidFill>
          </a:endParaRPr>
        </a:p>
      </dsp:txBody>
      <dsp:txXfrm>
        <a:off x="808521" y="964498"/>
        <a:ext cx="10791659" cy="481983"/>
      </dsp:txXfrm>
    </dsp:sp>
    <dsp:sp modelId="{46157ED8-D0C3-49D9-8BFE-0BC9BF4CDF84}">
      <dsp:nvSpPr>
        <dsp:cNvPr id="0" name=""/>
        <dsp:cNvSpPr/>
      </dsp:nvSpPr>
      <dsp:spPr>
        <a:xfrm>
          <a:off x="507281" y="904250"/>
          <a:ext cx="602479" cy="602479"/>
        </a:xfrm>
        <a:prstGeom prst="ellipse">
          <a:avLst/>
        </a:prstGeom>
        <a:solidFill>
          <a:schemeClr val="lt1">
            <a:hueOff val="0"/>
            <a:satOff val="0"/>
            <a:lumOff val="0"/>
            <a:alphaOff val="0"/>
          </a:schemeClr>
        </a:solidFill>
        <a:ln w="19050" cap="flat" cmpd="sng" algn="ctr">
          <a:solidFill>
            <a:schemeClr val="accent4">
              <a:hueOff val="-1716546"/>
              <a:satOff val="11548"/>
              <a:lumOff val="-555"/>
              <a:alphaOff val="0"/>
            </a:schemeClr>
          </a:solidFill>
          <a:prstDash val="solid"/>
        </a:ln>
        <a:effectLst/>
      </dsp:spPr>
      <dsp:style>
        <a:lnRef idx="2">
          <a:scrgbClr r="0" g="0" b="0"/>
        </a:lnRef>
        <a:fillRef idx="1">
          <a:scrgbClr r="0" g="0" b="0"/>
        </a:fillRef>
        <a:effectRef idx="0">
          <a:scrgbClr r="0" g="0" b="0"/>
        </a:effectRef>
        <a:fontRef idx="minor"/>
      </dsp:style>
    </dsp:sp>
    <dsp:sp modelId="{DF6C244E-0149-458E-B0DD-B311CB9A8AE0}">
      <dsp:nvSpPr>
        <dsp:cNvPr id="0" name=""/>
        <dsp:cNvSpPr/>
      </dsp:nvSpPr>
      <dsp:spPr>
        <a:xfrm>
          <a:off x="1047710" y="1687367"/>
          <a:ext cx="10552470" cy="481983"/>
        </a:xfrm>
        <a:prstGeom prst="rect">
          <a:avLst/>
        </a:prstGeom>
        <a:solidFill>
          <a:schemeClr val="accent4">
            <a:hueOff val="-3433092"/>
            <a:satOff val="23096"/>
            <a:lumOff val="-111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575" tIns="66040" rIns="66040" bIns="66040" numCol="1" spcCol="1270" anchor="ctr" anchorCtr="0">
          <a:noAutofit/>
        </a:bodyPr>
        <a:lstStyle/>
        <a:p>
          <a:pPr marL="0" lvl="0" indent="0" algn="l" defTabSz="1155700">
            <a:lnSpc>
              <a:spcPct val="90000"/>
            </a:lnSpc>
            <a:spcBef>
              <a:spcPct val="0"/>
            </a:spcBef>
            <a:spcAft>
              <a:spcPct val="35000"/>
            </a:spcAft>
            <a:buNone/>
          </a:pPr>
          <a:r>
            <a:rPr lang="ru-RU" sz="2600" kern="1200">
              <a:solidFill>
                <a:schemeClr val="tx1"/>
              </a:solidFill>
            </a:rPr>
            <a:t>3. ескалація; </a:t>
          </a:r>
          <a:endParaRPr lang="uk-UA" sz="2600" kern="1200">
            <a:solidFill>
              <a:schemeClr val="tx1"/>
            </a:solidFill>
          </a:endParaRPr>
        </a:p>
      </dsp:txBody>
      <dsp:txXfrm>
        <a:off x="1047710" y="1687367"/>
        <a:ext cx="10552470" cy="481983"/>
      </dsp:txXfrm>
    </dsp:sp>
    <dsp:sp modelId="{8BF8F2B2-2C0B-4812-9D7A-33E71D75A856}">
      <dsp:nvSpPr>
        <dsp:cNvPr id="0" name=""/>
        <dsp:cNvSpPr/>
      </dsp:nvSpPr>
      <dsp:spPr>
        <a:xfrm>
          <a:off x="746470" y="1627119"/>
          <a:ext cx="602479" cy="602479"/>
        </a:xfrm>
        <a:prstGeom prst="ellipse">
          <a:avLst/>
        </a:prstGeom>
        <a:solidFill>
          <a:schemeClr val="lt1">
            <a:hueOff val="0"/>
            <a:satOff val="0"/>
            <a:lumOff val="0"/>
            <a:alphaOff val="0"/>
          </a:schemeClr>
        </a:solidFill>
        <a:ln w="19050" cap="flat" cmpd="sng" algn="ctr">
          <a:solidFill>
            <a:schemeClr val="accent4">
              <a:hueOff val="-3433092"/>
              <a:satOff val="23096"/>
              <a:lumOff val="-1111"/>
              <a:alphaOff val="0"/>
            </a:schemeClr>
          </a:solidFill>
          <a:prstDash val="solid"/>
        </a:ln>
        <a:effectLst/>
      </dsp:spPr>
      <dsp:style>
        <a:lnRef idx="2">
          <a:scrgbClr r="0" g="0" b="0"/>
        </a:lnRef>
        <a:fillRef idx="1">
          <a:scrgbClr r="0" g="0" b="0"/>
        </a:fillRef>
        <a:effectRef idx="0">
          <a:scrgbClr r="0" g="0" b="0"/>
        </a:effectRef>
        <a:fontRef idx="minor"/>
      </dsp:style>
    </dsp:sp>
    <dsp:sp modelId="{C832A17A-70F4-43D5-88A0-49111E849127}">
      <dsp:nvSpPr>
        <dsp:cNvPr id="0" name=""/>
        <dsp:cNvSpPr/>
      </dsp:nvSpPr>
      <dsp:spPr>
        <a:xfrm>
          <a:off x="1124081" y="2410768"/>
          <a:ext cx="10476099" cy="481983"/>
        </a:xfrm>
        <a:prstGeom prst="rect">
          <a:avLst/>
        </a:prstGeom>
        <a:solidFill>
          <a:schemeClr val="accent4">
            <a:hueOff val="-5149638"/>
            <a:satOff val="34644"/>
            <a:lumOff val="-16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575" tIns="66040" rIns="66040" bIns="66040" numCol="1" spcCol="1270" anchor="ctr" anchorCtr="0">
          <a:noAutofit/>
        </a:bodyPr>
        <a:lstStyle/>
        <a:p>
          <a:pPr marL="0" lvl="0" indent="0" algn="l" defTabSz="1155700">
            <a:lnSpc>
              <a:spcPct val="90000"/>
            </a:lnSpc>
            <a:spcBef>
              <a:spcPct val="0"/>
            </a:spcBef>
            <a:spcAft>
              <a:spcPct val="35000"/>
            </a:spcAft>
            <a:buNone/>
          </a:pPr>
          <a:r>
            <a:rPr lang="ru-RU" sz="2600" kern="1200" dirty="0">
              <a:solidFill>
                <a:schemeClr val="tx1"/>
              </a:solidFill>
            </a:rPr>
            <a:t>4. </a:t>
          </a:r>
          <a:r>
            <a:rPr lang="ru-RU" sz="2600" kern="1200" dirty="0" err="1">
              <a:solidFill>
                <a:schemeClr val="tx1"/>
              </a:solidFill>
            </a:rPr>
            <a:t>закріплення</a:t>
          </a:r>
          <a:r>
            <a:rPr lang="ru-RU" sz="2600" kern="1200" dirty="0">
              <a:solidFill>
                <a:schemeClr val="tx1"/>
              </a:solidFill>
            </a:rPr>
            <a:t>; </a:t>
          </a:r>
          <a:endParaRPr lang="uk-UA" sz="2600" kern="1200" dirty="0">
            <a:solidFill>
              <a:schemeClr val="tx1"/>
            </a:solidFill>
          </a:endParaRPr>
        </a:p>
      </dsp:txBody>
      <dsp:txXfrm>
        <a:off x="1124081" y="2410768"/>
        <a:ext cx="10476099" cy="481983"/>
      </dsp:txXfrm>
    </dsp:sp>
    <dsp:sp modelId="{0A40D9C7-9863-4261-AF0D-A8199ED9219A}">
      <dsp:nvSpPr>
        <dsp:cNvPr id="0" name=""/>
        <dsp:cNvSpPr/>
      </dsp:nvSpPr>
      <dsp:spPr>
        <a:xfrm>
          <a:off x="822841" y="2350520"/>
          <a:ext cx="602479" cy="602479"/>
        </a:xfrm>
        <a:prstGeom prst="ellipse">
          <a:avLst/>
        </a:prstGeom>
        <a:solidFill>
          <a:schemeClr val="lt1">
            <a:hueOff val="0"/>
            <a:satOff val="0"/>
            <a:lumOff val="0"/>
            <a:alphaOff val="0"/>
          </a:schemeClr>
        </a:solidFill>
        <a:ln w="19050" cap="flat" cmpd="sng" algn="ctr">
          <a:solidFill>
            <a:schemeClr val="accent4">
              <a:hueOff val="-5149638"/>
              <a:satOff val="34644"/>
              <a:lumOff val="-1666"/>
              <a:alphaOff val="0"/>
            </a:schemeClr>
          </a:solidFill>
          <a:prstDash val="solid"/>
        </a:ln>
        <a:effectLst/>
      </dsp:spPr>
      <dsp:style>
        <a:lnRef idx="2">
          <a:scrgbClr r="0" g="0" b="0"/>
        </a:lnRef>
        <a:fillRef idx="1">
          <a:scrgbClr r="0" g="0" b="0"/>
        </a:fillRef>
        <a:effectRef idx="0">
          <a:scrgbClr r="0" g="0" b="0"/>
        </a:effectRef>
        <a:fontRef idx="minor"/>
      </dsp:style>
    </dsp:sp>
    <dsp:sp modelId="{5A4A2C08-2E73-42EA-A4C2-863F0303586C}">
      <dsp:nvSpPr>
        <dsp:cNvPr id="0" name=""/>
        <dsp:cNvSpPr/>
      </dsp:nvSpPr>
      <dsp:spPr>
        <a:xfrm>
          <a:off x="1047710" y="3134168"/>
          <a:ext cx="10552470" cy="481983"/>
        </a:xfrm>
        <a:prstGeom prst="rect">
          <a:avLst/>
        </a:prstGeom>
        <a:solidFill>
          <a:schemeClr val="accent4">
            <a:hueOff val="-6866184"/>
            <a:satOff val="46191"/>
            <a:lumOff val="-222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575" tIns="66040" rIns="66040" bIns="66040" numCol="1" spcCol="1270" anchor="ctr" anchorCtr="0">
          <a:noAutofit/>
        </a:bodyPr>
        <a:lstStyle/>
        <a:p>
          <a:pPr marL="0" lvl="0" indent="0" algn="l" defTabSz="1155700">
            <a:lnSpc>
              <a:spcPct val="90000"/>
            </a:lnSpc>
            <a:spcBef>
              <a:spcPct val="0"/>
            </a:spcBef>
            <a:spcAft>
              <a:spcPct val="35000"/>
            </a:spcAft>
            <a:buNone/>
          </a:pPr>
          <a:r>
            <a:rPr lang="ru-RU" sz="2600" kern="1200">
              <a:solidFill>
                <a:schemeClr val="tx1"/>
              </a:solidFill>
            </a:rPr>
            <a:t>5. деескалація; </a:t>
          </a:r>
          <a:endParaRPr lang="uk-UA" sz="2600" kern="1200" dirty="0">
            <a:solidFill>
              <a:schemeClr val="tx1"/>
            </a:solidFill>
          </a:endParaRPr>
        </a:p>
      </dsp:txBody>
      <dsp:txXfrm>
        <a:off x="1047710" y="3134168"/>
        <a:ext cx="10552470" cy="481983"/>
      </dsp:txXfrm>
    </dsp:sp>
    <dsp:sp modelId="{94EEE2B2-AB0A-4B06-92BC-DEA0B74738C0}">
      <dsp:nvSpPr>
        <dsp:cNvPr id="0" name=""/>
        <dsp:cNvSpPr/>
      </dsp:nvSpPr>
      <dsp:spPr>
        <a:xfrm>
          <a:off x="746470" y="3073920"/>
          <a:ext cx="602479" cy="602479"/>
        </a:xfrm>
        <a:prstGeom prst="ellipse">
          <a:avLst/>
        </a:prstGeom>
        <a:solidFill>
          <a:schemeClr val="lt1">
            <a:hueOff val="0"/>
            <a:satOff val="0"/>
            <a:lumOff val="0"/>
            <a:alphaOff val="0"/>
          </a:schemeClr>
        </a:solidFill>
        <a:ln w="19050" cap="flat" cmpd="sng" algn="ctr">
          <a:solidFill>
            <a:schemeClr val="accent4">
              <a:hueOff val="-6866184"/>
              <a:satOff val="46191"/>
              <a:lumOff val="-2222"/>
              <a:alphaOff val="0"/>
            </a:schemeClr>
          </a:solidFill>
          <a:prstDash val="solid"/>
        </a:ln>
        <a:effectLst/>
      </dsp:spPr>
      <dsp:style>
        <a:lnRef idx="2">
          <a:scrgbClr r="0" g="0" b="0"/>
        </a:lnRef>
        <a:fillRef idx="1">
          <a:scrgbClr r="0" g="0" b="0"/>
        </a:fillRef>
        <a:effectRef idx="0">
          <a:scrgbClr r="0" g="0" b="0"/>
        </a:effectRef>
        <a:fontRef idx="minor"/>
      </dsp:style>
    </dsp:sp>
    <dsp:sp modelId="{67BE6928-572C-4FEB-9FC9-C6A5B5D1F176}">
      <dsp:nvSpPr>
        <dsp:cNvPr id="0" name=""/>
        <dsp:cNvSpPr/>
      </dsp:nvSpPr>
      <dsp:spPr>
        <a:xfrm>
          <a:off x="808521" y="3857037"/>
          <a:ext cx="10791659" cy="481983"/>
        </a:xfrm>
        <a:prstGeom prst="rect">
          <a:avLst/>
        </a:prstGeom>
        <a:solidFill>
          <a:schemeClr val="accent4">
            <a:hueOff val="-8582730"/>
            <a:satOff val="57739"/>
            <a:lumOff val="-277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575" tIns="66040" rIns="66040" bIns="66040" numCol="1" spcCol="1270" anchor="ctr" anchorCtr="0">
          <a:noAutofit/>
        </a:bodyPr>
        <a:lstStyle/>
        <a:p>
          <a:pPr marL="0" lvl="0" indent="0" algn="l" defTabSz="1155700">
            <a:lnSpc>
              <a:spcPct val="90000"/>
            </a:lnSpc>
            <a:spcBef>
              <a:spcPct val="0"/>
            </a:spcBef>
            <a:spcAft>
              <a:spcPct val="35000"/>
            </a:spcAft>
            <a:buNone/>
          </a:pPr>
          <a:r>
            <a:rPr lang="ru-RU" sz="2600" kern="1200">
              <a:solidFill>
                <a:schemeClr val="tx1"/>
              </a:solidFill>
            </a:rPr>
            <a:t>6. врегулювання або вирішення; </a:t>
          </a:r>
          <a:endParaRPr lang="uk-UA" sz="2600" kern="1200">
            <a:solidFill>
              <a:schemeClr val="tx1"/>
            </a:solidFill>
          </a:endParaRPr>
        </a:p>
      </dsp:txBody>
      <dsp:txXfrm>
        <a:off x="808521" y="3857037"/>
        <a:ext cx="10791659" cy="481983"/>
      </dsp:txXfrm>
    </dsp:sp>
    <dsp:sp modelId="{AF4652F1-2855-4233-AEA0-A1147C1402FD}">
      <dsp:nvSpPr>
        <dsp:cNvPr id="0" name=""/>
        <dsp:cNvSpPr/>
      </dsp:nvSpPr>
      <dsp:spPr>
        <a:xfrm>
          <a:off x="507281" y="3796789"/>
          <a:ext cx="602479" cy="602479"/>
        </a:xfrm>
        <a:prstGeom prst="ellipse">
          <a:avLst/>
        </a:prstGeom>
        <a:solidFill>
          <a:schemeClr val="lt1">
            <a:hueOff val="0"/>
            <a:satOff val="0"/>
            <a:lumOff val="0"/>
            <a:alphaOff val="0"/>
          </a:schemeClr>
        </a:solidFill>
        <a:ln w="19050" cap="flat" cmpd="sng" algn="ctr">
          <a:solidFill>
            <a:schemeClr val="accent4">
              <a:hueOff val="-8582730"/>
              <a:satOff val="57739"/>
              <a:lumOff val="-2777"/>
              <a:alphaOff val="0"/>
            </a:schemeClr>
          </a:solidFill>
          <a:prstDash val="solid"/>
        </a:ln>
        <a:effectLst/>
      </dsp:spPr>
      <dsp:style>
        <a:lnRef idx="2">
          <a:scrgbClr r="0" g="0" b="0"/>
        </a:lnRef>
        <a:fillRef idx="1">
          <a:scrgbClr r="0" g="0" b="0"/>
        </a:fillRef>
        <a:effectRef idx="0">
          <a:scrgbClr r="0" g="0" b="0"/>
        </a:effectRef>
        <a:fontRef idx="minor"/>
      </dsp:style>
    </dsp:sp>
    <dsp:sp modelId="{A93FBFFB-E9BC-4AEA-8DE9-FAA325AB5F34}">
      <dsp:nvSpPr>
        <dsp:cNvPr id="0" name=""/>
        <dsp:cNvSpPr/>
      </dsp:nvSpPr>
      <dsp:spPr>
        <a:xfrm>
          <a:off x="372041" y="4580438"/>
          <a:ext cx="11228139" cy="481983"/>
        </a:xfrm>
        <a:prstGeom prst="rect">
          <a:avLst/>
        </a:prstGeom>
        <a:solidFill>
          <a:schemeClr val="accent4">
            <a:hueOff val="-10299276"/>
            <a:satOff val="69287"/>
            <a:lumOff val="-333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2575" tIns="66040" rIns="66040" bIns="66040" numCol="1" spcCol="1270" anchor="ctr" anchorCtr="0">
          <a:noAutofit/>
        </a:bodyPr>
        <a:lstStyle/>
        <a:p>
          <a:pPr marL="0" lvl="0" indent="0" algn="l" defTabSz="1155700">
            <a:lnSpc>
              <a:spcPct val="90000"/>
            </a:lnSpc>
            <a:spcBef>
              <a:spcPct val="0"/>
            </a:spcBef>
            <a:spcAft>
              <a:spcPct val="35000"/>
            </a:spcAft>
            <a:buNone/>
          </a:pPr>
          <a:r>
            <a:rPr lang="ru-RU" sz="2600" kern="1200">
              <a:solidFill>
                <a:schemeClr val="tx1"/>
              </a:solidFill>
            </a:rPr>
            <a:t>7. постконфліктне будівництво та примирення</a:t>
          </a:r>
          <a:r>
            <a:rPr lang="uk-UA" sz="2600" kern="1200">
              <a:solidFill>
                <a:schemeClr val="tx1"/>
              </a:solidFill>
            </a:rPr>
            <a:t>.</a:t>
          </a:r>
        </a:p>
      </dsp:txBody>
      <dsp:txXfrm>
        <a:off x="372041" y="4580438"/>
        <a:ext cx="11228139" cy="481983"/>
      </dsp:txXfrm>
    </dsp:sp>
    <dsp:sp modelId="{DD91B886-CADA-4E3F-826A-82A9519AC51E}">
      <dsp:nvSpPr>
        <dsp:cNvPr id="0" name=""/>
        <dsp:cNvSpPr/>
      </dsp:nvSpPr>
      <dsp:spPr>
        <a:xfrm>
          <a:off x="70801" y="4520190"/>
          <a:ext cx="602479" cy="602479"/>
        </a:xfrm>
        <a:prstGeom prst="ellipse">
          <a:avLst/>
        </a:prstGeom>
        <a:solidFill>
          <a:schemeClr val="lt1">
            <a:hueOff val="0"/>
            <a:satOff val="0"/>
            <a:lumOff val="0"/>
            <a:alphaOff val="0"/>
          </a:schemeClr>
        </a:solidFill>
        <a:ln w="19050" cap="flat" cmpd="sng" algn="ctr">
          <a:solidFill>
            <a:schemeClr val="accent4">
              <a:hueOff val="-10299276"/>
              <a:satOff val="69287"/>
              <a:lumOff val="-333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35DAE-A2DB-4051-8519-8D49629E777C}">
      <dsp:nvSpPr>
        <dsp:cNvPr id="0" name=""/>
        <dsp:cNvSpPr/>
      </dsp:nvSpPr>
      <dsp:spPr>
        <a:xfrm>
          <a:off x="2181059" y="1368415"/>
          <a:ext cx="1630480" cy="1268752"/>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uk-UA" sz="1400" b="1" kern="1200" dirty="0">
              <a:latin typeface="+mn-lt"/>
            </a:rPr>
            <a:t>І. </a:t>
          </a:r>
          <a:r>
            <a:rPr lang="ru-RU" sz="1400" kern="1200" dirty="0">
              <a:latin typeface="+mn-lt"/>
            </a:rPr>
            <a:t>В </a:t>
          </a:r>
          <a:r>
            <a:rPr lang="ru-RU" sz="1400" kern="1200" dirty="0" err="1">
              <a:latin typeface="+mn-lt"/>
            </a:rPr>
            <a:t>залежності</a:t>
          </a:r>
          <a:r>
            <a:rPr lang="ru-RU" sz="1400" kern="1200" dirty="0">
              <a:latin typeface="+mn-lt"/>
            </a:rPr>
            <a:t> </a:t>
          </a:r>
          <a:r>
            <a:rPr lang="ru-RU" sz="1400" kern="1200" dirty="0" err="1">
              <a:latin typeface="+mn-lt"/>
            </a:rPr>
            <a:t>від</a:t>
          </a:r>
          <a:r>
            <a:rPr lang="ru-RU" sz="1400" kern="1200" dirty="0">
              <a:latin typeface="+mn-lt"/>
            </a:rPr>
            <a:t> </a:t>
          </a:r>
          <a:r>
            <a:rPr lang="ru-RU" sz="1400" kern="1200" dirty="0" err="1">
              <a:latin typeface="+mn-lt"/>
            </a:rPr>
            <a:t>кількості</a:t>
          </a:r>
          <a:r>
            <a:rPr lang="ru-RU" sz="1400" kern="1200" dirty="0">
              <a:latin typeface="+mn-lt"/>
            </a:rPr>
            <a:t> </a:t>
          </a:r>
          <a:r>
            <a:rPr lang="ru-RU" sz="1400" kern="1200" dirty="0" err="1">
              <a:latin typeface="+mn-lt"/>
            </a:rPr>
            <a:t>суб’єктів</a:t>
          </a:r>
          <a:r>
            <a:rPr lang="ru-RU" sz="1400" kern="1200" dirty="0">
              <a:latin typeface="+mn-lt"/>
            </a:rPr>
            <a:t> </a:t>
          </a:r>
          <a:r>
            <a:rPr lang="ru-RU" sz="1400" kern="1200" dirty="0" err="1">
              <a:latin typeface="+mn-lt"/>
            </a:rPr>
            <a:t>системи</a:t>
          </a:r>
          <a:r>
            <a:rPr lang="ru-RU" sz="1400" kern="1200" dirty="0">
              <a:latin typeface="+mn-lt"/>
            </a:rPr>
            <a:t> </a:t>
          </a:r>
          <a:r>
            <a:rPr lang="ru-RU" sz="1400" kern="1200" dirty="0" err="1">
              <a:latin typeface="+mn-lt"/>
            </a:rPr>
            <a:t>безпеки</a:t>
          </a:r>
          <a:endParaRPr lang="uk-UA" sz="1400" kern="1200" dirty="0">
            <a:latin typeface="+mn-lt"/>
          </a:endParaRPr>
        </a:p>
      </dsp:txBody>
      <dsp:txXfrm>
        <a:off x="2242994" y="1430350"/>
        <a:ext cx="1506610" cy="1144882"/>
      </dsp:txXfrm>
    </dsp:sp>
    <dsp:sp modelId="{01FB557C-4839-4542-9966-4DC68546A889}">
      <dsp:nvSpPr>
        <dsp:cNvPr id="0" name=""/>
        <dsp:cNvSpPr/>
      </dsp:nvSpPr>
      <dsp:spPr>
        <a:xfrm rot="16200000">
          <a:off x="2714825" y="1086940"/>
          <a:ext cx="562948" cy="0"/>
        </a:xfrm>
        <a:custGeom>
          <a:avLst/>
          <a:gdLst/>
          <a:ahLst/>
          <a:cxnLst/>
          <a:rect l="0" t="0" r="0" b="0"/>
          <a:pathLst>
            <a:path>
              <a:moveTo>
                <a:pt x="0" y="0"/>
              </a:moveTo>
              <a:lnTo>
                <a:pt x="562948" y="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264E7E-32AB-4525-AAE9-E996336D8212}">
      <dsp:nvSpPr>
        <dsp:cNvPr id="0" name=""/>
        <dsp:cNvSpPr/>
      </dsp:nvSpPr>
      <dsp:spPr>
        <a:xfrm>
          <a:off x="2071427" y="344"/>
          <a:ext cx="1849744" cy="805122"/>
        </a:xfrm>
        <a:prstGeom prst="roundRect">
          <a:avLst/>
        </a:prstGeom>
        <a:solidFill>
          <a:schemeClr val="accent4">
            <a:hueOff val="-2574819"/>
            <a:satOff val="17322"/>
            <a:lumOff val="-83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ru-RU" sz="1400" kern="1200" dirty="0" err="1">
              <a:latin typeface="+mn-lt"/>
            </a:rPr>
            <a:t>однополярна</a:t>
          </a:r>
          <a:r>
            <a:rPr lang="ru-RU" sz="1400" kern="1200" dirty="0">
              <a:latin typeface="+mn-lt"/>
            </a:rPr>
            <a:t> система </a:t>
          </a:r>
          <a:r>
            <a:rPr lang="ru-RU" sz="1400" kern="1200" dirty="0" err="1">
              <a:latin typeface="+mn-lt"/>
            </a:rPr>
            <a:t>безпеки</a:t>
          </a:r>
          <a:endParaRPr lang="uk-UA" sz="1400" kern="1200" dirty="0">
            <a:latin typeface="+mn-lt"/>
          </a:endParaRPr>
        </a:p>
      </dsp:txBody>
      <dsp:txXfrm>
        <a:off x="2110730" y="39647"/>
        <a:ext cx="1771138" cy="726516"/>
      </dsp:txXfrm>
    </dsp:sp>
    <dsp:sp modelId="{15F7522F-410C-458D-8A9A-CF270534EC88}">
      <dsp:nvSpPr>
        <dsp:cNvPr id="0" name=""/>
        <dsp:cNvSpPr/>
      </dsp:nvSpPr>
      <dsp:spPr>
        <a:xfrm rot="21515598">
          <a:off x="3811503" y="1979804"/>
          <a:ext cx="241760" cy="0"/>
        </a:xfrm>
        <a:custGeom>
          <a:avLst/>
          <a:gdLst/>
          <a:ahLst/>
          <a:cxnLst/>
          <a:rect l="0" t="0" r="0" b="0"/>
          <a:pathLst>
            <a:path>
              <a:moveTo>
                <a:pt x="0" y="0"/>
              </a:moveTo>
              <a:lnTo>
                <a:pt x="241760" y="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371808-9AD4-4015-90F3-6ABDCD392BAC}">
      <dsp:nvSpPr>
        <dsp:cNvPr id="0" name=""/>
        <dsp:cNvSpPr/>
      </dsp:nvSpPr>
      <dsp:spPr>
        <a:xfrm>
          <a:off x="4053227" y="1471799"/>
          <a:ext cx="1611476" cy="970502"/>
        </a:xfrm>
        <a:prstGeom prst="roundRect">
          <a:avLst/>
        </a:prstGeom>
        <a:solidFill>
          <a:schemeClr val="accent4">
            <a:hueOff val="-5149638"/>
            <a:satOff val="34644"/>
            <a:lumOff val="-1666"/>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ru-RU" sz="1400" kern="1200" dirty="0">
              <a:latin typeface="+mn-lt"/>
            </a:rPr>
            <a:t>«концерт держав»</a:t>
          </a:r>
          <a:endParaRPr lang="uk-UA" sz="1400" kern="1200" dirty="0">
            <a:latin typeface="+mn-lt"/>
          </a:endParaRPr>
        </a:p>
      </dsp:txBody>
      <dsp:txXfrm>
        <a:off x="4100603" y="1519175"/>
        <a:ext cx="1516724" cy="875750"/>
      </dsp:txXfrm>
    </dsp:sp>
    <dsp:sp modelId="{709E500D-E2D2-401D-B33B-8F00F4DA28F3}">
      <dsp:nvSpPr>
        <dsp:cNvPr id="0" name=""/>
        <dsp:cNvSpPr/>
      </dsp:nvSpPr>
      <dsp:spPr>
        <a:xfrm rot="5400000">
          <a:off x="2714825" y="2918642"/>
          <a:ext cx="562948" cy="0"/>
        </a:xfrm>
        <a:custGeom>
          <a:avLst/>
          <a:gdLst/>
          <a:ahLst/>
          <a:cxnLst/>
          <a:rect l="0" t="0" r="0" b="0"/>
          <a:pathLst>
            <a:path>
              <a:moveTo>
                <a:pt x="0" y="0"/>
              </a:moveTo>
              <a:lnTo>
                <a:pt x="562948" y="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C93DD9-48D0-4FA4-8355-B5F0B54ED718}">
      <dsp:nvSpPr>
        <dsp:cNvPr id="0" name=""/>
        <dsp:cNvSpPr/>
      </dsp:nvSpPr>
      <dsp:spPr>
        <a:xfrm>
          <a:off x="2142250" y="3200116"/>
          <a:ext cx="1708098" cy="805122"/>
        </a:xfrm>
        <a:prstGeom prst="roundRect">
          <a:avLst/>
        </a:prstGeom>
        <a:solidFill>
          <a:schemeClr val="accent4">
            <a:hueOff val="-7724457"/>
            <a:satOff val="51965"/>
            <a:lumOff val="-250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ru-RU" sz="1400" kern="1200">
              <a:latin typeface="+mn-lt"/>
            </a:rPr>
            <a:t> багатополярна модель</a:t>
          </a:r>
          <a:endParaRPr lang="uk-UA" sz="1400" kern="1200" dirty="0">
            <a:latin typeface="+mn-lt"/>
          </a:endParaRPr>
        </a:p>
      </dsp:txBody>
      <dsp:txXfrm>
        <a:off x="2181553" y="3239419"/>
        <a:ext cx="1629492" cy="726516"/>
      </dsp:txXfrm>
    </dsp:sp>
    <dsp:sp modelId="{3A72B15C-971B-4796-977B-BFF691B71249}">
      <dsp:nvSpPr>
        <dsp:cNvPr id="0" name=""/>
        <dsp:cNvSpPr/>
      </dsp:nvSpPr>
      <dsp:spPr>
        <a:xfrm rot="10800000">
          <a:off x="1805917" y="2002791"/>
          <a:ext cx="375141" cy="0"/>
        </a:xfrm>
        <a:custGeom>
          <a:avLst/>
          <a:gdLst/>
          <a:ahLst/>
          <a:cxnLst/>
          <a:rect l="0" t="0" r="0" b="0"/>
          <a:pathLst>
            <a:path>
              <a:moveTo>
                <a:pt x="0" y="0"/>
              </a:moveTo>
              <a:lnTo>
                <a:pt x="375141" y="0"/>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852E6D-77EC-4EE6-9AF3-B8EFCA15A304}">
      <dsp:nvSpPr>
        <dsp:cNvPr id="0" name=""/>
        <dsp:cNvSpPr/>
      </dsp:nvSpPr>
      <dsp:spPr>
        <a:xfrm>
          <a:off x="188886" y="1554483"/>
          <a:ext cx="1617031" cy="896616"/>
        </a:xfrm>
        <a:prstGeom prst="roundRect">
          <a:avLst/>
        </a:prstGeom>
        <a:solidFill>
          <a:schemeClr val="accent4">
            <a:hueOff val="-10299276"/>
            <a:satOff val="69287"/>
            <a:lumOff val="-333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ru-RU" sz="1400" kern="1200" dirty="0">
              <a:latin typeface="+mn-lt"/>
            </a:rPr>
            <a:t> глобальна (</a:t>
          </a:r>
          <a:r>
            <a:rPr lang="ru-RU" sz="1400" kern="1200" dirty="0" err="1">
              <a:latin typeface="+mn-lt"/>
            </a:rPr>
            <a:t>універсальна</a:t>
          </a:r>
          <a:r>
            <a:rPr lang="ru-RU" sz="1400" kern="1200" dirty="0">
              <a:latin typeface="+mn-lt"/>
            </a:rPr>
            <a:t>)</a:t>
          </a:r>
          <a:endParaRPr lang="uk-UA" sz="1400" kern="1200" dirty="0">
            <a:latin typeface="+mn-lt"/>
          </a:endParaRPr>
        </a:p>
      </dsp:txBody>
      <dsp:txXfrm>
        <a:off x="232655" y="1598252"/>
        <a:ext cx="1529493" cy="809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35DAE-A2DB-4051-8519-8D49629E777C}">
      <dsp:nvSpPr>
        <dsp:cNvPr id="0" name=""/>
        <dsp:cNvSpPr/>
      </dsp:nvSpPr>
      <dsp:spPr>
        <a:xfrm>
          <a:off x="2082499" y="1554500"/>
          <a:ext cx="1630480" cy="1268752"/>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uk-UA" sz="1400" b="1" kern="1200" dirty="0"/>
            <a:t>ІІ. </a:t>
          </a:r>
          <a:r>
            <a:rPr lang="ru-RU" sz="1400" kern="1200" dirty="0"/>
            <a:t>За характером </a:t>
          </a:r>
          <a:r>
            <a:rPr lang="ru-RU" sz="1400" kern="1200" dirty="0" err="1"/>
            <a:t>відносин</a:t>
          </a:r>
          <a:r>
            <a:rPr lang="ru-RU" sz="1400" kern="1200" dirty="0"/>
            <a:t> </a:t>
          </a:r>
          <a:r>
            <a:rPr lang="ru-RU" sz="1400" kern="1200" dirty="0" err="1"/>
            <a:t>між</a:t>
          </a:r>
          <a:r>
            <a:rPr lang="ru-RU" sz="1400" kern="1200" dirty="0"/>
            <a:t> </a:t>
          </a:r>
          <a:r>
            <a:rPr lang="ru-RU" sz="1400" kern="1200" dirty="0" err="1"/>
            <a:t>учасниками</a:t>
          </a:r>
          <a:r>
            <a:rPr lang="ru-RU" sz="1400" kern="1200" dirty="0"/>
            <a:t> </a:t>
          </a:r>
          <a:r>
            <a:rPr lang="ru-RU" sz="1400" kern="1200" dirty="0" err="1"/>
            <a:t>подібних</a:t>
          </a:r>
          <a:r>
            <a:rPr lang="ru-RU" sz="1400" kern="1200" dirty="0"/>
            <a:t> систем </a:t>
          </a:r>
          <a:r>
            <a:rPr lang="ru-RU" sz="1400" kern="1200" dirty="0" err="1"/>
            <a:t>безпеки</a:t>
          </a:r>
          <a:endParaRPr lang="uk-UA" sz="1400" kern="1200" dirty="0"/>
        </a:p>
      </dsp:txBody>
      <dsp:txXfrm>
        <a:off x="2144434" y="1616435"/>
        <a:ext cx="1506610" cy="1144882"/>
      </dsp:txXfrm>
    </dsp:sp>
    <dsp:sp modelId="{01FB557C-4839-4542-9966-4DC68546A889}">
      <dsp:nvSpPr>
        <dsp:cNvPr id="0" name=""/>
        <dsp:cNvSpPr/>
      </dsp:nvSpPr>
      <dsp:spPr>
        <a:xfrm rot="16407309">
          <a:off x="2665265" y="1266882"/>
          <a:ext cx="576282" cy="0"/>
        </a:xfrm>
        <a:custGeom>
          <a:avLst/>
          <a:gdLst/>
          <a:ahLst/>
          <a:cxnLst/>
          <a:rect l="0" t="0" r="0" b="0"/>
          <a:pathLst>
            <a:path>
              <a:moveTo>
                <a:pt x="0" y="0"/>
              </a:moveTo>
              <a:lnTo>
                <a:pt x="576282"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264E7E-32AB-4525-AAE9-E996336D8212}">
      <dsp:nvSpPr>
        <dsp:cNvPr id="0" name=""/>
        <dsp:cNvSpPr/>
      </dsp:nvSpPr>
      <dsp:spPr>
        <a:xfrm>
          <a:off x="2070206" y="174142"/>
          <a:ext cx="1849744" cy="805122"/>
        </a:xfrm>
        <a:prstGeom prst="roundRect">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ru-RU" sz="1400" kern="1200" dirty="0" err="1"/>
            <a:t>колективна</a:t>
          </a:r>
          <a:r>
            <a:rPr lang="ru-RU" sz="1400" kern="1200" dirty="0"/>
            <a:t> </a:t>
          </a:r>
          <a:r>
            <a:rPr lang="ru-RU" sz="1400" kern="1200" dirty="0" err="1"/>
            <a:t>безпека</a:t>
          </a:r>
          <a:endParaRPr lang="uk-UA" sz="1400" kern="1200" dirty="0"/>
        </a:p>
      </dsp:txBody>
      <dsp:txXfrm>
        <a:off x="2109509" y="213445"/>
        <a:ext cx="1771138" cy="726516"/>
      </dsp:txXfrm>
    </dsp:sp>
    <dsp:sp modelId="{8A70B27A-38A2-4DD9-A5B8-37674F38FA69}">
      <dsp:nvSpPr>
        <dsp:cNvPr id="0" name=""/>
        <dsp:cNvSpPr/>
      </dsp:nvSpPr>
      <dsp:spPr>
        <a:xfrm rot="1724222">
          <a:off x="3683398" y="2751367"/>
          <a:ext cx="480353" cy="0"/>
        </a:xfrm>
        <a:custGeom>
          <a:avLst/>
          <a:gdLst/>
          <a:ahLst/>
          <a:cxnLst/>
          <a:rect l="0" t="0" r="0" b="0"/>
          <a:pathLst>
            <a:path>
              <a:moveTo>
                <a:pt x="0" y="0"/>
              </a:moveTo>
              <a:lnTo>
                <a:pt x="480353"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E628A8-0A16-4BA4-AF02-4C95711AFEDF}">
      <dsp:nvSpPr>
        <dsp:cNvPr id="0" name=""/>
        <dsp:cNvSpPr/>
      </dsp:nvSpPr>
      <dsp:spPr>
        <a:xfrm>
          <a:off x="4134171" y="2830487"/>
          <a:ext cx="1610807" cy="955953"/>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uk-UA" sz="1400" kern="1200" dirty="0"/>
            <a:t>загальна безпека</a:t>
          </a:r>
        </a:p>
      </dsp:txBody>
      <dsp:txXfrm>
        <a:off x="4180837" y="2877153"/>
        <a:ext cx="1517475" cy="862621"/>
      </dsp:txXfrm>
    </dsp:sp>
    <dsp:sp modelId="{15F7522F-410C-458D-8A9A-CF270534EC88}">
      <dsp:nvSpPr>
        <dsp:cNvPr id="0" name=""/>
        <dsp:cNvSpPr/>
      </dsp:nvSpPr>
      <dsp:spPr>
        <a:xfrm rot="9003229">
          <a:off x="1774286" y="2740965"/>
          <a:ext cx="330259" cy="0"/>
        </a:xfrm>
        <a:custGeom>
          <a:avLst/>
          <a:gdLst/>
          <a:ahLst/>
          <a:cxnLst/>
          <a:rect l="0" t="0" r="0" b="0"/>
          <a:pathLst>
            <a:path>
              <a:moveTo>
                <a:pt x="0" y="0"/>
              </a:moveTo>
              <a:lnTo>
                <a:pt x="330259"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371808-9AD4-4015-90F3-6ABDCD392BAC}">
      <dsp:nvSpPr>
        <dsp:cNvPr id="0" name=""/>
        <dsp:cNvSpPr/>
      </dsp:nvSpPr>
      <dsp:spPr>
        <a:xfrm>
          <a:off x="184855" y="2802329"/>
          <a:ext cx="1611476" cy="970502"/>
        </a:xfrm>
        <a:prstGeom prst="round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ru-RU" sz="1400" kern="1200" dirty="0"/>
            <a:t> </a:t>
          </a:r>
          <a:r>
            <a:rPr lang="ru-RU" sz="1400" kern="1200" dirty="0" err="1"/>
            <a:t>коопераційна</a:t>
          </a:r>
          <a:r>
            <a:rPr lang="ru-RU" sz="1400" kern="1200" dirty="0"/>
            <a:t> </a:t>
          </a:r>
          <a:r>
            <a:rPr lang="ru-RU" sz="1400" kern="1200" dirty="0" err="1"/>
            <a:t>безпека</a:t>
          </a:r>
          <a:endParaRPr lang="uk-UA" sz="1400" kern="1200" dirty="0"/>
        </a:p>
      </dsp:txBody>
      <dsp:txXfrm>
        <a:off x="232231" y="2849705"/>
        <a:ext cx="1516724" cy="87575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829BEF-F3F2-4636-B02B-06EA3B6117D7}" type="datetimeFigureOut">
              <a:rPr lang="uk-UA" smtClean="0"/>
              <a:t>05.02.2025</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B88686-CE2C-480F-86E9-5A83CE3907B9}" type="slidenum">
              <a:rPr lang="uk-UA" smtClean="0"/>
              <a:t>‹№›</a:t>
            </a:fld>
            <a:endParaRPr lang="uk-UA"/>
          </a:p>
        </p:txBody>
      </p:sp>
    </p:spTree>
    <p:extLst>
      <p:ext uri="{BB962C8B-B14F-4D97-AF65-F5344CB8AC3E}">
        <p14:creationId xmlns:p14="http://schemas.microsoft.com/office/powerpoint/2010/main" val="2963920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indent="450215" algn="just" fontAlgn="auto">
              <a:lnSpc>
                <a:spcPts val="1800"/>
              </a:lnSpc>
              <a:tabLst>
                <a:tab pos="180340" algn="l"/>
                <a:tab pos="5029200" algn="l"/>
              </a:tabLst>
            </a:pPr>
            <a:r>
              <a:rPr lang="ru-RU" sz="1800" dirty="0" err="1">
                <a:effectLst/>
                <a:latin typeface="Times New Roman" panose="02020603050405020304" pitchFamily="18" charset="0"/>
                <a:ea typeface="Times New Roman" panose="02020603050405020304" pitchFamily="18" charset="0"/>
              </a:rPr>
              <a:t>Сутність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співробітництва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співпраці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зводиться</a:t>
            </a:r>
            <a:r>
              <a:rPr lang="ru-RU" sz="1800" dirty="0">
                <a:effectLst/>
                <a:latin typeface="Times New Roman" panose="02020603050405020304" pitchFamily="18" charset="0"/>
                <a:ea typeface="Times New Roman" panose="02020603050405020304" pitchFamily="18" charset="0"/>
              </a:rPr>
              <a:t> до того,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відносини</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міжнародному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середовищі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спрямовуються</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пошуки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спільних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уникнення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кризових</a:t>
            </a:r>
            <a:r>
              <a:rPr lang="ru-RU" sz="1800" dirty="0">
                <a:effectLst/>
                <a:latin typeface="Times New Roman" panose="02020603050405020304" pitchFamily="18" charset="0"/>
                <a:ea typeface="Times New Roman" panose="02020603050405020304" pitchFamily="18" charset="0"/>
              </a:rPr>
              <a:t> форм </a:t>
            </a:r>
            <a:r>
              <a:rPr lang="ru-RU" sz="1800" dirty="0" err="1">
                <a:effectLst/>
                <a:latin typeface="Times New Roman" panose="02020603050405020304" pitchFamily="18" charset="0"/>
                <a:ea typeface="Times New Roman" panose="02020603050405020304" pitchFamily="18" charset="0"/>
              </a:rPr>
              <a:t>взаємодій</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насилля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учасниками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a:t>
            </a:r>
            <a:r>
              <a:rPr lang="uk-UA"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співробітництво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пояснюють</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засіб</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досягнення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безпеки</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інших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співробітництво</a:t>
            </a:r>
            <a:r>
              <a:rPr lang="ru-RU" sz="1800" dirty="0">
                <a:effectLst/>
                <a:latin typeface="Times New Roman" panose="02020603050405020304" pitchFamily="18" charset="0"/>
                <a:ea typeface="Times New Roman" panose="02020603050405020304" pitchFamily="18" charset="0"/>
              </a:rPr>
              <a:t> є головною </a:t>
            </a:r>
            <a:r>
              <a:rPr lang="ru-RU" sz="1800" dirty="0" err="1">
                <a:effectLst/>
                <a:latin typeface="Times New Roman" panose="02020603050405020304" pitchFamily="18" charset="0"/>
                <a:ea typeface="Times New Roman" panose="02020603050405020304" pitchFamily="18" charset="0"/>
              </a:rPr>
              <a:t>мотивацією</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досягнення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економічної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користі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інші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трактують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розширення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співробітництва</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засіб</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стабілізації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системи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проявляється</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подоланні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несприятливих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закономірностей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функціонування</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гнучкості</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здатності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супротивитись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тільки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змінам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призводять</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дезінтеграції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руйнування</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r>
              <a:rPr lang="ru-RU" sz="1800" dirty="0" err="1">
                <a:solidFill>
                  <a:srgbClr val="000000"/>
                </a:solidFill>
                <a:effectLst/>
                <a:latin typeface="Times New Roman" panose="02020603050405020304" pitchFamily="18" charset="0"/>
                <a:ea typeface="Times New Roman" panose="02020603050405020304" pitchFamily="18" charset="0"/>
              </a:rPr>
              <a:t>Важливу</a:t>
            </a:r>
            <a:r>
              <a:rPr lang="ru-RU" sz="1800" dirty="0">
                <a:solidFill>
                  <a:srgbClr val="000000"/>
                </a:solidFill>
                <a:effectLst/>
                <a:latin typeface="Times New Roman" panose="02020603050405020304" pitchFamily="18" charset="0"/>
                <a:ea typeface="Times New Roman" panose="02020603050405020304" pitchFamily="18" charset="0"/>
              </a:rPr>
              <a:t> роль у </a:t>
            </a:r>
            <a:r>
              <a:rPr lang="ru-RU" sz="1800" dirty="0" err="1">
                <a:solidFill>
                  <a:srgbClr val="000000"/>
                </a:solidFill>
                <a:effectLst/>
                <a:latin typeface="Times New Roman" panose="02020603050405020304" pitchFamily="18" charset="0"/>
                <a:ea typeface="Times New Roman" panose="02020603050405020304" pitchFamily="18" charset="0"/>
              </a:rPr>
              <a:t>процесі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співпраці</a:t>
            </a:r>
            <a:r>
              <a:rPr lang="ru-RU" sz="1800" dirty="0">
                <a:solidFill>
                  <a:srgbClr val="000000"/>
                </a:solidFill>
                <a:effectLst/>
                <a:latin typeface="Times New Roman" panose="02020603050405020304" pitchFamily="18" charset="0"/>
                <a:ea typeface="Times New Roman" panose="02020603050405020304" pitchFamily="18" charset="0"/>
              </a:rPr>
              <a:t> та </a:t>
            </a:r>
            <a:r>
              <a:rPr lang="ru-RU" sz="1800" dirty="0" err="1">
                <a:solidFill>
                  <a:srgbClr val="000000"/>
                </a:solidFill>
                <a:effectLst/>
                <a:latin typeface="Times New Roman" panose="02020603050405020304" pitchFamily="18" charset="0"/>
                <a:ea typeface="Times New Roman" panose="02020603050405020304" pitchFamily="18" charset="0"/>
              </a:rPr>
              <a:t>розвитку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рівноправного</a:t>
            </a:r>
            <a:r>
              <a:rPr lang="ru-RU" sz="1800" dirty="0">
                <a:solidFill>
                  <a:srgbClr val="000000"/>
                </a:solidFill>
                <a:effectLst/>
                <a:latin typeface="Times New Roman" panose="02020603050405020304" pitchFamily="18" charset="0"/>
                <a:ea typeface="Times New Roman" panose="02020603050405020304" pitchFamily="18" charset="0"/>
              </a:rPr>
              <a:t> та </a:t>
            </a:r>
            <a:r>
              <a:rPr lang="ru-RU" sz="1800" dirty="0" err="1">
                <a:solidFill>
                  <a:srgbClr val="000000"/>
                </a:solidFill>
                <a:effectLst/>
                <a:latin typeface="Times New Roman" panose="02020603050405020304" pitchFamily="18" charset="0"/>
                <a:ea typeface="Times New Roman" panose="02020603050405020304" pitchFamily="18" charset="0"/>
              </a:rPr>
              <a:t>взаємовигідного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співробітництва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між</a:t>
            </a:r>
            <a:r>
              <a:rPr lang="ru-RU" sz="1800" dirty="0">
                <a:solidFill>
                  <a:srgbClr val="000000"/>
                </a:solidFill>
                <a:effectLst/>
                <a:latin typeface="Times New Roman" panose="02020603050405020304" pitchFamily="18" charset="0"/>
                <a:ea typeface="Times New Roman" panose="02020603050405020304" pitchFamily="18" charset="0"/>
              </a:rPr>
              <a:t> державами </a:t>
            </a:r>
            <a:r>
              <a:rPr lang="ru-RU" sz="1800" dirty="0" err="1">
                <a:solidFill>
                  <a:srgbClr val="000000"/>
                </a:solidFill>
                <a:effectLst/>
                <a:latin typeface="Times New Roman" panose="02020603050405020304" pitchFamily="18" charset="0"/>
                <a:ea typeface="Times New Roman" panose="02020603050405020304" pitchFamily="18" charset="0"/>
              </a:rPr>
              <a:t>дослідники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надають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загальновизнаним</a:t>
            </a:r>
            <a:r>
              <a:rPr lang="ru-RU" sz="1800" dirty="0">
                <a:solidFill>
                  <a:srgbClr val="000000"/>
                </a:solidFill>
                <a:effectLst/>
                <a:latin typeface="Times New Roman" panose="02020603050405020304" pitchFamily="18" charset="0"/>
                <a:ea typeface="Times New Roman" panose="02020603050405020304" pitchFamily="18" charset="0"/>
              </a:rPr>
              <a:t> принципам </a:t>
            </a:r>
            <a:r>
              <a:rPr lang="ru-RU" sz="1800" dirty="0" err="1">
                <a:solidFill>
                  <a:srgbClr val="000000"/>
                </a:solidFill>
                <a:effectLst/>
                <a:latin typeface="Times New Roman" panose="02020603050405020304" pitchFamily="18" charset="0"/>
                <a:ea typeface="Times New Roman" panose="02020603050405020304" pitchFamily="18" charset="0"/>
              </a:rPr>
              <a:t>регулювання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міждержавних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стосунків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які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зафіксовані</a:t>
            </a:r>
            <a:r>
              <a:rPr lang="ru-RU" sz="1800" dirty="0">
                <a:solidFill>
                  <a:srgbClr val="000000"/>
                </a:solidFill>
                <a:effectLst/>
                <a:latin typeface="Times New Roman" panose="02020603050405020304" pitchFamily="18" charset="0"/>
                <a:ea typeface="Times New Roman" panose="02020603050405020304" pitchFamily="18" charset="0"/>
              </a:rPr>
              <a:t> у </a:t>
            </a:r>
            <a:r>
              <a:rPr lang="ru-RU" sz="1800" dirty="0" err="1">
                <a:solidFill>
                  <a:srgbClr val="000000"/>
                </a:solidFill>
                <a:effectLst/>
                <a:latin typeface="Times New Roman" panose="02020603050405020304" pitchFamily="18" charset="0"/>
                <a:ea typeface="Times New Roman" panose="02020603050405020304" pitchFamily="18" charset="0"/>
              </a:rPr>
              <a:t>міжнародно-правових</a:t>
            </a:r>
            <a:r>
              <a:rPr lang="ru-RU" sz="1800" dirty="0">
                <a:solidFill>
                  <a:srgbClr val="000000"/>
                </a:solidFill>
                <a:effectLst/>
                <a:latin typeface="Times New Roman" panose="02020603050405020304" pitchFamily="18" charset="0"/>
                <a:ea typeface="Times New Roman" panose="02020603050405020304" pitchFamily="18" charset="0"/>
              </a:rPr>
              <a:t> документах (</a:t>
            </a:r>
            <a:r>
              <a:rPr lang="ru-RU" sz="1800" dirty="0" err="1">
                <a:solidFill>
                  <a:srgbClr val="000000"/>
                </a:solidFill>
                <a:effectLst/>
                <a:latin typeface="Times New Roman" panose="02020603050405020304" pitchFamily="18" charset="0"/>
                <a:ea typeface="Times New Roman" panose="02020603050405020304" pitchFamily="18" charset="0"/>
              </a:rPr>
              <a:t>передусім</a:t>
            </a:r>
            <a:r>
              <a:rPr lang="ru-RU" sz="1800" dirty="0">
                <a:solidFill>
                  <a:srgbClr val="000000"/>
                </a:solidFill>
                <a:effectLst/>
                <a:latin typeface="Times New Roman" panose="02020603050405020304" pitchFamily="18" charset="0"/>
                <a:ea typeface="Times New Roman" panose="02020603050405020304" pitchFamily="18" charset="0"/>
              </a:rPr>
              <a:t>, у </a:t>
            </a:r>
            <a:r>
              <a:rPr lang="ru-RU" sz="1800" dirty="0" err="1">
                <a:solidFill>
                  <a:srgbClr val="000000"/>
                </a:solidFill>
                <a:effectLst/>
                <a:latin typeface="Times New Roman" panose="02020603050405020304" pitchFamily="18" charset="0"/>
                <a:ea typeface="Times New Roman" panose="02020603050405020304" pitchFamily="18" charset="0"/>
              </a:rPr>
              <a:t>Декларації</a:t>
            </a:r>
            <a:r>
              <a:rPr lang="ru-RU" sz="1800" dirty="0">
                <a:solidFill>
                  <a:srgbClr val="000000"/>
                </a:solidFill>
                <a:effectLst/>
                <a:latin typeface="Times New Roman" panose="02020603050405020304" pitchFamily="18" charset="0"/>
                <a:ea typeface="Times New Roman" panose="02020603050405020304" pitchFamily="18" charset="0"/>
              </a:rPr>
              <a:t> про </a:t>
            </a:r>
            <a:r>
              <a:rPr lang="ru-RU" sz="1800" dirty="0" err="1">
                <a:solidFill>
                  <a:srgbClr val="000000"/>
                </a:solidFill>
                <a:effectLst/>
                <a:latin typeface="Times New Roman" panose="02020603050405020304" pitchFamily="18" charset="0"/>
                <a:ea typeface="Times New Roman" panose="02020603050405020304" pitchFamily="18" charset="0"/>
              </a:rPr>
              <a:t>принципи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міжнародного</a:t>
            </a:r>
            <a:r>
              <a:rPr lang="ru-RU" sz="1800" dirty="0">
                <a:solidFill>
                  <a:srgbClr val="000000"/>
                </a:solidFill>
                <a:effectLst/>
                <a:latin typeface="Times New Roman" panose="02020603050405020304" pitchFamily="18" charset="0"/>
                <a:ea typeface="Times New Roman" panose="02020603050405020304" pitchFamily="18" charset="0"/>
              </a:rPr>
              <a:t> права, </a:t>
            </a:r>
            <a:r>
              <a:rPr lang="ru-RU" sz="1800" dirty="0" err="1">
                <a:solidFill>
                  <a:srgbClr val="000000"/>
                </a:solidFill>
                <a:effectLst/>
                <a:latin typeface="Times New Roman" panose="02020603050405020304" pitchFamily="18" charset="0"/>
                <a:ea typeface="Times New Roman" panose="02020603050405020304" pitchFamily="18" charset="0"/>
              </a:rPr>
              <a:t>що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стосуються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дружніх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відносин</a:t>
            </a:r>
            <a:r>
              <a:rPr lang="ru-RU" sz="1800" dirty="0">
                <a:solidFill>
                  <a:srgbClr val="000000"/>
                </a:solidFill>
                <a:effectLst/>
                <a:latin typeface="Times New Roman" panose="02020603050405020304" pitchFamily="18" charset="0"/>
                <a:ea typeface="Times New Roman" panose="02020603050405020304" pitchFamily="18" charset="0"/>
              </a:rPr>
              <a:t> і </a:t>
            </a:r>
            <a:r>
              <a:rPr lang="ru-RU" sz="1800" dirty="0" err="1">
                <a:solidFill>
                  <a:srgbClr val="000000"/>
                </a:solidFill>
                <a:effectLst/>
                <a:latin typeface="Times New Roman" panose="02020603050405020304" pitchFamily="18" charset="0"/>
                <a:ea typeface="Times New Roman" panose="02020603050405020304" pitchFamily="18" charset="0"/>
              </a:rPr>
              <a:t>співпраці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згідно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зі</a:t>
            </a:r>
            <a:r>
              <a:rPr lang="ru-RU" sz="1800" dirty="0">
                <a:solidFill>
                  <a:srgbClr val="000000"/>
                </a:solidFill>
                <a:effectLst/>
                <a:latin typeface="Times New Roman" panose="02020603050405020304" pitchFamily="18" charset="0"/>
                <a:ea typeface="Times New Roman" panose="02020603050405020304" pitchFamily="18" charset="0"/>
              </a:rPr>
              <a:t> статутом ООН, </a:t>
            </a:r>
            <a:r>
              <a:rPr lang="ru-RU" sz="1800" dirty="0" err="1">
                <a:solidFill>
                  <a:srgbClr val="000000"/>
                </a:solidFill>
                <a:effectLst/>
                <a:latin typeface="Times New Roman" panose="02020603050405020304" pitchFamily="18" charset="0"/>
                <a:ea typeface="Times New Roman" panose="02020603050405020304" pitchFamily="18" charset="0"/>
              </a:rPr>
              <a:t>прийнятимй</a:t>
            </a:r>
            <a:r>
              <a:rPr lang="ru-RU" sz="1800" dirty="0">
                <a:solidFill>
                  <a:srgbClr val="000000"/>
                </a:solidFill>
                <a:effectLst/>
                <a:latin typeface="Times New Roman" panose="02020603050405020304" pitchFamily="18" charset="0"/>
                <a:ea typeface="Times New Roman" panose="02020603050405020304" pitchFamily="18" charset="0"/>
              </a:rPr>
              <a:t> Генеральною </a:t>
            </a:r>
            <a:r>
              <a:rPr lang="ru-RU" sz="1800" dirty="0" err="1">
                <a:solidFill>
                  <a:srgbClr val="000000"/>
                </a:solidFill>
                <a:effectLst/>
                <a:latin typeface="Times New Roman" panose="02020603050405020304" pitchFamily="18" charset="0"/>
                <a:ea typeface="Times New Roman" panose="02020603050405020304" pitchFamily="18" charset="0"/>
              </a:rPr>
              <a:t>Асамблеєю</a:t>
            </a:r>
            <a:r>
              <a:rPr lang="ru-RU" sz="1800" dirty="0">
                <a:solidFill>
                  <a:srgbClr val="000000"/>
                </a:solidFill>
                <a:effectLst/>
                <a:latin typeface="Times New Roman" panose="02020603050405020304" pitchFamily="18" charset="0"/>
                <a:ea typeface="Times New Roman" panose="02020603050405020304" pitchFamily="18" charset="0"/>
              </a:rPr>
              <a:t> у 1970 р., </a:t>
            </a:r>
            <a:r>
              <a:rPr lang="ru-RU" sz="1800" dirty="0" err="1">
                <a:solidFill>
                  <a:srgbClr val="000000"/>
                </a:solidFill>
                <a:effectLst/>
                <a:latin typeface="Times New Roman" panose="02020603050405020304" pitchFamily="18" charset="0"/>
                <a:ea typeface="Times New Roman" panose="02020603050405020304" pitchFamily="18" charset="0"/>
              </a:rPr>
              <a:t>Заключному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Акті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Наради</a:t>
            </a:r>
            <a:r>
              <a:rPr lang="ru-RU" sz="1800" dirty="0">
                <a:solidFill>
                  <a:srgbClr val="000000"/>
                </a:solidFill>
                <a:effectLst/>
                <a:latin typeface="Times New Roman" panose="02020603050405020304" pitchFamily="18" charset="0"/>
                <a:ea typeface="Times New Roman" panose="02020603050405020304" pitchFamily="18" charset="0"/>
              </a:rPr>
              <a:t> з </a:t>
            </a:r>
            <a:r>
              <a:rPr lang="ru-RU" sz="1800" dirty="0" err="1">
                <a:solidFill>
                  <a:srgbClr val="000000"/>
                </a:solidFill>
                <a:effectLst/>
                <a:latin typeface="Times New Roman" panose="02020603050405020304" pitchFamily="18" charset="0"/>
                <a:ea typeface="Times New Roman" panose="02020603050405020304" pitchFamily="18" charset="0"/>
              </a:rPr>
              <a:t>безпеки</a:t>
            </a:r>
            <a:r>
              <a:rPr lang="ru-RU" sz="1800" dirty="0">
                <a:solidFill>
                  <a:srgbClr val="000000"/>
                </a:solidFill>
                <a:effectLst/>
                <a:latin typeface="Times New Roman" panose="02020603050405020304" pitchFamily="18" charset="0"/>
                <a:ea typeface="Times New Roman" panose="02020603050405020304" pitchFamily="18" charset="0"/>
              </a:rPr>
              <a:t> і </a:t>
            </a:r>
            <a:r>
              <a:rPr lang="ru-RU" sz="1800" dirty="0" err="1">
                <a:solidFill>
                  <a:srgbClr val="000000"/>
                </a:solidFill>
                <a:effectLst/>
                <a:latin typeface="Times New Roman" panose="02020603050405020304" pitchFamily="18" charset="0"/>
                <a:ea typeface="Times New Roman" panose="02020603050405020304" pitchFamily="18" charset="0"/>
              </a:rPr>
              <a:t>співробітництва</a:t>
            </a:r>
            <a:r>
              <a:rPr lang="ru-RU" sz="1800" dirty="0">
                <a:solidFill>
                  <a:srgbClr val="000000"/>
                </a:solidFill>
                <a:effectLst/>
                <a:latin typeface="Times New Roman" panose="02020603050405020304" pitchFamily="18" charset="0"/>
                <a:ea typeface="Times New Roman" panose="02020603050405020304" pitchFamily="18" charset="0"/>
              </a:rPr>
              <a:t> у </a:t>
            </a:r>
            <a:r>
              <a:rPr lang="ru-RU" sz="1800" dirty="0" err="1">
                <a:solidFill>
                  <a:srgbClr val="000000"/>
                </a:solidFill>
                <a:effectLst/>
                <a:latin typeface="Times New Roman" panose="02020603050405020304" pitchFamily="18" charset="0"/>
                <a:ea typeface="Times New Roman" panose="02020603050405020304" pitchFamily="18" charset="0"/>
              </a:rPr>
              <a:t>Європі</a:t>
            </a:r>
            <a:r>
              <a:rPr lang="ru-RU" sz="1800" dirty="0">
                <a:solidFill>
                  <a:srgbClr val="000000"/>
                </a:solidFill>
                <a:effectLst/>
                <a:latin typeface="Times New Roman" panose="02020603050405020304" pitchFamily="18" charset="0"/>
                <a:ea typeface="Times New Roman" panose="02020603050405020304" pitchFamily="18" charset="0"/>
              </a:rPr>
              <a:t> 1975 р. та </a:t>
            </a:r>
            <a:r>
              <a:rPr lang="ru-RU" sz="1800" dirty="0" err="1">
                <a:solidFill>
                  <a:srgbClr val="000000"/>
                </a:solidFill>
                <a:effectLst/>
                <a:latin typeface="Times New Roman" panose="02020603050405020304" pitchFamily="18" charset="0"/>
                <a:ea typeface="Times New Roman" panose="02020603050405020304" pitchFamily="18" charset="0"/>
              </a:rPr>
              <a:t>інших</a:t>
            </a:r>
            <a:r>
              <a:rPr lang="ru-RU" sz="1800" dirty="0">
                <a:solidFill>
                  <a:srgbClr val="000000"/>
                </a:solidFill>
                <a:effectLst/>
                <a:latin typeface="Times New Roman" panose="02020603050405020304" pitchFamily="18" charset="0"/>
                <a:ea typeface="Times New Roman" panose="02020603050405020304" pitchFamily="18" charset="0"/>
              </a:rPr>
              <a:t>).</a:t>
            </a:r>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3</a:t>
            </a:fld>
            <a:endParaRPr lang="uk-UA"/>
          </a:p>
        </p:txBody>
      </p:sp>
    </p:spTree>
    <p:extLst>
      <p:ext uri="{BB962C8B-B14F-4D97-AF65-F5344CB8AC3E}">
        <p14:creationId xmlns:p14="http://schemas.microsoft.com/office/powerpoint/2010/main" val="925926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err="1">
                <a:effectLst/>
                <a:latin typeface="Times New Roman" panose="02020603050405020304" pitchFamily="18" charset="0"/>
                <a:ea typeface="Times New Roman" panose="02020603050405020304" pitchFamily="18" charset="0"/>
              </a:rPr>
              <a:t>Геополітичне</a:t>
            </a:r>
            <a:r>
              <a:rPr lang="ru-RU" sz="1800" b="1" dirty="0">
                <a:effectLst/>
                <a:latin typeface="Times New Roman" panose="02020603050405020304" pitchFamily="18" charset="0"/>
                <a:ea typeface="Times New Roman" panose="02020603050405020304" pitchFamily="18" charset="0"/>
              </a:rPr>
              <a:t> становище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охоплює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рельєф</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клімат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сконсолідованість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територіального</a:t>
            </a:r>
            <a:r>
              <a:rPr lang="ru-RU" sz="1800" dirty="0">
                <a:effectLst/>
                <a:latin typeface="Times New Roman" panose="02020603050405020304" pitchFamily="18" charset="0"/>
                <a:ea typeface="Times New Roman" panose="02020603050405020304" pitchFamily="18" charset="0"/>
              </a:rPr>
              <a:t> простору. </a:t>
            </a:r>
            <a:r>
              <a:rPr lang="ru-RU" sz="1800" dirty="0" err="1">
                <a:effectLst/>
                <a:latin typeface="Times New Roman" panose="02020603050405020304" pitchFamily="18" charset="0"/>
                <a:ea typeface="Times New Roman" panose="02020603050405020304" pitchFamily="18" charset="0"/>
              </a:rPr>
              <a:t>Свого</a:t>
            </a:r>
            <a:r>
              <a:rPr lang="ru-RU" sz="1800" dirty="0">
                <a:effectLst/>
                <a:latin typeface="Times New Roman" panose="02020603050405020304" pitchFamily="18" charset="0"/>
                <a:ea typeface="Times New Roman" panose="02020603050405020304" pitchFamily="18" charset="0"/>
              </a:rPr>
              <a:t> часу Чемберлен писав,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географічні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чинники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вирішальними</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британської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історії</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саме</a:t>
            </a:r>
            <a:r>
              <a:rPr lang="ru-RU" sz="1800" dirty="0">
                <a:effectLst/>
                <a:latin typeface="Times New Roman" panose="02020603050405020304" pitchFamily="18" charset="0"/>
                <a:ea typeface="Times New Roman" panose="02020603050405020304" pitchFamily="18" charset="0"/>
              </a:rPr>
              <a:t> вони </a:t>
            </a:r>
            <a:r>
              <a:rPr lang="ru-RU" sz="1800" dirty="0" err="1">
                <a:effectLst/>
                <a:latin typeface="Times New Roman" panose="02020603050405020304" pitchFamily="18" charset="0"/>
                <a:ea typeface="Times New Roman" panose="02020603050405020304" pitchFamily="18" charset="0"/>
              </a:rPr>
              <a:t>диктують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основні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принципи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британської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зовнішньої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політики</a:t>
            </a:r>
            <a:r>
              <a:rPr lang="ru-RU" sz="1800" dirty="0">
                <a:effectLst/>
                <a:latin typeface="Times New Roman" panose="02020603050405020304" pitchFamily="18" charset="0"/>
                <a:ea typeface="Times New Roman" panose="02020603050405020304" pitchFamily="18" charset="0"/>
              </a:rPr>
              <a:t>. Так, </a:t>
            </a:r>
            <a:r>
              <a:rPr lang="ru-RU" sz="1800" dirty="0" err="1">
                <a:effectLst/>
                <a:latin typeface="Times New Roman" panose="02020603050405020304" pitchFamily="18" charset="0"/>
                <a:ea typeface="Times New Roman" panose="02020603050405020304" pitchFamily="18" charset="0"/>
              </a:rPr>
              <a:t>відмежування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Великобританії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a:t>
            </a:r>
            <a:r>
              <a:rPr lang="ru-RU" sz="1800" dirty="0">
                <a:effectLst/>
                <a:latin typeface="Times New Roman" panose="02020603050405020304" pitchFamily="18" charset="0"/>
                <a:ea typeface="Times New Roman" panose="02020603050405020304" pitchFamily="18" charset="0"/>
              </a:rPr>
              <a:t> континенту Ла-Маншем не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зумовило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британську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блискучої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ізоляції</a:t>
            </a:r>
            <a:r>
              <a:rPr lang="ru-RU" sz="1800" dirty="0">
                <a:effectLst/>
                <a:latin typeface="Times New Roman" panose="02020603050405020304" pitchFamily="18" charset="0"/>
                <a:ea typeface="Times New Roman" panose="02020603050405020304" pitchFamily="18" charset="0"/>
              </a:rPr>
              <a:t>" і "балансу сил", а й стало </a:t>
            </a:r>
            <a:r>
              <a:rPr lang="ru-RU" sz="1800" dirty="0" err="1">
                <a:effectLst/>
                <a:latin typeface="Times New Roman" panose="02020603050405020304" pitchFamily="18" charset="0"/>
                <a:ea typeface="Times New Roman" panose="02020603050405020304" pitchFamily="18" charset="0"/>
              </a:rPr>
              <a:t>перешкодою</a:t>
            </a:r>
            <a:r>
              <a:rPr lang="ru-RU" sz="1800" dirty="0">
                <a:effectLst/>
                <a:latin typeface="Times New Roman" panose="02020603050405020304" pitchFamily="18" charset="0"/>
                <a:ea typeface="Times New Roman" panose="02020603050405020304" pitchFamily="18" charset="0"/>
              </a:rPr>
              <a:t> на шляху </a:t>
            </a:r>
            <a:r>
              <a:rPr lang="ru-RU" sz="1800" dirty="0" err="1">
                <a:effectLst/>
                <a:latin typeface="Times New Roman" panose="02020603050405020304" pitchFamily="18" charset="0"/>
                <a:ea typeface="Times New Roman" panose="02020603050405020304" pitchFamily="18" charset="0"/>
              </a:rPr>
              <a:t>експансіоністських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намірів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Юлія</a:t>
            </a:r>
            <a:r>
              <a:rPr lang="ru-RU" sz="1800" dirty="0">
                <a:effectLst/>
                <a:latin typeface="Times New Roman" panose="02020603050405020304" pitchFamily="18" charset="0"/>
                <a:ea typeface="Times New Roman" panose="02020603050405020304" pitchFamily="18" charset="0"/>
              </a:rPr>
              <a:t> Цезаря, </a:t>
            </a:r>
            <a:r>
              <a:rPr lang="ru-RU" sz="1800" dirty="0" err="1">
                <a:effectLst/>
                <a:latin typeface="Times New Roman" panose="02020603050405020304" pitchFamily="18" charset="0"/>
                <a:ea typeface="Times New Roman" panose="02020603050405020304" pitchFamily="18" charset="0"/>
              </a:rPr>
              <a:t>Вільяма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Завойовника</a:t>
            </a:r>
            <a:r>
              <a:rPr lang="ru-RU" sz="1800" dirty="0">
                <a:effectLst/>
                <a:latin typeface="Times New Roman" panose="02020603050405020304" pitchFamily="18" charset="0"/>
                <a:ea typeface="Times New Roman" panose="02020603050405020304" pitchFamily="18" charset="0"/>
              </a:rPr>
              <a:t>, Наполеона та </a:t>
            </a:r>
            <a:r>
              <a:rPr lang="ru-RU" sz="1800" dirty="0" err="1">
                <a:effectLst/>
                <a:latin typeface="Times New Roman" panose="02020603050405020304" pitchFamily="18" charset="0"/>
                <a:ea typeface="Times New Roman" panose="02020603050405020304" pitchFamily="18" charset="0"/>
              </a:rPr>
              <a:t>Гітлера</a:t>
            </a:r>
            <a:r>
              <a:rPr lang="ru-RU" sz="1800" dirty="0">
                <a:effectLst/>
                <a:latin typeface="Times New Roman" panose="02020603050405020304" pitchFamily="18" charset="0"/>
                <a:ea typeface="Times New Roman" panose="02020603050405020304" pitchFamily="18" charset="0"/>
              </a:rPr>
              <a:t>. Становище США як </a:t>
            </a:r>
            <a:r>
              <a:rPr lang="ru-RU" sz="1800" dirty="0" err="1">
                <a:effectLst/>
                <a:latin typeface="Times New Roman" panose="02020603050405020304" pitchFamily="18" charset="0"/>
                <a:ea typeface="Times New Roman" panose="02020603050405020304" pitchFamily="18" charset="0"/>
              </a:rPr>
              <a:t>країни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ізольованої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двома</a:t>
            </a:r>
            <a:r>
              <a:rPr lang="ru-RU" sz="1800" dirty="0">
                <a:effectLst/>
                <a:latin typeface="Times New Roman" panose="02020603050405020304" pitchFamily="18" charset="0"/>
                <a:ea typeface="Times New Roman" panose="02020603050405020304" pitchFamily="18" charset="0"/>
              </a:rPr>
              <a:t> океанами, </a:t>
            </a:r>
            <a:r>
              <a:rPr lang="ru-RU" sz="1800" dirty="0" err="1">
                <a:effectLst/>
                <a:latin typeface="Times New Roman" panose="02020603050405020304" pitchFamily="18" charset="0"/>
                <a:ea typeface="Times New Roman" panose="02020603050405020304" pitchFamily="18" charset="0"/>
              </a:rPr>
              <a:t>сприяло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постійній</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дуже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інтенсивній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акумуляції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сили</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північноамериканському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континенті</a:t>
            </a:r>
            <a:r>
              <a:rPr lang="ru-RU" sz="1800" dirty="0">
                <a:effectLst/>
                <a:latin typeface="Times New Roman" panose="02020603050405020304" pitchFamily="18" charset="0"/>
                <a:ea typeface="Times New Roman" panose="02020603050405020304" pitchFamily="18" charset="0"/>
              </a:rPr>
              <a:t>. З метою </a:t>
            </a:r>
            <a:r>
              <a:rPr lang="ru-RU" sz="1800" dirty="0" err="1">
                <a:effectLst/>
                <a:latin typeface="Times New Roman" panose="02020603050405020304" pitchFamily="18" charset="0"/>
                <a:ea typeface="Times New Roman" panose="02020603050405020304" pitchFamily="18" charset="0"/>
              </a:rPr>
              <a:t>забезпечення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безпеки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кордонів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часто </a:t>
            </a:r>
            <a:r>
              <a:rPr lang="ru-RU" sz="1800" dirty="0" err="1">
                <a:effectLst/>
                <a:latin typeface="Times New Roman" panose="02020603050405020304" pitchFamily="18" charset="0"/>
                <a:ea typeface="Times New Roman" panose="02020603050405020304" pitchFamily="18" charset="0"/>
              </a:rPr>
              <a:t>використовують</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природні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бар'єри</a:t>
            </a:r>
            <a:r>
              <a:rPr lang="ru-RU" sz="1800" dirty="0">
                <a:effectLst/>
                <a:latin typeface="Times New Roman" panose="02020603050405020304" pitchFamily="18" charset="0"/>
                <a:ea typeface="Times New Roman" panose="02020603050405020304" pitchFamily="18" charset="0"/>
              </a:rPr>
              <a:t> (гори, моря, </a:t>
            </a:r>
            <a:r>
              <a:rPr lang="ru-RU" sz="1800" dirty="0" err="1">
                <a:effectLst/>
                <a:latin typeface="Times New Roman" panose="02020603050405020304" pitchFamily="18" charset="0"/>
                <a:ea typeface="Times New Roman" panose="02020603050405020304" pitchFamily="18" charset="0"/>
              </a:rPr>
              <a:t>ріки</a:t>
            </a:r>
            <a:r>
              <a:rPr lang="ru-RU" sz="1800" dirty="0">
                <a:effectLst/>
                <a:latin typeface="Times New Roman" panose="02020603050405020304" pitchFamily="18" charset="0"/>
                <a:ea typeface="Times New Roman" panose="02020603050405020304" pitchFamily="18" charset="0"/>
              </a:rPr>
              <a:t>), а й </a:t>
            </a:r>
            <a:r>
              <a:rPr lang="ru-RU" sz="1800" dirty="0" err="1">
                <a:effectLst/>
                <a:latin typeface="Times New Roman" panose="02020603050405020304" pitchFamily="18" charset="0"/>
                <a:ea typeface="Times New Roman" panose="02020603050405020304" pitchFamily="18" charset="0"/>
              </a:rPr>
              <a:t>штучні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Наприклад</a:t>
            </a:r>
            <a:r>
              <a:rPr lang="ru-RU" sz="1800" dirty="0">
                <a:effectLst/>
                <a:latin typeface="Times New Roman" panose="02020603050405020304" pitchFamily="18" charset="0"/>
                <a:ea typeface="Times New Roman" panose="02020603050405020304" pitchFamily="18" charset="0"/>
              </a:rPr>
              <a:t>, через "</a:t>
            </a:r>
            <a:r>
              <a:rPr lang="ru-RU" sz="1800" dirty="0" err="1">
                <a:effectLst/>
                <a:latin typeface="Times New Roman" panose="02020603050405020304" pitchFamily="18" charset="0"/>
                <a:ea typeface="Times New Roman" panose="02020603050405020304" pitchFamily="18" charset="0"/>
              </a:rPr>
              <a:t>нейтралізацію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окремих</a:t>
            </a:r>
            <a:r>
              <a:rPr lang="ru-RU" sz="1800" dirty="0">
                <a:effectLst/>
                <a:latin typeface="Times New Roman" panose="02020603050405020304" pitchFamily="18" charset="0"/>
                <a:ea typeface="Times New Roman" panose="02020603050405020304" pitchFamily="18" charset="0"/>
              </a:rPr>
              <a:t> держав і </a:t>
            </a:r>
            <a:r>
              <a:rPr lang="ru-RU" sz="1800" dirty="0" err="1">
                <a:effectLst/>
                <a:latin typeface="Times New Roman" panose="02020603050405020304" pitchFamily="18" charset="0"/>
                <a:ea typeface="Times New Roman" panose="02020603050405020304" pitchFamily="18" charset="0"/>
              </a:rPr>
              <a:t>утворення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буферних</a:t>
            </a:r>
            <a:r>
              <a:rPr lang="ru-RU" sz="1800" dirty="0">
                <a:effectLst/>
                <a:latin typeface="Times New Roman" panose="02020603050405020304" pitchFamily="18" charset="0"/>
                <a:ea typeface="Times New Roman" panose="02020603050405020304" pitchFamily="18" charset="0"/>
              </a:rPr>
              <a:t>" держав. </a:t>
            </a:r>
            <a:r>
              <a:rPr lang="ru-RU" sz="1800" dirty="0" err="1">
                <a:effectLst/>
                <a:latin typeface="Times New Roman" panose="02020603050405020304" pitchFamily="18" charset="0"/>
                <a:ea typeface="Times New Roman" panose="02020603050405020304" pitchFamily="18" charset="0"/>
              </a:rPr>
              <a:t>Зокрема</a:t>
            </a:r>
            <a:r>
              <a:rPr lang="ru-RU" sz="1800" dirty="0">
                <a:effectLst/>
                <a:latin typeface="Times New Roman" panose="02020603050405020304" pitchFamily="18" charset="0"/>
                <a:ea typeface="Times New Roman" panose="02020603050405020304" pitchFamily="18" charset="0"/>
              </a:rPr>
              <a:t>, для того, </a:t>
            </a:r>
            <a:r>
              <a:rPr lang="ru-RU" sz="1800" dirty="0" err="1">
                <a:effectLst/>
                <a:latin typeface="Times New Roman" panose="02020603050405020304" pitchFamily="18" charset="0"/>
                <a:ea typeface="Times New Roman" panose="02020603050405020304" pitchFamily="18" charset="0"/>
              </a:rPr>
              <a:t>щоб</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допустити</a:t>
            </a:r>
            <a:r>
              <a:rPr lang="ru-RU" sz="1800" dirty="0">
                <a:effectLst/>
                <a:latin typeface="Times New Roman" panose="02020603050405020304" pitchFamily="18" charset="0"/>
                <a:ea typeface="Times New Roman" panose="02020603050405020304" pitchFamily="18" charset="0"/>
              </a:rPr>
              <a:t> будь-яку </a:t>
            </a:r>
            <a:r>
              <a:rPr lang="ru-RU" sz="1800" dirty="0" err="1">
                <a:effectLst/>
                <a:latin typeface="Times New Roman" panose="02020603050405020304" pitchFamily="18" charset="0"/>
                <a:ea typeface="Times New Roman" panose="02020603050405020304" pitchFamily="18" charset="0"/>
              </a:rPr>
              <a:t>європейську</a:t>
            </a:r>
            <a:r>
              <a:rPr lang="ru-RU" sz="1800" dirty="0">
                <a:effectLst/>
                <a:latin typeface="Times New Roman" panose="02020603050405020304" pitchFamily="18" charset="0"/>
                <a:ea typeface="Times New Roman" panose="02020603050405020304" pitchFamily="18" charset="0"/>
              </a:rPr>
              <a:t> державу до </a:t>
            </a:r>
            <a:r>
              <a:rPr lang="ru-RU" sz="1800" dirty="0" err="1">
                <a:effectLst/>
                <a:latin typeface="Times New Roman" panose="02020603050405020304" pitchFamily="18" charset="0"/>
                <a:ea typeface="Times New Roman" panose="02020603050405020304" pitchFamily="18" charset="0"/>
              </a:rPr>
              <a:t>опанування</a:t>
            </a:r>
            <a:r>
              <a:rPr lang="ru-RU" sz="1800" dirty="0">
                <a:effectLst/>
                <a:latin typeface="Times New Roman" panose="02020603050405020304" pitchFamily="18" charset="0"/>
                <a:ea typeface="Times New Roman" panose="02020603050405020304" pitchFamily="18" charset="0"/>
              </a:rPr>
              <a:t> контролю над </a:t>
            </a:r>
            <a:r>
              <a:rPr lang="ru-RU" sz="1800" dirty="0" err="1">
                <a:effectLst/>
                <a:latin typeface="Times New Roman" panose="02020603050405020304" pitchFamily="18" charset="0"/>
                <a:ea typeface="Times New Roman" panose="02020603050405020304" pitchFamily="18" charset="0"/>
              </a:rPr>
              <a:t>альпійськими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гірськими</a:t>
            </a:r>
            <a:r>
              <a:rPr lang="ru-RU" sz="1800" dirty="0">
                <a:effectLst/>
                <a:latin typeface="Times New Roman" panose="02020603050405020304" pitchFamily="18" charset="0"/>
                <a:ea typeface="Times New Roman" panose="02020603050405020304" pitchFamily="18" charset="0"/>
              </a:rPr>
              <a:t> переходами,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пов'язували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собою </a:t>
            </a:r>
            <a:r>
              <a:rPr lang="ru-RU" sz="1800" dirty="0" err="1">
                <a:effectLst/>
                <a:latin typeface="Times New Roman" panose="02020603050405020304" pitchFamily="18" charset="0"/>
                <a:ea typeface="Times New Roman" panose="02020603050405020304" pitchFamily="18" charset="0"/>
              </a:rPr>
              <a:t>Австрію</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Італію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Німеччину</a:t>
            </a:r>
            <a:r>
              <a:rPr lang="ru-RU" sz="1800" dirty="0">
                <a:effectLst/>
                <a:latin typeface="Times New Roman" panose="02020603050405020304" pitchFamily="18" charset="0"/>
                <a:ea typeface="Times New Roman" panose="02020603050405020304" pitchFamily="18" charset="0"/>
              </a:rPr>
              <a:t> й </a:t>
            </a:r>
            <a:r>
              <a:rPr lang="ru-RU" sz="1800" dirty="0" err="1">
                <a:effectLst/>
                <a:latin typeface="Times New Roman" panose="02020603050405020304" pitchFamily="18" charset="0"/>
                <a:ea typeface="Times New Roman" panose="02020603050405020304" pitchFamily="18" charset="0"/>
              </a:rPr>
              <a:t>Італію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Австрію</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Францію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самі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європейці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наділили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Швейцарію</a:t>
            </a:r>
            <a:r>
              <a:rPr lang="ru-RU" sz="1800" dirty="0">
                <a:effectLst/>
                <a:latin typeface="Times New Roman" panose="02020603050405020304" pitchFamily="18" charset="0"/>
                <a:ea typeface="Times New Roman" panose="02020603050405020304" pitchFamily="18" charset="0"/>
              </a:rPr>
              <a:t> статусом "</a:t>
            </a:r>
            <a:r>
              <a:rPr lang="ru-RU" sz="1800" dirty="0" err="1">
                <a:effectLst/>
                <a:latin typeface="Times New Roman" panose="02020603050405020304" pitchFamily="18" charset="0"/>
                <a:ea typeface="Times New Roman" panose="02020603050405020304" pitchFamily="18" charset="0"/>
              </a:rPr>
              <a:t>нейтральної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уклавши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собою </a:t>
            </a:r>
            <a:r>
              <a:rPr lang="ru-RU" sz="1800" dirty="0" err="1">
                <a:effectLst/>
                <a:latin typeface="Times New Roman" panose="02020603050405020304" pitchFamily="18" charset="0"/>
                <a:ea typeface="Times New Roman" panose="02020603050405020304" pitchFamily="18" charset="0"/>
              </a:rPr>
              <a:t>відповідні</a:t>
            </a:r>
            <a:r>
              <a:rPr lang="ru-RU" sz="1800" dirty="0">
                <a:effectLst/>
                <a:latin typeface="Times New Roman" panose="02020603050405020304" pitchFamily="18" charset="0"/>
                <a:ea typeface="Times New Roman" panose="02020603050405020304" pitchFamily="18" charset="0"/>
              </a:rPr>
              <a:t> угоди. Прикладом </a:t>
            </a:r>
            <a:r>
              <a:rPr lang="ru-RU" sz="1800" dirty="0" err="1">
                <a:effectLst/>
                <a:latin typeface="Times New Roman" panose="02020603050405020304" pitchFamily="18" charset="0"/>
                <a:ea typeface="Times New Roman" panose="02020603050405020304" pitchFamily="18" charset="0"/>
              </a:rPr>
              <a:t>буферних</a:t>
            </a:r>
            <a:r>
              <a:rPr lang="ru-RU" sz="1800" dirty="0">
                <a:effectLst/>
                <a:latin typeface="Times New Roman" panose="02020603050405020304" pitchFamily="18" charset="0"/>
                <a:ea typeface="Times New Roman" panose="02020603050405020304" pitchFamily="18" charset="0"/>
              </a:rPr>
              <a:t> зон </a:t>
            </a:r>
            <a:r>
              <a:rPr lang="ru-RU" sz="1800" dirty="0" err="1">
                <a:effectLst/>
                <a:latin typeface="Times New Roman" panose="02020603050405020304" pitchFamily="18" charset="0"/>
                <a:ea typeface="Times New Roman" panose="02020603050405020304" pitchFamily="18" charset="0"/>
              </a:rPr>
              <a:t>можуть</a:t>
            </a:r>
            <a:r>
              <a:rPr lang="ru-RU" sz="1800" dirty="0">
                <a:effectLst/>
                <a:latin typeface="Times New Roman" panose="02020603050405020304" pitchFamily="18" charset="0"/>
                <a:ea typeface="Times New Roman" panose="02020603050405020304" pitchFamily="18" charset="0"/>
              </a:rPr>
              <a:t> бути </a:t>
            </a:r>
            <a:r>
              <a:rPr lang="ru-RU" sz="1800" dirty="0" err="1">
                <a:effectLst/>
                <a:latin typeface="Times New Roman" panose="02020603050405020304" pitchFamily="18" charset="0"/>
                <a:ea typeface="Times New Roman" panose="02020603050405020304" pitchFamily="18" charset="0"/>
              </a:rPr>
              <a:t>такі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як Корея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росією</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Китаєм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Афганістан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Індією</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росією</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17</a:t>
            </a:fld>
            <a:endParaRPr lang="uk-UA"/>
          </a:p>
        </p:txBody>
      </p:sp>
    </p:spTree>
    <p:extLst>
      <p:ext uri="{BB962C8B-B14F-4D97-AF65-F5344CB8AC3E}">
        <p14:creationId xmlns:p14="http://schemas.microsoft.com/office/powerpoint/2010/main" val="2149004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err="1">
                <a:effectLst/>
                <a:latin typeface="Times New Roman" panose="02020603050405020304" pitchFamily="18" charset="0"/>
                <a:ea typeface="Times New Roman" panose="02020603050405020304" pitchFamily="18" charset="0"/>
              </a:rPr>
              <a:t>Населення</a:t>
            </a:r>
            <a:r>
              <a:rPr lang="ru-RU" sz="1800" b="1" dirty="0">
                <a:effectLst/>
                <a:latin typeface="Times New Roman" panose="02020603050405020304" pitchFamily="18" charset="0"/>
                <a:ea typeface="Times New Roman" panose="02020603050405020304" pitchFamily="18" charset="0"/>
              </a:rPr>
              <a:t>.</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говорити</a:t>
            </a:r>
            <a:r>
              <a:rPr lang="ru-RU" sz="1800" dirty="0">
                <a:effectLst/>
                <a:latin typeface="Times New Roman" panose="02020603050405020304" pitchFamily="18" charset="0"/>
                <a:ea typeface="Times New Roman" panose="02020603050405020304" pitchFamily="18" charset="0"/>
              </a:rPr>
              <a:t> про </a:t>
            </a:r>
            <a:r>
              <a:rPr lang="ru-RU" sz="1800" dirty="0" err="1">
                <a:effectLst/>
                <a:latin typeface="Times New Roman" panose="02020603050405020304" pitchFamily="18" charset="0"/>
                <a:ea typeface="Times New Roman" panose="02020603050405020304" pitchFamily="18" charset="0"/>
              </a:rPr>
              <a:t>населення</a:t>
            </a:r>
            <a:r>
              <a:rPr lang="ru-RU" sz="1800" dirty="0">
                <a:effectLst/>
                <a:latin typeface="Times New Roman" panose="02020603050405020304" pitchFamily="18" charset="0"/>
                <a:ea typeface="Times New Roman" panose="02020603050405020304" pitchFamily="18" charset="0"/>
              </a:rPr>
              <a:t> як один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чинників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впливу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то </a:t>
            </a:r>
            <a:r>
              <a:rPr lang="ru-RU" sz="1800" dirty="0" err="1">
                <a:effectLst/>
                <a:latin typeface="Times New Roman" panose="02020603050405020304" pitchFamily="18" charset="0"/>
                <a:ea typeface="Times New Roman" panose="02020603050405020304" pitchFamily="18" charset="0"/>
              </a:rPr>
              <a:t>варто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характеризувати</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кількісний</a:t>
            </a:r>
            <a:r>
              <a:rPr lang="ru-RU" sz="1800" dirty="0">
                <a:effectLst/>
                <a:latin typeface="Times New Roman" panose="02020603050405020304" pitchFamily="18" charset="0"/>
                <a:ea typeface="Times New Roman" panose="02020603050405020304" pitchFamily="18" charset="0"/>
              </a:rPr>
              <a:t> склад, а й стан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здоров'я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вікову</a:t>
            </a:r>
            <a:r>
              <a:rPr lang="ru-RU" sz="1800" dirty="0">
                <a:effectLst/>
                <a:latin typeface="Times New Roman" panose="02020603050405020304" pitchFamily="18" charset="0"/>
                <a:ea typeface="Times New Roman" panose="02020603050405020304" pitchFamily="18" charset="0"/>
              </a:rPr>
              <a:t> структуру, </a:t>
            </a:r>
            <a:r>
              <a:rPr lang="ru-RU" sz="1800" dirty="0" err="1">
                <a:effectLst/>
                <a:latin typeface="Times New Roman" panose="02020603050405020304" pitchFamily="18" charset="0"/>
                <a:ea typeface="Times New Roman" panose="02020603050405020304" pitchFamily="18" charset="0"/>
              </a:rPr>
              <a:t>природний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приріст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соціальні</a:t>
            </a:r>
            <a:r>
              <a:rPr lang="ru-RU" sz="1800" dirty="0">
                <a:effectLst/>
                <a:latin typeface="Times New Roman" panose="02020603050405020304" pitchFamily="18" charset="0"/>
                <a:ea typeface="Times New Roman" panose="02020603050405020304" pitchFamily="18" charset="0"/>
              </a:rPr>
              <a:t> характеристики. </a:t>
            </a:r>
            <a:r>
              <a:rPr lang="ru-RU" sz="1800" dirty="0" err="1">
                <a:effectLst/>
                <a:latin typeface="Times New Roman" panose="02020603050405020304" pitchFamily="18" charset="0"/>
                <a:ea typeface="Times New Roman" panose="02020603050405020304" pitchFamily="18" charset="0"/>
              </a:rPr>
              <a:t>Ще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Арістотель</a:t>
            </a:r>
            <a:r>
              <a:rPr lang="ru-RU" sz="1800" dirty="0">
                <a:effectLst/>
                <a:latin typeface="Times New Roman" panose="02020603050405020304" pitchFamily="18" charset="0"/>
                <a:ea typeface="Times New Roman" panose="02020603050405020304" pitchFamily="18" charset="0"/>
              </a:rPr>
              <a:t> писав,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Спарта впала тому,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забракло</a:t>
            </a:r>
            <a:r>
              <a:rPr lang="ru-RU" sz="1800" dirty="0">
                <a:effectLst/>
                <a:latin typeface="Times New Roman" panose="02020603050405020304" pitchFamily="18" charset="0"/>
                <a:ea typeface="Times New Roman" panose="02020603050405020304" pitchFamily="18" charset="0"/>
              </a:rPr>
              <a:t> людей. </a:t>
            </a:r>
            <a:r>
              <a:rPr lang="ru-RU" sz="1800" dirty="0" err="1">
                <a:effectLst/>
                <a:latin typeface="Times New Roman" panose="02020603050405020304" pitchFamily="18" charset="0"/>
                <a:ea typeface="Times New Roman" panose="02020603050405020304" pitchFamily="18" charset="0"/>
              </a:rPr>
              <a:t>Згідно</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положенням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класичної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військової</a:t>
            </a:r>
            <a:r>
              <a:rPr lang="ru-RU" sz="1800" dirty="0">
                <a:effectLst/>
                <a:latin typeface="Times New Roman" panose="02020603050405020304" pitchFamily="18" charset="0"/>
                <a:ea typeface="Times New Roman" panose="02020603050405020304" pitchFamily="18" charset="0"/>
              </a:rPr>
              <a:t> науки, </a:t>
            </a:r>
            <a:r>
              <a:rPr lang="ru-RU" sz="1800" dirty="0" err="1">
                <a:effectLst/>
                <a:latin typeface="Times New Roman" panose="02020603050405020304" pitchFamily="18" charset="0"/>
                <a:ea typeface="Times New Roman" panose="02020603050405020304" pitchFamily="18" charset="0"/>
              </a:rPr>
              <a:t>суттєва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перевага</a:t>
            </a:r>
            <a:r>
              <a:rPr lang="ru-RU" sz="1800" dirty="0">
                <a:effectLst/>
                <a:latin typeface="Times New Roman" panose="02020603050405020304" pitchFamily="18" charset="0"/>
                <a:ea typeface="Times New Roman" panose="02020603050405020304" pitchFamily="18" charset="0"/>
              </a:rPr>
              <a:t> над противником — </a:t>
            </a:r>
            <a:r>
              <a:rPr lang="ru-RU" sz="1800" dirty="0" err="1">
                <a:effectLst/>
                <a:latin typeface="Times New Roman" panose="02020603050405020304" pitchFamily="18" charset="0"/>
                <a:ea typeface="Times New Roman" panose="02020603050405020304" pitchFamily="18" charset="0"/>
              </a:rPr>
              <a:t>вирішальна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умова</a:t>
            </a:r>
            <a:r>
              <a:rPr lang="ru-RU" sz="1800" dirty="0">
                <a:effectLst/>
                <a:latin typeface="Times New Roman" panose="02020603050405020304" pitchFamily="18" charset="0"/>
                <a:ea typeface="Times New Roman" panose="02020603050405020304" pitchFamily="18" charset="0"/>
              </a:rPr>
              <a:t> перемоги, і </a:t>
            </a:r>
            <a:r>
              <a:rPr lang="ru-RU" sz="1800" dirty="0" err="1">
                <a:effectLst/>
                <a:latin typeface="Times New Roman" panose="02020603050405020304" pitchFamily="18" charset="0"/>
                <a:ea typeface="Times New Roman" panose="02020603050405020304" pitchFamily="18" charset="0"/>
              </a:rPr>
              <a:t>прикладів</a:t>
            </a:r>
            <a:r>
              <a:rPr lang="ru-RU" sz="1800" dirty="0">
                <a:effectLst/>
                <a:latin typeface="Times New Roman" panose="02020603050405020304" pitchFamily="18" charset="0"/>
                <a:ea typeface="Times New Roman" panose="02020603050405020304" pitchFamily="18" charset="0"/>
              </a:rPr>
              <a:t> тому </a:t>
            </a:r>
            <a:r>
              <a:rPr lang="ru-RU" sz="1800" dirty="0" err="1">
                <a:effectLst/>
                <a:latin typeface="Times New Roman" panose="02020603050405020304" pitchFamily="18" charset="0"/>
                <a:ea typeface="Times New Roman" panose="02020603050405020304" pitchFamily="18" charset="0"/>
              </a:rPr>
              <a:t>чимало</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сучасних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умовах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помітний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вплив</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міжнародні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справи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країна</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населенням</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менше</a:t>
            </a:r>
            <a:r>
              <a:rPr lang="ru-RU" sz="1800" dirty="0">
                <a:effectLst/>
                <a:latin typeface="Times New Roman" panose="02020603050405020304" pitchFamily="18" charset="0"/>
                <a:ea typeface="Times New Roman" panose="02020603050405020304" pitchFamily="18" charset="0"/>
              </a:rPr>
              <a:t> 50 млн </a:t>
            </a:r>
            <a:r>
              <a:rPr lang="ru-RU" sz="1800" dirty="0" err="1">
                <a:effectLst/>
                <a:latin typeface="Times New Roman" panose="02020603050405020304" pitchFamily="18" charset="0"/>
                <a:ea typeface="Times New Roman" panose="02020603050405020304" pitchFamily="18" charset="0"/>
              </a:rPr>
              <a:t>осіб</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Окрім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кількісного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виміру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населення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дослідники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звертають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увагу</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національний</a:t>
            </a:r>
            <a:r>
              <a:rPr lang="ru-RU" sz="1800" dirty="0">
                <a:effectLst/>
                <a:latin typeface="Times New Roman" panose="02020603050405020304" pitchFamily="18" charset="0"/>
                <a:ea typeface="Times New Roman" panose="02020603050405020304" pitchFamily="18" charset="0"/>
              </a:rPr>
              <a:t> характер, </a:t>
            </a:r>
            <a:r>
              <a:rPr lang="ru-RU" sz="1800" dirty="0" err="1">
                <a:effectLst/>
                <a:latin typeface="Times New Roman" panose="02020603050405020304" pitchFamily="18" charset="0"/>
                <a:ea typeface="Times New Roman" panose="02020603050405020304" pitchFamily="18" charset="0"/>
              </a:rPr>
              <a:t>ментальні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риси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Ще</a:t>
            </a:r>
            <a:r>
              <a:rPr lang="ru-RU" sz="1800" dirty="0">
                <a:effectLst/>
                <a:latin typeface="Times New Roman" panose="02020603050405020304" pitchFamily="18" charset="0"/>
                <a:ea typeface="Times New Roman" panose="02020603050405020304" pitchFamily="18" charset="0"/>
              </a:rPr>
              <a:t> Тацит писав про </a:t>
            </a:r>
            <a:r>
              <a:rPr lang="ru-RU" sz="1800" dirty="0" err="1">
                <a:effectLst/>
                <a:latin typeface="Times New Roman" panose="02020603050405020304" pitchFamily="18" charset="0"/>
                <a:ea typeface="Times New Roman" panose="02020603050405020304" pitchFamily="18" charset="0"/>
              </a:rPr>
              <a:t>деструктивні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політичні</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військові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нахили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германських</a:t>
            </a:r>
            <a:r>
              <a:rPr lang="ru-RU" sz="1800" dirty="0">
                <a:effectLst/>
                <a:latin typeface="Times New Roman" panose="02020603050405020304" pitchFamily="18" charset="0"/>
                <a:ea typeface="Times New Roman" panose="02020603050405020304" pitchFamily="18" charset="0"/>
              </a:rPr>
              <a:t> племен, </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пізніше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було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простежити</a:t>
            </a:r>
            <a:r>
              <a:rPr lang="ru-RU" sz="1800" dirty="0">
                <a:effectLst/>
                <a:latin typeface="Times New Roman" panose="02020603050405020304" pitchFamily="18" charset="0"/>
                <a:ea typeface="Times New Roman" panose="02020603050405020304" pitchFamily="18" charset="0"/>
              </a:rPr>
              <a:t> і в </a:t>
            </a:r>
            <a:r>
              <a:rPr lang="ru-RU" sz="1800" dirty="0" err="1">
                <a:effectLst/>
                <a:latin typeface="Times New Roman" panose="02020603050405020304" pitchFamily="18" charset="0"/>
                <a:ea typeface="Times New Roman" panose="02020603050405020304" pitchFamily="18" charset="0"/>
              </a:rPr>
              <a:t>діях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армій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Фрідріха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Барбаросси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Гітлера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Формуванню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саме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такої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спрямованості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німецької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зовнішньої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сприяли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авторитарність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колективізм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обожнювання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риси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національного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менталітету</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18</a:t>
            </a:fld>
            <a:endParaRPr lang="uk-UA"/>
          </a:p>
        </p:txBody>
      </p:sp>
    </p:spTree>
    <p:extLst>
      <p:ext uri="{BB962C8B-B14F-4D97-AF65-F5344CB8AC3E}">
        <p14:creationId xmlns:p14="http://schemas.microsoft.com/office/powerpoint/2010/main" val="2088606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err="1">
                <a:effectLst/>
                <a:latin typeface="Times New Roman" panose="02020603050405020304" pitchFamily="18" charset="0"/>
                <a:ea typeface="Times New Roman" panose="02020603050405020304" pitchFamily="18" charset="0"/>
              </a:rPr>
              <a:t>Населення</a:t>
            </a:r>
            <a:r>
              <a:rPr lang="ru-RU" sz="1800" b="1" dirty="0">
                <a:effectLst/>
                <a:latin typeface="Times New Roman" panose="02020603050405020304" pitchFamily="18" charset="0"/>
                <a:ea typeface="Times New Roman" panose="02020603050405020304" pitchFamily="18" charset="0"/>
              </a:rPr>
              <a:t>.</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говорити</a:t>
            </a:r>
            <a:r>
              <a:rPr lang="ru-RU" sz="1800" dirty="0">
                <a:effectLst/>
                <a:latin typeface="Times New Roman" panose="02020603050405020304" pitchFamily="18" charset="0"/>
                <a:ea typeface="Times New Roman" panose="02020603050405020304" pitchFamily="18" charset="0"/>
              </a:rPr>
              <a:t> про </a:t>
            </a:r>
            <a:r>
              <a:rPr lang="ru-RU" sz="1800" dirty="0" err="1">
                <a:effectLst/>
                <a:latin typeface="Times New Roman" panose="02020603050405020304" pitchFamily="18" charset="0"/>
                <a:ea typeface="Times New Roman" panose="02020603050405020304" pitchFamily="18" charset="0"/>
              </a:rPr>
              <a:t>населення</a:t>
            </a:r>
            <a:r>
              <a:rPr lang="ru-RU" sz="1800" dirty="0">
                <a:effectLst/>
                <a:latin typeface="Times New Roman" panose="02020603050405020304" pitchFamily="18" charset="0"/>
                <a:ea typeface="Times New Roman" panose="02020603050405020304" pitchFamily="18" charset="0"/>
              </a:rPr>
              <a:t> як один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чинників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впливу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то </a:t>
            </a:r>
            <a:r>
              <a:rPr lang="ru-RU" sz="1800" dirty="0" err="1">
                <a:effectLst/>
                <a:latin typeface="Times New Roman" panose="02020603050405020304" pitchFamily="18" charset="0"/>
                <a:ea typeface="Times New Roman" panose="02020603050405020304" pitchFamily="18" charset="0"/>
              </a:rPr>
              <a:t>варто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характеризувати</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кількісний</a:t>
            </a:r>
            <a:r>
              <a:rPr lang="ru-RU" sz="1800" dirty="0">
                <a:effectLst/>
                <a:latin typeface="Times New Roman" panose="02020603050405020304" pitchFamily="18" charset="0"/>
                <a:ea typeface="Times New Roman" panose="02020603050405020304" pitchFamily="18" charset="0"/>
              </a:rPr>
              <a:t> склад, а й стан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здоров'я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вікову</a:t>
            </a:r>
            <a:r>
              <a:rPr lang="ru-RU" sz="1800" dirty="0">
                <a:effectLst/>
                <a:latin typeface="Times New Roman" panose="02020603050405020304" pitchFamily="18" charset="0"/>
                <a:ea typeface="Times New Roman" panose="02020603050405020304" pitchFamily="18" charset="0"/>
              </a:rPr>
              <a:t> структуру, </a:t>
            </a:r>
            <a:r>
              <a:rPr lang="ru-RU" sz="1800" dirty="0" err="1">
                <a:effectLst/>
                <a:latin typeface="Times New Roman" panose="02020603050405020304" pitchFamily="18" charset="0"/>
                <a:ea typeface="Times New Roman" panose="02020603050405020304" pitchFamily="18" charset="0"/>
              </a:rPr>
              <a:t>природний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приріст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соціальні</a:t>
            </a:r>
            <a:r>
              <a:rPr lang="ru-RU" sz="1800" dirty="0">
                <a:effectLst/>
                <a:latin typeface="Times New Roman" panose="02020603050405020304" pitchFamily="18" charset="0"/>
                <a:ea typeface="Times New Roman" panose="02020603050405020304" pitchFamily="18" charset="0"/>
              </a:rPr>
              <a:t> характеристики. </a:t>
            </a:r>
            <a:r>
              <a:rPr lang="ru-RU" sz="1800" dirty="0" err="1">
                <a:effectLst/>
                <a:latin typeface="Times New Roman" panose="02020603050405020304" pitchFamily="18" charset="0"/>
                <a:ea typeface="Times New Roman" panose="02020603050405020304" pitchFamily="18" charset="0"/>
              </a:rPr>
              <a:t>Ще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Арістотель</a:t>
            </a:r>
            <a:r>
              <a:rPr lang="ru-RU" sz="1800" dirty="0">
                <a:effectLst/>
                <a:latin typeface="Times New Roman" panose="02020603050405020304" pitchFamily="18" charset="0"/>
                <a:ea typeface="Times New Roman" panose="02020603050405020304" pitchFamily="18" charset="0"/>
              </a:rPr>
              <a:t> писав,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Спарта впала тому,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забракло</a:t>
            </a:r>
            <a:r>
              <a:rPr lang="ru-RU" sz="1800" dirty="0">
                <a:effectLst/>
                <a:latin typeface="Times New Roman" panose="02020603050405020304" pitchFamily="18" charset="0"/>
                <a:ea typeface="Times New Roman" panose="02020603050405020304" pitchFamily="18" charset="0"/>
              </a:rPr>
              <a:t> людей. </a:t>
            </a:r>
            <a:r>
              <a:rPr lang="ru-RU" sz="1800" dirty="0" err="1">
                <a:effectLst/>
                <a:latin typeface="Times New Roman" panose="02020603050405020304" pitchFamily="18" charset="0"/>
                <a:ea typeface="Times New Roman" panose="02020603050405020304" pitchFamily="18" charset="0"/>
              </a:rPr>
              <a:t>Згідно</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положенням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класичної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військової</a:t>
            </a:r>
            <a:r>
              <a:rPr lang="ru-RU" sz="1800" dirty="0">
                <a:effectLst/>
                <a:latin typeface="Times New Roman" panose="02020603050405020304" pitchFamily="18" charset="0"/>
                <a:ea typeface="Times New Roman" panose="02020603050405020304" pitchFamily="18" charset="0"/>
              </a:rPr>
              <a:t> науки, </a:t>
            </a:r>
            <a:r>
              <a:rPr lang="ru-RU" sz="1800" dirty="0" err="1">
                <a:effectLst/>
                <a:latin typeface="Times New Roman" panose="02020603050405020304" pitchFamily="18" charset="0"/>
                <a:ea typeface="Times New Roman" panose="02020603050405020304" pitchFamily="18" charset="0"/>
              </a:rPr>
              <a:t>суттєва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перевага</a:t>
            </a:r>
            <a:r>
              <a:rPr lang="ru-RU" sz="1800" dirty="0">
                <a:effectLst/>
                <a:latin typeface="Times New Roman" panose="02020603050405020304" pitchFamily="18" charset="0"/>
                <a:ea typeface="Times New Roman" panose="02020603050405020304" pitchFamily="18" charset="0"/>
              </a:rPr>
              <a:t> над противником — </a:t>
            </a:r>
            <a:r>
              <a:rPr lang="ru-RU" sz="1800" dirty="0" err="1">
                <a:effectLst/>
                <a:latin typeface="Times New Roman" panose="02020603050405020304" pitchFamily="18" charset="0"/>
                <a:ea typeface="Times New Roman" panose="02020603050405020304" pitchFamily="18" charset="0"/>
              </a:rPr>
              <a:t>вирішальна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умова</a:t>
            </a:r>
            <a:r>
              <a:rPr lang="ru-RU" sz="1800" dirty="0">
                <a:effectLst/>
                <a:latin typeface="Times New Roman" panose="02020603050405020304" pitchFamily="18" charset="0"/>
                <a:ea typeface="Times New Roman" panose="02020603050405020304" pitchFamily="18" charset="0"/>
              </a:rPr>
              <a:t> перемоги, і </a:t>
            </a:r>
            <a:r>
              <a:rPr lang="ru-RU" sz="1800" dirty="0" err="1">
                <a:effectLst/>
                <a:latin typeface="Times New Roman" panose="02020603050405020304" pitchFamily="18" charset="0"/>
                <a:ea typeface="Times New Roman" panose="02020603050405020304" pitchFamily="18" charset="0"/>
              </a:rPr>
              <a:t>прикладів</a:t>
            </a:r>
            <a:r>
              <a:rPr lang="ru-RU" sz="1800" dirty="0">
                <a:effectLst/>
                <a:latin typeface="Times New Roman" panose="02020603050405020304" pitchFamily="18" charset="0"/>
                <a:ea typeface="Times New Roman" panose="02020603050405020304" pitchFamily="18" charset="0"/>
              </a:rPr>
              <a:t> тому </a:t>
            </a:r>
            <a:r>
              <a:rPr lang="ru-RU" sz="1800" dirty="0" err="1">
                <a:effectLst/>
                <a:latin typeface="Times New Roman" panose="02020603050405020304" pitchFamily="18" charset="0"/>
                <a:ea typeface="Times New Roman" panose="02020603050405020304" pitchFamily="18" charset="0"/>
              </a:rPr>
              <a:t>чимало</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сучасних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умовах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помітний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вплив</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міжнародні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справи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країна</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населенням</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менше</a:t>
            </a:r>
            <a:r>
              <a:rPr lang="ru-RU" sz="1800" dirty="0">
                <a:effectLst/>
                <a:latin typeface="Times New Roman" panose="02020603050405020304" pitchFamily="18" charset="0"/>
                <a:ea typeface="Times New Roman" panose="02020603050405020304" pitchFamily="18" charset="0"/>
              </a:rPr>
              <a:t> 50 млн </a:t>
            </a:r>
            <a:r>
              <a:rPr lang="ru-RU" sz="1800" dirty="0" err="1">
                <a:effectLst/>
                <a:latin typeface="Times New Roman" panose="02020603050405020304" pitchFamily="18" charset="0"/>
                <a:ea typeface="Times New Roman" panose="02020603050405020304" pitchFamily="18" charset="0"/>
              </a:rPr>
              <a:t>осіб</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Окрім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кількісного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виміру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населення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дослідники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звертають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увагу</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національний</a:t>
            </a:r>
            <a:r>
              <a:rPr lang="ru-RU" sz="1800" dirty="0">
                <a:effectLst/>
                <a:latin typeface="Times New Roman" panose="02020603050405020304" pitchFamily="18" charset="0"/>
                <a:ea typeface="Times New Roman" panose="02020603050405020304" pitchFamily="18" charset="0"/>
              </a:rPr>
              <a:t> характер, </a:t>
            </a:r>
            <a:r>
              <a:rPr lang="ru-RU" sz="1800" dirty="0" err="1">
                <a:effectLst/>
                <a:latin typeface="Times New Roman" panose="02020603050405020304" pitchFamily="18" charset="0"/>
                <a:ea typeface="Times New Roman" panose="02020603050405020304" pitchFamily="18" charset="0"/>
              </a:rPr>
              <a:t>ментальні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риси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Ще</a:t>
            </a:r>
            <a:r>
              <a:rPr lang="ru-RU" sz="1800" dirty="0">
                <a:effectLst/>
                <a:latin typeface="Times New Roman" panose="02020603050405020304" pitchFamily="18" charset="0"/>
                <a:ea typeface="Times New Roman" panose="02020603050405020304" pitchFamily="18" charset="0"/>
              </a:rPr>
              <a:t> Тацит писав про </a:t>
            </a:r>
            <a:r>
              <a:rPr lang="ru-RU" sz="1800" dirty="0" err="1">
                <a:effectLst/>
                <a:latin typeface="Times New Roman" panose="02020603050405020304" pitchFamily="18" charset="0"/>
                <a:ea typeface="Times New Roman" panose="02020603050405020304" pitchFamily="18" charset="0"/>
              </a:rPr>
              <a:t>деструктивні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політичні</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військові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нахили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германських</a:t>
            </a:r>
            <a:r>
              <a:rPr lang="ru-RU" sz="1800" dirty="0">
                <a:effectLst/>
                <a:latin typeface="Times New Roman" panose="02020603050405020304" pitchFamily="18" charset="0"/>
                <a:ea typeface="Times New Roman" panose="02020603050405020304" pitchFamily="18" charset="0"/>
              </a:rPr>
              <a:t> племен, </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пізніше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було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простежити</a:t>
            </a:r>
            <a:r>
              <a:rPr lang="ru-RU" sz="1800" dirty="0">
                <a:effectLst/>
                <a:latin typeface="Times New Roman" panose="02020603050405020304" pitchFamily="18" charset="0"/>
                <a:ea typeface="Times New Roman" panose="02020603050405020304" pitchFamily="18" charset="0"/>
              </a:rPr>
              <a:t> і в </a:t>
            </a:r>
            <a:r>
              <a:rPr lang="ru-RU" sz="1800" dirty="0" err="1">
                <a:effectLst/>
                <a:latin typeface="Times New Roman" panose="02020603050405020304" pitchFamily="18" charset="0"/>
                <a:ea typeface="Times New Roman" panose="02020603050405020304" pitchFamily="18" charset="0"/>
              </a:rPr>
              <a:t>діях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армій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Фрідріха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Барбаросси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Гітлера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Формуванню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саме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такої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спрямованості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німецької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зовнішньої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сприяли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авторитарність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колективізм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обожнювання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риси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національного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менталітету</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19</a:t>
            </a:fld>
            <a:endParaRPr lang="uk-UA"/>
          </a:p>
        </p:txBody>
      </p:sp>
    </p:spTree>
    <p:extLst>
      <p:ext uri="{BB962C8B-B14F-4D97-AF65-F5344CB8AC3E}">
        <p14:creationId xmlns:p14="http://schemas.microsoft.com/office/powerpoint/2010/main" val="2696178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err="1">
                <a:effectLst/>
                <a:latin typeface="Times New Roman" panose="02020603050405020304" pitchFamily="18" charset="0"/>
                <a:ea typeface="Times New Roman" panose="02020603050405020304" pitchFamily="18" charset="0"/>
              </a:rPr>
              <a:t>Населення</a:t>
            </a:r>
            <a:r>
              <a:rPr lang="ru-RU" sz="1800" b="1" dirty="0">
                <a:effectLst/>
                <a:latin typeface="Times New Roman" panose="02020603050405020304" pitchFamily="18" charset="0"/>
                <a:ea typeface="Times New Roman" panose="02020603050405020304" pitchFamily="18" charset="0"/>
              </a:rPr>
              <a:t>.</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говорити</a:t>
            </a:r>
            <a:r>
              <a:rPr lang="ru-RU" sz="1800" dirty="0">
                <a:effectLst/>
                <a:latin typeface="Times New Roman" panose="02020603050405020304" pitchFamily="18" charset="0"/>
                <a:ea typeface="Times New Roman" panose="02020603050405020304" pitchFamily="18" charset="0"/>
              </a:rPr>
              <a:t> про </a:t>
            </a:r>
            <a:r>
              <a:rPr lang="ru-RU" sz="1800" dirty="0" err="1">
                <a:effectLst/>
                <a:latin typeface="Times New Roman" panose="02020603050405020304" pitchFamily="18" charset="0"/>
                <a:ea typeface="Times New Roman" panose="02020603050405020304" pitchFamily="18" charset="0"/>
              </a:rPr>
              <a:t>населення</a:t>
            </a:r>
            <a:r>
              <a:rPr lang="ru-RU" sz="1800" dirty="0">
                <a:effectLst/>
                <a:latin typeface="Times New Roman" panose="02020603050405020304" pitchFamily="18" charset="0"/>
                <a:ea typeface="Times New Roman" panose="02020603050405020304" pitchFamily="18" charset="0"/>
              </a:rPr>
              <a:t> як один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чинників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впливу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то </a:t>
            </a:r>
            <a:r>
              <a:rPr lang="ru-RU" sz="1800" dirty="0" err="1">
                <a:effectLst/>
                <a:latin typeface="Times New Roman" panose="02020603050405020304" pitchFamily="18" charset="0"/>
                <a:ea typeface="Times New Roman" panose="02020603050405020304" pitchFamily="18" charset="0"/>
              </a:rPr>
              <a:t>варто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характеризувати</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кількісний</a:t>
            </a:r>
            <a:r>
              <a:rPr lang="ru-RU" sz="1800" dirty="0">
                <a:effectLst/>
                <a:latin typeface="Times New Roman" panose="02020603050405020304" pitchFamily="18" charset="0"/>
                <a:ea typeface="Times New Roman" panose="02020603050405020304" pitchFamily="18" charset="0"/>
              </a:rPr>
              <a:t> склад, а й стан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здоров'я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вікову</a:t>
            </a:r>
            <a:r>
              <a:rPr lang="ru-RU" sz="1800" dirty="0">
                <a:effectLst/>
                <a:latin typeface="Times New Roman" panose="02020603050405020304" pitchFamily="18" charset="0"/>
                <a:ea typeface="Times New Roman" panose="02020603050405020304" pitchFamily="18" charset="0"/>
              </a:rPr>
              <a:t> структуру, </a:t>
            </a:r>
            <a:r>
              <a:rPr lang="ru-RU" sz="1800" dirty="0" err="1">
                <a:effectLst/>
                <a:latin typeface="Times New Roman" panose="02020603050405020304" pitchFamily="18" charset="0"/>
                <a:ea typeface="Times New Roman" panose="02020603050405020304" pitchFamily="18" charset="0"/>
              </a:rPr>
              <a:t>природний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приріст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соціальні</a:t>
            </a:r>
            <a:r>
              <a:rPr lang="ru-RU" sz="1800" dirty="0">
                <a:effectLst/>
                <a:latin typeface="Times New Roman" panose="02020603050405020304" pitchFamily="18" charset="0"/>
                <a:ea typeface="Times New Roman" panose="02020603050405020304" pitchFamily="18" charset="0"/>
              </a:rPr>
              <a:t> характеристики. </a:t>
            </a:r>
            <a:r>
              <a:rPr lang="ru-RU" sz="1800" dirty="0" err="1">
                <a:effectLst/>
                <a:latin typeface="Times New Roman" panose="02020603050405020304" pitchFamily="18" charset="0"/>
                <a:ea typeface="Times New Roman" panose="02020603050405020304" pitchFamily="18" charset="0"/>
              </a:rPr>
              <a:t>Ще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Арістотель</a:t>
            </a:r>
            <a:r>
              <a:rPr lang="ru-RU" sz="1800" dirty="0">
                <a:effectLst/>
                <a:latin typeface="Times New Roman" panose="02020603050405020304" pitchFamily="18" charset="0"/>
                <a:ea typeface="Times New Roman" panose="02020603050405020304" pitchFamily="18" charset="0"/>
              </a:rPr>
              <a:t> писав,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Спарта впала тому,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забракло</a:t>
            </a:r>
            <a:r>
              <a:rPr lang="ru-RU" sz="1800" dirty="0">
                <a:effectLst/>
                <a:latin typeface="Times New Roman" panose="02020603050405020304" pitchFamily="18" charset="0"/>
                <a:ea typeface="Times New Roman" panose="02020603050405020304" pitchFamily="18" charset="0"/>
              </a:rPr>
              <a:t> людей. </a:t>
            </a:r>
            <a:r>
              <a:rPr lang="ru-RU" sz="1800" dirty="0" err="1">
                <a:effectLst/>
                <a:latin typeface="Times New Roman" panose="02020603050405020304" pitchFamily="18" charset="0"/>
                <a:ea typeface="Times New Roman" panose="02020603050405020304" pitchFamily="18" charset="0"/>
              </a:rPr>
              <a:t>Згідно</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положенням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класичної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військової</a:t>
            </a:r>
            <a:r>
              <a:rPr lang="ru-RU" sz="1800" dirty="0">
                <a:effectLst/>
                <a:latin typeface="Times New Roman" panose="02020603050405020304" pitchFamily="18" charset="0"/>
                <a:ea typeface="Times New Roman" panose="02020603050405020304" pitchFamily="18" charset="0"/>
              </a:rPr>
              <a:t> науки, </a:t>
            </a:r>
            <a:r>
              <a:rPr lang="ru-RU" sz="1800" dirty="0" err="1">
                <a:effectLst/>
                <a:latin typeface="Times New Roman" panose="02020603050405020304" pitchFamily="18" charset="0"/>
                <a:ea typeface="Times New Roman" panose="02020603050405020304" pitchFamily="18" charset="0"/>
              </a:rPr>
              <a:t>суттєва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перевага</a:t>
            </a:r>
            <a:r>
              <a:rPr lang="ru-RU" sz="1800" dirty="0">
                <a:effectLst/>
                <a:latin typeface="Times New Roman" panose="02020603050405020304" pitchFamily="18" charset="0"/>
                <a:ea typeface="Times New Roman" panose="02020603050405020304" pitchFamily="18" charset="0"/>
              </a:rPr>
              <a:t> над противником — </a:t>
            </a:r>
            <a:r>
              <a:rPr lang="ru-RU" sz="1800" dirty="0" err="1">
                <a:effectLst/>
                <a:latin typeface="Times New Roman" panose="02020603050405020304" pitchFamily="18" charset="0"/>
                <a:ea typeface="Times New Roman" panose="02020603050405020304" pitchFamily="18" charset="0"/>
              </a:rPr>
              <a:t>вирішальна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умова</a:t>
            </a:r>
            <a:r>
              <a:rPr lang="ru-RU" sz="1800" dirty="0">
                <a:effectLst/>
                <a:latin typeface="Times New Roman" panose="02020603050405020304" pitchFamily="18" charset="0"/>
                <a:ea typeface="Times New Roman" panose="02020603050405020304" pitchFamily="18" charset="0"/>
              </a:rPr>
              <a:t> перемоги, і </a:t>
            </a:r>
            <a:r>
              <a:rPr lang="ru-RU" sz="1800" dirty="0" err="1">
                <a:effectLst/>
                <a:latin typeface="Times New Roman" panose="02020603050405020304" pitchFamily="18" charset="0"/>
                <a:ea typeface="Times New Roman" panose="02020603050405020304" pitchFamily="18" charset="0"/>
              </a:rPr>
              <a:t>прикладів</a:t>
            </a:r>
            <a:r>
              <a:rPr lang="ru-RU" sz="1800" dirty="0">
                <a:effectLst/>
                <a:latin typeface="Times New Roman" panose="02020603050405020304" pitchFamily="18" charset="0"/>
                <a:ea typeface="Times New Roman" panose="02020603050405020304" pitchFamily="18" charset="0"/>
              </a:rPr>
              <a:t> тому </a:t>
            </a:r>
            <a:r>
              <a:rPr lang="ru-RU" sz="1800" dirty="0" err="1">
                <a:effectLst/>
                <a:latin typeface="Times New Roman" panose="02020603050405020304" pitchFamily="18" charset="0"/>
                <a:ea typeface="Times New Roman" panose="02020603050405020304" pitchFamily="18" charset="0"/>
              </a:rPr>
              <a:t>чимало</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сучасних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умовах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помітний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вплив</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міжнародні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справи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країна</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населенням</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менше</a:t>
            </a:r>
            <a:r>
              <a:rPr lang="ru-RU" sz="1800" dirty="0">
                <a:effectLst/>
                <a:latin typeface="Times New Roman" panose="02020603050405020304" pitchFamily="18" charset="0"/>
                <a:ea typeface="Times New Roman" panose="02020603050405020304" pitchFamily="18" charset="0"/>
              </a:rPr>
              <a:t> 50 млн </a:t>
            </a:r>
            <a:r>
              <a:rPr lang="ru-RU" sz="1800" dirty="0" err="1">
                <a:effectLst/>
                <a:latin typeface="Times New Roman" panose="02020603050405020304" pitchFamily="18" charset="0"/>
                <a:ea typeface="Times New Roman" panose="02020603050405020304" pitchFamily="18" charset="0"/>
              </a:rPr>
              <a:t>осіб</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Окрім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кількісного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виміру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населення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дослідники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звертають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увагу</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національний</a:t>
            </a:r>
            <a:r>
              <a:rPr lang="ru-RU" sz="1800" dirty="0">
                <a:effectLst/>
                <a:latin typeface="Times New Roman" panose="02020603050405020304" pitchFamily="18" charset="0"/>
                <a:ea typeface="Times New Roman" panose="02020603050405020304" pitchFamily="18" charset="0"/>
              </a:rPr>
              <a:t> характер, </a:t>
            </a:r>
            <a:r>
              <a:rPr lang="ru-RU" sz="1800" dirty="0" err="1">
                <a:effectLst/>
                <a:latin typeface="Times New Roman" panose="02020603050405020304" pitchFamily="18" charset="0"/>
                <a:ea typeface="Times New Roman" panose="02020603050405020304" pitchFamily="18" charset="0"/>
              </a:rPr>
              <a:t>ментальні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риси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Ще</a:t>
            </a:r>
            <a:r>
              <a:rPr lang="ru-RU" sz="1800" dirty="0">
                <a:effectLst/>
                <a:latin typeface="Times New Roman" panose="02020603050405020304" pitchFamily="18" charset="0"/>
                <a:ea typeface="Times New Roman" panose="02020603050405020304" pitchFamily="18" charset="0"/>
              </a:rPr>
              <a:t> Тацит писав про </a:t>
            </a:r>
            <a:r>
              <a:rPr lang="ru-RU" sz="1800" dirty="0" err="1">
                <a:effectLst/>
                <a:latin typeface="Times New Roman" panose="02020603050405020304" pitchFamily="18" charset="0"/>
                <a:ea typeface="Times New Roman" panose="02020603050405020304" pitchFamily="18" charset="0"/>
              </a:rPr>
              <a:t>деструктивні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політичні</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військові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нахили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германських</a:t>
            </a:r>
            <a:r>
              <a:rPr lang="ru-RU" sz="1800" dirty="0">
                <a:effectLst/>
                <a:latin typeface="Times New Roman" panose="02020603050405020304" pitchFamily="18" charset="0"/>
                <a:ea typeface="Times New Roman" panose="02020603050405020304" pitchFamily="18" charset="0"/>
              </a:rPr>
              <a:t> племен, </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пізніше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було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простежити</a:t>
            </a:r>
            <a:r>
              <a:rPr lang="ru-RU" sz="1800" dirty="0">
                <a:effectLst/>
                <a:latin typeface="Times New Roman" panose="02020603050405020304" pitchFamily="18" charset="0"/>
                <a:ea typeface="Times New Roman" panose="02020603050405020304" pitchFamily="18" charset="0"/>
              </a:rPr>
              <a:t> і в </a:t>
            </a:r>
            <a:r>
              <a:rPr lang="ru-RU" sz="1800" dirty="0" err="1">
                <a:effectLst/>
                <a:latin typeface="Times New Roman" panose="02020603050405020304" pitchFamily="18" charset="0"/>
                <a:ea typeface="Times New Roman" panose="02020603050405020304" pitchFamily="18" charset="0"/>
              </a:rPr>
              <a:t>діях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армій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Фрідріха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Барбаросси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Гітлера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Формуванню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саме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такої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спрямованості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німецької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зовнішньої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сприяли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авторитарність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колективізм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обожнювання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риси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національного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менталітету</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20</a:t>
            </a:fld>
            <a:endParaRPr lang="uk-UA"/>
          </a:p>
        </p:txBody>
      </p:sp>
    </p:spTree>
    <p:extLst>
      <p:ext uri="{BB962C8B-B14F-4D97-AF65-F5344CB8AC3E}">
        <p14:creationId xmlns:p14="http://schemas.microsoft.com/office/powerpoint/2010/main" val="2108228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indent="450215" algn="just" fontAlgn="auto">
              <a:lnSpc>
                <a:spcPts val="1800"/>
              </a:lnSpc>
              <a:tabLst>
                <a:tab pos="180340" algn="l"/>
                <a:tab pos="5029200" algn="l"/>
              </a:tabLst>
            </a:pPr>
            <a:r>
              <a:rPr lang="ru-RU" sz="1800" b="1" dirty="0" err="1">
                <a:effectLst/>
                <a:latin typeface="Times New Roman" panose="02020603050405020304" pitchFamily="18" charset="0"/>
                <a:ea typeface="Times New Roman" panose="02020603050405020304" pitchFamily="18" charset="0"/>
              </a:rPr>
              <a:t>Дипломатію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розглядати</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чинник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Досвідчені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дипломати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вміють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захистити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своєї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створити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сприятливий</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неї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клімат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дозволяє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реалізовувати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свої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цілі</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навпаки</a:t>
            </a:r>
            <a:r>
              <a:rPr lang="ru-RU" sz="1800" dirty="0">
                <a:effectLst/>
                <a:latin typeface="Times New Roman" panose="02020603050405020304" pitchFamily="18" charset="0"/>
                <a:ea typeface="Times New Roman" panose="02020603050405020304" pitchFamily="18" charset="0"/>
              </a:rPr>
              <a:t>, через </a:t>
            </a:r>
            <a:r>
              <a:rPr lang="ru-RU" sz="1800" dirty="0" err="1">
                <a:effectLst/>
                <a:latin typeface="Times New Roman" panose="02020603050405020304" pitchFamily="18" charset="0"/>
                <a:ea typeface="Times New Roman" panose="02020603050405020304" pitchFamily="18" charset="0"/>
              </a:rPr>
              <a:t>невдалу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дипломатію</a:t>
            </a:r>
            <a:r>
              <a:rPr lang="ru-RU" sz="1800" dirty="0">
                <a:effectLst/>
                <a:latin typeface="Times New Roman" panose="02020603050405020304" pitchFamily="18" charset="0"/>
                <a:ea typeface="Times New Roman" panose="02020603050405020304" pitchFamily="18" charset="0"/>
              </a:rPr>
              <a:t> Наполеон, </a:t>
            </a:r>
            <a:r>
              <a:rPr lang="ru-RU" sz="1800" dirty="0" err="1">
                <a:effectLst/>
                <a:latin typeface="Times New Roman" panose="02020603050405020304" pitchFamily="18" charset="0"/>
                <a:ea typeface="Times New Roman" panose="02020603050405020304" pitchFamily="18" charset="0"/>
              </a:rPr>
              <a:t>наприклад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втратив</a:t>
            </a:r>
            <a:r>
              <a:rPr lang="ru-RU" sz="1800" dirty="0">
                <a:effectLst/>
                <a:latin typeface="Times New Roman" panose="02020603050405020304" pitchFamily="18" charset="0"/>
                <a:ea typeface="Times New Roman" panose="02020603050405020304" pitchFamily="18" charset="0"/>
              </a:rPr>
              <a:t> усе,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здобув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військовий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геній</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err="1">
                <a:effectLst/>
                <a:latin typeface="Times New Roman" panose="02020603050405020304" pitchFamily="18" charset="0"/>
                <a:ea typeface="Times New Roman" panose="02020603050405020304" pitchFamily="18" charset="0"/>
              </a:rPr>
              <a:t>Дипломатія</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специфічною</a:t>
            </a:r>
            <a:r>
              <a:rPr lang="ru-RU" sz="1800" dirty="0">
                <a:effectLst/>
                <a:latin typeface="Times New Roman" panose="02020603050405020304" pitchFamily="18" charset="0"/>
                <a:ea typeface="Times New Roman" panose="02020603050405020304" pitchFamily="18" charset="0"/>
              </a:rPr>
              <a:t> сферою </a:t>
            </a:r>
            <a:r>
              <a:rPr lang="ru-RU" sz="1800" dirty="0" err="1">
                <a:effectLst/>
                <a:latin typeface="Times New Roman" panose="02020603050405020304" pitchFamily="18" charset="0"/>
                <a:ea typeface="Times New Roman" panose="02020603050405020304" pitchFamily="18" charset="0"/>
              </a:rPr>
              <a:t>зовнішньополітичної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діяльності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яка </a:t>
            </a:r>
            <a:r>
              <a:rPr lang="ru-RU" sz="1800" dirty="0" err="1">
                <a:effectLst/>
                <a:latin typeface="Times New Roman" panose="02020603050405020304" pitchFamily="18" charset="0"/>
                <a:ea typeface="Times New Roman" panose="02020603050405020304" pitchFamily="18" charset="0"/>
              </a:rPr>
              <a:t>ґрунтується</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застосуванні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несилових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засобів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досягнення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цілей</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міжнародному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середовищі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Тобто</a:t>
            </a:r>
            <a:r>
              <a:rPr lang="ru-RU" sz="1800"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дипломатія</a:t>
            </a:r>
            <a:r>
              <a:rPr lang="ru-RU" sz="1800" b="1" dirty="0">
                <a:effectLst/>
                <a:latin typeface="Times New Roman" panose="02020603050405020304" pitchFamily="18" charset="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сукупність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невійськових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практичних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заходів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прийомів</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методів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застосовуються</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урахуванням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конкретних</a:t>
            </a:r>
            <a:r>
              <a:rPr lang="ru-RU" sz="1800" dirty="0">
                <a:effectLst/>
                <a:latin typeface="Times New Roman" panose="02020603050405020304" pitchFamily="18" charset="0"/>
                <a:ea typeface="Times New Roman" panose="02020603050405020304" pitchFamily="18" charset="0"/>
              </a:rPr>
              <a:t> умов і </a:t>
            </a:r>
            <a:r>
              <a:rPr lang="ru-RU" sz="1800" dirty="0" err="1">
                <a:effectLst/>
                <a:latin typeface="Times New Roman" panose="02020603050405020304" pitchFamily="18" charset="0"/>
                <a:ea typeface="Times New Roman" panose="02020603050405020304" pitchFamily="18" charset="0"/>
              </a:rPr>
              <a:t>поставлених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завдань</a:t>
            </a:r>
            <a:r>
              <a:rPr lang="ru-RU" sz="1800" dirty="0">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21</a:t>
            </a:fld>
            <a:endParaRPr lang="uk-UA"/>
          </a:p>
        </p:txBody>
      </p:sp>
    </p:spTree>
    <p:extLst>
      <p:ext uri="{BB962C8B-B14F-4D97-AF65-F5344CB8AC3E}">
        <p14:creationId xmlns:p14="http://schemas.microsoft.com/office/powerpoint/2010/main" val="3108462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Дипломатія, як система зовнішніх державних інституцій, пов’язана з виконанням трьох найважливіших функцій ― інформаційної, переговорної та договірної: </a:t>
            </a:r>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22</a:t>
            </a:fld>
            <a:endParaRPr lang="uk-UA"/>
          </a:p>
        </p:txBody>
      </p:sp>
    </p:spTree>
    <p:extLst>
      <p:ext uri="{BB962C8B-B14F-4D97-AF65-F5344CB8AC3E}">
        <p14:creationId xmlns:p14="http://schemas.microsoft.com/office/powerpoint/2010/main" val="3524055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Times New Roman" panose="02020603050405020304" pitchFamily="18" charset="0"/>
              </a:rPr>
              <a:t>Для </a:t>
            </a:r>
            <a:r>
              <a:rPr lang="ru-RU" sz="1800" dirty="0" err="1">
                <a:effectLst/>
                <a:latin typeface="Times New Roman" panose="02020603050405020304" pitchFamily="18" charset="0"/>
                <a:ea typeface="Times New Roman" panose="02020603050405020304" pitchFamily="18" charset="0"/>
              </a:rPr>
              <a:t>реалізації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своїх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найважливіших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функцій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тобто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проведення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переговорів</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укладення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угод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дипломатія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використовує</a:t>
            </a:r>
            <a:r>
              <a:rPr lang="ru-RU" sz="1800" dirty="0">
                <a:effectLst/>
                <a:latin typeface="Times New Roman" panose="02020603050405020304" pitchFamily="18" charset="0"/>
                <a:ea typeface="Times New Roman" panose="02020603050405020304" pitchFamily="18" charset="0"/>
              </a:rPr>
              <a:t> низку </a:t>
            </a:r>
            <a:r>
              <a:rPr lang="ru-RU" sz="1800" dirty="0" err="1">
                <a:effectLst/>
                <a:latin typeface="Times New Roman" panose="02020603050405020304" pitchFamily="18" charset="0"/>
                <a:ea typeface="Times New Roman" panose="02020603050405020304" pitchFamily="18" charset="0"/>
              </a:rPr>
              <a:t>прийомів</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засобів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комплексно </a:t>
            </a:r>
            <a:r>
              <a:rPr lang="ru-RU" sz="1800" dirty="0" err="1">
                <a:effectLst/>
                <a:latin typeface="Times New Roman" panose="02020603050405020304" pitchFamily="18" charset="0"/>
                <a:ea typeface="Times New Roman" panose="02020603050405020304" pitchFamily="18" charset="0"/>
              </a:rPr>
              <a:t>виявляються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її</a:t>
            </a:r>
            <a:r>
              <a:rPr lang="ru-RU" sz="1800" dirty="0">
                <a:effectLst/>
                <a:latin typeface="Times New Roman" panose="02020603050405020304" pitchFamily="18" charset="0"/>
                <a:ea typeface="Times New Roman" panose="02020603050405020304" pitchFamily="18" charset="0"/>
              </a:rPr>
              <a:t> формах. </a:t>
            </a:r>
            <a:r>
              <a:rPr lang="ru-RU" sz="1800" dirty="0" err="1">
                <a:effectLst/>
                <a:latin typeface="Times New Roman" panose="02020603050405020304" pitchFamily="18" charset="0"/>
                <a:ea typeface="Times New Roman" panose="02020603050405020304" pitchFamily="18" charset="0"/>
              </a:rPr>
              <a:t>Розрізняють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чотири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форми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дипломатичної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діяльності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спеціальні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місії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постійні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представництва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конференції</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міжнародні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організації</a:t>
            </a:r>
            <a:r>
              <a:rPr lang="ru-RU" sz="1800"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широко </a:t>
            </a:r>
            <a:r>
              <a:rPr lang="ru-RU" sz="1800" dirty="0" err="1">
                <a:effectLst/>
                <a:latin typeface="Times New Roman" panose="02020603050405020304" pitchFamily="18" charset="0"/>
                <a:ea typeface="Times New Roman" panose="02020603050405020304" pitchFamily="18" charset="0"/>
              </a:rPr>
              <a:t>використовують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форми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дипломатичної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діяльності</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сучасних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залежно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конкретної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ситуації</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необхідності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тих </a:t>
            </a:r>
            <a:r>
              <a:rPr lang="ru-RU" sz="1800" dirty="0" err="1">
                <a:effectLst/>
                <a:latin typeface="Times New Roman" panose="02020603050405020304" pitchFamily="18" charset="0"/>
                <a:ea typeface="Times New Roman" panose="02020603050405020304" pitchFamily="18" charset="0"/>
              </a:rPr>
              <a:t>чи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інших</a:t>
            </a:r>
            <a:r>
              <a:rPr lang="ru-RU" sz="1800" dirty="0">
                <a:effectLst/>
                <a:latin typeface="Times New Roman" panose="02020603050405020304" pitchFamily="18" charset="0"/>
                <a:ea typeface="Times New Roman" panose="02020603050405020304" pitchFamily="18" charset="0"/>
              </a:rPr>
              <a:t> проблем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суперечностей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ними. </a:t>
            </a:r>
            <a:r>
              <a:rPr lang="ru-RU" sz="1800" dirty="0" err="1">
                <a:effectLst/>
                <a:latin typeface="Times New Roman" panose="02020603050405020304" pitchFamily="18" charset="0"/>
                <a:ea typeface="Times New Roman" panose="02020603050405020304" pitchFamily="18" charset="0"/>
              </a:rPr>
              <a:t>Форми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дипломатичної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діяльності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доповнюють</a:t>
            </a:r>
            <a:r>
              <a:rPr lang="ru-RU" sz="1800" dirty="0">
                <a:effectLst/>
                <a:latin typeface="Times New Roman" panose="02020603050405020304" pitchFamily="18" charset="0"/>
                <a:ea typeface="Times New Roman" panose="02020603050405020304" pitchFamily="18" charset="0"/>
              </a:rPr>
              <a:t> одна одну, </a:t>
            </a:r>
            <a:r>
              <a:rPr lang="ru-RU" sz="1800" dirty="0" err="1">
                <a:effectLst/>
                <a:latin typeface="Times New Roman" panose="02020603050405020304" pitchFamily="18" charset="0"/>
                <a:ea typeface="Times New Roman" panose="02020603050405020304" pitchFamily="18" charset="0"/>
              </a:rPr>
              <a:t>оскільки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застосовують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переважно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паралельно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намагаючись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посилити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ефект</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сфері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зовнішньої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політики</a:t>
            </a:r>
            <a:r>
              <a:rPr lang="uk-UA" sz="1800" dirty="0">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23</a:t>
            </a:fld>
            <a:endParaRPr lang="uk-UA"/>
          </a:p>
        </p:txBody>
      </p:sp>
    </p:spTree>
    <p:extLst>
      <p:ext uri="{BB962C8B-B14F-4D97-AF65-F5344CB8AC3E}">
        <p14:creationId xmlns:p14="http://schemas.microsoft.com/office/powerpoint/2010/main" val="707784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indent="450215" algn="just" fontAlgn="auto">
              <a:lnSpc>
                <a:spcPts val="1800"/>
              </a:lnSpc>
              <a:tabLst>
                <a:tab pos="180340" algn="l"/>
                <a:tab pos="5029200" algn="l"/>
              </a:tabLst>
            </a:pPr>
            <a:r>
              <a:rPr lang="ru-RU" sz="1800" dirty="0" err="1">
                <a:effectLst/>
                <a:latin typeface="Times New Roman" panose="02020603050405020304" pitchFamily="18" charset="0"/>
                <a:ea typeface="Times New Roman" panose="02020603050405020304" pitchFamily="18" charset="0"/>
              </a:rPr>
              <a:t>Міжнародне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співробітництво</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інтеграція</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взаємопов'язаними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процесами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передбачають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взаємодію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країнами</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міжнародними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організаціями</a:t>
            </a:r>
            <a:r>
              <a:rPr lang="ru-RU" sz="1800" dirty="0">
                <a:effectLst/>
                <a:latin typeface="Times New Roman" panose="02020603050405020304" pitchFamily="18" charset="0"/>
                <a:ea typeface="Times New Roman" panose="02020603050405020304" pitchFamily="18" charset="0"/>
              </a:rPr>
              <a:t>.</a:t>
            </a:r>
            <a:r>
              <a:rPr lang="uk-UA" sz="1800" dirty="0">
                <a:effectLst/>
                <a:latin typeface="Times New Roman" panose="02020603050405020304" pitchFamily="18" charset="0"/>
                <a:ea typeface="Times New Roman" panose="02020603050405020304" pitchFamily="18" charset="0"/>
              </a:rPr>
              <a:t> Тому доцільно розглянути, що таке інтеграція. </a:t>
            </a:r>
          </a:p>
          <a:p>
            <a:pPr indent="450215" algn="just" fontAlgn="auto">
              <a:lnSpc>
                <a:spcPts val="1800"/>
              </a:lnSpc>
              <a:tabLst>
                <a:tab pos="180340" algn="l"/>
                <a:tab pos="5029200" algn="l"/>
              </a:tabLst>
            </a:pPr>
            <a:r>
              <a:rPr lang="ru-RU" sz="1800" b="1" dirty="0" err="1">
                <a:solidFill>
                  <a:srgbClr val="000000"/>
                </a:solidFill>
                <a:effectLst/>
                <a:latin typeface="Times New Roman" panose="02020603050405020304" pitchFamily="18" charset="0"/>
                <a:ea typeface="Times New Roman" panose="02020603050405020304" pitchFamily="18" charset="0"/>
              </a:rPr>
              <a:t>Інтеграційний</a:t>
            </a:r>
            <a:r>
              <a:rPr lang="ru-RU" sz="1800" b="1" dirty="0">
                <a:solidFill>
                  <a:srgbClr val="000000"/>
                </a:solidFill>
                <a:effectLst/>
                <a:latin typeface="Times New Roman" panose="02020603050405020304" pitchFamily="18" charset="0"/>
                <a:ea typeface="Times New Roman" panose="02020603050405020304" pitchFamily="18" charset="0"/>
              </a:rPr>
              <a:t> </a:t>
            </a:r>
            <a:r>
              <a:rPr lang="ru-RU" sz="1800" b="1" dirty="0" err="1">
                <a:solidFill>
                  <a:srgbClr val="000000"/>
                </a:solidFill>
                <a:effectLst/>
                <a:latin typeface="Times New Roman" panose="02020603050405020304" pitchFamily="18" charset="0"/>
                <a:ea typeface="Times New Roman" panose="02020603050405020304" pitchFamily="18" charset="0"/>
              </a:rPr>
              <a:t>процес</a:t>
            </a:r>
            <a:r>
              <a:rPr lang="ru-RU" sz="1800" dirty="0">
                <a:solidFill>
                  <a:srgbClr val="000000"/>
                </a:solidFill>
                <a:effectLst/>
                <a:latin typeface="Times New Roman" panose="02020603050405020304" pitchFamily="18" charset="0"/>
                <a:ea typeface="Times New Roman" panose="02020603050405020304" pitchFamily="18" charset="0"/>
              </a:rPr>
              <a:t> – є </a:t>
            </a:r>
            <a:r>
              <a:rPr lang="ru-RU" sz="1800" dirty="0" err="1">
                <a:solidFill>
                  <a:srgbClr val="000000"/>
                </a:solidFill>
                <a:effectLst/>
                <a:latin typeface="Times New Roman" panose="02020603050405020304" pitchFamily="18" charset="0"/>
                <a:ea typeface="Times New Roman" panose="02020603050405020304" pitchFamily="18" charset="0"/>
              </a:rPr>
              <a:t>процес</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становлення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нової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цілісності</a:t>
            </a:r>
            <a:r>
              <a:rPr lang="ru-RU" sz="1800" dirty="0">
                <a:solidFill>
                  <a:srgbClr val="000000"/>
                </a:solidFill>
                <a:effectLst/>
                <a:latin typeface="Times New Roman" panose="02020603050405020304" pitchFamily="18" charset="0"/>
                <a:ea typeface="Times New Roman" panose="02020603050405020304" pitchFamily="18" charset="0"/>
              </a:rPr>
              <a:t> в </a:t>
            </a:r>
            <a:r>
              <a:rPr lang="ru-RU" sz="1800" dirty="0" err="1">
                <a:solidFill>
                  <a:srgbClr val="000000"/>
                </a:solidFill>
                <a:effectLst/>
                <a:latin typeface="Times New Roman" panose="02020603050405020304" pitchFamily="18" charset="0"/>
                <a:ea typeface="Times New Roman" panose="02020603050405020304" pitchFamily="18" charset="0"/>
              </a:rPr>
              <a:t>результаті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упорядкування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узгодження</a:t>
            </a:r>
            <a:r>
              <a:rPr lang="ru-RU" sz="1800" dirty="0">
                <a:solidFill>
                  <a:srgbClr val="000000"/>
                </a:solidFill>
                <a:effectLst/>
                <a:latin typeface="Times New Roman" panose="02020603050405020304" pitchFamily="18" charset="0"/>
                <a:ea typeface="Times New Roman" panose="02020603050405020304" pitchFamily="18" charset="0"/>
              </a:rPr>
              <a:t> й </a:t>
            </a:r>
            <a:r>
              <a:rPr lang="ru-RU" sz="1800" dirty="0" err="1">
                <a:solidFill>
                  <a:srgbClr val="000000"/>
                </a:solidFill>
                <a:effectLst/>
                <a:latin typeface="Times New Roman" panose="02020603050405020304" pitchFamily="18" charset="0"/>
                <a:ea typeface="Times New Roman" panose="02020603050405020304" pitchFamily="18" charset="0"/>
              </a:rPr>
              <a:t>об'єднання</a:t>
            </a:r>
            <a:r>
              <a:rPr lang="ru-RU" sz="1800" dirty="0">
                <a:solidFill>
                  <a:srgbClr val="000000"/>
                </a:solidFill>
                <a:effectLst/>
                <a:latin typeface="Times New Roman" panose="02020603050405020304" pitchFamily="18" charset="0"/>
                <a:ea typeface="Times New Roman" panose="02020603050405020304" pitchFamily="18" charset="0"/>
              </a:rPr>
              <a:t> в </a:t>
            </a:r>
            <a:r>
              <a:rPr lang="ru-RU" sz="1800" dirty="0" err="1">
                <a:solidFill>
                  <a:srgbClr val="000000"/>
                </a:solidFill>
                <a:effectLst/>
                <a:latin typeface="Times New Roman" panose="02020603050405020304" pitchFamily="18" charset="0"/>
                <a:ea typeface="Times New Roman" panose="02020603050405020304" pitchFamily="18" charset="0"/>
              </a:rPr>
              <a:t>просторі</a:t>
            </a:r>
            <a:r>
              <a:rPr lang="ru-RU" sz="1800" dirty="0">
                <a:solidFill>
                  <a:srgbClr val="000000"/>
                </a:solidFill>
                <a:effectLst/>
                <a:latin typeface="Times New Roman" panose="02020603050405020304" pitchFamily="18" charset="0"/>
                <a:ea typeface="Times New Roman" panose="02020603050405020304" pitchFamily="18" charset="0"/>
              </a:rPr>
              <a:t> і в </a:t>
            </a:r>
            <a:r>
              <a:rPr lang="ru-RU" sz="1800" dirty="0" err="1">
                <a:solidFill>
                  <a:srgbClr val="000000"/>
                </a:solidFill>
                <a:effectLst/>
                <a:latin typeface="Times New Roman" panose="02020603050405020304" pitchFamily="18" charset="0"/>
                <a:ea typeface="Times New Roman" panose="02020603050405020304" pitchFamily="18" charset="0"/>
              </a:rPr>
              <a:t>часі</a:t>
            </a:r>
            <a:r>
              <a:rPr lang="ru-RU" sz="1800" dirty="0">
                <a:solidFill>
                  <a:srgbClr val="000000"/>
                </a:solidFill>
                <a:effectLst/>
                <a:latin typeface="Times New Roman" panose="02020603050405020304" pitchFamily="18" charset="0"/>
                <a:ea typeface="Times New Roman" panose="02020603050405020304" pitchFamily="18" charset="0"/>
              </a:rPr>
              <a:t> структур і </a:t>
            </a:r>
            <a:r>
              <a:rPr lang="ru-RU" sz="1800" dirty="0" err="1">
                <a:solidFill>
                  <a:srgbClr val="000000"/>
                </a:solidFill>
                <a:effectLst/>
                <a:latin typeface="Times New Roman" panose="02020603050405020304" pitchFamily="18" charset="0"/>
                <a:ea typeface="Times New Roman" panose="02020603050405020304" pitchFamily="18" charset="0"/>
              </a:rPr>
              <a:t>функцій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вже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існуючих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відкритих</a:t>
            </a:r>
            <a:r>
              <a:rPr lang="ru-RU" sz="1800" dirty="0">
                <a:solidFill>
                  <a:srgbClr val="000000"/>
                </a:solidFill>
                <a:effectLst/>
                <a:latin typeface="Times New Roman" panose="02020603050405020304" pitchFamily="18" charset="0"/>
                <a:ea typeface="Times New Roman" panose="02020603050405020304" pitchFamily="18" charset="0"/>
              </a:rPr>
              <a:t> систем на кожному з </a:t>
            </a:r>
            <a:r>
              <a:rPr lang="ru-RU" sz="1800" dirty="0" err="1">
                <a:solidFill>
                  <a:srgbClr val="000000"/>
                </a:solidFill>
                <a:effectLst/>
                <a:latin typeface="Times New Roman" panose="02020603050405020304" pitchFamily="18" charset="0"/>
                <a:ea typeface="Times New Roman" panose="02020603050405020304" pitchFamily="18" charset="0"/>
              </a:rPr>
              <a:t>рівнів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їхньої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організації</a:t>
            </a:r>
            <a:r>
              <a:rPr lang="ru-RU" sz="1800" dirty="0">
                <a:solidFill>
                  <a:srgbClr val="000000"/>
                </a:solidFill>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b="1" dirty="0" err="1">
                <a:solidFill>
                  <a:srgbClr val="000000"/>
                </a:solidFill>
                <a:effectLst/>
                <a:latin typeface="Times New Roman" panose="02020603050405020304" pitchFamily="18" charset="0"/>
                <a:ea typeface="Times New Roman" panose="02020603050405020304" pitchFamily="18" charset="0"/>
              </a:rPr>
              <a:t>Добровільна</a:t>
            </a:r>
            <a:r>
              <a:rPr lang="ru-RU" sz="1800" b="1" dirty="0">
                <a:solidFill>
                  <a:srgbClr val="000000"/>
                </a:solidFill>
                <a:effectLst/>
                <a:latin typeface="Times New Roman" panose="02020603050405020304" pitchFamily="18" charset="0"/>
                <a:ea typeface="Times New Roman" panose="02020603050405020304" pitchFamily="18" charset="0"/>
              </a:rPr>
              <a:t> </a:t>
            </a:r>
            <a:r>
              <a:rPr lang="ru-RU" sz="1800" b="1" dirty="0" err="1">
                <a:solidFill>
                  <a:srgbClr val="000000"/>
                </a:solidFill>
                <a:effectLst/>
                <a:latin typeface="Times New Roman" panose="02020603050405020304" pitchFamily="18" charset="0"/>
                <a:ea typeface="Times New Roman" panose="02020603050405020304" pitchFamily="18" charset="0"/>
              </a:rPr>
              <a:t>інтеграція</a:t>
            </a:r>
            <a:r>
              <a:rPr lang="ru-RU" sz="1800" dirty="0">
                <a:solidFill>
                  <a:srgbClr val="000000"/>
                </a:solidFill>
                <a:effectLst/>
                <a:latin typeface="Times New Roman" panose="02020603050405020304" pitchFamily="18" charset="0"/>
                <a:ea typeface="Times New Roman" panose="02020603050405020304" pitchFamily="18" charset="0"/>
              </a:rPr>
              <a:t>, яка </a:t>
            </a:r>
            <a:r>
              <a:rPr lang="ru-RU" sz="1800" dirty="0" err="1">
                <a:solidFill>
                  <a:srgbClr val="000000"/>
                </a:solidFill>
                <a:effectLst/>
                <a:latin typeface="Times New Roman" panose="02020603050405020304" pitchFamily="18" charset="0"/>
                <a:ea typeface="Times New Roman" panose="02020603050405020304" pitchFamily="18" charset="0"/>
              </a:rPr>
              <a:t>відбувається</a:t>
            </a:r>
            <a:r>
              <a:rPr lang="ru-RU" sz="1800" dirty="0">
                <a:solidFill>
                  <a:srgbClr val="000000"/>
                </a:solidFill>
                <a:effectLst/>
                <a:latin typeface="Times New Roman" panose="02020603050405020304" pitchFamily="18" charset="0"/>
                <a:ea typeface="Times New Roman" panose="02020603050405020304" pitchFamily="18" charset="0"/>
              </a:rPr>
              <a:t> з </a:t>
            </a:r>
            <a:r>
              <a:rPr lang="ru-RU" sz="1800" dirty="0" err="1">
                <a:solidFill>
                  <a:srgbClr val="000000"/>
                </a:solidFill>
                <a:effectLst/>
                <a:latin typeface="Times New Roman" panose="02020603050405020304" pitchFamily="18" charset="0"/>
                <a:ea typeface="Times New Roman" panose="02020603050405020304" pitchFamily="18" charset="0"/>
              </a:rPr>
              <a:t>ініціативи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політичної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еліти</a:t>
            </a:r>
            <a:r>
              <a:rPr lang="ru-RU" sz="1800" dirty="0">
                <a:solidFill>
                  <a:srgbClr val="000000"/>
                </a:solidFill>
                <a:effectLst/>
                <a:latin typeface="Times New Roman" panose="02020603050405020304" pitchFamily="18" charset="0"/>
                <a:ea typeface="Times New Roman" panose="02020603050405020304" pitchFamily="18" charset="0"/>
              </a:rPr>
              <a:t> і при </a:t>
            </a:r>
            <a:r>
              <a:rPr lang="ru-RU" sz="1800" dirty="0" err="1">
                <a:solidFill>
                  <a:srgbClr val="000000"/>
                </a:solidFill>
                <a:effectLst/>
                <a:latin typeface="Times New Roman" panose="02020603050405020304" pitchFamily="18" charset="0"/>
                <a:ea typeface="Times New Roman" panose="02020603050405020304" pitchFamily="18" charset="0"/>
              </a:rPr>
              <a:t>масовій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підтримці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населення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кожної</a:t>
            </a:r>
            <a:r>
              <a:rPr lang="ru-RU" sz="1800" dirty="0">
                <a:solidFill>
                  <a:srgbClr val="000000"/>
                </a:solidFill>
                <a:effectLst/>
                <a:latin typeface="Times New Roman" panose="02020603050405020304" pitchFamily="18" charset="0"/>
                <a:ea typeface="Times New Roman" panose="02020603050405020304" pitchFamily="18" charset="0"/>
              </a:rPr>
              <a:t> з </a:t>
            </a:r>
            <a:r>
              <a:rPr lang="ru-RU" sz="1800" dirty="0" err="1">
                <a:solidFill>
                  <a:srgbClr val="000000"/>
                </a:solidFill>
                <a:effectLst/>
                <a:latin typeface="Times New Roman" panose="02020603050405020304" pitchFamily="18" charset="0"/>
                <a:ea typeface="Times New Roman" panose="02020603050405020304" pitchFamily="18" charset="0"/>
              </a:rPr>
              <a:t>частин</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що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інтегрується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може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мати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місце</a:t>
            </a:r>
            <a:r>
              <a:rPr lang="ru-RU" sz="1800" dirty="0">
                <a:solidFill>
                  <a:srgbClr val="000000"/>
                </a:solidFill>
                <a:effectLst/>
                <a:latin typeface="Times New Roman" panose="02020603050405020304" pitchFamily="18" charset="0"/>
                <a:ea typeface="Times New Roman" panose="02020603050405020304" pitchFamily="18" charset="0"/>
              </a:rPr>
              <a:t>, перш за все, у </a:t>
            </a:r>
            <a:r>
              <a:rPr lang="ru-RU" sz="1800" dirty="0" err="1">
                <a:solidFill>
                  <a:srgbClr val="000000"/>
                </a:solidFill>
                <a:effectLst/>
                <a:latin typeface="Times New Roman" panose="02020603050405020304" pitchFamily="18" charset="0"/>
                <a:ea typeface="Times New Roman" panose="02020603050405020304" pitchFamily="18" charset="0"/>
              </a:rPr>
              <a:t>відкритих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суспільствах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або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між</a:t>
            </a:r>
            <a:r>
              <a:rPr lang="ru-RU" sz="1800" dirty="0">
                <a:solidFill>
                  <a:srgbClr val="000000"/>
                </a:solidFill>
                <a:effectLst/>
                <a:latin typeface="Times New Roman" panose="02020603050405020304" pitchFamily="18" charset="0"/>
                <a:ea typeface="Times New Roman" panose="02020603050405020304" pitchFamily="18" charset="0"/>
              </a:rPr>
              <a:t> ними. </a:t>
            </a:r>
            <a:r>
              <a:rPr lang="ru-RU" sz="1800" dirty="0" err="1">
                <a:solidFill>
                  <a:srgbClr val="000000"/>
                </a:solidFill>
                <a:effectLst/>
                <a:latin typeface="Times New Roman" panose="02020603050405020304" pitchFamily="18" charset="0"/>
                <a:ea typeface="Times New Roman" panose="02020603050405020304" pitchFamily="18" charset="0"/>
              </a:rPr>
              <a:t>Яскравим</a:t>
            </a:r>
            <a:r>
              <a:rPr lang="ru-RU" sz="1800" dirty="0">
                <a:solidFill>
                  <a:srgbClr val="000000"/>
                </a:solidFill>
                <a:effectLst/>
                <a:latin typeface="Times New Roman" panose="02020603050405020304" pitchFamily="18" charset="0"/>
                <a:ea typeface="Times New Roman" panose="02020603050405020304" pitchFamily="18" charset="0"/>
              </a:rPr>
              <a:t> прикладом тут </a:t>
            </a:r>
            <a:r>
              <a:rPr lang="ru-RU" sz="1800" dirty="0" err="1">
                <a:solidFill>
                  <a:srgbClr val="000000"/>
                </a:solidFill>
                <a:effectLst/>
                <a:latin typeface="Times New Roman" panose="02020603050405020304" pitchFamily="18" charset="0"/>
                <a:ea typeface="Times New Roman" panose="02020603050405020304" pitchFamily="18" charset="0"/>
              </a:rPr>
              <a:t>може</a:t>
            </a:r>
            <a:r>
              <a:rPr lang="ru-RU" sz="1800" dirty="0">
                <a:solidFill>
                  <a:srgbClr val="000000"/>
                </a:solidFill>
                <a:effectLst/>
                <a:latin typeface="Times New Roman" panose="02020603050405020304" pitchFamily="18" charset="0"/>
                <a:ea typeface="Times New Roman" panose="02020603050405020304" pitchFamily="18" charset="0"/>
              </a:rPr>
              <a:t> бути </a:t>
            </a:r>
            <a:r>
              <a:rPr lang="ru-RU" sz="1800" dirty="0" err="1">
                <a:solidFill>
                  <a:srgbClr val="000000"/>
                </a:solidFill>
                <a:effectLst/>
                <a:latin typeface="Times New Roman" panose="02020603050405020304" pitchFamily="18" charset="0"/>
                <a:ea typeface="Times New Roman" panose="02020603050405020304" pitchFamily="18" charset="0"/>
              </a:rPr>
              <a:t>більшість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західних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країн</a:t>
            </a:r>
            <a:r>
              <a:rPr lang="ru-RU" sz="1800" dirty="0">
                <a:solidFill>
                  <a:srgbClr val="000000"/>
                </a:solidFill>
                <a:effectLst/>
                <a:latin typeface="Times New Roman" panose="02020603050405020304" pitchFamily="18" charset="0"/>
                <a:ea typeface="Times New Roman" panose="02020603050405020304" pitchFamily="18" charset="0"/>
              </a:rPr>
              <a:t>, а </a:t>
            </a:r>
            <a:r>
              <a:rPr lang="ru-RU" sz="1800" dirty="0" err="1">
                <a:solidFill>
                  <a:srgbClr val="000000"/>
                </a:solidFill>
                <a:effectLst/>
                <a:latin typeface="Times New Roman" panose="02020603050405020304" pitchFamily="18" charset="0"/>
                <a:ea typeface="Times New Roman" panose="02020603050405020304" pitchFamily="18" charset="0"/>
              </a:rPr>
              <a:t>також</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Європейське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Співтовариство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Пояснюючи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сутність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добровільної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інтеграції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відомий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вчений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Франьо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Таджмен</a:t>
            </a:r>
            <a:r>
              <a:rPr lang="ru-RU" sz="1800" dirty="0">
                <a:solidFill>
                  <a:srgbClr val="000000"/>
                </a:solidFill>
                <a:effectLst/>
                <a:latin typeface="Times New Roman" panose="02020603050405020304" pitchFamily="18" charset="0"/>
                <a:ea typeface="Times New Roman" panose="02020603050405020304" pitchFamily="18" charset="0"/>
              </a:rPr>
              <a:t> справедливо </a:t>
            </a:r>
            <a:r>
              <a:rPr lang="ru-RU" sz="1800" dirty="0" err="1">
                <a:solidFill>
                  <a:srgbClr val="000000"/>
                </a:solidFill>
                <a:effectLst/>
                <a:latin typeface="Times New Roman" panose="02020603050405020304" pitchFamily="18" charset="0"/>
                <a:ea typeface="Times New Roman" panose="02020603050405020304" pitchFamily="18" charset="0"/>
              </a:rPr>
              <a:t>зазначав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що</a:t>
            </a:r>
            <a:r>
              <a:rPr lang="ru-RU" sz="1800" dirty="0">
                <a:solidFill>
                  <a:srgbClr val="000000"/>
                </a:solidFill>
                <a:effectLst/>
                <a:latin typeface="Times New Roman" panose="02020603050405020304" pitchFamily="18" charset="0"/>
                <a:ea typeface="Times New Roman" panose="02020603050405020304" pitchFamily="18" charset="0"/>
              </a:rPr>
              <a:t> вона: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err="1">
                <a:solidFill>
                  <a:srgbClr val="000000"/>
                </a:solidFill>
                <a:effectLst/>
                <a:latin typeface="Times New Roman" panose="02020603050405020304" pitchFamily="18" charset="0"/>
                <a:ea typeface="Times New Roman" panose="02020603050405020304" pitchFamily="18" charset="0"/>
              </a:rPr>
              <a:t>має</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місце</a:t>
            </a:r>
            <a:r>
              <a:rPr lang="ru-RU" sz="1800" dirty="0">
                <a:solidFill>
                  <a:srgbClr val="000000"/>
                </a:solidFill>
                <a:effectLst/>
                <a:latin typeface="Times New Roman" panose="02020603050405020304" pitchFamily="18" charset="0"/>
                <a:ea typeface="Times New Roman" panose="02020603050405020304" pitchFamily="18" charset="0"/>
              </a:rPr>
              <a:t> там і </a:t>
            </a:r>
            <a:r>
              <a:rPr lang="ru-RU" sz="1800" dirty="0" err="1">
                <a:solidFill>
                  <a:srgbClr val="000000"/>
                </a:solidFill>
                <a:effectLst/>
                <a:latin typeface="Times New Roman" panose="02020603050405020304" pitchFamily="18" charset="0"/>
                <a:ea typeface="Times New Roman" panose="02020603050405020304" pitchFamily="18" charset="0"/>
              </a:rPr>
              <a:t>тоді</a:t>
            </a:r>
            <a:r>
              <a:rPr lang="ru-RU" sz="1800" dirty="0">
                <a:solidFill>
                  <a:srgbClr val="000000"/>
                </a:solidFill>
                <a:effectLst/>
                <a:latin typeface="Times New Roman" panose="02020603050405020304" pitchFamily="18" charset="0"/>
                <a:ea typeface="Times New Roman" panose="02020603050405020304" pitchFamily="18" charset="0"/>
              </a:rPr>
              <a:t>, де і коли </a:t>
            </a:r>
            <a:r>
              <a:rPr lang="ru-RU" sz="1800" dirty="0" err="1">
                <a:solidFill>
                  <a:srgbClr val="000000"/>
                </a:solidFill>
                <a:effectLst/>
                <a:latin typeface="Times New Roman" panose="02020603050405020304" pitchFamily="18" charset="0"/>
                <a:ea typeface="Times New Roman" panose="02020603050405020304" pitchFamily="18" charset="0"/>
              </a:rPr>
              <a:t>виникає</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історична</a:t>
            </a:r>
            <a:r>
              <a:rPr lang="ru-RU" sz="1800" dirty="0">
                <a:solidFill>
                  <a:srgbClr val="000000"/>
                </a:solidFill>
                <a:effectLst/>
                <a:latin typeface="Times New Roman" panose="02020603050405020304" pitchFamily="18" charset="0"/>
                <a:ea typeface="Times New Roman" panose="02020603050405020304" pitchFamily="18" charset="0"/>
              </a:rPr>
              <a:t> потреба;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свідчить</a:t>
            </a:r>
            <a:r>
              <a:rPr lang="ru-RU" sz="1800" dirty="0">
                <a:solidFill>
                  <a:srgbClr val="000000"/>
                </a:solidFill>
                <a:effectLst/>
                <a:latin typeface="Times New Roman" panose="02020603050405020304" pitchFamily="18" charset="0"/>
                <a:ea typeface="Times New Roman" panose="02020603050405020304" pitchFamily="18" charset="0"/>
              </a:rPr>
              <a:t> про </a:t>
            </a:r>
            <a:r>
              <a:rPr lang="ru-RU" sz="1800" dirty="0" err="1">
                <a:solidFill>
                  <a:srgbClr val="000000"/>
                </a:solidFill>
                <a:effectLst/>
                <a:latin typeface="Times New Roman" panose="02020603050405020304" pitchFamily="18" charset="0"/>
                <a:ea typeface="Times New Roman" panose="02020603050405020304" pitchFamily="18" charset="0"/>
              </a:rPr>
              <a:t>завершення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процесу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самовизначення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націй</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відбувається</a:t>
            </a:r>
            <a:r>
              <a:rPr lang="ru-RU" sz="1800" dirty="0">
                <a:solidFill>
                  <a:srgbClr val="000000"/>
                </a:solidFill>
                <a:effectLst/>
                <a:latin typeface="Times New Roman" panose="02020603050405020304" pitchFamily="18" charset="0"/>
                <a:ea typeface="Times New Roman" panose="02020603050405020304" pitchFamily="18" charset="0"/>
              </a:rPr>
              <a:t> на </a:t>
            </a:r>
            <a:r>
              <a:rPr lang="ru-RU" sz="1800" dirty="0" err="1">
                <a:solidFill>
                  <a:srgbClr val="000000"/>
                </a:solidFill>
                <a:effectLst/>
                <a:latin typeface="Times New Roman" panose="02020603050405020304" pitchFamily="18" charset="0"/>
                <a:ea typeface="Times New Roman" panose="02020603050405020304" pitchFamily="18" charset="0"/>
              </a:rPr>
              <a:t>справді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добровільних</a:t>
            </a:r>
            <a:r>
              <a:rPr lang="ru-RU" sz="1800" dirty="0">
                <a:solidFill>
                  <a:srgbClr val="000000"/>
                </a:solidFill>
                <a:effectLst/>
                <a:latin typeface="Times New Roman" panose="02020603050405020304" pitchFamily="18" charset="0"/>
                <a:ea typeface="Times New Roman" panose="02020603050405020304" pitchFamily="18" charset="0"/>
              </a:rPr>
              <a:t> засадах;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вільна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імперсько-гегемоністського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тягаря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минулого</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err="1">
                <a:solidFill>
                  <a:srgbClr val="000000"/>
                </a:solidFill>
                <a:effectLst/>
                <a:latin typeface="Times New Roman" panose="02020603050405020304" pitchFamily="18" charset="0"/>
                <a:ea typeface="Times New Roman" panose="02020603050405020304" pitchFamily="18" charset="0"/>
              </a:rPr>
              <a:t>позбавлена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ідеологічної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виключності</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задовольняє</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національні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домагання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всіх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націй</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err="1">
                <a:solidFill>
                  <a:srgbClr val="000000"/>
                </a:solidFill>
                <a:effectLst/>
                <a:latin typeface="Times New Roman" panose="02020603050405020304" pitchFamily="18" charset="0"/>
                <a:ea typeface="Times New Roman" panose="02020603050405020304" pitchFamily="18" charset="0"/>
              </a:rPr>
              <a:t>координує</a:t>
            </a:r>
            <a:r>
              <a:rPr lang="ru-RU" sz="1800" dirty="0">
                <a:solidFill>
                  <a:srgbClr val="000000"/>
                </a:solidFill>
                <a:effectLst/>
                <a:latin typeface="Times New Roman" panose="02020603050405020304" pitchFamily="18" charset="0"/>
                <a:ea typeface="Times New Roman" panose="02020603050405020304" pitchFamily="18" charset="0"/>
              </a:rPr>
              <a:t> волю й </a:t>
            </a:r>
            <a:r>
              <a:rPr lang="ru-RU" sz="1800" dirty="0" err="1">
                <a:solidFill>
                  <a:srgbClr val="000000"/>
                </a:solidFill>
                <a:effectLst/>
                <a:latin typeface="Times New Roman" panose="02020603050405020304" pitchFamily="18" charset="0"/>
                <a:ea typeface="Times New Roman" panose="02020603050405020304" pitchFamily="18" charset="0"/>
              </a:rPr>
              <a:t>інтереси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кожної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країни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тощо</a:t>
            </a:r>
            <a:r>
              <a:rPr lang="ru-RU" sz="1800" dirty="0">
                <a:solidFill>
                  <a:srgbClr val="000000"/>
                </a:solidFill>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err="1">
                <a:solidFill>
                  <a:srgbClr val="000000"/>
                </a:solidFill>
                <a:effectLst/>
                <a:latin typeface="Times New Roman" panose="02020603050405020304" pitchFamily="18" charset="0"/>
                <a:ea typeface="Times New Roman" panose="02020603050405020304" pitchFamily="18" charset="0"/>
              </a:rPr>
              <a:t>Суто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b="1" dirty="0" err="1">
                <a:solidFill>
                  <a:srgbClr val="000000"/>
                </a:solidFill>
                <a:effectLst/>
                <a:latin typeface="Times New Roman" panose="02020603050405020304" pitchFamily="18" charset="0"/>
                <a:ea typeface="Times New Roman" panose="02020603050405020304" pitchFamily="18" charset="0"/>
              </a:rPr>
              <a:t>примусовою</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вважається</a:t>
            </a:r>
            <a:r>
              <a:rPr lang="ru-RU" sz="1800" dirty="0">
                <a:solidFill>
                  <a:srgbClr val="000000"/>
                </a:solidFill>
                <a:effectLst/>
                <a:latin typeface="Times New Roman" panose="02020603050405020304" pitchFamily="18" charset="0"/>
                <a:ea typeface="Times New Roman" panose="02020603050405020304" pitchFamily="18" charset="0"/>
              </a:rPr>
              <a:t> та </a:t>
            </a:r>
            <a:r>
              <a:rPr lang="ru-RU" sz="1800" dirty="0" err="1">
                <a:solidFill>
                  <a:srgbClr val="000000"/>
                </a:solidFill>
                <a:effectLst/>
                <a:latin typeface="Times New Roman" panose="02020603050405020304" pitchFamily="18" charset="0"/>
                <a:ea typeface="Times New Roman" panose="02020603050405020304" pitchFamily="18" charset="0"/>
              </a:rPr>
              <a:t>інтеграція</a:t>
            </a:r>
            <a:r>
              <a:rPr lang="ru-RU" sz="1800" dirty="0">
                <a:solidFill>
                  <a:srgbClr val="000000"/>
                </a:solidFill>
                <a:effectLst/>
                <a:latin typeface="Times New Roman" panose="02020603050405020304" pitchFamily="18" charset="0"/>
                <a:ea typeface="Times New Roman" panose="02020603050405020304" pitchFamily="18" charset="0"/>
              </a:rPr>
              <a:t>, яка </a:t>
            </a:r>
            <a:r>
              <a:rPr lang="ru-RU" sz="1800" dirty="0" err="1">
                <a:solidFill>
                  <a:srgbClr val="000000"/>
                </a:solidFill>
                <a:effectLst/>
                <a:latin typeface="Times New Roman" panose="02020603050405020304" pitchFamily="18" charset="0"/>
                <a:ea typeface="Times New Roman" panose="02020603050405020304" pitchFamily="18" charset="0"/>
              </a:rPr>
              <a:t>здійснюється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мілітарними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засобами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Примусова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інтеграція</a:t>
            </a:r>
            <a:r>
              <a:rPr lang="ru-RU" sz="1800" dirty="0">
                <a:solidFill>
                  <a:srgbClr val="000000"/>
                </a:solidFill>
                <a:effectLst/>
                <a:latin typeface="Times New Roman" panose="02020603050405020304" pitchFamily="18" charset="0"/>
                <a:ea typeface="Times New Roman" panose="02020603050405020304" pitchFamily="18" charset="0"/>
              </a:rPr>
              <a:t> мала </a:t>
            </a:r>
            <a:r>
              <a:rPr lang="ru-RU" sz="1800" dirty="0" err="1">
                <a:solidFill>
                  <a:srgbClr val="000000"/>
                </a:solidFill>
                <a:effectLst/>
                <a:latin typeface="Times New Roman" panose="02020603050405020304" pitchFamily="18" charset="0"/>
                <a:ea typeface="Times New Roman" panose="02020603050405020304" pitchFamily="18" charset="0"/>
              </a:rPr>
              <a:t>місце</a:t>
            </a:r>
            <a:r>
              <a:rPr lang="ru-RU" sz="1800" dirty="0">
                <a:solidFill>
                  <a:srgbClr val="000000"/>
                </a:solidFill>
                <a:effectLst/>
                <a:latin typeface="Times New Roman" panose="02020603050405020304" pitchFamily="18" charset="0"/>
                <a:ea typeface="Times New Roman" panose="02020603050405020304" pitchFamily="18" charset="0"/>
              </a:rPr>
              <a:t> в </a:t>
            </a:r>
            <a:r>
              <a:rPr lang="ru-RU" sz="1800" dirty="0" err="1">
                <a:solidFill>
                  <a:srgbClr val="000000"/>
                </a:solidFill>
                <a:effectLst/>
                <a:latin typeface="Times New Roman" panose="02020603050405020304" pitchFamily="18" charset="0"/>
                <a:ea typeface="Times New Roman" panose="02020603050405020304" pitchFamily="18" charset="0"/>
              </a:rPr>
              <a:t>імперіях</a:t>
            </a:r>
            <a:r>
              <a:rPr lang="ru-RU" sz="1800" dirty="0">
                <a:solidFill>
                  <a:srgbClr val="000000"/>
                </a:solidFill>
                <a:effectLst/>
                <a:latin typeface="Times New Roman" panose="02020603050405020304" pitchFamily="18" charset="0"/>
                <a:ea typeface="Times New Roman" panose="02020603050405020304" pitchFamily="18" charset="0"/>
              </a:rPr>
              <a:t> та </a:t>
            </a:r>
            <a:r>
              <a:rPr lang="ru-RU" sz="1800" dirty="0" err="1">
                <a:solidFill>
                  <a:srgbClr val="000000"/>
                </a:solidFill>
                <a:effectLst/>
                <a:latin typeface="Times New Roman" panose="02020603050405020304" pitchFamily="18" charset="0"/>
                <a:ea typeface="Times New Roman" panose="02020603050405020304" pitchFamily="18" charset="0"/>
              </a:rPr>
              <a:t>тоталітарних</a:t>
            </a:r>
            <a:r>
              <a:rPr lang="ru-RU" sz="1800" dirty="0">
                <a:solidFill>
                  <a:srgbClr val="000000"/>
                </a:solidFill>
                <a:effectLst/>
                <a:latin typeface="Times New Roman" panose="02020603050405020304" pitchFamily="18" charset="0"/>
                <a:ea typeface="Times New Roman" panose="02020603050405020304" pitchFamily="18" charset="0"/>
              </a:rPr>
              <a:t> державах як </a:t>
            </a:r>
            <a:r>
              <a:rPr lang="ru-RU" sz="1800" dirty="0" err="1">
                <a:solidFill>
                  <a:srgbClr val="000000"/>
                </a:solidFill>
                <a:effectLst/>
                <a:latin typeface="Times New Roman" panose="02020603050405020304" pitchFamily="18" charset="0"/>
                <a:ea typeface="Times New Roman" panose="02020603050405020304" pitchFamily="18" charset="0"/>
              </a:rPr>
              <a:t>унітарного</a:t>
            </a:r>
            <a:r>
              <a:rPr lang="ru-RU" sz="1800" dirty="0">
                <a:solidFill>
                  <a:srgbClr val="000000"/>
                </a:solidFill>
                <a:effectLst/>
                <a:latin typeface="Times New Roman" panose="02020603050405020304" pitchFamily="18" charset="0"/>
                <a:ea typeface="Times New Roman" panose="02020603050405020304" pitchFamily="18" charset="0"/>
              </a:rPr>
              <a:t>, так і федеративного, </a:t>
            </a:r>
            <a:r>
              <a:rPr lang="ru-RU" sz="1800" dirty="0" err="1">
                <a:solidFill>
                  <a:srgbClr val="000000"/>
                </a:solidFill>
                <a:effectLst/>
                <a:latin typeface="Times New Roman" panose="02020603050405020304" pitchFamily="18" charset="0"/>
                <a:ea typeface="Times New Roman" panose="02020603050405020304" pitchFamily="18" charset="0"/>
              </a:rPr>
              <a:t>точніше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квазіфедератив-ного</a:t>
            </a:r>
            <a:r>
              <a:rPr lang="ru-RU" sz="1800" dirty="0">
                <a:solidFill>
                  <a:srgbClr val="000000"/>
                </a:solidFill>
                <a:effectLst/>
                <a:latin typeface="Times New Roman" panose="02020603050405020304" pitchFamily="18" charset="0"/>
                <a:ea typeface="Times New Roman" panose="02020603050405020304" pitchFamily="18" charset="0"/>
              </a:rPr>
              <a:t> типу. Одним </a:t>
            </a:r>
            <a:r>
              <a:rPr lang="ru-RU" sz="1800" dirty="0" err="1">
                <a:solidFill>
                  <a:srgbClr val="000000"/>
                </a:solidFill>
                <a:effectLst/>
                <a:latin typeface="Times New Roman" panose="02020603050405020304" pitchFamily="18" charset="0"/>
                <a:ea typeface="Times New Roman" panose="02020603050405020304" pitchFamily="18" charset="0"/>
              </a:rPr>
              <a:t>із</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багатьох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сумних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прикладів</a:t>
            </a:r>
            <a:r>
              <a:rPr lang="ru-RU" sz="1800" dirty="0">
                <a:solidFill>
                  <a:srgbClr val="000000"/>
                </a:solidFill>
                <a:effectLst/>
                <a:latin typeface="Times New Roman" panose="02020603050405020304" pitchFamily="18" charset="0"/>
                <a:ea typeface="Times New Roman" panose="02020603050405020304" pitchFamily="18" charset="0"/>
              </a:rPr>
              <a:t> тут </a:t>
            </a:r>
            <a:r>
              <a:rPr lang="ru-RU" sz="1800" dirty="0" err="1">
                <a:solidFill>
                  <a:srgbClr val="000000"/>
                </a:solidFill>
                <a:effectLst/>
                <a:latin typeface="Times New Roman" panose="02020603050405020304" pitchFamily="18" charset="0"/>
                <a:ea typeface="Times New Roman" panose="02020603050405020304" pitchFamily="18" charset="0"/>
              </a:rPr>
              <a:t>може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служити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лишній</a:t>
            </a:r>
            <a:r>
              <a:rPr lang="ru-RU" sz="1800" dirty="0">
                <a:solidFill>
                  <a:srgbClr val="000000"/>
                </a:solidFill>
                <a:effectLst/>
                <a:latin typeface="Times New Roman" panose="02020603050405020304" pitchFamily="18" charset="0"/>
                <a:ea typeface="Times New Roman" panose="02020603050405020304" pitchFamily="18" charset="0"/>
              </a:rPr>
              <a:t> СРСР. </a:t>
            </a:r>
            <a:r>
              <a:rPr lang="ru-RU" sz="1800" dirty="0" err="1">
                <a:solidFill>
                  <a:srgbClr val="000000"/>
                </a:solidFill>
                <a:effectLst/>
                <a:latin typeface="Times New Roman" panose="02020603050405020304" pitchFamily="18" charset="0"/>
                <a:ea typeface="Times New Roman" panose="02020603050405020304" pitchFamily="18" charset="0"/>
              </a:rPr>
              <a:t>Проте</a:t>
            </a:r>
            <a:r>
              <a:rPr lang="ru-RU" sz="1800" dirty="0">
                <a:solidFill>
                  <a:srgbClr val="000000"/>
                </a:solidFill>
                <a:effectLst/>
                <a:latin typeface="Times New Roman" panose="02020603050405020304" pitchFamily="18" charset="0"/>
                <a:ea typeface="Times New Roman" panose="02020603050405020304" pitchFamily="18" charset="0"/>
              </a:rPr>
              <a:t>, як показали </a:t>
            </a:r>
            <a:r>
              <a:rPr lang="ru-RU" sz="1800" dirty="0" err="1">
                <a:solidFill>
                  <a:srgbClr val="000000"/>
                </a:solidFill>
                <a:effectLst/>
                <a:latin typeface="Times New Roman" panose="02020603050405020304" pitchFamily="18" charset="0"/>
                <a:ea typeface="Times New Roman" panose="02020603050405020304" pitchFamily="18" charset="0"/>
              </a:rPr>
              <a:t>події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останніх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років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примусова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інтеграція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може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мати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місце</a:t>
            </a:r>
            <a:r>
              <a:rPr lang="ru-RU" sz="1800" dirty="0">
                <a:solidFill>
                  <a:srgbClr val="000000"/>
                </a:solidFill>
                <a:effectLst/>
                <a:latin typeface="Times New Roman" panose="02020603050405020304" pitchFamily="18" charset="0"/>
                <a:ea typeface="Times New Roman" panose="02020603050405020304" pitchFamily="18" charset="0"/>
              </a:rPr>
              <a:t> і в </a:t>
            </a:r>
            <a:r>
              <a:rPr lang="ru-RU" sz="1800" dirty="0" err="1">
                <a:solidFill>
                  <a:srgbClr val="000000"/>
                </a:solidFill>
                <a:effectLst/>
                <a:latin typeface="Times New Roman" panose="02020603050405020304" pitchFamily="18" charset="0"/>
                <a:ea typeface="Times New Roman" panose="02020603050405020304" pitchFamily="18" charset="0"/>
              </a:rPr>
              <a:t>посттоталітарній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державі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Однак</a:t>
            </a:r>
            <a:r>
              <a:rPr lang="ru-RU" sz="1800" dirty="0">
                <a:solidFill>
                  <a:srgbClr val="000000"/>
                </a:solidFill>
                <a:effectLst/>
                <a:latin typeface="Times New Roman" panose="02020603050405020304" pitchFamily="18" charset="0"/>
                <a:ea typeface="Times New Roman" panose="02020603050405020304" pitchFamily="18" charset="0"/>
              </a:rPr>
              <a:t>, як </a:t>
            </a:r>
            <a:r>
              <a:rPr lang="ru-RU" sz="1800" dirty="0" err="1">
                <a:solidFill>
                  <a:srgbClr val="000000"/>
                </a:solidFill>
                <a:effectLst/>
                <a:latin typeface="Times New Roman" panose="02020603050405020304" pitchFamily="18" charset="0"/>
                <a:ea typeface="Times New Roman" panose="02020603050405020304" pitchFamily="18" charset="0"/>
              </a:rPr>
              <a:t>застерігав</a:t>
            </a:r>
            <a:r>
              <a:rPr lang="ru-RU" sz="1800" dirty="0">
                <a:solidFill>
                  <a:srgbClr val="000000"/>
                </a:solidFill>
                <a:effectLst/>
                <a:latin typeface="Times New Roman" panose="02020603050405020304" pitchFamily="18" charset="0"/>
                <a:ea typeface="Times New Roman" panose="02020603050405020304" pitchFamily="18" charset="0"/>
              </a:rPr>
              <a:t> К. Дойч, та й не </a:t>
            </a:r>
            <a:r>
              <a:rPr lang="ru-RU" sz="1800" dirty="0" err="1">
                <a:solidFill>
                  <a:srgbClr val="000000"/>
                </a:solidFill>
                <a:effectLst/>
                <a:latin typeface="Times New Roman" panose="02020603050405020304" pitchFamily="18" charset="0"/>
                <a:ea typeface="Times New Roman" panose="02020603050405020304" pitchFamily="18" charset="0"/>
              </a:rPr>
              <a:t>він</a:t>
            </a:r>
            <a:r>
              <a:rPr lang="ru-RU" sz="1800" dirty="0">
                <a:solidFill>
                  <a:srgbClr val="000000"/>
                </a:solidFill>
                <a:effectLst/>
                <a:latin typeface="Times New Roman" panose="02020603050405020304" pitchFamily="18" charset="0"/>
                <a:ea typeface="Times New Roman" panose="02020603050405020304" pitchFamily="18" charset="0"/>
              </a:rPr>
              <a:t> один, </a:t>
            </a:r>
            <a:r>
              <a:rPr lang="ru-RU" sz="1800" dirty="0" err="1">
                <a:solidFill>
                  <a:srgbClr val="000000"/>
                </a:solidFill>
                <a:effectLst/>
                <a:latin typeface="Times New Roman" panose="02020603050405020304" pitchFamily="18" charset="0"/>
                <a:ea typeface="Times New Roman" panose="02020603050405020304" pitchFamily="18" charset="0"/>
              </a:rPr>
              <a:t>спроба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створити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або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зберегти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об'єднану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спільноту</a:t>
            </a:r>
            <a:r>
              <a:rPr lang="ru-RU" sz="1800" dirty="0">
                <a:solidFill>
                  <a:srgbClr val="000000"/>
                </a:solidFill>
                <a:effectLst/>
                <a:latin typeface="Times New Roman" panose="02020603050405020304" pitchFamily="18" charset="0"/>
                <a:ea typeface="Times New Roman" panose="02020603050405020304" pitchFamily="18" charset="0"/>
              </a:rPr>
              <a:t> /державу </a:t>
            </a:r>
            <a:r>
              <a:rPr lang="ru-RU" sz="1800" dirty="0" err="1">
                <a:solidFill>
                  <a:srgbClr val="000000"/>
                </a:solidFill>
                <a:effectLst/>
                <a:latin typeface="Times New Roman" panose="02020603050405020304" pitchFamily="18" charset="0"/>
                <a:ea typeface="Times New Roman" panose="02020603050405020304" pitchFamily="18" charset="0"/>
              </a:rPr>
              <a:t>або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міждержавне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утворення</a:t>
            </a:r>
            <a:r>
              <a:rPr lang="ru-RU" sz="1800" dirty="0">
                <a:solidFill>
                  <a:srgbClr val="000000"/>
                </a:solidFill>
                <a:effectLst/>
                <a:latin typeface="Times New Roman" panose="02020603050405020304" pitchFamily="18" charset="0"/>
                <a:ea typeface="Times New Roman" panose="02020603050405020304" pitchFamily="18" charset="0"/>
              </a:rPr>
              <a:t>/ силою </a:t>
            </a:r>
            <a:r>
              <a:rPr lang="ru-RU" sz="1800" dirty="0" err="1">
                <a:solidFill>
                  <a:srgbClr val="000000"/>
                </a:solidFill>
                <a:effectLst/>
                <a:latin typeface="Times New Roman" panose="02020603050405020304" pitchFamily="18" charset="0"/>
                <a:ea typeface="Times New Roman" panose="02020603050405020304" pitchFamily="18" charset="0"/>
              </a:rPr>
              <a:t>можуть</a:t>
            </a:r>
            <a:r>
              <a:rPr lang="ru-RU" sz="1800" dirty="0">
                <a:solidFill>
                  <a:srgbClr val="000000"/>
                </a:solidFill>
                <a:effectLst/>
                <a:latin typeface="Times New Roman" panose="02020603050405020304" pitchFamily="18" charset="0"/>
                <a:ea typeface="Times New Roman" panose="02020603050405020304" pitchFamily="18" charset="0"/>
              </a:rPr>
              <a:t> принести </a:t>
            </a:r>
            <a:r>
              <a:rPr lang="ru-RU" sz="1800" dirty="0" err="1">
                <a:solidFill>
                  <a:srgbClr val="000000"/>
                </a:solidFill>
                <a:effectLst/>
                <a:latin typeface="Times New Roman" panose="02020603050405020304" pitchFamily="18" charset="0"/>
                <a:ea typeface="Times New Roman" panose="02020603050405020304" pitchFamily="18" charset="0"/>
              </a:rPr>
              <a:t>широкомасштабну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війну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якої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спільнота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намагалась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уникнути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b="1" dirty="0" err="1">
                <a:solidFill>
                  <a:srgbClr val="000000"/>
                </a:solidFill>
                <a:effectLst/>
                <a:latin typeface="Times New Roman" panose="02020603050405020304" pitchFamily="18" charset="0"/>
                <a:ea typeface="Times New Roman" panose="02020603050405020304" pitchFamily="18" charset="0"/>
              </a:rPr>
              <a:t>Етапи</a:t>
            </a:r>
            <a:r>
              <a:rPr lang="ru-RU" sz="1800" b="1" dirty="0">
                <a:solidFill>
                  <a:srgbClr val="000000"/>
                </a:solidFill>
                <a:effectLst/>
                <a:latin typeface="Times New Roman" panose="02020603050405020304" pitchFamily="18" charset="0"/>
                <a:ea typeface="Times New Roman" panose="02020603050405020304" pitchFamily="18" charset="0"/>
              </a:rPr>
              <a:t> і </a:t>
            </a:r>
            <a:r>
              <a:rPr lang="ru-RU" sz="1800" b="1" dirty="0" err="1">
                <a:solidFill>
                  <a:srgbClr val="000000"/>
                </a:solidFill>
                <a:effectLst/>
                <a:latin typeface="Times New Roman" panose="02020603050405020304" pitchFamily="18" charset="0"/>
                <a:ea typeface="Times New Roman" panose="02020603050405020304" pitchFamily="18" charset="0"/>
              </a:rPr>
              <a:t>методи</a:t>
            </a:r>
            <a:r>
              <a:rPr lang="ru-RU" sz="1800" b="1" dirty="0">
                <a:solidFill>
                  <a:srgbClr val="000000"/>
                </a:solidFill>
                <a:effectLst/>
                <a:latin typeface="Times New Roman" panose="02020603050405020304" pitchFamily="18" charset="0"/>
                <a:ea typeface="Times New Roman" panose="02020603050405020304" pitchFamily="18" charset="0"/>
              </a:rPr>
              <a:t> </a:t>
            </a:r>
            <a:r>
              <a:rPr lang="ru-RU" sz="1800" b="1" dirty="0" err="1">
                <a:solidFill>
                  <a:srgbClr val="000000"/>
                </a:solidFill>
                <a:effectLst/>
                <a:latin typeface="Times New Roman" panose="02020603050405020304" pitchFamily="18" charset="0"/>
                <a:ea typeface="Times New Roman" panose="02020603050405020304" pitchFamily="18" charset="0"/>
              </a:rPr>
              <a:t>етнополітичної</a:t>
            </a:r>
            <a:r>
              <a:rPr lang="ru-RU" sz="1800" b="1" dirty="0">
                <a:solidFill>
                  <a:srgbClr val="000000"/>
                </a:solidFill>
                <a:effectLst/>
                <a:latin typeface="Times New Roman" panose="02020603050405020304" pitchFamily="18" charset="0"/>
                <a:ea typeface="Times New Roman" panose="02020603050405020304" pitchFamily="18" charset="0"/>
              </a:rPr>
              <a:t> </a:t>
            </a:r>
            <a:r>
              <a:rPr lang="ru-RU" sz="1800" b="1" dirty="0" err="1">
                <a:solidFill>
                  <a:srgbClr val="000000"/>
                </a:solidFill>
                <a:effectLst/>
                <a:latin typeface="Times New Roman" panose="02020603050405020304" pitchFamily="18" charset="0"/>
                <a:ea typeface="Times New Roman" panose="02020603050405020304" pitchFamily="18" charset="0"/>
              </a:rPr>
              <a:t>інтеграції</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За </a:t>
            </a:r>
            <a:r>
              <a:rPr lang="ru-RU" sz="1800" dirty="0" err="1">
                <a:solidFill>
                  <a:srgbClr val="000000"/>
                </a:solidFill>
                <a:effectLst/>
                <a:latin typeface="Times New Roman" panose="02020603050405020304" pitchFamily="18" charset="0"/>
                <a:ea typeface="Times New Roman" panose="02020603050405020304" pitchFamily="18" charset="0"/>
              </a:rPr>
              <a:t>слушним</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твердженням</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К.Дойча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інтеграційні</a:t>
            </a:r>
            <a:r>
              <a:rPr lang="ru-RU" sz="1800" dirty="0">
                <a:solidFill>
                  <a:srgbClr val="000000"/>
                </a:solidFill>
                <a:effectLst/>
                <a:latin typeface="Times New Roman" panose="02020603050405020304" pitchFamily="18" charset="0"/>
                <a:ea typeface="Times New Roman" panose="02020603050405020304" pitchFamily="18" charset="0"/>
              </a:rPr>
              <a:t> рухи у </a:t>
            </a:r>
            <a:r>
              <a:rPr lang="ru-RU" sz="1800" dirty="0" err="1">
                <a:solidFill>
                  <a:srgbClr val="000000"/>
                </a:solidFill>
                <a:effectLst/>
                <a:latin typeface="Times New Roman" panose="02020603050405020304" pitchFamily="18" charset="0"/>
                <a:ea typeface="Times New Roman" panose="02020603050405020304" pitchFamily="18" charset="0"/>
              </a:rPr>
              <a:t>своєму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розвитку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проходять</a:t>
            </a:r>
            <a:r>
              <a:rPr lang="ru-RU" sz="1800" dirty="0">
                <a:solidFill>
                  <a:srgbClr val="000000"/>
                </a:solidFill>
                <a:effectLst/>
                <a:latin typeface="Times New Roman" panose="02020603050405020304" pitchFamily="18" charset="0"/>
                <a:ea typeface="Times New Roman" panose="02020603050405020304" pitchFamily="18" charset="0"/>
              </a:rPr>
              <a:t> три </a:t>
            </a:r>
            <a:r>
              <a:rPr lang="ru-RU" sz="1800" dirty="0" err="1">
                <a:solidFill>
                  <a:srgbClr val="000000"/>
                </a:solidFill>
                <a:effectLst/>
                <a:latin typeface="Times New Roman" panose="02020603050405020304" pitchFamily="18" charset="0"/>
                <a:ea typeface="Times New Roman" panose="02020603050405020304" pitchFamily="18" charset="0"/>
              </a:rPr>
              <a:t>етапи</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1) «</a:t>
            </a:r>
            <a:r>
              <a:rPr lang="ru-RU" sz="1800" dirty="0" err="1">
                <a:solidFill>
                  <a:srgbClr val="000000"/>
                </a:solidFill>
                <a:effectLst/>
                <a:latin typeface="Times New Roman" panose="02020603050405020304" pitchFamily="18" charset="0"/>
                <a:ea typeface="Times New Roman" panose="02020603050405020304" pitchFamily="18" charset="0"/>
              </a:rPr>
              <a:t>етап</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інтелектуалів</a:t>
            </a:r>
            <a:r>
              <a:rPr lang="ru-RU" sz="1800" dirty="0">
                <a:solidFill>
                  <a:srgbClr val="000000"/>
                </a:solidFill>
                <a:effectLst/>
                <a:latin typeface="Times New Roman" panose="02020603050405020304" pitchFamily="18" charset="0"/>
                <a:ea typeface="Times New Roman" panose="02020603050405020304" pitchFamily="18" charset="0"/>
              </a:rPr>
              <a:t>», коли </a:t>
            </a:r>
            <a:r>
              <a:rPr lang="ru-RU" sz="1800" dirty="0" err="1">
                <a:solidFill>
                  <a:srgbClr val="000000"/>
                </a:solidFill>
                <a:effectLst/>
                <a:latin typeface="Times New Roman" panose="02020603050405020304" pitchFamily="18" charset="0"/>
                <a:ea typeface="Times New Roman" panose="02020603050405020304" pitchFamily="18" charset="0"/>
              </a:rPr>
              <a:t>його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очолюють</a:t>
            </a:r>
            <a:r>
              <a:rPr lang="ru-RU" sz="1800" dirty="0">
                <a:solidFill>
                  <a:srgbClr val="000000"/>
                </a:solidFill>
                <a:effectLst/>
                <a:latin typeface="Times New Roman" panose="02020603050405020304" pitchFamily="18" charset="0"/>
                <a:ea typeface="Times New Roman" panose="02020603050405020304" pitchFamily="18" charset="0"/>
              </a:rPr>
              <a:t> і </a:t>
            </a:r>
            <a:r>
              <a:rPr lang="ru-RU" sz="1800" dirty="0" err="1">
                <a:solidFill>
                  <a:srgbClr val="000000"/>
                </a:solidFill>
                <a:effectLst/>
                <a:latin typeface="Times New Roman" panose="02020603050405020304" pitchFamily="18" charset="0"/>
                <a:ea typeface="Times New Roman" panose="02020603050405020304" pitchFamily="18" charset="0"/>
              </a:rPr>
              <a:t>підтримують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лише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деякі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представники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інтелігенції</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2) «</a:t>
            </a:r>
            <a:r>
              <a:rPr lang="ru-RU" sz="1800" dirty="0" err="1">
                <a:solidFill>
                  <a:srgbClr val="000000"/>
                </a:solidFill>
                <a:effectLst/>
                <a:latin typeface="Times New Roman" panose="02020603050405020304" pitchFamily="18" charset="0"/>
                <a:ea typeface="Times New Roman" panose="02020603050405020304" pitchFamily="18" charset="0"/>
              </a:rPr>
              <a:t>етап</a:t>
            </a:r>
            <a:r>
              <a:rPr lang="ru-RU" sz="1800" dirty="0">
                <a:solidFill>
                  <a:srgbClr val="000000"/>
                </a:solidFill>
                <a:effectLst/>
                <a:latin typeface="Times New Roman" panose="02020603050405020304" pitchFamily="18" charset="0"/>
                <a:ea typeface="Times New Roman" panose="02020603050405020304" pitchFamily="18" charset="0"/>
              </a:rPr>
              <a:t> великих </a:t>
            </a:r>
            <a:r>
              <a:rPr lang="ru-RU" sz="1800" dirty="0" err="1">
                <a:solidFill>
                  <a:srgbClr val="000000"/>
                </a:solidFill>
                <a:effectLst/>
                <a:latin typeface="Times New Roman" panose="02020603050405020304" pitchFamily="18" charset="0"/>
                <a:ea typeface="Times New Roman" panose="02020603050405020304" pitchFamily="18" charset="0"/>
              </a:rPr>
              <a:t>політиків</a:t>
            </a:r>
            <a:r>
              <a:rPr lang="ru-RU" sz="1800" dirty="0">
                <a:solidFill>
                  <a:srgbClr val="000000"/>
                </a:solidFill>
                <a:effectLst/>
                <a:latin typeface="Times New Roman" panose="02020603050405020304" pitchFamily="18" charset="0"/>
                <a:ea typeface="Times New Roman" panose="02020603050405020304" pitchFamily="18" charset="0"/>
              </a:rPr>
              <a:t>», коли до </a:t>
            </a:r>
            <a:r>
              <a:rPr lang="ru-RU" sz="1800" dirty="0" err="1">
                <a:solidFill>
                  <a:srgbClr val="000000"/>
                </a:solidFill>
                <a:effectLst/>
                <a:latin typeface="Times New Roman" panose="02020603050405020304" pitchFamily="18" charset="0"/>
                <a:ea typeface="Times New Roman" panose="02020603050405020304" pitchFamily="18" charset="0"/>
              </a:rPr>
              <a:t>нього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приєднуються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більш</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широкі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політичні</a:t>
            </a:r>
            <a:r>
              <a:rPr lang="ru-RU" sz="1800" dirty="0">
                <a:solidFill>
                  <a:srgbClr val="000000"/>
                </a:solidFill>
                <a:effectLst/>
                <a:latin typeface="Times New Roman" panose="02020603050405020304" pitchFamily="18" charset="0"/>
                <a:ea typeface="Times New Roman" panose="02020603050405020304" pitchFamily="18" charset="0"/>
              </a:rPr>
              <a:t> кола і </a:t>
            </a:r>
            <a:r>
              <a:rPr lang="ru-RU" sz="1800" dirty="0" err="1">
                <a:solidFill>
                  <a:srgbClr val="000000"/>
                </a:solidFill>
                <a:effectLst/>
                <a:latin typeface="Times New Roman" panose="02020603050405020304" pitchFamily="18" charset="0"/>
                <a:ea typeface="Times New Roman" panose="02020603050405020304" pitchFamily="18" charset="0"/>
              </a:rPr>
              <a:t>йдуть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пошуки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політичних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компромісів</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3) «</a:t>
            </a:r>
            <a:r>
              <a:rPr lang="ru-RU" sz="1800" dirty="0" err="1">
                <a:solidFill>
                  <a:srgbClr val="000000"/>
                </a:solidFill>
                <a:effectLst/>
                <a:latin typeface="Times New Roman" panose="02020603050405020304" pitchFamily="18" charset="0"/>
                <a:ea typeface="Times New Roman" panose="02020603050405020304" pitchFamily="18" charset="0"/>
              </a:rPr>
              <a:t>етап</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масового</a:t>
            </a:r>
            <a:r>
              <a:rPr lang="ru-RU" sz="1800" dirty="0">
                <a:solidFill>
                  <a:srgbClr val="000000"/>
                </a:solidFill>
                <a:effectLst/>
                <a:latin typeface="Times New Roman" panose="02020603050405020304" pitchFamily="18" charset="0"/>
                <a:ea typeface="Times New Roman" panose="02020603050405020304" pitchFamily="18" charset="0"/>
              </a:rPr>
              <a:t> руху та/</a:t>
            </a:r>
            <a:r>
              <a:rPr lang="ru-RU" sz="1800" dirty="0" err="1">
                <a:solidFill>
                  <a:srgbClr val="000000"/>
                </a:solidFill>
                <a:effectLst/>
                <a:latin typeface="Times New Roman" panose="02020603050405020304" pitchFamily="18" charset="0"/>
                <a:ea typeface="Times New Roman" panose="02020603050405020304" pitchFamily="18" charset="0"/>
              </a:rPr>
              <a:t>чи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широкомасштабної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елітної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політики</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Для </a:t>
            </a:r>
            <a:r>
              <a:rPr lang="ru-RU" sz="1800" dirty="0" err="1">
                <a:solidFill>
                  <a:srgbClr val="000000"/>
                </a:solidFill>
                <a:effectLst/>
                <a:latin typeface="Times New Roman" panose="02020603050405020304" pitchFamily="18" charset="0"/>
                <a:ea typeface="Times New Roman" panose="02020603050405020304" pitchFamily="18" charset="0"/>
              </a:rPr>
              <a:t>забезпечення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успіху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інтеграційних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процесів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американський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дослідник</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радив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користуватись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цілою</a:t>
            </a:r>
            <a:r>
              <a:rPr lang="ru-RU" sz="1800" dirty="0">
                <a:solidFill>
                  <a:srgbClr val="000000"/>
                </a:solidFill>
                <a:effectLst/>
                <a:latin typeface="Times New Roman" panose="02020603050405020304" pitchFamily="18" charset="0"/>
                <a:ea typeface="Times New Roman" panose="02020603050405020304" pitchFamily="18" charset="0"/>
              </a:rPr>
              <a:t> низкою </a:t>
            </a:r>
            <a:r>
              <a:rPr lang="ru-RU" sz="1800" dirty="0" err="1">
                <a:solidFill>
                  <a:srgbClr val="000000"/>
                </a:solidFill>
                <a:effectLst/>
                <a:latin typeface="Times New Roman" panose="02020603050405020304" pitchFamily="18" charset="0"/>
                <a:ea typeface="Times New Roman" panose="02020603050405020304" pitchFamily="18" charset="0"/>
              </a:rPr>
              <a:t>методів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які</a:t>
            </a:r>
            <a:r>
              <a:rPr lang="ru-RU" sz="1800" dirty="0">
                <a:solidFill>
                  <a:srgbClr val="000000"/>
                </a:solidFill>
                <a:effectLst/>
                <a:latin typeface="Times New Roman" panose="02020603050405020304" pitchFamily="18" charset="0"/>
                <a:ea typeface="Times New Roman" panose="02020603050405020304" pitchFamily="18" charset="0"/>
              </a:rPr>
              <a:t>, на наш </a:t>
            </a:r>
            <a:r>
              <a:rPr lang="ru-RU" sz="1800" dirty="0" err="1">
                <a:solidFill>
                  <a:srgbClr val="000000"/>
                </a:solidFill>
                <a:effectLst/>
                <a:latin typeface="Times New Roman" panose="02020603050405020304" pitchFamily="18" charset="0"/>
                <a:ea typeface="Times New Roman" panose="02020603050405020304" pitchFamily="18" charset="0"/>
              </a:rPr>
              <a:t>погляд</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повинні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взяти</a:t>
            </a:r>
            <a:r>
              <a:rPr lang="ru-RU" sz="1800" dirty="0">
                <a:solidFill>
                  <a:srgbClr val="000000"/>
                </a:solidFill>
                <a:effectLst/>
                <a:latin typeface="Times New Roman" panose="02020603050405020304" pitchFamily="18" charset="0"/>
                <a:ea typeface="Times New Roman" panose="02020603050405020304" pitchFamily="18" charset="0"/>
              </a:rPr>
              <a:t> на </a:t>
            </a:r>
            <a:r>
              <a:rPr lang="ru-RU" sz="1800" dirty="0" err="1">
                <a:solidFill>
                  <a:srgbClr val="000000"/>
                </a:solidFill>
                <a:effectLst/>
                <a:latin typeface="Times New Roman" panose="02020603050405020304" pitchFamily="18" charset="0"/>
                <a:ea typeface="Times New Roman" panose="02020603050405020304" pitchFamily="18" charset="0"/>
              </a:rPr>
              <a:t>озброєння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правлячі</a:t>
            </a:r>
            <a:r>
              <a:rPr lang="ru-RU" sz="1800" dirty="0">
                <a:solidFill>
                  <a:srgbClr val="000000"/>
                </a:solidFill>
                <a:effectLst/>
                <a:latin typeface="Times New Roman" panose="02020603050405020304" pitchFamily="18" charset="0"/>
                <a:ea typeface="Times New Roman" panose="02020603050405020304" pitchFamily="18" charset="0"/>
              </a:rPr>
              <a:t> кола </a:t>
            </a:r>
            <a:r>
              <a:rPr lang="ru-RU" sz="1800" dirty="0" err="1">
                <a:solidFill>
                  <a:srgbClr val="000000"/>
                </a:solidFill>
                <a:effectLst/>
                <a:latin typeface="Times New Roman" panose="02020603050405020304" pitchFamily="18" charset="0"/>
                <a:ea typeface="Times New Roman" panose="02020603050405020304" pitchFamily="18" charset="0"/>
              </a:rPr>
              <a:t>посттоталітарних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поліетнічних</a:t>
            </a:r>
            <a:r>
              <a:rPr lang="ru-RU" sz="1800" dirty="0">
                <a:solidFill>
                  <a:srgbClr val="000000"/>
                </a:solidFill>
                <a:effectLst/>
                <a:latin typeface="Times New Roman" panose="02020603050405020304" pitchFamily="18" charset="0"/>
                <a:ea typeface="Times New Roman" panose="02020603050405020304" pitchFamily="18" charset="0"/>
              </a:rPr>
              <a:t> держав.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err="1">
                <a:solidFill>
                  <a:srgbClr val="000000"/>
                </a:solidFill>
                <a:effectLst/>
                <a:latin typeface="Times New Roman" panose="02020603050405020304" pitchFamily="18" charset="0"/>
                <a:ea typeface="Times New Roman" panose="02020603050405020304" pitchFamily="18" charset="0"/>
              </a:rPr>
              <a:t>Головними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серед</a:t>
            </a:r>
            <a:r>
              <a:rPr lang="ru-RU" sz="1800" dirty="0">
                <a:solidFill>
                  <a:srgbClr val="000000"/>
                </a:solidFill>
                <a:effectLst/>
                <a:latin typeface="Times New Roman" panose="02020603050405020304" pitchFamily="18" charset="0"/>
                <a:ea typeface="Times New Roman" panose="02020603050405020304" pitchFamily="18" charset="0"/>
              </a:rPr>
              <a:t> них </a:t>
            </a:r>
            <a:r>
              <a:rPr lang="ru-RU" sz="1800" dirty="0" err="1">
                <a:solidFill>
                  <a:srgbClr val="000000"/>
                </a:solidFill>
                <a:effectLst/>
                <a:latin typeface="Times New Roman" panose="02020603050405020304" pitchFamily="18" charset="0"/>
                <a:ea typeface="Times New Roman" panose="02020603050405020304" pitchFamily="18" charset="0"/>
              </a:rPr>
              <a:t>він</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вважав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наступні</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забезпечення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широкої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народної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підтримки</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впровадження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плюралізму</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надання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автономії</a:t>
            </a:r>
            <a:r>
              <a:rPr lang="ru-RU" sz="1800" dirty="0">
                <a:solidFill>
                  <a:srgbClr val="000000"/>
                </a:solidFill>
                <a:effectLst/>
                <a:latin typeface="Times New Roman" panose="02020603050405020304" pitchFamily="18" charset="0"/>
                <a:ea typeface="Times New Roman" panose="02020603050405020304" pitchFamily="18" charset="0"/>
              </a:rPr>
              <a:t> та/</a:t>
            </a:r>
            <a:r>
              <a:rPr lang="ru-RU" sz="1800" dirty="0" err="1">
                <a:solidFill>
                  <a:srgbClr val="000000"/>
                </a:solidFill>
                <a:effectLst/>
                <a:latin typeface="Times New Roman" panose="02020603050405020304" pitchFamily="18" charset="0"/>
                <a:ea typeface="Times New Roman" panose="02020603050405020304" pitchFamily="18" charset="0"/>
              </a:rPr>
              <a:t>чи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суверенітету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учасникам</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інтеграційного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процесу</a:t>
            </a:r>
            <a:r>
              <a:rPr lang="ru-RU" sz="1800" dirty="0">
                <a:solidFill>
                  <a:srgbClr val="000000"/>
                </a:solidFill>
                <a:effectLst/>
                <a:latin typeface="Times New Roman" panose="02020603050405020304" pitchFamily="18" charset="0"/>
                <a:ea typeface="Times New Roman" panose="02020603050405020304" pitchFamily="18" charset="0"/>
              </a:rPr>
              <a:t> на </a:t>
            </a:r>
            <a:r>
              <a:rPr lang="ru-RU" sz="1800" dirty="0" err="1">
                <a:solidFill>
                  <a:srgbClr val="000000"/>
                </a:solidFill>
                <a:effectLst/>
                <a:latin typeface="Times New Roman" panose="02020603050405020304" pitchFamily="18" charset="0"/>
                <a:ea typeface="Times New Roman" panose="02020603050405020304" pitchFamily="18" charset="0"/>
              </a:rPr>
              <a:t>відповідний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перехідний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період</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відміна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деяких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непопулярних</a:t>
            </a:r>
            <a:r>
              <a:rPr lang="ru-RU" sz="1800" dirty="0">
                <a:solidFill>
                  <a:srgbClr val="000000"/>
                </a:solidFill>
                <a:effectLst/>
                <a:latin typeface="Times New Roman" panose="02020603050405020304" pitchFamily="18" charset="0"/>
                <a:ea typeface="Times New Roman" panose="02020603050405020304" pitchFamily="18" charset="0"/>
              </a:rPr>
              <a:t> статей </a:t>
            </a:r>
            <a:r>
              <a:rPr lang="ru-RU" sz="1800" dirty="0" err="1">
                <a:solidFill>
                  <a:srgbClr val="000000"/>
                </a:solidFill>
                <a:effectLst/>
                <a:latin typeface="Times New Roman" panose="02020603050405020304" pitchFamily="18" charset="0"/>
                <a:ea typeface="Times New Roman" panose="02020603050405020304" pitchFamily="18" charset="0"/>
              </a:rPr>
              <a:t>законодавства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тощо</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marL="0" marR="0" lvl="0" indent="450215" algn="just" defTabSz="914400" rtl="0" eaLnBrk="1" fontAlgn="auto" latinLnBrk="0" hangingPunct="1">
              <a:lnSpc>
                <a:spcPts val="1800"/>
              </a:lnSpc>
              <a:spcBef>
                <a:spcPts val="0"/>
              </a:spcBef>
              <a:spcAft>
                <a:spcPts val="0"/>
              </a:spcAft>
              <a:buClrTx/>
              <a:buSzTx/>
              <a:buFontTx/>
              <a:buNone/>
              <a:tabLst>
                <a:tab pos="180340" algn="l"/>
                <a:tab pos="5029200" algn="l"/>
              </a:tabLst>
              <a:defRPr/>
            </a:pPr>
            <a:r>
              <a:rPr lang="ru-RU" sz="1800" dirty="0">
                <a:solidFill>
                  <a:srgbClr val="000000"/>
                </a:solidFill>
                <a:effectLst/>
                <a:latin typeface="Times New Roman" panose="02020603050405020304" pitchFamily="18" charset="0"/>
                <a:ea typeface="Times New Roman" panose="02020603050405020304" pitchFamily="18" charset="0"/>
              </a:rPr>
              <a:t>Характерно, </a:t>
            </a:r>
            <a:r>
              <a:rPr lang="ru-RU" sz="1800" dirty="0" err="1">
                <a:solidFill>
                  <a:srgbClr val="000000"/>
                </a:solidFill>
                <a:effectLst/>
                <a:latin typeface="Times New Roman" panose="02020603050405020304" pitchFamily="18" charset="0"/>
                <a:ea typeface="Times New Roman" panose="02020603050405020304" pitchFamily="18" charset="0"/>
              </a:rPr>
              <a:t>що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водночас</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він</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рекомендував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уникати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неефективних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методів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зокрема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створення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спеціальних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політичних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інститутів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введення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нових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спеціальних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символів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опікування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призначенням</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спеціально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відібраних</a:t>
            </a:r>
            <a:r>
              <a:rPr lang="ru-RU" sz="1800" dirty="0">
                <a:solidFill>
                  <a:srgbClr val="000000"/>
                </a:solidFill>
                <a:effectLst/>
                <a:latin typeface="Times New Roman" panose="02020603050405020304" pitchFamily="18" charset="0"/>
                <a:ea typeface="Times New Roman" panose="02020603050405020304" pitchFamily="18" charset="0"/>
              </a:rPr>
              <a:t> людей для </a:t>
            </a:r>
            <a:r>
              <a:rPr lang="ru-RU" sz="1800" dirty="0" err="1">
                <a:solidFill>
                  <a:srgbClr val="000000"/>
                </a:solidFill>
                <a:effectLst/>
                <a:latin typeface="Times New Roman" panose="02020603050405020304" pitchFamily="18" charset="0"/>
                <a:ea typeface="Times New Roman" panose="02020603050405020304" pitchFamily="18" charset="0"/>
              </a:rPr>
              <a:t>політичних</a:t>
            </a:r>
            <a:r>
              <a:rPr lang="ru-RU" sz="1800" dirty="0">
                <a:solidFill>
                  <a:srgbClr val="000000"/>
                </a:solidFill>
                <a:effectLst/>
                <a:latin typeface="Times New Roman" panose="02020603050405020304" pitchFamily="18" charset="0"/>
                <a:ea typeface="Times New Roman" panose="02020603050405020304" pitchFamily="18" charset="0"/>
              </a:rPr>
              <a:t> і </a:t>
            </a:r>
            <a:r>
              <a:rPr lang="ru-RU" sz="1800" dirty="0" err="1">
                <a:solidFill>
                  <a:srgbClr val="000000"/>
                </a:solidFill>
                <a:effectLst/>
                <a:latin typeface="Times New Roman" panose="02020603050405020304" pitchFamily="18" charset="0"/>
                <a:ea typeface="Times New Roman" panose="02020603050405020304" pitchFamily="18" charset="0"/>
              </a:rPr>
              <a:t>адміністративних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установ</a:t>
            </a:r>
            <a:r>
              <a:rPr lang="ru-RU" sz="1800" dirty="0">
                <a:solidFill>
                  <a:srgbClr val="000000"/>
                </a:solidFill>
                <a:effectLst/>
                <a:latin typeface="Times New Roman" panose="02020603050405020304" pitchFamily="18" charset="0"/>
                <a:ea typeface="Times New Roman" panose="02020603050405020304" pitchFamily="18" charset="0"/>
              </a:rPr>
              <a:t> та </a:t>
            </a:r>
            <a:r>
              <a:rPr lang="ru-RU" sz="1800" dirty="0" err="1">
                <a:solidFill>
                  <a:srgbClr val="000000"/>
                </a:solidFill>
                <a:effectLst/>
                <a:latin typeface="Times New Roman" panose="02020603050405020304" pitchFamily="18" charset="0"/>
                <a:ea typeface="Times New Roman" panose="02020603050405020304" pitchFamily="18" charset="0"/>
              </a:rPr>
              <a:t>ін</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Всі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ці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методи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можливо</a:t>
            </a:r>
            <a:r>
              <a:rPr lang="ru-RU" sz="1800" dirty="0">
                <a:solidFill>
                  <a:srgbClr val="000000"/>
                </a:solidFill>
                <a:effectLst/>
                <a:latin typeface="Times New Roman" panose="02020603050405020304" pitchFamily="18" charset="0"/>
                <a:ea typeface="Times New Roman" panose="02020603050405020304" pitchFamily="18" charset="0"/>
              </a:rPr>
              <a:t> і </a:t>
            </a:r>
            <a:r>
              <a:rPr lang="ru-RU" sz="1800" dirty="0" err="1">
                <a:solidFill>
                  <a:srgbClr val="000000"/>
                </a:solidFill>
                <a:effectLst/>
                <a:latin typeface="Times New Roman" panose="02020603050405020304" pitchFamily="18" charset="0"/>
                <a:ea typeface="Times New Roman" panose="02020603050405020304" pitchFamily="18" charset="0"/>
              </a:rPr>
              <a:t>потрібні</a:t>
            </a:r>
            <a:r>
              <a:rPr lang="ru-RU" sz="1800" dirty="0">
                <a:solidFill>
                  <a:srgbClr val="000000"/>
                </a:solidFill>
                <a:effectLst/>
                <a:latin typeface="Times New Roman" panose="02020603050405020304" pitchFamily="18" charset="0"/>
                <a:ea typeface="Times New Roman" panose="02020603050405020304" pitchFamily="18" charset="0"/>
              </a:rPr>
              <a:t>, але </a:t>
            </a:r>
            <a:r>
              <a:rPr lang="ru-RU" sz="1800" dirty="0" err="1">
                <a:solidFill>
                  <a:srgbClr val="000000"/>
                </a:solidFill>
                <a:effectLst/>
                <a:latin typeface="Times New Roman" panose="02020603050405020304" pitchFamily="18" charset="0"/>
                <a:ea typeface="Times New Roman" panose="02020603050405020304" pitchFamily="18" charset="0"/>
              </a:rPr>
              <a:t>самі</a:t>
            </a:r>
            <a:r>
              <a:rPr lang="ru-RU" sz="1800" dirty="0">
                <a:solidFill>
                  <a:srgbClr val="000000"/>
                </a:solidFill>
                <a:effectLst/>
                <a:latin typeface="Times New Roman" panose="02020603050405020304" pitchFamily="18" charset="0"/>
                <a:ea typeface="Times New Roman" panose="02020603050405020304" pitchFamily="18" charset="0"/>
              </a:rPr>
              <a:t> по </a:t>
            </a:r>
            <a:r>
              <a:rPr lang="ru-RU" sz="1800" dirty="0" err="1">
                <a:solidFill>
                  <a:srgbClr val="000000"/>
                </a:solidFill>
                <a:effectLst/>
                <a:latin typeface="Times New Roman" panose="02020603050405020304" pitchFamily="18" charset="0"/>
                <a:ea typeface="Times New Roman" panose="02020603050405020304" pitchFamily="18" charset="0"/>
              </a:rPr>
              <a:t>собі</a:t>
            </a:r>
            <a:r>
              <a:rPr lang="ru-RU" sz="1800" dirty="0">
                <a:solidFill>
                  <a:srgbClr val="000000"/>
                </a:solidFill>
                <a:effectLst/>
                <a:latin typeface="Times New Roman" panose="02020603050405020304" pitchFamily="18" charset="0"/>
                <a:ea typeface="Times New Roman" panose="02020603050405020304" pitchFamily="18" charset="0"/>
              </a:rPr>
              <a:t> вони </a:t>
            </a:r>
            <a:r>
              <a:rPr lang="ru-RU" sz="1800" dirty="0" err="1">
                <a:solidFill>
                  <a:srgbClr val="000000"/>
                </a:solidFill>
                <a:effectLst/>
                <a:latin typeface="Times New Roman" panose="02020603050405020304" pitchFamily="18" charset="0"/>
                <a:ea typeface="Times New Roman" panose="02020603050405020304" pitchFamily="18" charset="0"/>
              </a:rPr>
              <a:t>роблять</a:t>
            </a:r>
            <a:r>
              <a:rPr lang="ru-RU" sz="1800" dirty="0">
                <a:solidFill>
                  <a:srgbClr val="000000"/>
                </a:solidFill>
                <a:effectLst/>
                <a:latin typeface="Times New Roman" panose="02020603050405020304" pitchFamily="18" charset="0"/>
                <a:ea typeface="Times New Roman" panose="02020603050405020304" pitchFamily="18" charset="0"/>
              </a:rPr>
              <a:t> мало </a:t>
            </a:r>
            <a:r>
              <a:rPr lang="ru-RU" sz="1800" dirty="0" err="1">
                <a:solidFill>
                  <a:srgbClr val="000000"/>
                </a:solidFill>
                <a:effectLst/>
                <a:latin typeface="Times New Roman" panose="02020603050405020304" pitchFamily="18" charset="0"/>
                <a:ea typeface="Times New Roman" panose="02020603050405020304" pitchFamily="18" charset="0"/>
              </a:rPr>
              <a:t>або</a:t>
            </a:r>
            <a:r>
              <a:rPr lang="ru-RU" sz="1800" dirty="0">
                <a:solidFill>
                  <a:srgbClr val="000000"/>
                </a:solidFill>
                <a:effectLst/>
                <a:latin typeface="Times New Roman" panose="02020603050405020304" pitchFamily="18" charset="0"/>
                <a:ea typeface="Times New Roman" panose="02020603050405020304" pitchFamily="18" charset="0"/>
              </a:rPr>
              <a:t> й </a:t>
            </a:r>
            <a:r>
              <a:rPr lang="ru-RU" sz="1800" dirty="0" err="1">
                <a:solidFill>
                  <a:srgbClr val="000000"/>
                </a:solidFill>
                <a:effectLst/>
                <a:latin typeface="Times New Roman" panose="02020603050405020304" pitchFamily="18" charset="0"/>
                <a:ea typeface="Times New Roman" panose="02020603050405020304" pitchFamily="18" charset="0"/>
              </a:rPr>
              <a:t>зовсім</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нічого</a:t>
            </a:r>
            <a:r>
              <a:rPr lang="ru-RU" sz="1800" dirty="0">
                <a:solidFill>
                  <a:srgbClr val="000000"/>
                </a:solidFill>
                <a:effectLst/>
                <a:latin typeface="Times New Roman" panose="02020603050405020304" pitchFamily="18" charset="0"/>
                <a:ea typeface="Times New Roman" panose="02020603050405020304" pitchFamily="18" charset="0"/>
              </a:rPr>
              <a:t> для </a:t>
            </a:r>
            <a:r>
              <a:rPr lang="ru-RU" sz="1800" dirty="0" err="1">
                <a:solidFill>
                  <a:srgbClr val="000000"/>
                </a:solidFill>
                <a:effectLst/>
                <a:latin typeface="Times New Roman" panose="02020603050405020304" pitchFamily="18" charset="0"/>
                <a:ea typeface="Times New Roman" panose="02020603050405020304" pitchFamily="18" charset="0"/>
              </a:rPr>
              <a:t>справи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Крім</a:t>
            </a:r>
            <a:r>
              <a:rPr lang="ru-RU" sz="1800" dirty="0">
                <a:solidFill>
                  <a:srgbClr val="000000"/>
                </a:solidFill>
                <a:effectLst/>
                <a:latin typeface="Times New Roman" panose="02020603050405020304" pitchFamily="18" charset="0"/>
                <a:ea typeface="Times New Roman" panose="02020603050405020304" pitchFamily="18" charset="0"/>
              </a:rPr>
              <a:t> того, вони </a:t>
            </a:r>
            <a:r>
              <a:rPr lang="ru-RU" sz="1800" dirty="0" err="1">
                <a:solidFill>
                  <a:srgbClr val="000000"/>
                </a:solidFill>
                <a:effectLst/>
                <a:latin typeface="Times New Roman" panose="02020603050405020304" pitchFamily="18" charset="0"/>
                <a:ea typeface="Times New Roman" panose="02020603050405020304" pitchFamily="18" charset="0"/>
              </a:rPr>
              <a:t>скоріше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асоціюються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із</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невдачею</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інтеграції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ніж</a:t>
            </a:r>
            <a:r>
              <a:rPr lang="ru-RU" sz="1800" dirty="0">
                <a:solidFill>
                  <a:srgbClr val="000000"/>
                </a:solidFill>
                <a:effectLst/>
                <a:latin typeface="Times New Roman" panose="02020603050405020304" pitchFamily="18" charset="0"/>
                <a:ea typeface="Times New Roman" panose="02020603050405020304" pitchFamily="18" charset="0"/>
              </a:rPr>
              <a:t> з </a:t>
            </a:r>
            <a:r>
              <a:rPr lang="ru-RU" sz="1800" dirty="0" err="1">
                <a:solidFill>
                  <a:srgbClr val="000000"/>
                </a:solidFill>
                <a:effectLst/>
                <a:latin typeface="Times New Roman" panose="02020603050405020304" pitchFamily="18" charset="0"/>
                <a:ea typeface="Times New Roman" panose="02020603050405020304" pitchFamily="18" charset="0"/>
              </a:rPr>
              <a:t>її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успіхом</a:t>
            </a:r>
            <a:r>
              <a:rPr lang="ru-RU" sz="1800" dirty="0">
                <a:solidFill>
                  <a:srgbClr val="000000"/>
                </a:solidFill>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endParaRPr lang="uk-UA" sz="1800" dirty="0">
              <a:effectLst/>
              <a:latin typeface="Times New Roman" panose="02020603050405020304" pitchFamily="18" charset="0"/>
              <a:ea typeface="Times New Roman" panose="02020603050405020304" pitchFamily="18" charset="0"/>
            </a:endParaRPr>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24</a:t>
            </a:fld>
            <a:endParaRPr lang="uk-UA"/>
          </a:p>
        </p:txBody>
      </p:sp>
    </p:spTree>
    <p:extLst>
      <p:ext uri="{BB962C8B-B14F-4D97-AF65-F5344CB8AC3E}">
        <p14:creationId xmlns:p14="http://schemas.microsoft.com/office/powerpoint/2010/main" val="2555395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err="1">
                <a:solidFill>
                  <a:srgbClr val="000000"/>
                </a:solidFill>
                <a:effectLst/>
                <a:latin typeface="Times New Roman" panose="02020603050405020304" pitchFamily="18" charset="0"/>
                <a:ea typeface="Times New Roman" panose="02020603050405020304" pitchFamily="18" charset="0"/>
              </a:rPr>
              <a:t>Найбільш</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відомими</a:t>
            </a:r>
            <a:r>
              <a:rPr lang="ru-RU" sz="1800" dirty="0">
                <a:solidFill>
                  <a:srgbClr val="000000"/>
                </a:solidFill>
                <a:effectLst/>
                <a:latin typeface="Times New Roman" panose="02020603050405020304" pitchFamily="18" charset="0"/>
                <a:ea typeface="Times New Roman" panose="02020603050405020304" pitchFamily="18" charset="0"/>
              </a:rPr>
              <a:t> прикладами </a:t>
            </a:r>
            <a:r>
              <a:rPr lang="ru-RU" sz="1800" dirty="0" err="1">
                <a:solidFill>
                  <a:srgbClr val="000000"/>
                </a:solidFill>
                <a:effectLst/>
                <a:latin typeface="Times New Roman" panose="02020603050405020304" pitchFamily="18" charset="0"/>
                <a:ea typeface="Times New Roman" panose="02020603050405020304" pitchFamily="18" charset="0"/>
              </a:rPr>
              <a:t>примусової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дезінтеграції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був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розподіл</a:t>
            </a:r>
            <a:r>
              <a:rPr lang="ru-RU" sz="1800" dirty="0">
                <a:solidFill>
                  <a:srgbClr val="000000"/>
                </a:solidFill>
                <a:effectLst/>
                <a:latin typeface="Times New Roman" panose="02020603050405020304" pitchFamily="18" charset="0"/>
                <a:ea typeface="Times New Roman" panose="02020603050405020304" pitchFamily="18" charset="0"/>
              </a:rPr>
              <a:t> таких </a:t>
            </a:r>
            <a:r>
              <a:rPr lang="ru-RU" sz="1800" dirty="0" err="1">
                <a:solidFill>
                  <a:srgbClr val="000000"/>
                </a:solidFill>
                <a:effectLst/>
                <a:latin typeface="Times New Roman" panose="02020603050405020304" pitchFamily="18" charset="0"/>
                <a:ea typeface="Times New Roman" panose="02020603050405020304" pitchFamily="18" charset="0"/>
              </a:rPr>
              <a:t>націй</a:t>
            </a:r>
            <a:r>
              <a:rPr lang="ru-RU" sz="1800" dirty="0">
                <a:solidFill>
                  <a:srgbClr val="000000"/>
                </a:solidFill>
                <a:effectLst/>
                <a:latin typeface="Times New Roman" panose="02020603050405020304" pitchFamily="18" charset="0"/>
                <a:ea typeface="Times New Roman" panose="02020603050405020304" pitchFamily="18" charset="0"/>
              </a:rPr>
              <a:t> і держав, як </a:t>
            </a:r>
            <a:r>
              <a:rPr lang="ru-RU" sz="1800" dirty="0" err="1">
                <a:solidFill>
                  <a:srgbClr val="000000"/>
                </a:solidFill>
                <a:effectLst/>
                <a:latin typeface="Times New Roman" panose="02020603050405020304" pitchFamily="18" charset="0"/>
                <a:ea typeface="Times New Roman" panose="02020603050405020304" pitchFamily="18" charset="0"/>
              </a:rPr>
              <a:t>польська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німецька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в'єтнамська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корейська</a:t>
            </a:r>
            <a:r>
              <a:rPr lang="ru-RU" sz="1800" dirty="0">
                <a:solidFill>
                  <a:srgbClr val="000000"/>
                </a:solidFill>
                <a:effectLst/>
                <a:latin typeface="Times New Roman" panose="02020603050405020304" pitchFamily="18" charset="0"/>
                <a:ea typeface="Times New Roman" panose="02020603050405020304" pitchFamily="18" charset="0"/>
              </a:rPr>
              <a:t> та </a:t>
            </a:r>
            <a:r>
              <a:rPr lang="ru-RU" sz="1800" dirty="0" err="1">
                <a:solidFill>
                  <a:srgbClr val="000000"/>
                </a:solidFill>
                <a:effectLst/>
                <a:latin typeface="Times New Roman" panose="02020603050405020304" pitchFamily="18" charset="0"/>
                <a:ea typeface="Times New Roman" panose="02020603050405020304" pitchFamily="18" charset="0"/>
              </a:rPr>
              <a:t>ін</a:t>
            </a:r>
            <a:r>
              <a:rPr lang="ru-RU" sz="1800" dirty="0">
                <a:solidFill>
                  <a:srgbClr val="000000"/>
                </a:solidFill>
                <a:effectLst/>
                <a:latin typeface="Times New Roman" panose="02020603050405020304" pitchFamily="18" charset="0"/>
                <a:ea typeface="Times New Roman" panose="02020603050405020304" pitchFamily="18" charset="0"/>
              </a:rPr>
              <a:t>., а </a:t>
            </a:r>
            <a:r>
              <a:rPr lang="ru-RU" sz="1800" dirty="0" err="1">
                <a:solidFill>
                  <a:srgbClr val="000000"/>
                </a:solidFill>
                <a:effectLst/>
                <a:latin typeface="Times New Roman" panose="02020603050405020304" pitchFamily="18" charset="0"/>
                <a:ea typeface="Times New Roman" panose="02020603050405020304" pitchFamily="18" charset="0"/>
              </a:rPr>
              <a:t>також</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багатьох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етносів</a:t>
            </a:r>
            <a:r>
              <a:rPr lang="ru-RU" sz="1800" dirty="0">
                <a:solidFill>
                  <a:srgbClr val="000000"/>
                </a:solidFill>
                <a:effectLst/>
                <a:latin typeface="Times New Roman" panose="02020603050405020304" pitchFamily="18" charset="0"/>
                <a:ea typeface="Times New Roman" panose="02020603050405020304" pitchFamily="18" charset="0"/>
              </a:rPr>
              <a:t>, у тому </a:t>
            </a:r>
            <a:r>
              <a:rPr lang="ru-RU" sz="1800" dirty="0" err="1">
                <a:solidFill>
                  <a:srgbClr val="000000"/>
                </a:solidFill>
                <a:effectLst/>
                <a:latin typeface="Times New Roman" panose="02020603050405020304" pitchFamily="18" charset="0"/>
                <a:ea typeface="Times New Roman" panose="02020603050405020304" pitchFamily="18" charset="0"/>
              </a:rPr>
              <a:t>числі</a:t>
            </a:r>
            <a:r>
              <a:rPr lang="ru-RU" sz="1800" dirty="0">
                <a:solidFill>
                  <a:srgbClr val="000000"/>
                </a:solidFill>
                <a:effectLst/>
                <a:latin typeface="Times New Roman" panose="02020603050405020304" pitchFamily="18" charset="0"/>
                <a:ea typeface="Times New Roman" panose="02020603050405020304" pitchFamily="18" charset="0"/>
              </a:rPr>
              <a:t> й </a:t>
            </a:r>
            <a:r>
              <a:rPr lang="ru-RU" sz="1800" dirty="0" err="1">
                <a:solidFill>
                  <a:srgbClr val="000000"/>
                </a:solidFill>
                <a:effectLst/>
                <a:latin typeface="Times New Roman" panose="02020603050405020304" pitchFamily="18" charset="0"/>
                <a:ea typeface="Times New Roman" panose="02020603050405020304" pitchFamily="18" charset="0"/>
              </a:rPr>
              <a:t>українського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між</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кількома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різними</a:t>
            </a:r>
            <a:r>
              <a:rPr lang="ru-RU" sz="1800" dirty="0">
                <a:solidFill>
                  <a:srgbClr val="000000"/>
                </a:solidFill>
                <a:effectLst/>
                <a:latin typeface="Times New Roman" panose="02020603050405020304" pitchFamily="18" charset="0"/>
                <a:ea typeface="Times New Roman" panose="02020603050405020304" pitchFamily="18" charset="0"/>
              </a:rPr>
              <a:t>, «чужими державами», </a:t>
            </a:r>
            <a:r>
              <a:rPr lang="ru-RU" sz="1800" dirty="0" err="1">
                <a:solidFill>
                  <a:srgbClr val="000000"/>
                </a:solidFill>
                <a:effectLst/>
                <a:latin typeface="Times New Roman" panose="02020603050405020304" pitchFamily="18" charset="0"/>
                <a:ea typeface="Times New Roman" panose="02020603050405020304" pitchFamily="18" charset="0"/>
              </a:rPr>
              <a:t>що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призвело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навіть</a:t>
            </a:r>
            <a:r>
              <a:rPr lang="ru-RU" sz="1800" dirty="0">
                <a:solidFill>
                  <a:srgbClr val="000000"/>
                </a:solidFill>
                <a:effectLst/>
                <a:latin typeface="Times New Roman" panose="02020603050405020304" pitchFamily="18" charset="0"/>
                <a:ea typeface="Times New Roman" panose="02020603050405020304" pitchFamily="18" charset="0"/>
              </a:rPr>
              <a:t> до </a:t>
            </a:r>
            <a:r>
              <a:rPr lang="ru-RU" sz="1800" dirty="0" err="1">
                <a:solidFill>
                  <a:srgbClr val="000000"/>
                </a:solidFill>
                <a:effectLst/>
                <a:latin typeface="Times New Roman" panose="02020603050405020304" pitchFamily="18" charset="0"/>
                <a:ea typeface="Times New Roman" panose="02020603050405020304" pitchFamily="18" charset="0"/>
              </a:rPr>
              <a:t>появи</a:t>
            </a:r>
            <a:r>
              <a:rPr lang="ru-RU" sz="1800" dirty="0">
                <a:solidFill>
                  <a:srgbClr val="000000"/>
                </a:solidFill>
                <a:effectLst/>
                <a:latin typeface="Times New Roman" panose="02020603050405020304" pitchFamily="18" charset="0"/>
                <a:ea typeface="Times New Roman" panose="02020603050405020304" pitchFamily="18" charset="0"/>
              </a:rPr>
              <a:t> в </a:t>
            </a:r>
            <a:r>
              <a:rPr lang="ru-RU" sz="1800" dirty="0" err="1">
                <a:solidFill>
                  <a:srgbClr val="000000"/>
                </a:solidFill>
                <a:effectLst/>
                <a:latin typeface="Times New Roman" panose="02020603050405020304" pitchFamily="18" charset="0"/>
                <a:ea typeface="Times New Roman" panose="02020603050405020304" pitchFamily="18" charset="0"/>
              </a:rPr>
              <a:t>західній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науковій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літературі</a:t>
            </a:r>
            <a:r>
              <a:rPr lang="ru-RU" sz="1800" dirty="0">
                <a:solidFill>
                  <a:srgbClr val="000000"/>
                </a:solidFill>
                <a:effectLst/>
                <a:latin typeface="Times New Roman" panose="02020603050405020304" pitchFamily="18" charset="0"/>
                <a:ea typeface="Times New Roman" panose="02020603050405020304" pitchFamily="18" charset="0"/>
              </a:rPr>
              <a:t> такого </a:t>
            </a:r>
            <a:r>
              <a:rPr lang="ru-RU" sz="1800" dirty="0" err="1">
                <a:solidFill>
                  <a:srgbClr val="000000"/>
                </a:solidFill>
                <a:effectLst/>
                <a:latin typeface="Times New Roman" panose="02020603050405020304" pitchFamily="18" charset="0"/>
                <a:ea typeface="Times New Roman" panose="02020603050405020304" pitchFamily="18" charset="0"/>
              </a:rPr>
              <a:t>терміну</a:t>
            </a:r>
            <a:r>
              <a:rPr lang="ru-RU" sz="1800" dirty="0">
                <a:solidFill>
                  <a:srgbClr val="000000"/>
                </a:solidFill>
                <a:effectLst/>
                <a:latin typeface="Times New Roman" panose="02020603050405020304" pitchFamily="18" charset="0"/>
                <a:ea typeface="Times New Roman" panose="02020603050405020304" pitchFamily="18" charset="0"/>
              </a:rPr>
              <a:t>, як «</a:t>
            </a:r>
            <a:r>
              <a:rPr lang="ru-RU" sz="1800" dirty="0" err="1">
                <a:solidFill>
                  <a:srgbClr val="000000"/>
                </a:solidFill>
                <a:effectLst/>
                <a:latin typeface="Times New Roman" panose="02020603050405020304" pitchFamily="18" charset="0"/>
                <a:ea typeface="Times New Roman" panose="02020603050405020304" pitchFamily="18" charset="0"/>
              </a:rPr>
              <a:t>розділені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нації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devided</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nations</a:t>
            </a:r>
            <a:r>
              <a:rPr lang="ru-RU" sz="1800" dirty="0">
                <a:solidFill>
                  <a:srgbClr val="000000"/>
                </a:solidFill>
                <a:effectLst/>
                <a:latin typeface="Times New Roman" panose="02020603050405020304" pitchFamily="18" charset="0"/>
                <a:ea typeface="Times New Roman" panose="02020603050405020304" pitchFamily="18" charset="0"/>
              </a:rPr>
              <a:t>). Причини </a:t>
            </a:r>
            <a:r>
              <a:rPr lang="ru-RU" sz="1800" dirty="0" err="1">
                <a:solidFill>
                  <a:srgbClr val="000000"/>
                </a:solidFill>
                <a:effectLst/>
                <a:latin typeface="Times New Roman" panose="02020603050405020304" pitchFamily="18" charset="0"/>
                <a:ea typeface="Times New Roman" panose="02020603050405020304" pitchFamily="18" charset="0"/>
              </a:rPr>
              <a:t>дезінтеграції</a:t>
            </a:r>
            <a:r>
              <a:rPr lang="ru-RU" sz="1800" dirty="0">
                <a:solidFill>
                  <a:srgbClr val="000000"/>
                </a:solidFill>
                <a:effectLst/>
                <a:latin typeface="Times New Roman" panose="02020603050405020304" pitchFamily="18" charset="0"/>
                <a:ea typeface="Times New Roman" panose="02020603050405020304" pitchFamily="18" charset="0"/>
              </a:rPr>
              <a:t> такого типу </a:t>
            </a:r>
            <a:r>
              <a:rPr lang="ru-RU" sz="1800" dirty="0" err="1">
                <a:solidFill>
                  <a:srgbClr val="000000"/>
                </a:solidFill>
                <a:effectLst/>
                <a:latin typeface="Times New Roman" panose="02020603050405020304" pitchFamily="18" charset="0"/>
                <a:ea typeface="Times New Roman" panose="02020603050405020304" pitchFamily="18" charset="0"/>
              </a:rPr>
              <a:t>зрозумілі</a:t>
            </a:r>
            <a:r>
              <a:rPr lang="ru-RU" sz="1800" dirty="0">
                <a:solidFill>
                  <a:srgbClr val="000000"/>
                </a:solidFill>
                <a:effectLst/>
                <a:latin typeface="Times New Roman" panose="02020603050405020304" pitchFamily="18" charset="0"/>
                <a:ea typeface="Times New Roman" panose="02020603050405020304" pitchFamily="18" charset="0"/>
              </a:rPr>
              <a:t> – сила /</a:t>
            </a:r>
            <a:r>
              <a:rPr lang="ru-RU" sz="1800" dirty="0" err="1">
                <a:solidFill>
                  <a:srgbClr val="000000"/>
                </a:solidFill>
                <a:effectLst/>
                <a:latin typeface="Times New Roman" panose="02020603050405020304" pitchFamily="18" charset="0"/>
                <a:ea typeface="Times New Roman" panose="02020603050405020304" pitchFamily="18" charset="0"/>
              </a:rPr>
              <a:t>військова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економічна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політична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або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загроза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її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застосування</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25</a:t>
            </a:fld>
            <a:endParaRPr lang="uk-UA"/>
          </a:p>
        </p:txBody>
      </p:sp>
    </p:spTree>
    <p:extLst>
      <p:ext uri="{BB962C8B-B14F-4D97-AF65-F5344CB8AC3E}">
        <p14:creationId xmlns:p14="http://schemas.microsoft.com/office/powerpoint/2010/main" val="4154365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indent="450215" algn="just" fontAlgn="auto">
              <a:lnSpc>
                <a:spcPts val="1800"/>
              </a:lnSpc>
              <a:tabLst>
                <a:tab pos="5029200" algn="l"/>
              </a:tabLst>
            </a:pPr>
            <a:r>
              <a:rPr lang="ru-RU" sz="1800" dirty="0" err="1">
                <a:solidFill>
                  <a:srgbClr val="000000"/>
                </a:solidFill>
                <a:effectLst/>
                <a:latin typeface="Times New Roman" panose="02020603050405020304" pitchFamily="18" charset="0"/>
                <a:ea typeface="Times New Roman" panose="02020603050405020304" pitchFamily="18" charset="0"/>
              </a:rPr>
              <a:t>Події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останніх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десятиліть</a:t>
            </a:r>
            <a:r>
              <a:rPr lang="ru-RU" sz="1800" dirty="0">
                <a:solidFill>
                  <a:srgbClr val="000000"/>
                </a:solidFill>
                <a:effectLst/>
                <a:latin typeface="Times New Roman" panose="02020603050405020304" pitchFamily="18" charset="0"/>
                <a:ea typeface="Times New Roman" panose="02020603050405020304" pitchFamily="18" charset="0"/>
              </a:rPr>
              <a:t> показали, </a:t>
            </a:r>
            <a:r>
              <a:rPr lang="ru-RU" sz="1800" dirty="0" err="1">
                <a:solidFill>
                  <a:srgbClr val="000000"/>
                </a:solidFill>
                <a:effectLst/>
                <a:latin typeface="Times New Roman" panose="02020603050405020304" pitchFamily="18" charset="0"/>
                <a:ea typeface="Times New Roman" panose="02020603050405020304" pitchFamily="18" charset="0"/>
              </a:rPr>
              <a:t>що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звертатися</a:t>
            </a:r>
            <a:r>
              <a:rPr lang="ru-RU" sz="1800" dirty="0">
                <a:solidFill>
                  <a:srgbClr val="000000"/>
                </a:solidFill>
                <a:effectLst/>
                <a:latin typeface="Times New Roman" panose="02020603050405020304" pitchFamily="18" charset="0"/>
                <a:ea typeface="Times New Roman" panose="02020603050405020304" pitchFamily="18" charset="0"/>
              </a:rPr>
              <a:t> до </a:t>
            </a:r>
            <a:r>
              <a:rPr lang="ru-RU" sz="1800" dirty="0" err="1">
                <a:solidFill>
                  <a:srgbClr val="000000"/>
                </a:solidFill>
                <a:effectLst/>
                <a:latin typeface="Times New Roman" panose="02020603050405020304" pitchFamily="18" charset="0"/>
                <a:ea typeface="Times New Roman" panose="02020603050405020304" pitchFamily="18" charset="0"/>
              </a:rPr>
              <a:t>поняття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конфлікт</a:t>
            </a:r>
            <a:r>
              <a:rPr lang="ru-RU" sz="1800" dirty="0">
                <a:solidFill>
                  <a:srgbClr val="000000"/>
                </a:solidFill>
                <a:effectLst/>
                <a:latin typeface="Times New Roman" panose="02020603050405020304" pitchFamily="18" charset="0"/>
                <a:ea typeface="Times New Roman" panose="02020603050405020304" pitchFamily="18" charset="0"/>
              </a:rPr>
              <a:t>» і </a:t>
            </a:r>
            <a:r>
              <a:rPr lang="ru-RU" sz="1800" dirty="0" err="1">
                <a:solidFill>
                  <a:srgbClr val="000000"/>
                </a:solidFill>
                <a:effectLst/>
                <a:latin typeface="Times New Roman" panose="02020603050405020304" pitchFamily="18" charset="0"/>
                <a:ea typeface="Times New Roman" panose="02020603050405020304" pitchFamily="18" charset="0"/>
              </a:rPr>
              <a:t>різним</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його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сполученням</a:t>
            </a:r>
            <a:r>
              <a:rPr lang="ru-RU" sz="1800" dirty="0">
                <a:solidFill>
                  <a:srgbClr val="000000"/>
                </a:solidFill>
                <a:effectLst/>
                <a:latin typeface="Times New Roman" panose="02020603050405020304" pitchFamily="18" charset="0"/>
                <a:ea typeface="Times New Roman" panose="02020603050405020304" pitchFamily="18" charset="0"/>
              </a:rPr>
              <a:t>, особливо такого як «</a:t>
            </a:r>
            <a:r>
              <a:rPr lang="ru-RU" sz="1800" dirty="0" err="1">
                <a:solidFill>
                  <a:srgbClr val="000000"/>
                </a:solidFill>
                <a:effectLst/>
                <a:latin typeface="Times New Roman" panose="02020603050405020304" pitchFamily="18" charset="0"/>
                <a:ea typeface="Times New Roman" panose="02020603050405020304" pitchFamily="18" charset="0"/>
              </a:rPr>
              <a:t>міжнародний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збройний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конфлікт</a:t>
            </a:r>
            <a:r>
              <a:rPr lang="ru-RU" sz="1800" dirty="0">
                <a:solidFill>
                  <a:srgbClr val="000000"/>
                </a:solidFill>
                <a:effectLst/>
                <a:latin typeface="Times New Roman" panose="02020603050405020304" pitchFamily="18" charset="0"/>
                <a:ea typeface="Times New Roman" panose="02020603050405020304" pitchFamily="18" charset="0"/>
              </a:rPr>
              <a:t>» у </a:t>
            </a:r>
            <a:r>
              <a:rPr lang="ru-RU" sz="1800" dirty="0" err="1">
                <a:solidFill>
                  <a:srgbClr val="000000"/>
                </a:solidFill>
                <a:effectLst/>
                <a:latin typeface="Times New Roman" panose="02020603050405020304" pitchFamily="18" charset="0"/>
                <a:ea typeface="Times New Roman" panose="02020603050405020304" pitchFamily="18" charset="0"/>
              </a:rPr>
              <a:t>сучасних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міжнародних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відносинах</a:t>
            </a:r>
            <a:r>
              <a:rPr lang="ru-RU" sz="1800" dirty="0">
                <a:solidFill>
                  <a:srgbClr val="000000"/>
                </a:solidFill>
                <a:effectLst/>
                <a:latin typeface="Times New Roman" panose="02020603050405020304" pitchFamily="18" charset="0"/>
                <a:ea typeface="Times New Roman" panose="02020603050405020304" pitchFamily="18" charset="0"/>
              </a:rPr>
              <a:t> доводиться</a:t>
            </a:r>
            <a:r>
              <a:rPr lang="uk-UA" sz="1800" dirty="0">
                <a:solidFill>
                  <a:srgbClr val="000000"/>
                </a:solidFill>
                <a:effectLst/>
                <a:latin typeface="Times New Roman" panose="02020603050405020304" pitchFamily="18" charset="0"/>
                <a:ea typeface="Times New Roman" panose="02020603050405020304" pitchFamily="18" charset="0"/>
              </a:rPr>
              <a:t> чути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набагато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частіше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ніж</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цього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хотілося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Благі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наміри</a:t>
            </a:r>
            <a:r>
              <a:rPr lang="ru-RU" sz="1800" dirty="0">
                <a:solidFill>
                  <a:srgbClr val="000000"/>
                </a:solidFill>
                <a:effectLst/>
                <a:latin typeface="Times New Roman" panose="02020603050405020304" pitchFamily="18" charset="0"/>
                <a:ea typeface="Times New Roman" panose="02020603050405020304" pitchFamily="18" charset="0"/>
              </a:rPr>
              <a:t> держав </a:t>
            </a:r>
            <a:r>
              <a:rPr lang="ru-RU" sz="1800" dirty="0" err="1">
                <a:solidFill>
                  <a:srgbClr val="000000"/>
                </a:solidFill>
                <a:effectLst/>
                <a:latin typeface="Times New Roman" panose="02020603050405020304" pitchFamily="18" charset="0"/>
                <a:ea typeface="Times New Roman" panose="02020603050405020304" pitchFamily="18" charset="0"/>
              </a:rPr>
              <a:t>вирішувати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конфлікти</a:t>
            </a:r>
            <a:r>
              <a:rPr lang="ru-RU" sz="1800" dirty="0">
                <a:solidFill>
                  <a:srgbClr val="000000"/>
                </a:solidFill>
                <a:effectLst/>
                <a:latin typeface="Times New Roman" panose="02020603050405020304" pitchFamily="18" charset="0"/>
                <a:ea typeface="Times New Roman" panose="02020603050405020304" pitchFamily="18" charset="0"/>
              </a:rPr>
              <a:t> на </a:t>
            </a:r>
            <a:r>
              <a:rPr lang="ru-RU" sz="1800" dirty="0" err="1">
                <a:solidFill>
                  <a:srgbClr val="000000"/>
                </a:solidFill>
                <a:effectLst/>
                <a:latin typeface="Times New Roman" panose="02020603050405020304" pitchFamily="18" charset="0"/>
                <a:ea typeface="Times New Roman" panose="02020603050405020304" pitchFamily="18" charset="0"/>
              </a:rPr>
              <a:t>стадії</a:t>
            </a:r>
            <a:r>
              <a:rPr lang="ru-RU" sz="1800" dirty="0">
                <a:solidFill>
                  <a:srgbClr val="000000"/>
                </a:solidFill>
                <a:effectLst/>
                <a:latin typeface="Times New Roman" panose="02020603050405020304" pitchFamily="18" charset="0"/>
                <a:ea typeface="Times New Roman" panose="02020603050405020304" pitchFamily="18" charset="0"/>
              </a:rPr>
              <a:t> спору </a:t>
            </a:r>
            <a:r>
              <a:rPr lang="ru-RU" sz="1800" dirty="0" err="1">
                <a:solidFill>
                  <a:srgbClr val="000000"/>
                </a:solidFill>
                <a:effectLst/>
                <a:latin typeface="Times New Roman" panose="02020603050405020304" pitchFamily="18" charset="0"/>
                <a:ea typeface="Times New Roman" panose="02020603050405020304" pitchFamily="18" charset="0"/>
              </a:rPr>
              <a:t>зіткнулися</a:t>
            </a:r>
            <a:r>
              <a:rPr lang="ru-RU" sz="1800" dirty="0">
                <a:solidFill>
                  <a:srgbClr val="000000"/>
                </a:solidFill>
                <a:effectLst/>
                <a:latin typeface="Times New Roman" panose="02020603050405020304" pitchFamily="18" charset="0"/>
                <a:ea typeface="Times New Roman" panose="02020603050405020304" pitchFamily="18" charset="0"/>
              </a:rPr>
              <a:t> з </a:t>
            </a:r>
            <a:r>
              <a:rPr lang="ru-RU" sz="1800" dirty="0" err="1">
                <a:solidFill>
                  <a:srgbClr val="000000"/>
                </a:solidFill>
                <a:effectLst/>
                <a:latin typeface="Times New Roman" panose="02020603050405020304" pitchFamily="18" charset="0"/>
                <a:ea typeface="Times New Roman" panose="02020603050405020304" pitchFamily="18" charset="0"/>
              </a:rPr>
              <a:t>невідповідністю</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цієї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оптимістичної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позиції</a:t>
            </a:r>
            <a:r>
              <a:rPr lang="ru-RU" sz="1800" dirty="0">
                <a:solidFill>
                  <a:srgbClr val="000000"/>
                </a:solidFill>
                <a:effectLst/>
                <a:latin typeface="Times New Roman" panose="02020603050405020304" pitchFamily="18" charset="0"/>
                <a:ea typeface="Times New Roman" panose="02020603050405020304" pitchFamily="18" charset="0"/>
              </a:rPr>
              <a:t> з </a:t>
            </a:r>
            <a:r>
              <a:rPr lang="ru-RU" sz="1800" dirty="0" err="1">
                <a:solidFill>
                  <a:srgbClr val="000000"/>
                </a:solidFill>
                <a:effectLst/>
                <a:latin typeface="Times New Roman" panose="02020603050405020304" pitchFamily="18" charset="0"/>
                <a:ea typeface="Times New Roman" panose="02020603050405020304" pitchFamily="18" charset="0"/>
              </a:rPr>
              <a:t>реаліями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міжнародного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життя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сьогодні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світовій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спільноті</a:t>
            </a:r>
            <a:r>
              <a:rPr lang="ru-RU" sz="1800" dirty="0">
                <a:solidFill>
                  <a:srgbClr val="000000"/>
                </a:solidFill>
                <a:effectLst/>
                <a:latin typeface="Times New Roman" panose="02020603050405020304" pitchFamily="18" charset="0"/>
                <a:ea typeface="Times New Roman" panose="02020603050405020304" pitchFamily="18" charset="0"/>
              </a:rPr>
              <a:t> доводиться </a:t>
            </a:r>
            <a:r>
              <a:rPr lang="ru-RU" sz="1800" dirty="0" err="1">
                <a:solidFill>
                  <a:srgbClr val="000000"/>
                </a:solidFill>
                <a:effectLst/>
                <a:latin typeface="Times New Roman" panose="02020603050405020304" pitchFamily="18" charset="0"/>
                <a:ea typeface="Times New Roman" panose="02020603050405020304" pitchFamily="18" charset="0"/>
              </a:rPr>
              <a:t>мати</a:t>
            </a:r>
            <a:r>
              <a:rPr lang="ru-RU" sz="1800" dirty="0">
                <a:solidFill>
                  <a:srgbClr val="000000"/>
                </a:solidFill>
                <a:effectLst/>
                <a:latin typeface="Times New Roman" panose="02020603050405020304" pitchFamily="18" charset="0"/>
                <a:ea typeface="Times New Roman" panose="02020603050405020304" pitchFamily="18" charset="0"/>
              </a:rPr>
              <a:t> справу з </a:t>
            </a:r>
            <a:r>
              <a:rPr lang="ru-RU" sz="1800" dirty="0" err="1">
                <a:solidFill>
                  <a:srgbClr val="000000"/>
                </a:solidFill>
                <a:effectLst/>
                <a:latin typeface="Times New Roman" panose="02020603050405020304" pitchFamily="18" charset="0"/>
                <a:ea typeface="Times New Roman" panose="02020603050405020304" pitchFamily="18" charset="0"/>
              </a:rPr>
              <a:t>вирішенням</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конфліктів</a:t>
            </a:r>
            <a:r>
              <a:rPr lang="ru-RU" sz="1800" dirty="0">
                <a:solidFill>
                  <a:srgbClr val="000000"/>
                </a:solidFill>
                <a:effectLst/>
                <a:latin typeface="Times New Roman" panose="02020603050405020304" pitchFamily="18" charset="0"/>
                <a:ea typeface="Times New Roman" panose="02020603050405020304" pitchFamily="18" charset="0"/>
              </a:rPr>
              <a:t>, а не </a:t>
            </a:r>
            <a:r>
              <a:rPr lang="ru-RU" sz="1800" dirty="0" err="1">
                <a:solidFill>
                  <a:srgbClr val="000000"/>
                </a:solidFill>
                <a:effectLst/>
                <a:latin typeface="Times New Roman" panose="02020603050405020304" pitchFamily="18" charset="0"/>
                <a:ea typeface="Times New Roman" panose="02020603050405020304" pitchFamily="18" charset="0"/>
              </a:rPr>
              <a:t>спорів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або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спірних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ситуацій</a:t>
            </a:r>
            <a:r>
              <a:rPr lang="ru-RU" sz="1800" dirty="0">
                <a:solidFill>
                  <a:srgbClr val="000000"/>
                </a:solidFill>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5029200" algn="l"/>
              </a:tabLst>
            </a:pPr>
            <a:r>
              <a:rPr lang="ru-RU" sz="1800" dirty="0" err="1">
                <a:solidFill>
                  <a:srgbClr val="000000"/>
                </a:solidFill>
                <a:effectLst/>
                <a:latin typeface="Times New Roman" panose="02020603050405020304" pitchFamily="18" charset="0"/>
                <a:ea typeface="Times New Roman" panose="02020603050405020304" pitchFamily="18" charset="0"/>
              </a:rPr>
              <a:t>Враховуючи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досвід</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реальних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війн</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світове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співтовариство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прийшло</a:t>
            </a:r>
            <a:r>
              <a:rPr lang="ru-RU" sz="1800" dirty="0">
                <a:solidFill>
                  <a:srgbClr val="000000"/>
                </a:solidFill>
                <a:effectLst/>
                <a:latin typeface="Times New Roman" panose="02020603050405020304" pitchFamily="18" charset="0"/>
                <a:ea typeface="Times New Roman" panose="02020603050405020304" pitchFamily="18" charset="0"/>
              </a:rPr>
              <a:t> до </a:t>
            </a:r>
            <a:r>
              <a:rPr lang="ru-RU" sz="1800" dirty="0" err="1">
                <a:solidFill>
                  <a:srgbClr val="000000"/>
                </a:solidFill>
                <a:effectLst/>
                <a:latin typeface="Times New Roman" panose="02020603050405020304" pitchFamily="18" charset="0"/>
                <a:ea typeface="Times New Roman" panose="02020603050405020304" pitchFamily="18" charset="0"/>
              </a:rPr>
              <a:t>необхідності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обмеження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насилля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воюючих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сторін</a:t>
            </a:r>
            <a:r>
              <a:rPr lang="ru-RU" sz="1800" dirty="0">
                <a:solidFill>
                  <a:srgbClr val="000000"/>
                </a:solidFill>
                <a:effectLst/>
                <a:latin typeface="Times New Roman" panose="02020603050405020304" pitchFamily="18" charset="0"/>
                <a:ea typeface="Times New Roman" panose="02020603050405020304" pitchFamily="18" charset="0"/>
              </a:rPr>
              <a:t> шляхом </a:t>
            </a:r>
            <a:r>
              <a:rPr lang="ru-RU" sz="1800" dirty="0" err="1">
                <a:solidFill>
                  <a:srgbClr val="000000"/>
                </a:solidFill>
                <a:effectLst/>
                <a:latin typeface="Times New Roman" panose="02020603050405020304" pitchFamily="18" charset="0"/>
                <a:ea typeface="Times New Roman" panose="02020603050405020304" pitchFamily="18" charset="0"/>
              </a:rPr>
              <a:t>узгодженої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розробки</a:t>
            </a:r>
            <a:r>
              <a:rPr lang="ru-RU" sz="1800" dirty="0">
                <a:solidFill>
                  <a:srgbClr val="000000"/>
                </a:solidFill>
                <a:effectLst/>
                <a:latin typeface="Times New Roman" panose="02020603050405020304" pitchFamily="18" charset="0"/>
                <a:ea typeface="Times New Roman" panose="02020603050405020304" pitchFamily="18" charset="0"/>
              </a:rPr>
              <a:t> і </a:t>
            </a:r>
            <a:r>
              <a:rPr lang="ru-RU" sz="1800" dirty="0" err="1">
                <a:solidFill>
                  <a:srgbClr val="000000"/>
                </a:solidFill>
                <a:effectLst/>
                <a:latin typeface="Times New Roman" panose="02020603050405020304" pitchFamily="18" charset="0"/>
                <a:ea typeface="Times New Roman" panose="02020603050405020304" pitchFamily="18" charset="0"/>
              </a:rPr>
              <a:t>укладення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договорів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які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регулюють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відносини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між</a:t>
            </a:r>
            <a:r>
              <a:rPr lang="ru-RU" sz="1800" dirty="0">
                <a:solidFill>
                  <a:srgbClr val="000000"/>
                </a:solidFill>
                <a:effectLst/>
                <a:latin typeface="Times New Roman" panose="02020603050405020304" pitchFamily="18" charset="0"/>
                <a:ea typeface="Times New Roman" panose="02020603050405020304" pitchFamily="18" charset="0"/>
              </a:rPr>
              <a:t> державами в </a:t>
            </a:r>
            <a:r>
              <a:rPr lang="ru-RU" sz="1800" dirty="0" err="1">
                <a:solidFill>
                  <a:srgbClr val="000000"/>
                </a:solidFill>
                <a:effectLst/>
                <a:latin typeface="Times New Roman" panose="02020603050405020304" pitchFamily="18" charset="0"/>
                <a:ea typeface="Times New Roman" panose="02020603050405020304" pitchFamily="18" charset="0"/>
              </a:rPr>
              <a:t>період</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збройних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конфліктів</a:t>
            </a:r>
            <a:r>
              <a:rPr lang="ru-RU" sz="1800" dirty="0">
                <a:solidFill>
                  <a:srgbClr val="000000"/>
                </a:solidFill>
                <a:effectLst/>
                <a:latin typeface="Times New Roman" panose="02020603050405020304" pitchFamily="18" charset="0"/>
                <a:ea typeface="Times New Roman" panose="02020603050405020304" pitchFamily="18" charset="0"/>
              </a:rPr>
              <a:t>. Так </a:t>
            </a:r>
            <a:r>
              <a:rPr lang="ru-RU" sz="1800" dirty="0" err="1">
                <a:solidFill>
                  <a:srgbClr val="000000"/>
                </a:solidFill>
                <a:effectLst/>
                <a:latin typeface="Times New Roman" panose="02020603050405020304" pitchFamily="18" charset="0"/>
                <a:ea typeface="Times New Roman" panose="02020603050405020304" pitchFamily="18" charset="0"/>
              </a:rPr>
              <a:t>виникла</a:t>
            </a:r>
            <a:r>
              <a:rPr lang="ru-RU" sz="1800" dirty="0">
                <a:solidFill>
                  <a:srgbClr val="000000"/>
                </a:solidFill>
                <a:effectLst/>
                <a:latin typeface="Times New Roman" panose="02020603050405020304" pitchFamily="18" charset="0"/>
                <a:ea typeface="Times New Roman" panose="02020603050405020304" pitchFamily="18" charset="0"/>
              </a:rPr>
              <a:t> система </a:t>
            </a:r>
            <a:r>
              <a:rPr lang="ru-RU" sz="1800" dirty="0" err="1">
                <a:solidFill>
                  <a:srgbClr val="000000"/>
                </a:solidFill>
                <a:effectLst/>
                <a:latin typeface="Times New Roman" panose="02020603050405020304" pitchFamily="18" charset="0"/>
                <a:ea typeface="Times New Roman" panose="02020603050405020304" pitchFamily="18" charset="0"/>
              </a:rPr>
              <a:t>міжнародного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гуманітарного</a:t>
            </a:r>
            <a:r>
              <a:rPr lang="ru-RU" sz="1800" dirty="0">
                <a:solidFill>
                  <a:srgbClr val="000000"/>
                </a:solidFill>
                <a:effectLst/>
                <a:latin typeface="Times New Roman" panose="02020603050405020304" pitchFamily="18" charset="0"/>
                <a:ea typeface="Times New Roman" panose="02020603050405020304" pitchFamily="18" charset="0"/>
              </a:rPr>
              <a:t> права, </a:t>
            </a:r>
            <a:r>
              <a:rPr lang="ru-RU" sz="1800" dirty="0" err="1">
                <a:solidFill>
                  <a:srgbClr val="000000"/>
                </a:solidFill>
                <a:effectLst/>
                <a:latin typeface="Times New Roman" panose="02020603050405020304" pitchFamily="18" charset="0"/>
                <a:ea typeface="Times New Roman" panose="02020603050405020304" pitchFamily="18" charset="0"/>
              </a:rPr>
              <a:t>або</a:t>
            </a:r>
            <a:r>
              <a:rPr lang="ru-RU" sz="1800" dirty="0">
                <a:solidFill>
                  <a:srgbClr val="000000"/>
                </a:solidFill>
                <a:effectLst/>
                <a:latin typeface="Times New Roman" panose="02020603050405020304" pitchFamily="18" charset="0"/>
                <a:ea typeface="Times New Roman" panose="02020603050405020304" pitchFamily="18" charset="0"/>
              </a:rPr>
              <a:t> права </a:t>
            </a:r>
            <a:r>
              <a:rPr lang="ru-RU" sz="1800" dirty="0" err="1">
                <a:solidFill>
                  <a:srgbClr val="000000"/>
                </a:solidFill>
                <a:effectLst/>
                <a:latin typeface="Times New Roman" panose="02020603050405020304" pitchFamily="18" charset="0"/>
                <a:ea typeface="Times New Roman" panose="02020603050405020304" pitchFamily="18" charset="0"/>
              </a:rPr>
              <a:t>війни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Саме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життя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підтвердило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правильність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вислову</a:t>
            </a:r>
            <a:r>
              <a:rPr lang="ru-RU" sz="1800" dirty="0">
                <a:solidFill>
                  <a:srgbClr val="000000"/>
                </a:solidFill>
                <a:effectLst/>
                <a:latin typeface="Times New Roman" panose="02020603050405020304" pitchFamily="18" charset="0"/>
                <a:ea typeface="Times New Roman" panose="02020603050405020304" pitchFamily="18" charset="0"/>
              </a:rPr>
              <a:t> великого </a:t>
            </a:r>
            <a:r>
              <a:rPr lang="ru-RU" sz="1800" dirty="0" err="1">
                <a:solidFill>
                  <a:srgbClr val="000000"/>
                </a:solidFill>
                <a:effectLst/>
                <a:latin typeface="Times New Roman" panose="02020603050405020304" pitchFamily="18" charset="0"/>
                <a:ea typeface="Times New Roman" panose="02020603050405020304" pitchFamily="18" charset="0"/>
              </a:rPr>
              <a:t>мислителя</a:t>
            </a:r>
            <a:r>
              <a:rPr lang="ru-RU" sz="1800" dirty="0">
                <a:solidFill>
                  <a:srgbClr val="000000"/>
                </a:solidFill>
                <a:effectLst/>
                <a:latin typeface="Times New Roman" panose="02020603050405020304" pitchFamily="18" charset="0"/>
                <a:ea typeface="Times New Roman" panose="02020603050405020304" pitchFamily="18" charset="0"/>
              </a:rPr>
              <a:t> Г. </a:t>
            </a:r>
            <a:r>
              <a:rPr lang="ru-RU" sz="1800" dirty="0" err="1">
                <a:solidFill>
                  <a:srgbClr val="000000"/>
                </a:solidFill>
                <a:effectLst/>
                <a:latin typeface="Times New Roman" panose="02020603050405020304" pitchFamily="18" charset="0"/>
                <a:ea typeface="Times New Roman" panose="02020603050405020304" pitchFamily="18" charset="0"/>
              </a:rPr>
              <a:t>Гроція</a:t>
            </a:r>
            <a:r>
              <a:rPr lang="ru-RU" sz="1800" dirty="0">
                <a:solidFill>
                  <a:srgbClr val="000000"/>
                </a:solidFill>
                <a:effectLst/>
                <a:latin typeface="Times New Roman" panose="02020603050405020304" pitchFamily="18" charset="0"/>
                <a:ea typeface="Times New Roman" panose="02020603050405020304" pitchFamily="18" charset="0"/>
              </a:rPr>
              <a:t> про те, </a:t>
            </a:r>
            <a:r>
              <a:rPr lang="ru-RU" sz="1800" dirty="0" err="1">
                <a:solidFill>
                  <a:srgbClr val="000000"/>
                </a:solidFill>
                <a:effectLst/>
                <a:latin typeface="Times New Roman" panose="02020603050405020304" pitchFamily="18" charset="0"/>
                <a:ea typeface="Times New Roman" panose="02020603050405020304" pitchFamily="18" charset="0"/>
              </a:rPr>
              <a:t>що</a:t>
            </a:r>
            <a:r>
              <a:rPr lang="ru-RU" sz="1800" dirty="0">
                <a:solidFill>
                  <a:srgbClr val="000000"/>
                </a:solidFill>
                <a:effectLst/>
                <a:latin typeface="Times New Roman" panose="02020603050405020304" pitchFamily="18" charset="0"/>
                <a:ea typeface="Times New Roman" panose="02020603050405020304" pitchFamily="18" charset="0"/>
              </a:rPr>
              <a:t> для </a:t>
            </a:r>
            <a:r>
              <a:rPr lang="ru-RU" sz="1800" dirty="0" err="1">
                <a:solidFill>
                  <a:srgbClr val="000000"/>
                </a:solidFill>
                <a:effectLst/>
                <a:latin typeface="Times New Roman" panose="02020603050405020304" pitchFamily="18" charset="0"/>
                <a:ea typeface="Times New Roman" panose="02020603050405020304" pitchFamily="18" charset="0"/>
              </a:rPr>
              <a:t>війни</a:t>
            </a:r>
            <a:r>
              <a:rPr lang="ru-RU" sz="1800" dirty="0">
                <a:solidFill>
                  <a:srgbClr val="000000"/>
                </a:solidFill>
                <a:effectLst/>
                <a:latin typeface="Times New Roman" panose="02020603050405020304" pitchFamily="18" charset="0"/>
                <a:ea typeface="Times New Roman" panose="02020603050405020304" pitchFamily="18" charset="0"/>
              </a:rPr>
              <a:t>, як і для мирного часу, </a:t>
            </a:r>
            <a:r>
              <a:rPr lang="ru-RU" sz="1800" dirty="0" err="1">
                <a:solidFill>
                  <a:srgbClr val="000000"/>
                </a:solidFill>
                <a:effectLst/>
                <a:latin typeface="Times New Roman" panose="02020603050405020304" pitchFamily="18" charset="0"/>
                <a:ea typeface="Times New Roman" panose="02020603050405020304" pitchFamily="18" charset="0"/>
              </a:rPr>
              <a:t>існують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свої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закони</a:t>
            </a:r>
            <a:r>
              <a:rPr lang="uk-UA" sz="1800" dirty="0">
                <a:solidFill>
                  <a:srgbClr val="000000"/>
                </a:solidFill>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5029200" algn="l"/>
              </a:tabLst>
            </a:pPr>
            <a:r>
              <a:rPr lang="ru-RU" sz="1800" dirty="0" err="1">
                <a:effectLst/>
                <a:latin typeface="Times New Roman" panose="02020603050405020304" pitchFamily="18" charset="0"/>
                <a:ea typeface="Times New Roman" panose="02020603050405020304" pitchFamily="18" charset="0"/>
              </a:rPr>
              <a:t>Дослідники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зазначають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хоча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концепція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з'явилася</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міжнародних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дослідженнях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перші</a:t>
            </a:r>
            <a:r>
              <a:rPr lang="ru-RU" sz="1800" dirty="0">
                <a:effectLst/>
                <a:latin typeface="Times New Roman" panose="02020603050405020304" pitchFamily="18" charset="0"/>
                <a:ea typeface="Times New Roman" panose="02020603050405020304" pitchFamily="18" charset="0"/>
              </a:rPr>
              <a:t> роки </a:t>
            </a:r>
            <a:r>
              <a:rPr lang="ru-RU" sz="1800" dirty="0" err="1">
                <a:effectLst/>
                <a:latin typeface="Times New Roman" panose="02020603050405020304" pitchFamily="18" charset="0"/>
                <a:ea typeface="Times New Roman" panose="02020603050405020304" pitchFamily="18" charset="0"/>
              </a:rPr>
              <a:t>діяльності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Ліги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Націй</a:t>
            </a:r>
            <a:r>
              <a:rPr lang="ru-RU" sz="1800" dirty="0">
                <a:effectLst/>
                <a:latin typeface="Times New Roman" panose="02020603050405020304" pitchFamily="18" charset="0"/>
                <a:ea typeface="Times New Roman" panose="02020603050405020304" pitchFamily="18" charset="0"/>
              </a:rPr>
              <a:t>, а остаточно </a:t>
            </a:r>
            <a:r>
              <a:rPr lang="ru-RU" sz="1800" dirty="0" err="1">
                <a:effectLst/>
                <a:latin typeface="Times New Roman" panose="02020603050405020304" pitchFamily="18" charset="0"/>
                <a:ea typeface="Times New Roman" panose="02020603050405020304" pitchFamily="18" charset="0"/>
              </a:rPr>
              <a:t>утвердилася</a:t>
            </a:r>
            <a:r>
              <a:rPr lang="ru-RU" sz="1800" dirty="0">
                <a:effectLst/>
                <a:latin typeface="Times New Roman" panose="02020603050405020304" pitchFamily="18" charset="0"/>
                <a:ea typeface="Times New Roman" panose="02020603050405020304" pitchFamily="18" charset="0"/>
              </a:rPr>
              <a:t> в 50-х роках, </a:t>
            </a:r>
            <a:r>
              <a:rPr lang="ru-RU" sz="1800" dirty="0" err="1">
                <a:effectLst/>
                <a:latin typeface="Times New Roman" panose="02020603050405020304" pitchFamily="18" charset="0"/>
                <a:ea typeface="Times New Roman" panose="02020603050405020304" pitchFamily="18" charset="0"/>
              </a:rPr>
              <a:t>міжнародне</a:t>
            </a:r>
            <a:r>
              <a:rPr lang="ru-RU" sz="1800" dirty="0">
                <a:effectLst/>
                <a:latin typeface="Times New Roman" panose="02020603050405020304" pitchFamily="18" charset="0"/>
                <a:ea typeface="Times New Roman" panose="02020603050405020304" pitchFamily="18" charset="0"/>
              </a:rPr>
              <a:t> право в </a:t>
            </a:r>
            <a:r>
              <a:rPr lang="ru-RU" sz="1800" dirty="0" err="1">
                <a:effectLst/>
                <a:latin typeface="Times New Roman" panose="02020603050405020304" pitchFamily="18" charset="0"/>
                <a:ea typeface="Times New Roman" panose="02020603050405020304" pitchFamily="18" charset="0"/>
              </a:rPr>
              <a:t>значній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своїй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частині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завжди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було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традиційно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пов'язане</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регулюванням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спорів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зіткнень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розбіжностей</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інших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ситуацій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сьогодні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описуються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нині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словосполученням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Разом з </a:t>
            </a:r>
            <a:r>
              <a:rPr lang="ru-RU" sz="1800" dirty="0" err="1">
                <a:effectLst/>
                <a:latin typeface="Times New Roman" panose="02020603050405020304" pitchFamily="18" charset="0"/>
                <a:ea typeface="Times New Roman" panose="02020603050405020304" pitchFamily="18" charset="0"/>
              </a:rPr>
              <a:t>тим</a:t>
            </a:r>
            <a:r>
              <a:rPr lang="ru-RU" sz="1800" dirty="0">
                <a:effectLst/>
                <a:latin typeface="Times New Roman" panose="02020603050405020304" pitchFamily="18" charset="0"/>
                <a:ea typeface="Times New Roman" panose="02020603050405020304" pitchFamily="18" charset="0"/>
              </a:rPr>
              <a:t> характер </a:t>
            </a:r>
            <a:r>
              <a:rPr lang="ru-RU" sz="1800" dirty="0" err="1">
                <a:effectLst/>
                <a:latin typeface="Times New Roman" panose="02020603050405020304" pitchFamily="18" charset="0"/>
                <a:ea typeface="Times New Roman" panose="02020603050405020304" pitchFamily="18" charset="0"/>
              </a:rPr>
              <a:t>взаємодії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міжнародного</a:t>
            </a:r>
            <a:r>
              <a:rPr lang="ru-RU" sz="1800" dirty="0">
                <a:effectLst/>
                <a:latin typeface="Times New Roman" panose="02020603050405020304" pitchFamily="18" charset="0"/>
                <a:ea typeface="Times New Roman" panose="02020603050405020304" pitchFamily="18" charset="0"/>
              </a:rPr>
              <a:t> права в </a:t>
            </a:r>
            <a:r>
              <a:rPr lang="ru-RU" sz="1800" dirty="0" err="1">
                <a:effectLst/>
                <a:latin typeface="Times New Roman" panose="02020603050405020304" pitchFamily="18" charset="0"/>
                <a:ea typeface="Times New Roman" panose="02020603050405020304" pitchFamily="18" charset="0"/>
              </a:rPr>
              <a:t>повоєнні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десятиліття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зазнає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досить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відчутні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зміни</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err="1">
                <a:effectLst/>
                <a:latin typeface="Times New Roman" panose="02020603050405020304" pitchFamily="18" charset="0"/>
                <a:ea typeface="Times New Roman" panose="02020603050405020304" pitchFamily="18" charset="0"/>
              </a:rPr>
              <a:t>Конфлікт</a:t>
            </a:r>
            <a:r>
              <a:rPr lang="ru-RU" sz="1800" b="1" dirty="0">
                <a:effectLst/>
                <a:latin typeface="Times New Roman" panose="02020603050405020304" pitchFamily="18" charset="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зіткнення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протилежних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інтересів</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поглядів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напруження</a:t>
            </a:r>
            <a:r>
              <a:rPr lang="ru-RU" sz="1800" dirty="0">
                <a:effectLst/>
                <a:latin typeface="Times New Roman" panose="02020603050405020304" pitchFamily="18" charset="0"/>
                <a:ea typeface="Times New Roman" panose="02020603050405020304" pitchFamily="18" charset="0"/>
              </a:rPr>
              <a:t> й </a:t>
            </a:r>
            <a:r>
              <a:rPr lang="ru-RU" sz="1800" dirty="0" err="1">
                <a:effectLst/>
                <a:latin typeface="Times New Roman" panose="02020603050405020304" pitchFamily="18" charset="0"/>
                <a:ea typeface="Times New Roman" panose="02020603050405020304" pitchFamily="18" charset="0"/>
              </a:rPr>
              <a:t>крайнє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загострення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суперечностей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призводить</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активних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ускладнень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боротьби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ситуація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якій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кожна</a:t>
            </a:r>
            <a:r>
              <a:rPr lang="ru-RU" sz="1800" dirty="0">
                <a:effectLst/>
                <a:latin typeface="Times New Roman" panose="02020603050405020304" pitchFamily="18" charset="0"/>
                <a:ea typeface="Times New Roman" panose="02020603050405020304" pitchFamily="18" charset="0"/>
              </a:rPr>
              <a:t> сторона </a:t>
            </a:r>
            <a:r>
              <a:rPr lang="ru-RU" sz="1800" dirty="0" err="1">
                <a:effectLst/>
                <a:latin typeface="Times New Roman" panose="02020603050405020304" pitchFamily="18" charset="0"/>
                <a:ea typeface="Times New Roman" panose="02020603050405020304" pitchFamily="18" charset="0"/>
              </a:rPr>
              <a:t>намагається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зайняти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позицію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несумісну</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інтересами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іншої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err="1">
                <a:effectLst/>
                <a:latin typeface="Times New Roman" panose="02020603050405020304" pitchFamily="18" charset="0"/>
                <a:ea typeface="Times New Roman" panose="02020603050405020304" pitchFamily="18" charset="0"/>
              </a:rPr>
              <a:t>Суб’єктами</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міжнародного</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національно-визвольні</a:t>
            </a:r>
            <a:r>
              <a:rPr lang="ru-RU" sz="1800" dirty="0">
                <a:effectLst/>
                <a:latin typeface="Times New Roman" panose="02020603050405020304" pitchFamily="18" charset="0"/>
                <a:ea typeface="Times New Roman" panose="02020603050405020304" pitchFamily="18" charset="0"/>
              </a:rPr>
              <a:t> рухи, </a:t>
            </a:r>
            <a:r>
              <a:rPr lang="ru-RU" sz="1800" dirty="0" err="1">
                <a:effectLst/>
                <a:latin typeface="Times New Roman" panose="02020603050405020304" pitchFamily="18" charset="0"/>
                <a:ea typeface="Times New Roman" panose="02020603050405020304" pitchFamily="18" charset="0"/>
              </a:rPr>
              <a:t>терористичні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угруповання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сепаратистські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транснаціональні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корпорації</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цілком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можливо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окремі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індивіди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Суб’єкти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інтереси</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можливості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захисту</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err="1">
                <a:effectLst/>
                <a:latin typeface="Times New Roman" panose="02020603050405020304" pitchFamily="18" charset="0"/>
                <a:ea typeface="Times New Roman" panose="02020603050405020304" pitchFamily="18" charset="0"/>
              </a:rPr>
              <a:t>Об’єкт</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міжнародного</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це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матеріальна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нематеріальна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цінність</a:t>
            </a:r>
            <a:r>
              <a:rPr lang="ru-RU" sz="1800" dirty="0">
                <a:effectLst/>
                <a:latin typeface="Times New Roman" panose="02020603050405020304" pitchFamily="18" charset="0"/>
                <a:ea typeface="Times New Roman" panose="02020603050405020304" pitchFamily="18" charset="0"/>
              </a:rPr>
              <a:t>, з приводу </a:t>
            </a:r>
            <a:r>
              <a:rPr lang="ru-RU" sz="1800" dirty="0" err="1">
                <a:effectLst/>
                <a:latin typeface="Times New Roman" panose="02020603050405020304" pitchFamily="18" charset="0"/>
                <a:ea typeface="Times New Roman" panose="02020603050405020304" pitchFamily="18" charset="0"/>
              </a:rPr>
              <a:t>якої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суб’єктів</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несумісними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повне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володіння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контроль над </a:t>
            </a:r>
            <a:r>
              <a:rPr lang="ru-RU" sz="1800" dirty="0" err="1">
                <a:effectLst/>
                <a:latin typeface="Times New Roman" panose="02020603050405020304" pitchFamily="18" charset="0"/>
                <a:ea typeface="Times New Roman" panose="02020603050405020304" pitchFamily="18" charset="0"/>
              </a:rPr>
              <a:t>якою</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бути </a:t>
            </a:r>
            <a:r>
              <a:rPr lang="ru-RU" sz="1800" dirty="0" err="1">
                <a:effectLst/>
                <a:latin typeface="Times New Roman" panose="02020603050405020304" pitchFamily="18" charset="0"/>
                <a:ea typeface="Times New Roman" panose="02020603050405020304" pitchFamily="18" charset="0"/>
              </a:rPr>
              <a:t>досягнуте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одночасно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всіма</a:t>
            </a:r>
            <a:r>
              <a:rPr lang="ru-RU" sz="1800" dirty="0">
                <a:effectLst/>
                <a:latin typeface="Times New Roman" panose="02020603050405020304" pitchFamily="18" charset="0"/>
                <a:ea typeface="Times New Roman" panose="02020603050405020304" pitchFamily="18" charset="0"/>
              </a:rPr>
              <a:t> сторонами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Об’єктом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бути </a:t>
            </a:r>
            <a:r>
              <a:rPr lang="ru-RU" sz="1800" dirty="0" err="1">
                <a:effectLst/>
                <a:latin typeface="Times New Roman" panose="02020603050405020304" pitchFamily="18" charset="0"/>
                <a:ea typeface="Times New Roman" panose="02020603050405020304" pitchFamily="18" charset="0"/>
              </a:rPr>
              <a:t>територія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вплив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військова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присутність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ідеологічний</a:t>
            </a:r>
            <a:r>
              <a:rPr lang="ru-RU" sz="1800" dirty="0">
                <a:effectLst/>
                <a:latin typeface="Times New Roman" panose="02020603050405020304" pitchFamily="18" charset="0"/>
                <a:ea typeface="Times New Roman" panose="02020603050405020304" pitchFamily="18" charset="0"/>
              </a:rPr>
              <a:t> контроль та </a:t>
            </a:r>
            <a:r>
              <a:rPr lang="ru-RU" sz="1800" dirty="0" err="1">
                <a:effectLst/>
                <a:latin typeface="Times New Roman" panose="02020603050405020304" pitchFamily="18" charset="0"/>
                <a:ea typeface="Times New Roman" panose="02020603050405020304" pitchFamily="18" charset="0"/>
              </a:rPr>
              <a:t>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обумовлюють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цілі</a:t>
            </a:r>
            <a:r>
              <a:rPr lang="ru-RU" sz="1800" dirty="0">
                <a:effectLst/>
                <a:latin typeface="Times New Roman" panose="02020603050405020304" pitchFamily="18" charset="0"/>
                <a:ea typeface="Times New Roman" panose="02020603050405020304" pitchFamily="18" charset="0"/>
              </a:rPr>
              <a:t> кожного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суб’єктів</a:t>
            </a:r>
            <a:r>
              <a:rPr lang="ru-RU" sz="1800" dirty="0">
                <a:effectLst/>
                <a:latin typeface="Times New Roman" panose="02020603050405020304" pitchFamily="18" charset="0"/>
                <a:ea typeface="Times New Roman" panose="02020603050405020304" pitchFamily="18" charset="0"/>
              </a:rPr>
              <a:t>, при </a:t>
            </a:r>
            <a:r>
              <a:rPr lang="ru-RU" sz="1800" dirty="0" err="1">
                <a:effectLst/>
                <a:latin typeface="Times New Roman" panose="02020603050405020304" pitchFamily="18" charset="0"/>
                <a:ea typeface="Times New Roman" panose="02020603050405020304" pitchFamily="18" charset="0"/>
              </a:rPr>
              <a:t>цьому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часто </a:t>
            </a:r>
            <a:r>
              <a:rPr lang="ru-RU" sz="1800" dirty="0" err="1">
                <a:effectLst/>
                <a:latin typeface="Times New Roman" panose="02020603050405020304" pitchFamily="18" charset="0"/>
                <a:ea typeface="Times New Roman" panose="02020603050405020304" pitchFamily="18" charset="0"/>
              </a:rPr>
              <a:t>виникає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переплетіння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декількох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різноманітних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протиріч</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визначаючи</a:t>
            </a:r>
            <a:r>
              <a:rPr lang="ru-RU" sz="1800" dirty="0">
                <a:effectLst/>
                <a:latin typeface="Times New Roman" panose="02020603050405020304" pitchFamily="18" charset="0"/>
                <a:ea typeface="Times New Roman" panose="02020603050405020304" pitchFamily="18" charset="0"/>
              </a:rPr>
              <a:t> таким чином </a:t>
            </a:r>
            <a:r>
              <a:rPr lang="ru-RU" sz="1800" b="1" dirty="0" err="1">
                <a:effectLst/>
                <a:latin typeface="Times New Roman" panose="02020603050405020304" pitchFamily="18" charset="0"/>
                <a:ea typeface="Times New Roman" panose="02020603050405020304" pitchFamily="18" charset="0"/>
              </a:rPr>
              <a:t>об’єктне</a:t>
            </a:r>
            <a:r>
              <a:rPr lang="ru-RU" sz="1800" b="1" dirty="0">
                <a:effectLst/>
                <a:latin typeface="Times New Roman" panose="02020603050405020304" pitchFamily="18" charset="0"/>
                <a:ea typeface="Times New Roman" panose="02020603050405020304" pitchFamily="18" charset="0"/>
              </a:rPr>
              <a:t> поле </a:t>
            </a:r>
            <a:r>
              <a:rPr lang="ru-RU" sz="1800" b="1" dirty="0" err="1">
                <a:effectLst/>
                <a:latin typeface="Times New Roman" panose="02020603050405020304" pitchFamily="18" charset="0"/>
                <a:ea typeface="Times New Roman" panose="02020603050405020304" pitchFamily="18" charset="0"/>
              </a:rPr>
              <a:t>конфлікту</a:t>
            </a:r>
            <a:r>
              <a:rPr lang="ru-RU" sz="1800" b="1" dirty="0">
                <a:effectLst/>
                <a:latin typeface="Times New Roman" panose="02020603050405020304" pitchFamily="18" charset="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 систему </a:t>
            </a:r>
            <a:r>
              <a:rPr lang="ru-RU" sz="1800" dirty="0" err="1">
                <a:effectLst/>
                <a:latin typeface="Times New Roman" panose="02020603050405020304" pitchFamily="18" charset="0"/>
                <a:ea typeface="Times New Roman" panose="02020603050405020304" pitchFamily="18" charset="0"/>
              </a:rPr>
              <a:t>взаємопов’язаних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об’єктів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множину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цілей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можуть</a:t>
            </a:r>
            <a:r>
              <a:rPr lang="ru-RU" sz="1800" dirty="0">
                <a:effectLst/>
                <a:latin typeface="Times New Roman" panose="02020603050405020304" pitchFamily="18" charset="0"/>
                <a:ea typeface="Times New Roman" panose="02020603050405020304" pitchFamily="18" charset="0"/>
              </a:rPr>
              <a:t> бути </a:t>
            </a:r>
            <a:r>
              <a:rPr lang="ru-RU" sz="1800" dirty="0" err="1">
                <a:effectLst/>
                <a:latin typeface="Times New Roman" panose="02020603050405020304" pitchFamily="18" charset="0"/>
                <a:ea typeface="Times New Roman" panose="02020603050405020304" pitchFamily="18" charset="0"/>
              </a:rPr>
              <a:t>досягнутими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одночасно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Деякими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дослідниками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виокремлюється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також</a:t>
            </a:r>
            <a:r>
              <a:rPr lang="ru-RU" sz="1800" dirty="0">
                <a:effectLst/>
                <a:latin typeface="Times New Roman" panose="02020603050405020304" pitchFamily="18" charset="0"/>
                <a:ea typeface="Times New Roman" panose="02020603050405020304" pitchFamily="18" charset="0"/>
              </a:rPr>
              <a:t> предмет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як конкретна, </a:t>
            </a:r>
            <a:r>
              <a:rPr lang="ru-RU" sz="1800" dirty="0" err="1">
                <a:effectLst/>
                <a:latin typeface="Times New Roman" panose="02020603050405020304" pitchFamily="18" charset="0"/>
                <a:ea typeface="Times New Roman" panose="02020603050405020304" pitchFamily="18" charset="0"/>
              </a:rPr>
              <a:t>специфічно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визначена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цінність</a:t>
            </a:r>
            <a:r>
              <a:rPr lang="ru-RU" sz="1800" dirty="0">
                <a:effectLst/>
                <a:latin typeface="Times New Roman" panose="02020603050405020304" pitchFamily="18" charset="0"/>
                <a:ea typeface="Times New Roman" panose="02020603050405020304" pitchFamily="18" charset="0"/>
              </a:rPr>
              <a:t>, з приводу </a:t>
            </a:r>
            <a:r>
              <a:rPr lang="ru-RU" sz="1800" dirty="0" err="1">
                <a:effectLst/>
                <a:latin typeface="Times New Roman" panose="02020603050405020304" pitchFamily="18" charset="0"/>
                <a:ea typeface="Times New Roman" panose="02020603050405020304" pitchFamily="18" charset="0"/>
              </a:rPr>
              <a:t>якої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вступають</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конфліктні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відносини</a:t>
            </a:r>
            <a:r>
              <a:rPr lang="ru-RU" sz="1800" dirty="0">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err="1">
                <a:effectLst/>
                <a:latin typeface="Times New Roman" panose="02020603050405020304" pitchFamily="18" charset="0"/>
                <a:ea typeface="Times New Roman" panose="02020603050405020304" pitchFamily="18" charset="0"/>
              </a:rPr>
              <a:t>Об’єктне</a:t>
            </a:r>
            <a:r>
              <a:rPr lang="ru-RU" sz="1800" b="1" dirty="0">
                <a:effectLst/>
                <a:latin typeface="Times New Roman" panose="02020603050405020304" pitchFamily="18" charset="0"/>
                <a:ea typeface="Times New Roman" panose="02020603050405020304" pitchFamily="18" charset="0"/>
              </a:rPr>
              <a:t> поле </a:t>
            </a:r>
            <a:r>
              <a:rPr lang="ru-RU" sz="1800" b="1"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як правило, </a:t>
            </a:r>
            <a:r>
              <a:rPr lang="ru-RU" sz="1800" dirty="0" err="1">
                <a:effectLst/>
                <a:latin typeface="Times New Roman" panose="02020603050405020304" pitchFamily="18" charset="0"/>
                <a:ea typeface="Times New Roman" panose="02020603050405020304" pitchFamily="18" charset="0"/>
              </a:rPr>
              <a:t>складається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декількох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елементів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серед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найважливішими</a:t>
            </a:r>
            <a:r>
              <a:rPr lang="ru-RU" sz="1800" dirty="0">
                <a:effectLst/>
                <a:latin typeface="Times New Roman" panose="02020603050405020304" pitchFamily="18" charset="0"/>
                <a:ea typeface="Times New Roman" panose="02020603050405020304" pitchFamily="18" charset="0"/>
              </a:rPr>
              <a:t> є: </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rPr>
              <a:t>1) </a:t>
            </a:r>
            <a:r>
              <a:rPr lang="ru-RU" sz="1800" dirty="0" err="1">
                <a:effectLst/>
                <a:latin typeface="Times New Roman" panose="02020603050405020304" pitchFamily="18" charset="0"/>
                <a:ea typeface="Times New Roman" panose="02020603050405020304" pitchFamily="18" charset="0"/>
              </a:rPr>
              <a:t>влада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політичний</a:t>
            </a:r>
            <a:r>
              <a:rPr lang="ru-RU" sz="1800" dirty="0">
                <a:effectLst/>
                <a:latin typeface="Times New Roman" panose="02020603050405020304" pitchFamily="18" charset="0"/>
                <a:ea typeface="Times New Roman" panose="02020603050405020304" pitchFamily="18" charset="0"/>
              </a:rPr>
              <a:t> контроль, </a:t>
            </a:r>
            <a:r>
              <a:rPr lang="ru-RU" sz="1800" dirty="0" err="1">
                <a:effectLst/>
                <a:latin typeface="Times New Roman" panose="02020603050405020304" pitchFamily="18" charset="0"/>
                <a:ea typeface="Times New Roman" panose="02020603050405020304" pitchFamily="18" charset="0"/>
              </a:rPr>
              <a:t>вплив</a:t>
            </a:r>
            <a:r>
              <a:rPr lang="ru-RU" sz="1800" dirty="0">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rPr>
              <a:t>2) </a:t>
            </a:r>
            <a:r>
              <a:rPr lang="ru-RU" sz="1800" dirty="0" err="1">
                <a:effectLst/>
                <a:latin typeface="Times New Roman" panose="02020603050405020304" pitchFamily="18" charset="0"/>
                <a:ea typeface="Times New Roman" panose="02020603050405020304" pitchFamily="18" charset="0"/>
              </a:rPr>
              <a:t>цінності</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rPr>
              <a:t>3) </a:t>
            </a:r>
            <a:r>
              <a:rPr lang="ru-RU" sz="1800" dirty="0" err="1">
                <a:effectLst/>
                <a:latin typeface="Times New Roman" panose="02020603050405020304" pitchFamily="18" charset="0"/>
                <a:ea typeface="Times New Roman" panose="02020603050405020304" pitchFamily="18" charset="0"/>
              </a:rPr>
              <a:t>територія</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інші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фізичні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ресурси</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err="1">
                <a:effectLst/>
                <a:latin typeface="Times New Roman" panose="02020603050405020304" pitchFamily="18" charset="0"/>
                <a:ea typeface="Times New Roman" panose="02020603050405020304" pitchFamily="18" charset="0"/>
              </a:rPr>
              <a:t>Непрямими</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учасниками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треті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посередники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третейські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судді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миротворці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арбітри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тощо</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31</a:t>
            </a:fld>
            <a:endParaRPr lang="uk-UA"/>
          </a:p>
        </p:txBody>
      </p:sp>
    </p:spTree>
    <p:extLst>
      <p:ext uri="{BB962C8B-B14F-4D97-AF65-F5344CB8AC3E}">
        <p14:creationId xmlns:p14="http://schemas.microsoft.com/office/powerpoint/2010/main" val="62766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Times New Roman" panose="02020603050405020304" pitchFamily="18" charset="0"/>
              </a:rPr>
              <a:t>Коли </a:t>
            </a:r>
            <a:r>
              <a:rPr lang="ru-RU" sz="1800" dirty="0" err="1">
                <a:effectLst/>
                <a:latin typeface="Times New Roman" panose="02020603050405020304" pitchFamily="18" charset="0"/>
                <a:ea typeface="Times New Roman" panose="02020603050405020304" pitchFamily="18" charset="0"/>
              </a:rPr>
              <a:t>чимало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розвиваються</a:t>
            </a:r>
            <a:r>
              <a:rPr lang="ru-RU" sz="1800" dirty="0">
                <a:effectLst/>
                <a:latin typeface="Times New Roman" panose="02020603050405020304" pitchFamily="18" charset="0"/>
                <a:ea typeface="Times New Roman" panose="02020603050405020304" pitchFamily="18" charset="0"/>
              </a:rPr>
              <a:t>, переживали </a:t>
            </a:r>
            <a:r>
              <a:rPr lang="ru-RU" sz="1800" dirty="0" err="1">
                <a:effectLst/>
                <a:latin typeface="Times New Roman" panose="02020603050405020304" pitchFamily="18" charset="0"/>
                <a:ea typeface="Times New Roman" panose="02020603050405020304" pitchFamily="18" charset="0"/>
              </a:rPr>
              <a:t>глибокий</a:t>
            </a:r>
            <a:r>
              <a:rPr lang="ru-RU" sz="1800" dirty="0">
                <a:effectLst/>
                <a:latin typeface="Times New Roman" panose="02020603050405020304" pitchFamily="18" charset="0"/>
                <a:ea typeface="Times New Roman" panose="02020603050405020304" pitchFamily="18" charset="0"/>
              </a:rPr>
              <a:t> спад, </a:t>
            </a:r>
            <a:r>
              <a:rPr lang="ru-RU" sz="1800" dirty="0" err="1">
                <a:effectLst/>
                <a:latin typeface="Times New Roman" panose="02020603050405020304" pitchFamily="18" charset="0"/>
                <a:ea typeface="Times New Roman" panose="02020603050405020304" pitchFamily="18" charset="0"/>
              </a:rPr>
              <a:t>чотирьом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азійським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країнам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Південна</a:t>
            </a:r>
            <a:r>
              <a:rPr lang="ru-RU" sz="1800" dirty="0">
                <a:effectLst/>
                <a:latin typeface="Times New Roman" panose="02020603050405020304" pitchFamily="18" charset="0"/>
                <a:ea typeface="Times New Roman" panose="02020603050405020304" pitchFamily="18" charset="0"/>
              </a:rPr>
              <a:t> Корея, Тайвань, Гонконг, </a:t>
            </a:r>
            <a:r>
              <a:rPr lang="ru-RU" sz="1800" dirty="0" err="1">
                <a:effectLst/>
                <a:latin typeface="Times New Roman" panose="02020603050405020304" pitchFamily="18" charset="0"/>
                <a:ea typeface="Times New Roman" panose="02020603050405020304" pitchFamily="18" charset="0"/>
              </a:rPr>
              <a:t>Сінгапур</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вдалося</a:t>
            </a:r>
            <a:r>
              <a:rPr lang="ru-RU" sz="1800" dirty="0">
                <a:effectLst/>
                <a:latin typeface="Times New Roman" panose="02020603050405020304" pitchFamily="18" charset="0"/>
                <a:ea typeface="Times New Roman" panose="02020603050405020304" pitchFamily="18" charset="0"/>
              </a:rPr>
              <a:t> стати на шлях </a:t>
            </a:r>
            <a:r>
              <a:rPr lang="ru-RU" sz="1800" dirty="0" err="1">
                <a:effectLst/>
                <a:latin typeface="Times New Roman" panose="02020603050405020304" pitchFamily="18" charset="0"/>
                <a:ea typeface="Times New Roman" panose="02020603050405020304" pitchFamily="18" charset="0"/>
              </a:rPr>
              <a:t>динамічного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розвитку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досягти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сучасного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рівня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організації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виробництва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саме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завдяки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організаційним</a:t>
            </a:r>
            <a:r>
              <a:rPr lang="ru-RU" sz="1800" dirty="0">
                <a:effectLst/>
                <a:latin typeface="Times New Roman" panose="02020603050405020304" pitchFamily="18" charset="0"/>
                <a:ea typeface="Times New Roman" panose="02020603050405020304" pitchFamily="18" charset="0"/>
              </a:rPr>
              <a:t> ресурсам, </a:t>
            </a:r>
            <a:r>
              <a:rPr lang="ru-RU" sz="1800" dirty="0" err="1">
                <a:effectLst/>
                <a:latin typeface="Times New Roman" panose="02020603050405020304" pitchFamily="18" charset="0"/>
                <a:ea typeface="Times New Roman" panose="02020603050405020304" pitchFamily="18" charset="0"/>
              </a:rPr>
              <a:t>умілому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використанню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людського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потенціалу</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географічному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положенню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тощо</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навпаки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величезні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території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багаті</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сировину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перебувають</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стадії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наздоганяючого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розвитку</a:t>
            </a:r>
            <a:r>
              <a:rPr lang="ru-RU" sz="1800" dirty="0">
                <a:effectLst/>
                <a:latin typeface="Times New Roman" panose="02020603050405020304" pitchFamily="18" charset="0"/>
                <a:ea typeface="Times New Roman" panose="02020603050405020304" pitchFamily="18" charset="0"/>
              </a:rPr>
              <a:t> (</a:t>
            </a:r>
            <a:r>
              <a:rPr lang="uk-UA" sz="1800" dirty="0">
                <a:effectLst/>
                <a:latin typeface="Times New Roman" panose="02020603050405020304" pitchFamily="18" charset="0"/>
                <a:ea typeface="Times New Roman" panose="02020603050405020304" pitchFamily="18" charset="0"/>
              </a:rPr>
              <a:t>р</a:t>
            </a:r>
            <a:r>
              <a:rPr lang="ru-RU" sz="1800" dirty="0" err="1">
                <a:effectLst/>
                <a:latin typeface="Times New Roman" panose="02020603050405020304" pitchFamily="18" charset="0"/>
                <a:ea typeface="Times New Roman" panose="02020603050405020304" pitchFamily="18" charset="0"/>
              </a:rPr>
              <a:t>осія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Україна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Індія</a:t>
            </a:r>
            <a:r>
              <a:rPr lang="ru-RU" sz="1800" dirty="0">
                <a:effectLst/>
                <a:latin typeface="Times New Roman" panose="02020603050405020304" pitchFamily="18" charset="0"/>
                <a:ea typeface="Times New Roman" panose="02020603050405020304" pitchFamily="18" charset="0"/>
              </a:rPr>
              <a:t>). Сила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міжнародних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відносинах</a:t>
            </a:r>
            <a:r>
              <a:rPr lang="ru-RU" sz="1800" dirty="0">
                <a:effectLst/>
                <a:latin typeface="Times New Roman" panose="02020603050405020304" pitchFamily="18" charset="0"/>
                <a:ea typeface="Times New Roman" panose="02020603050405020304" pitchFamily="18" charset="0"/>
              </a:rPr>
              <a:t> не є </a:t>
            </a:r>
            <a:r>
              <a:rPr lang="ru-RU" sz="1800" dirty="0" err="1">
                <a:effectLst/>
                <a:latin typeface="Times New Roman" panose="02020603050405020304" pitchFamily="18" charset="0"/>
                <a:ea typeface="Times New Roman" panose="02020603050405020304" pitchFamily="18" charset="0"/>
              </a:rPr>
              <a:t>постійною</a:t>
            </a:r>
            <a:r>
              <a:rPr lang="ru-RU" sz="1800" dirty="0">
                <a:effectLst/>
                <a:latin typeface="Times New Roman" panose="02020603050405020304" pitchFamily="18" charset="0"/>
                <a:ea typeface="Times New Roman" panose="02020603050405020304" pitchFamily="18" charset="0"/>
              </a:rPr>
              <a:t> величиною. Вона </a:t>
            </a:r>
            <a:r>
              <a:rPr lang="ru-RU" sz="1800" dirty="0" err="1">
                <a:effectLst/>
                <a:latin typeface="Times New Roman" panose="02020603050405020304" pitchFamily="18" charset="0"/>
                <a:ea typeface="Times New Roman" panose="02020603050405020304" pitchFamily="18" charset="0"/>
              </a:rPr>
              <a:t>змінюється</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часі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відповідно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змінюються</a:t>
            </a:r>
            <a:r>
              <a:rPr lang="ru-RU" sz="1800" dirty="0">
                <a:effectLst/>
                <a:latin typeface="Times New Roman" panose="02020603050405020304" pitchFamily="18" charset="0"/>
                <a:ea typeface="Times New Roman" panose="02020603050405020304" pitchFamily="18" charset="0"/>
              </a:rPr>
              <a:t> й </a:t>
            </a:r>
            <a:r>
              <a:rPr lang="ru-RU" sz="1800" dirty="0" err="1">
                <a:effectLst/>
                <a:latin typeface="Times New Roman" panose="02020603050405020304" pitchFamily="18" charset="0"/>
                <a:ea typeface="Times New Roman" panose="02020603050405020304" pitchFamily="18" charset="0"/>
              </a:rPr>
              <a:t>пріоритети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щодо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трактування</a:t>
            </a:r>
            <a:r>
              <a:rPr lang="ru-RU" sz="1800" dirty="0">
                <a:effectLst/>
                <a:latin typeface="Times New Roman" panose="02020603050405020304" pitchFamily="18" charset="0"/>
                <a:ea typeface="Times New Roman" panose="02020603050405020304" pitchFamily="18" charset="0"/>
              </a:rPr>
              <a:t> реального </a:t>
            </a:r>
            <a:r>
              <a:rPr lang="ru-RU" sz="1800" dirty="0" err="1">
                <a:effectLst/>
                <a:latin typeface="Times New Roman" panose="02020603050405020304" pitchFamily="18" charset="0"/>
                <a:ea typeface="Times New Roman" panose="02020603050405020304" pitchFamily="18" charset="0"/>
              </a:rPr>
              <a:t>значення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названих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елементів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сили</a:t>
            </a:r>
            <a:r>
              <a:rPr lang="uk-UA" sz="1800" dirty="0">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err="1">
                <a:effectLst/>
                <a:latin typeface="Times New Roman" panose="02020603050405020304" pitchFamily="18" charset="0"/>
                <a:ea typeface="Times New Roman" panose="02020603050405020304" pitchFamily="18" charset="0"/>
              </a:rPr>
              <a:t>Отже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національний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міжнародній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арені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силове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наповнення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визріває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паралельно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зростанням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потенціальної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і сам </a:t>
            </a:r>
            <a:r>
              <a:rPr lang="ru-RU" sz="1800" dirty="0" err="1">
                <a:effectLst/>
                <a:latin typeface="Times New Roman" panose="02020603050405020304" pitchFamily="18" charset="0"/>
                <a:ea typeface="Times New Roman" panose="02020603050405020304" pitchFamily="18" charset="0"/>
              </a:rPr>
              <a:t>її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стимулює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визначаючи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конкретні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напрям</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зміст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цього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процесу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вважати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закономірністю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зовнішньополітичні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виникають</a:t>
            </a:r>
            <a:r>
              <a:rPr lang="ru-RU" sz="1800" dirty="0">
                <a:effectLst/>
                <a:latin typeface="Times New Roman" panose="02020603050405020304" pitchFamily="18" charset="0"/>
                <a:ea typeface="Times New Roman" panose="02020603050405020304" pitchFamily="18" charset="0"/>
              </a:rPr>
              <a:t> там і </a:t>
            </a:r>
            <a:r>
              <a:rPr lang="ru-RU" sz="1800" dirty="0" err="1">
                <a:effectLst/>
                <a:latin typeface="Times New Roman" panose="02020603050405020304" pitchFamily="18" charset="0"/>
                <a:ea typeface="Times New Roman" panose="02020603050405020304" pitchFamily="18" charset="0"/>
              </a:rPr>
              <a:t>тоді</a:t>
            </a:r>
            <a:r>
              <a:rPr lang="ru-RU" sz="1800" dirty="0">
                <a:effectLst/>
                <a:latin typeface="Times New Roman" panose="02020603050405020304" pitchFamily="18" charset="0"/>
                <a:ea typeface="Times New Roman" panose="02020603050405020304" pitchFamily="18" charset="0"/>
              </a:rPr>
              <a:t>, де й коли </a:t>
            </a:r>
            <a:r>
              <a:rPr lang="ru-RU" sz="1800" dirty="0" err="1">
                <a:effectLst/>
                <a:latin typeface="Times New Roman" panose="02020603050405020304" pitchFamily="18" charset="0"/>
                <a:ea typeface="Times New Roman" panose="02020603050405020304" pitchFamily="18" charset="0"/>
              </a:rPr>
              <a:t>це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зумовлено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можливостями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конкретної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певний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історичний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період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Тобто</a:t>
            </a:r>
            <a:r>
              <a:rPr lang="ru-RU" sz="1800" dirty="0">
                <a:effectLst/>
                <a:latin typeface="Times New Roman" panose="02020603050405020304" pitchFamily="18" charset="0"/>
                <a:ea typeface="Times New Roman" panose="02020603050405020304" pitchFamily="18" charset="0"/>
              </a:rPr>
              <a:t>, за </a:t>
            </a:r>
            <a:r>
              <a:rPr lang="ru-RU" sz="1800" dirty="0" err="1">
                <a:effectLst/>
                <a:latin typeface="Times New Roman" panose="02020603050405020304" pitchFamily="18" charset="0"/>
                <a:ea typeface="Times New Roman" panose="02020603050405020304" pitchFamily="18" charset="0"/>
              </a:rPr>
              <a:t>своєю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генезою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похідним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сили</a:t>
            </a:r>
            <a:r>
              <a:rPr lang="ru-RU" sz="1800" dirty="0">
                <a:effectLst/>
                <a:latin typeface="Times New Roman" panose="02020603050405020304" pitchFamily="18" charset="0"/>
                <a:ea typeface="Times New Roman" panose="02020603050405020304" pitchFamily="18" charset="0"/>
              </a:rPr>
              <a:t>, а за </a:t>
            </a:r>
            <a:r>
              <a:rPr lang="ru-RU" sz="1800" dirty="0" err="1">
                <a:effectLst/>
                <a:latin typeface="Times New Roman" panose="02020603050405020304" pitchFamily="18" charset="0"/>
                <a:ea typeface="Times New Roman" panose="02020603050405020304" pitchFamily="18" charset="0"/>
              </a:rPr>
              <a:t>функцією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призначений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забезпечувати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нарощування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тієї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самої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сили</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4</a:t>
            </a:fld>
            <a:endParaRPr lang="uk-UA"/>
          </a:p>
        </p:txBody>
      </p:sp>
    </p:spTree>
    <p:extLst>
      <p:ext uri="{BB962C8B-B14F-4D97-AF65-F5344CB8AC3E}">
        <p14:creationId xmlns:p14="http://schemas.microsoft.com/office/powerpoint/2010/main" val="1350972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32</a:t>
            </a:fld>
            <a:endParaRPr lang="uk-UA"/>
          </a:p>
        </p:txBody>
      </p:sp>
    </p:spTree>
    <p:extLst>
      <p:ext uri="{BB962C8B-B14F-4D97-AF65-F5344CB8AC3E}">
        <p14:creationId xmlns:p14="http://schemas.microsoft.com/office/powerpoint/2010/main" val="570079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Times New Roman" panose="02020603050405020304" pitchFamily="18" charset="0"/>
              </a:rPr>
              <a:t>Таким чином, </a:t>
            </a:r>
            <a:r>
              <a:rPr lang="ru-RU" sz="1800" b="1" dirty="0">
                <a:effectLst/>
                <a:latin typeface="Times New Roman" panose="02020603050405020304" pitchFamily="18" charset="0"/>
                <a:ea typeface="Times New Roman" panose="02020603050405020304" pitchFamily="18" charset="0"/>
              </a:rPr>
              <a:t>для будь-</a:t>
            </a:r>
            <a:r>
              <a:rPr lang="ru-RU" sz="1800" b="1" dirty="0" err="1">
                <a:effectLst/>
                <a:latin typeface="Times New Roman" panose="02020603050405020304" pitchFamily="18" charset="0"/>
                <a:ea typeface="Times New Roman" panose="02020603050405020304" pitchFamily="18" charset="0"/>
              </a:rPr>
              <a:t>якого</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міжнародного</a:t>
            </a:r>
            <a:r>
              <a:rPr lang="ru-RU" sz="1800" b="1" dirty="0">
                <a:effectLst/>
                <a:latin typeface="Times New Roman" panose="02020603050405020304" pitchFamily="18" charset="0"/>
                <a:ea typeface="Times New Roman" panose="02020603050405020304" pitchFamily="18" charset="0"/>
              </a:rPr>
              <a:t> спору </a:t>
            </a:r>
            <a:r>
              <a:rPr lang="ru-RU" sz="1800" b="1" dirty="0" err="1">
                <a:effectLst/>
                <a:latin typeface="Times New Roman" panose="02020603050405020304" pitchFamily="18" charset="0"/>
                <a:ea typeface="Times New Roman" panose="02020603050405020304" pitchFamily="18" charset="0"/>
              </a:rPr>
              <a:t>характерним</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наявність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розбіжностей</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питання</a:t>
            </a:r>
            <a:r>
              <a:rPr lang="ru-RU" sz="1800" dirty="0">
                <a:effectLst/>
                <a:latin typeface="Times New Roman" panose="02020603050405020304" pitchFamily="18" charset="0"/>
                <a:ea typeface="Times New Roman" panose="02020603050405020304" pitchFamily="18" charset="0"/>
              </a:rPr>
              <a:t> факту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норми</a:t>
            </a:r>
            <a:r>
              <a:rPr lang="ru-RU" sz="1800" dirty="0">
                <a:effectLst/>
                <a:latin typeface="Times New Roman" panose="02020603050405020304" pitchFamily="18" charset="0"/>
                <a:ea typeface="Times New Roman" panose="02020603050405020304" pitchFamily="18" charset="0"/>
              </a:rPr>
              <a:t> права, </a:t>
            </a:r>
            <a:r>
              <a:rPr lang="ru-RU" sz="1800" dirty="0" err="1">
                <a:effectLst/>
                <a:latin typeface="Times New Roman" panose="02020603050405020304" pitchFamily="18" charset="0"/>
                <a:ea typeface="Times New Roman" panose="02020603050405020304" pitchFamily="18" charset="0"/>
              </a:rPr>
              <a:t>тобто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двома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суб'єктами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міжнародного</a:t>
            </a:r>
            <a:r>
              <a:rPr lang="ru-RU" sz="1800" dirty="0">
                <a:effectLst/>
                <a:latin typeface="Times New Roman" panose="02020603050405020304" pitchFamily="18" charset="0"/>
                <a:ea typeface="Times New Roman" panose="02020603050405020304" pitchFamily="18" charset="0"/>
              </a:rPr>
              <a:t> права.</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33</a:t>
            </a:fld>
            <a:endParaRPr lang="uk-UA"/>
          </a:p>
        </p:txBody>
      </p:sp>
    </p:spTree>
    <p:extLst>
      <p:ext uri="{BB962C8B-B14F-4D97-AF65-F5344CB8AC3E}">
        <p14:creationId xmlns:p14="http://schemas.microsoft.com/office/powerpoint/2010/main" val="2736537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err="1">
                <a:effectLst/>
                <a:latin typeface="Times New Roman" panose="02020603050405020304" pitchFamily="18" charset="0"/>
                <a:ea typeface="Times New Roman" panose="02020603050405020304" pitchFamily="18" charset="0"/>
              </a:rPr>
              <a:t>Кожна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зацікавлена</a:t>
            </a:r>
            <a:r>
              <a:rPr lang="ru-RU" sz="1800" dirty="0">
                <a:effectLst/>
                <a:latin typeface="Times New Roman" panose="02020603050405020304" pitchFamily="18" charset="0"/>
                <a:ea typeface="Times New Roman" panose="02020603050405020304" pitchFamily="18" charset="0"/>
              </a:rPr>
              <a:t> сторона </a:t>
            </a:r>
            <a:r>
              <a:rPr lang="ru-RU" sz="1800" dirty="0" err="1">
                <a:effectLst/>
                <a:latin typeface="Times New Roman" panose="02020603050405020304" pitchFamily="18" charset="0"/>
                <a:ea typeface="Times New Roman" panose="02020603050405020304" pitchFamily="18" charset="0"/>
              </a:rPr>
              <a:t>демонструє</a:t>
            </a:r>
            <a:r>
              <a:rPr lang="ru-RU" sz="1800" dirty="0">
                <a:effectLst/>
                <a:latin typeface="Times New Roman" panose="02020603050405020304" pitchFamily="18" charset="0"/>
                <a:ea typeface="Times New Roman" panose="02020603050405020304" pitchFamily="18" charset="0"/>
              </a:rPr>
              <a:t> свою волю, </a:t>
            </a:r>
            <a:r>
              <a:rPr lang="ru-RU" sz="1800" dirty="0" err="1">
                <a:effectLst/>
                <a:latin typeface="Times New Roman" panose="02020603050405020304" pitchFamily="18" charset="0"/>
                <a:ea typeface="Times New Roman" panose="02020603050405020304" pitchFamily="18" charset="0"/>
              </a:rPr>
              <a:t>висуває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вимоги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обґрунтовує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притаманну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позицію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при </a:t>
            </a:r>
            <a:r>
              <a:rPr lang="ru-RU" sz="1800" dirty="0" err="1">
                <a:effectLst/>
                <a:latin typeface="Times New Roman" panose="02020603050405020304" pitchFamily="18" charset="0"/>
                <a:ea typeface="Times New Roman" panose="02020603050405020304" pitchFamily="18" charset="0"/>
              </a:rPr>
              <a:t>певних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обставинах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висловлює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заперечення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Отже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суперечність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виникає</a:t>
            </a:r>
            <a:r>
              <a:rPr lang="ru-RU" sz="1800" dirty="0">
                <a:effectLst/>
                <a:latin typeface="Times New Roman" panose="02020603050405020304" pitchFamily="18" charset="0"/>
                <a:ea typeface="Times New Roman" panose="02020603050405020304" pitchFamily="18" charset="0"/>
              </a:rPr>
              <a:t> за </a:t>
            </a:r>
            <a:r>
              <a:rPr lang="ru-RU" sz="1800" dirty="0" err="1">
                <a:effectLst/>
                <a:latin typeface="Times New Roman" panose="02020603050405020304" pitchFamily="18" charset="0"/>
                <a:ea typeface="Times New Roman" panose="02020603050405020304" pitchFamily="18" charset="0"/>
              </a:rPr>
              <a:t>умови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принаймні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висувають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взаємні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претензії</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34</a:t>
            </a:fld>
            <a:endParaRPr lang="uk-UA"/>
          </a:p>
        </p:txBody>
      </p:sp>
    </p:spTree>
    <p:extLst>
      <p:ext uri="{BB962C8B-B14F-4D97-AF65-F5344CB8AC3E}">
        <p14:creationId xmlns:p14="http://schemas.microsoft.com/office/powerpoint/2010/main" val="2041139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35</a:t>
            </a:fld>
            <a:endParaRPr lang="uk-UA"/>
          </a:p>
        </p:txBody>
      </p:sp>
    </p:spTree>
    <p:extLst>
      <p:ext uri="{BB962C8B-B14F-4D97-AF65-F5344CB8AC3E}">
        <p14:creationId xmlns:p14="http://schemas.microsoft.com/office/powerpoint/2010/main" val="3170367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Times New Roman" panose="02020603050405020304" pitchFamily="18" charset="0"/>
              </a:rPr>
              <a:t>У </a:t>
            </a:r>
            <a:r>
              <a:rPr lang="ru-RU" sz="1800" dirty="0" err="1">
                <a:effectLst/>
                <a:latin typeface="Times New Roman" panose="02020603050405020304" pitchFamily="18" charset="0"/>
                <a:ea typeface="Times New Roman" panose="02020603050405020304" pitchFamily="18" charset="0"/>
              </a:rPr>
              <a:t>міжнародній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юридичній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практиці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термін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поступово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замінюється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новим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поняттям</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збройний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Термін</a:t>
            </a:r>
            <a:r>
              <a:rPr lang="ru-RU" sz="1800"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міжнародний</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збройний</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вперше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застосований</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Женевській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конвенції</a:t>
            </a:r>
            <a:r>
              <a:rPr lang="ru-RU" sz="1800" dirty="0">
                <a:effectLst/>
                <a:latin typeface="Times New Roman" panose="02020603050405020304" pitchFamily="18" charset="0"/>
                <a:ea typeface="Times New Roman" panose="02020603050405020304" pitchFamily="18" charset="0"/>
              </a:rPr>
              <a:t> 1949 року і, як </a:t>
            </a:r>
            <a:r>
              <a:rPr lang="ru-RU" sz="1800" dirty="0" err="1">
                <a:effectLst/>
                <a:latin typeface="Times New Roman" panose="02020603050405020304" pitchFamily="18" charset="0"/>
                <a:ea typeface="Times New Roman" panose="02020603050405020304" pitchFamily="18" charset="0"/>
              </a:rPr>
              <a:t>відзначають</a:t>
            </a:r>
            <a:r>
              <a:rPr lang="ru-RU" sz="1800" dirty="0">
                <a:effectLst/>
                <a:latin typeface="Times New Roman" panose="02020603050405020304" pitchFamily="18" charset="0"/>
                <a:ea typeface="Times New Roman" panose="02020603050405020304" pitchFamily="18" charset="0"/>
              </a:rPr>
              <a:t> Н. </a:t>
            </a:r>
            <a:r>
              <a:rPr lang="ru-RU" sz="1800" dirty="0" err="1">
                <a:effectLst/>
                <a:latin typeface="Times New Roman" panose="02020603050405020304" pitchFamily="18" charset="0"/>
                <a:ea typeface="Times New Roman" panose="02020603050405020304" pitchFamily="18" charset="0"/>
              </a:rPr>
              <a:t>Арцибасов</a:t>
            </a:r>
            <a:r>
              <a:rPr lang="ru-RU" sz="1800" dirty="0">
                <a:effectLst/>
                <a:latin typeface="Times New Roman" panose="02020603050405020304" pitchFamily="18" charset="0"/>
                <a:ea typeface="Times New Roman" panose="02020603050405020304" pitchFamily="18" charset="0"/>
              </a:rPr>
              <a:t> і С. </a:t>
            </a:r>
            <a:r>
              <a:rPr lang="ru-RU" sz="1800" dirty="0" err="1">
                <a:effectLst/>
                <a:latin typeface="Times New Roman" panose="02020603050405020304" pitchFamily="18" charset="0"/>
                <a:ea typeface="Times New Roman" panose="02020603050405020304" pitchFamily="18" charset="0"/>
              </a:rPr>
              <a:t>Єгоров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ознака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збройний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характеризується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застосуванням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зброї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іншої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воюючої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тому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неможливо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назвати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збройним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якщо</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застосовується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зброя</a:t>
            </a:r>
            <a:r>
              <a:rPr lang="ru-RU" sz="1800" dirty="0">
                <a:effectLst/>
                <a:latin typeface="Times New Roman" panose="02020603050405020304" pitchFamily="18" charset="0"/>
                <a:ea typeface="Times New Roman" panose="02020603050405020304" pitchFamily="18" charset="0"/>
              </a:rPr>
              <a:t>; без </a:t>
            </a:r>
            <a:r>
              <a:rPr lang="ru-RU" sz="1800" dirty="0" err="1">
                <a:effectLst/>
                <a:latin typeface="Times New Roman" panose="02020603050405020304" pitchFamily="18" charset="0"/>
                <a:ea typeface="Times New Roman" panose="02020603050405020304" pitchFamily="18" charset="0"/>
              </a:rPr>
              <a:t>цієї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ознаки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поняття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збройний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втрачає</a:t>
            </a:r>
            <a:r>
              <a:rPr lang="ru-RU" sz="1800" dirty="0">
                <a:effectLst/>
                <a:latin typeface="Times New Roman" panose="02020603050405020304" pitchFamily="18" charset="0"/>
                <a:ea typeface="Times New Roman" panose="02020603050405020304" pitchFamily="18" charset="0"/>
              </a:rPr>
              <a:t> свою </a:t>
            </a:r>
            <a:r>
              <a:rPr lang="ru-RU" sz="1800" dirty="0" err="1">
                <a:effectLst/>
                <a:latin typeface="Times New Roman" panose="02020603050405020304" pitchFamily="18" charset="0"/>
                <a:ea typeface="Times New Roman" panose="02020603050405020304" pitchFamily="18" charset="0"/>
              </a:rPr>
              <a:t>специфіку</a:t>
            </a:r>
            <a:r>
              <a:rPr lang="uk-UA" sz="1800" dirty="0">
                <a:effectLst/>
                <a:latin typeface="Times New Roman" panose="02020603050405020304" pitchFamily="18" charset="0"/>
                <a:ea typeface="Times New Roman" panose="02020603050405020304" pitchFamily="18" charset="0"/>
              </a:rPr>
              <a:t>.</a:t>
            </a: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36</a:t>
            </a:fld>
            <a:endParaRPr lang="uk-UA"/>
          </a:p>
        </p:txBody>
      </p:sp>
    </p:spTree>
    <p:extLst>
      <p:ext uri="{BB962C8B-B14F-4D97-AF65-F5344CB8AC3E}">
        <p14:creationId xmlns:p14="http://schemas.microsoft.com/office/powerpoint/2010/main" val="2587519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 Політичні конфлікти випливають із традиційного для сфери зовнішньої політики протиставлення держав щодо розподілу влади (домінування) і престижу у міжнародних відносинах. У міжнародній політиці влада будь-якої держави намагається розв'язувати двоєдине завдання, з одного боку, реалізувати власний суверенітет, а з іншого – встановити і підтримувати стійкий вплив на владу інших держав.</a:t>
            </a:r>
          </a:p>
          <a:p>
            <a:r>
              <a:rPr lang="uk-UA" dirty="0"/>
              <a:t>Політичні конфлікти відбуваються переважно з таких причин: </a:t>
            </a:r>
          </a:p>
          <a:p>
            <a:r>
              <a:rPr lang="uk-UA" dirty="0"/>
              <a:t>1. Юрисдикція над певною територією, тобто конфлікт щодо включення певної ділянки суші, яка є предметом спору, у межі державних кордонів держав – учасників конфлікту. </a:t>
            </a:r>
          </a:p>
          <a:p>
            <a:r>
              <a:rPr lang="uk-UA" dirty="0"/>
              <a:t>2. Суверенітет, тобто намагання однієї із сторін реалізувати чи захистити власну політичну незалежність на противагу намаганню іншої сторони зберегти контроль та не допустити зміни </a:t>
            </a:r>
            <a:r>
              <a:rPr lang="en-US" dirty="0"/>
              <a:t>status-quo. </a:t>
            </a:r>
          </a:p>
          <a:p>
            <a:r>
              <a:rPr lang="en-US" dirty="0"/>
              <a:t>3.</a:t>
            </a:r>
            <a:r>
              <a:rPr lang="uk-UA" dirty="0"/>
              <a:t>Домінування в міжнародній системі, як виявляється у прагненні владних еліт декількох могутніх держав встановити чи зберегти свій визначальний вплив на зовнішню і внутрішню політику інших держав світу. Конфлікти з приводу домінування переважно стосуються проблеми лідерства у міжнародній системі або її окремих частинах. Могутні держави світу змагаються за розподіл і перерозподіл сфер впливу, а в кінцевому підсумку – за глобальне лідерство. Провідні позиції у міжнародній системі дають змогу державі не лише володіти значним політичним престижем, але й конструювати вигідний для неї міжнародний порядок.</a:t>
            </a: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38</a:t>
            </a:fld>
            <a:endParaRPr lang="uk-UA"/>
          </a:p>
        </p:txBody>
      </p:sp>
    </p:spTree>
    <p:extLst>
      <p:ext uri="{BB962C8B-B14F-4D97-AF65-F5344CB8AC3E}">
        <p14:creationId xmlns:p14="http://schemas.microsoft.com/office/powerpoint/2010/main" val="4262568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44</a:t>
            </a:fld>
            <a:endParaRPr lang="uk-UA"/>
          </a:p>
        </p:txBody>
      </p:sp>
    </p:spTree>
    <p:extLst>
      <p:ext uri="{BB962C8B-B14F-4D97-AF65-F5344CB8AC3E}">
        <p14:creationId xmlns:p14="http://schemas.microsoft.com/office/powerpoint/2010/main" val="3325089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45</a:t>
            </a:fld>
            <a:endParaRPr lang="uk-UA"/>
          </a:p>
        </p:txBody>
      </p:sp>
    </p:spTree>
    <p:extLst>
      <p:ext uri="{BB962C8B-B14F-4D97-AF65-F5344CB8AC3E}">
        <p14:creationId xmlns:p14="http://schemas.microsoft.com/office/powerpoint/2010/main" val="1666853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Насилля не є обов’язковим атрибутом ані кризи, ані міжнародного конфлікту. Його використання характеризує форми протікання конфлікту, позначаючи різні шляхи застосування сили його учасниками. Еволюція силових засобів призвела до того, що пряме використання військової могутності поступово змінюється більш витонченими засобами примусу.</a:t>
            </a:r>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46</a:t>
            </a:fld>
            <a:endParaRPr lang="uk-UA"/>
          </a:p>
        </p:txBody>
      </p:sp>
    </p:spTree>
    <p:extLst>
      <p:ext uri="{BB962C8B-B14F-4D97-AF65-F5344CB8AC3E}">
        <p14:creationId xmlns:p14="http://schemas.microsoft.com/office/powerpoint/2010/main" val="1432507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indent="540385" algn="just">
              <a:lnSpc>
                <a:spcPts val="1800"/>
              </a:lnSpc>
            </a:pPr>
            <a:r>
              <a:rPr lang="ru-RU" sz="1800" b="1" i="1" dirty="0">
                <a:effectLst/>
                <a:latin typeface="Times New Roman" panose="02020603050405020304" pitchFamily="18" charset="0"/>
                <a:ea typeface="Times New Roman" panose="02020603050405020304" pitchFamily="18" charset="0"/>
              </a:rPr>
              <a:t>1) </a:t>
            </a:r>
            <a:r>
              <a:rPr lang="ru-RU" sz="1800" b="1" i="1" dirty="0" err="1">
                <a:effectLst/>
                <a:latin typeface="Times New Roman" panose="02020603050405020304" pitchFamily="18" charset="0"/>
                <a:ea typeface="Times New Roman" panose="02020603050405020304" pitchFamily="18" charset="0"/>
              </a:rPr>
              <a:t>Інтегративна</a:t>
            </a:r>
            <a:r>
              <a:rPr lang="ru-RU" sz="1800" b="1" i="1" dirty="0">
                <a:effectLst/>
                <a:latin typeface="Times New Roman" panose="02020603050405020304" pitchFamily="18" charset="0"/>
                <a:ea typeface="Times New Roman" panose="02020603050405020304" pitchFamily="18" charset="0"/>
              </a:rPr>
              <a:t> </a:t>
            </a:r>
            <a:r>
              <a:rPr lang="ru-RU" sz="1800" b="1" i="1" dirty="0" err="1">
                <a:effectLst/>
                <a:latin typeface="Times New Roman" panose="02020603050405020304" pitchFamily="18" charset="0"/>
                <a:ea typeface="Times New Roman" panose="02020603050405020304" pitchFamily="18" charset="0"/>
              </a:rPr>
              <a:t>функція</a:t>
            </a:r>
            <a:r>
              <a:rPr lang="ru-RU" sz="1800" b="1" i="1" dirty="0">
                <a:effectLst/>
                <a:latin typeface="Times New Roman" panose="02020603050405020304" pitchFamily="18" charset="0"/>
                <a:ea typeface="Times New Roman" panose="02020603050405020304" pitchFamily="18" charset="0"/>
              </a:rPr>
              <a:t> </a:t>
            </a:r>
            <a:r>
              <a:rPr lang="ru-RU" sz="1800" b="1" i="1"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полягає</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сприянні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подоланню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внутрішніх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суперечок</a:t>
            </a:r>
            <a:r>
              <a:rPr lang="ru-RU" sz="1800" dirty="0">
                <a:effectLst/>
                <a:latin typeface="Times New Roman" panose="02020603050405020304" pitchFamily="18" charset="0"/>
                <a:ea typeface="Times New Roman" panose="02020603050405020304" pitchFamily="18" charset="0"/>
              </a:rPr>
              <a:t> й </a:t>
            </a:r>
            <a:r>
              <a:rPr lang="ru-RU" sz="1800" dirty="0" err="1">
                <a:effectLst/>
                <a:latin typeface="Times New Roman" panose="02020603050405020304" pitchFamily="18" charset="0"/>
                <a:ea typeface="Times New Roman" panose="02020603050405020304" pitchFamily="18" charset="0"/>
              </a:rPr>
              <a:t>неузгодженостей</a:t>
            </a:r>
            <a:r>
              <a:rPr lang="uk-UA" sz="1800" dirty="0">
                <a:effectLst/>
                <a:latin typeface="Times New Roman" panose="02020603050405020304" pitchFamily="18" charset="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Як правило, </a:t>
            </a:r>
            <a:r>
              <a:rPr lang="ru-RU" sz="1800" dirty="0" err="1">
                <a:effectLst/>
                <a:latin typeface="Times New Roman" panose="02020603050405020304" pitchFamily="18" charset="0"/>
                <a:ea typeface="Times New Roman" panose="02020603050405020304" pitchFamily="18" charset="0"/>
              </a:rPr>
              <a:t>більшість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входять</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світове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співтовариство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зацікавлені</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збереженні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стабільності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системи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международніх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 Будь-</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кризи</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різних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рівнях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системи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вносять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додаткову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напруженість</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навіть</a:t>
            </a:r>
            <a:r>
              <a:rPr lang="ru-RU" sz="1800" dirty="0">
                <a:effectLst/>
                <a:latin typeface="Times New Roman" panose="02020603050405020304" pitchFamily="18" charset="0"/>
                <a:ea typeface="Times New Roman" panose="02020603050405020304" pitchFamily="18" charset="0"/>
              </a:rPr>
              <a:t> тих держав, </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безпосередньо</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виступають</a:t>
            </a:r>
            <a:r>
              <a:rPr lang="ru-RU" sz="1800" dirty="0">
                <a:effectLst/>
                <a:latin typeface="Times New Roman" panose="02020603050405020304" pitchFamily="18" charset="0"/>
                <a:ea typeface="Times New Roman" panose="02020603050405020304" pitchFamily="18" charset="0"/>
              </a:rPr>
              <a:t> сторонами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це</a:t>
            </a:r>
            <a:r>
              <a:rPr lang="ru-RU" sz="1800" dirty="0">
                <a:effectLst/>
                <a:latin typeface="Times New Roman" panose="02020603050405020304" pitchFamily="18" charset="0"/>
                <a:ea typeface="Times New Roman" panose="02020603050405020304" pitchFamily="18" charset="0"/>
              </a:rPr>
              <a:t> особливо </a:t>
            </a:r>
            <a:r>
              <a:rPr lang="ru-RU" sz="1800" dirty="0" err="1">
                <a:effectLst/>
                <a:latin typeface="Times New Roman" panose="02020603050405020304" pitchFamily="18" charset="0"/>
                <a:ea typeface="Times New Roman" panose="02020603050405020304" pitchFamily="18" charset="0"/>
              </a:rPr>
              <a:t>помітно</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ході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переростання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збройну</a:t>
            </a:r>
            <a:r>
              <a:rPr lang="ru-RU" sz="1800" dirty="0">
                <a:effectLst/>
                <a:latin typeface="Times New Roman" panose="02020603050405020304" pitchFamily="18" charset="0"/>
                <a:ea typeface="Times New Roman" panose="02020603050405020304" pitchFamily="18" charset="0"/>
              </a:rPr>
              <a:t> фазу. У </a:t>
            </a:r>
            <a:r>
              <a:rPr lang="ru-RU" sz="1800" dirty="0" err="1">
                <a:effectLst/>
                <a:latin typeface="Times New Roman" panose="02020603050405020304" pitchFamily="18" charset="0"/>
                <a:ea typeface="Times New Roman" panose="02020603050405020304" pitchFamily="18" charset="0"/>
              </a:rPr>
              <a:t>даному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випадку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треті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стають</a:t>
            </a:r>
            <a:r>
              <a:rPr lang="ru-RU" sz="1800" dirty="0">
                <a:effectLst/>
                <a:latin typeface="Times New Roman" panose="02020603050405020304" pitchFamily="18" charset="0"/>
                <a:ea typeface="Times New Roman" panose="02020603050405020304" pitchFamily="18" charset="0"/>
              </a:rPr>
              <a:t> жертвами </a:t>
            </a:r>
            <a:r>
              <a:rPr lang="ru-RU" sz="1800" dirty="0" err="1">
                <a:effectLst/>
                <a:latin typeface="Times New Roman" panose="02020603050405020304" pitchFamily="18" charset="0"/>
                <a:ea typeface="Times New Roman" panose="02020603050405020304" pitchFamily="18" charset="0"/>
              </a:rPr>
              <a:t>торговельних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обмежень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диверсій</a:t>
            </a:r>
            <a:r>
              <a:rPr lang="ru-RU" sz="1800" dirty="0">
                <a:effectLst/>
                <a:latin typeface="Times New Roman" panose="02020603050405020304" pitchFamily="18" charset="0"/>
                <a:ea typeface="Times New Roman" panose="02020603050405020304" pitchFamily="18" charset="0"/>
              </a:rPr>
              <a:t>, блокад і т.п., </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широко </a:t>
            </a:r>
            <a:r>
              <a:rPr lang="ru-RU" sz="1800" dirty="0" err="1">
                <a:effectLst/>
                <a:latin typeface="Times New Roman" panose="02020603050405020304" pitchFamily="18" charset="0"/>
                <a:ea typeface="Times New Roman" panose="02020603050405020304" pitchFamily="18" charset="0"/>
              </a:rPr>
              <a:t>застосовуються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ході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застосуванням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збройних</a:t>
            </a:r>
            <a:r>
              <a:rPr lang="ru-RU" sz="1800" dirty="0">
                <a:effectLst/>
                <a:latin typeface="Times New Roman" panose="02020603050405020304" pitchFamily="18" charset="0"/>
                <a:ea typeface="Times New Roman" panose="02020603050405020304" pitchFamily="18" charset="0"/>
              </a:rPr>
              <a:t> сил.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цього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підспудно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підштовхує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треті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країни</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прийняття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спільних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акцій</a:t>
            </a:r>
            <a:r>
              <a:rPr lang="ru-RU" sz="1800" dirty="0">
                <a:effectLst/>
                <a:latin typeface="Times New Roman" panose="02020603050405020304" pitchFamily="18" charset="0"/>
                <a:ea typeface="Times New Roman" panose="02020603050405020304" pitchFamily="18" charset="0"/>
              </a:rPr>
              <a:t> по </a:t>
            </a:r>
            <a:r>
              <a:rPr lang="ru-RU" sz="1800" dirty="0" err="1">
                <a:effectLst/>
                <a:latin typeface="Times New Roman" panose="02020603050405020304" pitchFamily="18" charset="0"/>
                <a:ea typeface="Times New Roman" panose="02020603050405020304" pitchFamily="18" charset="0"/>
              </a:rPr>
              <a:t>локалізації</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чималому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ступені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сприяє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згуртуванню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інтеграції</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діяльності</a:t>
            </a:r>
            <a:r>
              <a:rPr lang="ru-RU" sz="1800" dirty="0">
                <a:effectLst/>
                <a:latin typeface="Times New Roman" panose="02020603050405020304" pitchFamily="18" charset="0"/>
                <a:ea typeface="Times New Roman" panose="02020603050405020304" pitchFamily="18" charset="0"/>
              </a:rPr>
              <a:t> по </a:t>
            </a:r>
            <a:r>
              <a:rPr lang="ru-RU" sz="1800" dirty="0" err="1">
                <a:effectLst/>
                <a:latin typeface="Times New Roman" panose="02020603050405020304" pitchFamily="18" charset="0"/>
                <a:ea typeface="Times New Roman" panose="02020603050405020304" pitchFamily="18" charset="0"/>
              </a:rPr>
              <a:t>більш</a:t>
            </a:r>
            <a:r>
              <a:rPr lang="ru-RU" sz="1800" dirty="0">
                <a:effectLst/>
                <a:latin typeface="Times New Roman" panose="02020603050405020304" pitchFamily="18" charset="0"/>
                <a:ea typeface="Times New Roman" panose="02020603050405020304" pitchFamily="18" charset="0"/>
              </a:rPr>
              <a:t> активному </a:t>
            </a:r>
            <a:r>
              <a:rPr lang="ru-RU" sz="1800" dirty="0" err="1">
                <a:effectLst/>
                <a:latin typeface="Times New Roman" panose="02020603050405020304" pitchFamily="18" charset="0"/>
                <a:ea typeface="Times New Roman" panose="02020603050405020304" pitchFamily="18" charset="0"/>
              </a:rPr>
              <a:t>впровадженню</a:t>
            </a:r>
            <a:r>
              <a:rPr lang="ru-RU" sz="1800" dirty="0">
                <a:effectLst/>
                <a:latin typeface="Times New Roman" panose="02020603050405020304" pitchFamily="18" charset="0"/>
                <a:ea typeface="Times New Roman" panose="02020603050405020304" pitchFamily="18" charset="0"/>
              </a:rPr>
              <a:t> норм </a:t>
            </a:r>
            <a:r>
              <a:rPr lang="ru-RU" sz="1800" dirty="0" err="1">
                <a:effectLst/>
                <a:latin typeface="Times New Roman" panose="02020603050405020304" pitchFamily="18" charset="0"/>
                <a:ea typeface="Times New Roman" panose="02020603050405020304" pitchFamily="18" charset="0"/>
              </a:rPr>
              <a:t>міжнародного</a:t>
            </a:r>
            <a:r>
              <a:rPr lang="ru-RU" sz="1800" dirty="0">
                <a:effectLst/>
                <a:latin typeface="Times New Roman" panose="02020603050405020304" pitchFamily="18" charset="0"/>
                <a:ea typeface="Times New Roman" panose="02020603050405020304" pitchFamily="18" charset="0"/>
              </a:rPr>
              <a:t> права у </a:t>
            </a:r>
            <a:r>
              <a:rPr lang="ru-RU" sz="1800" dirty="0" err="1">
                <a:effectLst/>
                <a:latin typeface="Times New Roman" panose="02020603050405020304" pitchFamily="18" charset="0"/>
                <a:ea typeface="Times New Roman" panose="02020603050405020304" pitchFamily="18" charset="0"/>
              </a:rPr>
              <a:t>взаємини</a:t>
            </a:r>
            <a:r>
              <a:rPr lang="ru-RU" sz="1800" dirty="0">
                <a:effectLst/>
                <a:latin typeface="Times New Roman" panose="02020603050405020304" pitchFamily="18" charset="0"/>
                <a:ea typeface="Times New Roman" panose="02020603050405020304" pitchFamily="18" charset="0"/>
              </a:rPr>
              <a:t> держав. Таким чином, </a:t>
            </a:r>
            <a:r>
              <a:rPr lang="ru-RU" sz="1800" dirty="0" err="1">
                <a:effectLst/>
                <a:latin typeface="Times New Roman" panose="02020603050405020304" pitchFamily="18" charset="0"/>
                <a:ea typeface="Times New Roman" panose="02020603050405020304" pitchFamily="18" charset="0"/>
              </a:rPr>
              <a:t>міжнародний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виникає</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самій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гущі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сучасних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 як одна з неминучих фаз </a:t>
            </a:r>
            <a:r>
              <a:rPr lang="ru-RU" sz="1800" dirty="0" err="1">
                <a:effectLst/>
                <a:latin typeface="Times New Roman" panose="02020603050405020304" pitchFamily="18" charset="0"/>
                <a:ea typeface="Times New Roman" panose="02020603050405020304" pitchFamily="18" charset="0"/>
              </a:rPr>
              <a:t>міжнародно</a:t>
            </a:r>
            <a:r>
              <a:rPr lang="uk-UA" sz="1800" dirty="0">
                <a:effectLst/>
                <a:latin typeface="Times New Roman" panose="02020603050405020304" pitchFamily="18" charset="0"/>
                <a:ea typeface="Times New Roman" panose="02020603050405020304" pitchFamily="18" charset="0"/>
              </a:rPr>
              <a:t>-</a:t>
            </a:r>
            <a:r>
              <a:rPr lang="ru-RU" sz="1800" dirty="0" err="1">
                <a:effectLst/>
                <a:latin typeface="Times New Roman" panose="02020603050405020304" pitchFamily="18" charset="0"/>
                <a:ea typeface="Times New Roman" panose="02020603050405020304" pitchFamily="18" charset="0"/>
              </a:rPr>
              <a:t>політичного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процесу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виникнення</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розв'язання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протиріч</a:t>
            </a:r>
            <a:r>
              <a:rPr lang="ru-RU" sz="1800" dirty="0">
                <a:effectLst/>
                <a:latin typeface="Times New Roman" panose="02020603050405020304" pitchFamily="18" charset="0"/>
                <a:ea typeface="Times New Roman" panose="02020603050405020304" pitchFamily="18" charset="0"/>
              </a:rPr>
              <a:t> держав, </a:t>
            </a:r>
            <a:r>
              <a:rPr lang="ru-RU" sz="1800" dirty="0" err="1">
                <a:effectLst/>
                <a:latin typeface="Times New Roman" panose="02020603050405020304" pitchFamily="18" charset="0"/>
                <a:ea typeface="Times New Roman" panose="02020603050405020304" pitchFamily="18" charset="0"/>
              </a:rPr>
              <a:t>зіткнення</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примирення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інтересів</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цілей</a:t>
            </a:r>
            <a:r>
              <a:rPr lang="ru-RU" sz="1800" dirty="0">
                <a:effectLst/>
                <a:latin typeface="Times New Roman" panose="02020603050405020304" pitchFamily="18" charset="0"/>
                <a:ea typeface="Times New Roman" panose="02020603050405020304" pitchFamily="18" charset="0"/>
              </a:rPr>
              <a:t> держав і </a:t>
            </a:r>
            <a:r>
              <a:rPr lang="ru-RU" sz="1800" dirty="0" err="1">
                <a:effectLst/>
                <a:latin typeface="Times New Roman" panose="02020603050405020304" pitchFamily="18" charset="0"/>
                <a:ea typeface="Times New Roman" panose="02020603050405020304" pitchFamily="18" charset="0"/>
              </a:rPr>
              <a:t>різних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політичних</a:t>
            </a:r>
            <a:r>
              <a:rPr lang="ru-RU" sz="1800" dirty="0">
                <a:effectLst/>
                <a:latin typeface="Times New Roman" panose="02020603050405020304" pitchFamily="18" charset="0"/>
                <a:ea typeface="Times New Roman" panose="02020603050405020304" pitchFamily="18" charset="0"/>
              </a:rPr>
              <a:t> сил, </a:t>
            </a:r>
            <a:r>
              <a:rPr lang="ru-RU" sz="1800" dirty="0" err="1">
                <a:effectLst/>
                <a:latin typeface="Times New Roman" panose="02020603050405020304" pitchFamily="18" charset="0"/>
                <a:ea typeface="Times New Roman" panose="02020603050405020304" pitchFamily="18" charset="0"/>
              </a:rPr>
              <a:t>загострення</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врегулювання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різного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походження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інтенсивності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масштабів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рівня</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rPr>
              <a:t>2) </a:t>
            </a:r>
            <a:r>
              <a:rPr lang="ru-RU" sz="1800" dirty="0" err="1">
                <a:effectLst/>
                <a:latin typeface="Times New Roman" panose="02020603050405020304" pitchFamily="18" charset="0"/>
                <a:ea typeface="Times New Roman" panose="02020603050405020304" pitchFamily="18" charset="0"/>
              </a:rPr>
              <a:t>Інформаційна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функція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проявляється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сприянні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обміну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інформацією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елементами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соціальних</a:t>
            </a:r>
            <a:r>
              <a:rPr lang="ru-RU" sz="1800" dirty="0">
                <a:effectLst/>
                <a:latin typeface="Times New Roman" panose="02020603050405020304" pitchFamily="18" charset="0"/>
                <a:ea typeface="Times New Roman" panose="02020603050405020304" pitchFamily="18" charset="0"/>
              </a:rPr>
              <a:t> систем</a:t>
            </a:r>
            <a:r>
              <a:rPr lang="uk-UA" sz="1800" dirty="0">
                <a:effectLst/>
                <a:latin typeface="Times New Roman" panose="02020603050405020304" pitchFamily="18" charset="0"/>
                <a:ea typeface="Times New Roman" panose="02020603050405020304" pitchFamily="18" charset="0"/>
              </a:rPr>
              <a:t>.</a:t>
            </a:r>
          </a:p>
          <a:p>
            <a:pPr indent="540385" algn="just">
              <a:lnSpc>
                <a:spcPts val="1800"/>
              </a:lnSpc>
            </a:pPr>
            <a:r>
              <a:rPr lang="ru-RU" sz="1800" dirty="0">
                <a:effectLst/>
                <a:latin typeface="Times New Roman" panose="02020603050405020304" pitchFamily="18" charset="0"/>
                <a:ea typeface="Times New Roman" panose="02020603050405020304" pitchFamily="18" charset="0"/>
              </a:rPr>
              <a:t>3) </a:t>
            </a:r>
            <a:r>
              <a:rPr lang="ru-RU" sz="1800" dirty="0" err="1">
                <a:effectLst/>
                <a:latin typeface="Times New Roman" panose="02020603050405020304" pitchFamily="18" charset="0"/>
                <a:ea typeface="Times New Roman" panose="02020603050405020304" pitchFamily="18" charset="0"/>
              </a:rPr>
              <a:t>Виступаючи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засобом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формулювання</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протиріч</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виконує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організаційну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функцію</a:t>
            </a:r>
            <a:r>
              <a:rPr lang="uk-UA" sz="1800" dirty="0">
                <a:effectLst/>
                <a:latin typeface="Times New Roman" panose="02020603050405020304" pitchFamily="18" charset="0"/>
                <a:ea typeface="Times New Roman" panose="02020603050405020304" pitchFamily="18" charset="0"/>
              </a:rPr>
              <a:t>. </a:t>
            </a:r>
          </a:p>
          <a:p>
            <a:pPr indent="540385" algn="just">
              <a:lnSpc>
                <a:spcPts val="1800"/>
              </a:lnSpc>
            </a:pPr>
            <a:r>
              <a:rPr lang="ru-RU" sz="1800" dirty="0">
                <a:effectLst/>
                <a:latin typeface="Times New Roman" panose="02020603050405020304" pitchFamily="18" charset="0"/>
                <a:ea typeface="Times New Roman" panose="02020603050405020304" pitchFamily="18" charset="0"/>
              </a:rPr>
              <a:t>4) </a:t>
            </a:r>
            <a:r>
              <a:rPr lang="ru-RU" sz="1800" dirty="0" err="1">
                <a:effectLst/>
                <a:latin typeface="Times New Roman" panose="02020603050405020304" pitchFamily="18" charset="0"/>
                <a:ea typeface="Times New Roman" panose="02020603050405020304" pitchFamily="18" charset="0"/>
              </a:rPr>
              <a:t>Конфлікти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виконують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іншу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функцію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пов’язана</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попередньою</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стабілізаційну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Завдяки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конфліктам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знаходять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вихід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найгостріші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протиріччя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здатні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зруйнувати</a:t>
            </a:r>
            <a:r>
              <a:rPr lang="ru-RU" sz="1800" dirty="0">
                <a:effectLst/>
                <a:latin typeface="Times New Roman" panose="02020603050405020304" pitchFamily="18" charset="0"/>
                <a:ea typeface="Times New Roman" panose="02020603050405020304" pitchFamily="18" charset="0"/>
              </a:rPr>
              <a:t> систему</a:t>
            </a:r>
            <a:r>
              <a:rPr lang="uk-UA" sz="1800" dirty="0">
                <a:effectLst/>
                <a:latin typeface="Times New Roman" panose="02020603050405020304" pitchFamily="18" charset="0"/>
                <a:ea typeface="Times New Roman" panose="02020603050405020304" pitchFamily="18" charset="0"/>
              </a:rPr>
              <a:t>. </a:t>
            </a:r>
          </a:p>
          <a:p>
            <a:pPr indent="540385" algn="just">
              <a:lnSpc>
                <a:spcPts val="1800"/>
              </a:lnSpc>
            </a:pPr>
            <a:r>
              <a:rPr lang="ru-RU" sz="1800" dirty="0">
                <a:effectLst/>
                <a:latin typeface="Times New Roman" panose="02020603050405020304" pitchFamily="18" charset="0"/>
                <a:ea typeface="Times New Roman" panose="02020603050405020304" pitchFamily="18" charset="0"/>
              </a:rPr>
              <a:t>5) </a:t>
            </a:r>
            <a:r>
              <a:rPr lang="ru-RU" sz="1800" dirty="0" err="1">
                <a:effectLst/>
                <a:latin typeface="Times New Roman" panose="02020603050405020304" pitchFamily="18" charset="0"/>
                <a:ea typeface="Times New Roman" panose="02020603050405020304" pitchFamily="18" charset="0"/>
              </a:rPr>
              <a:t>Інноваційна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функція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як і </a:t>
            </a:r>
            <a:r>
              <a:rPr lang="ru-RU" sz="1800" dirty="0" err="1">
                <a:effectLst/>
                <a:latin typeface="Times New Roman" panose="02020603050405020304" pitchFamily="18" charset="0"/>
                <a:ea typeface="Times New Roman" panose="02020603050405020304" pitchFamily="18" charset="0"/>
              </a:rPr>
              <a:t>дві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попередні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пов’язана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внеском</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підтримання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життєздатності</a:t>
            </a:r>
            <a:r>
              <a:rPr lang="ru-RU" sz="1800" dirty="0">
                <a:effectLst/>
                <a:latin typeface="Times New Roman" panose="02020603050405020304" pitchFamily="18" charset="0"/>
                <a:ea typeface="Times New Roman" panose="02020603050405020304" pitchFamily="18" charset="0"/>
              </a:rPr>
              <a:t> систем </a:t>
            </a:r>
            <a:r>
              <a:rPr lang="ru-RU" sz="1800" dirty="0" err="1">
                <a:effectLst/>
                <a:latin typeface="Times New Roman" panose="02020603050405020304" pitchFamily="18" charset="0"/>
                <a:ea typeface="Times New Roman" panose="02020603050405020304" pitchFamily="18" charset="0"/>
              </a:rPr>
              <a:t>суспільних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примушує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суб’єктів</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учасників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генерувати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ідеї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щодо</a:t>
            </a:r>
            <a:r>
              <a:rPr lang="ru-RU" sz="1800" dirty="0">
                <a:effectLst/>
                <a:latin typeface="Times New Roman" panose="02020603050405020304" pitchFamily="18" charset="0"/>
                <a:ea typeface="Times New Roman" panose="02020603050405020304" pitchFamily="18" charset="0"/>
              </a:rPr>
              <a:t> того як </a:t>
            </a:r>
            <a:r>
              <a:rPr lang="ru-RU" sz="1800" dirty="0" err="1">
                <a:effectLst/>
                <a:latin typeface="Times New Roman" panose="02020603050405020304" pitchFamily="18" charset="0"/>
                <a:ea typeface="Times New Roman" panose="02020603050405020304" pitchFamily="18" charset="0"/>
              </a:rPr>
              <a:t>одержати</a:t>
            </a:r>
            <a:r>
              <a:rPr lang="ru-RU" sz="1800" dirty="0">
                <a:effectLst/>
                <a:latin typeface="Times New Roman" panose="02020603050405020304" pitchFamily="18" charset="0"/>
                <a:ea typeface="Times New Roman" panose="02020603050405020304" pitchFamily="18" charset="0"/>
              </a:rPr>
              <a:t> перемогу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розв’язати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uk-UA" sz="1800" dirty="0">
                <a:effectLst/>
                <a:latin typeface="Times New Roman" panose="02020603050405020304" pitchFamily="18" charset="0"/>
                <a:ea typeface="Times New Roman" panose="02020603050405020304" pitchFamily="18" charset="0"/>
              </a:rPr>
              <a:t>.</a:t>
            </a:r>
          </a:p>
          <a:p>
            <a:r>
              <a:rPr lang="ru-RU" sz="1800" dirty="0" err="1">
                <a:effectLst/>
                <a:latin typeface="Times New Roman" panose="02020603050405020304" pitchFamily="18" charset="0"/>
                <a:ea typeface="Times New Roman" panose="02020603050405020304" pitchFamily="18" charset="0"/>
              </a:rPr>
              <a:t>Функції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розглянуті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вище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властиві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всім</a:t>
            </a:r>
            <a:r>
              <a:rPr lang="ru-RU" sz="1800" dirty="0">
                <a:effectLst/>
                <a:latin typeface="Times New Roman" panose="02020603050405020304" pitchFamily="18" charset="0"/>
                <a:ea typeface="Times New Roman" panose="02020603050405020304" pitchFamily="18" charset="0"/>
              </a:rPr>
              <a:t> формам та типам </a:t>
            </a:r>
            <a:r>
              <a:rPr lang="ru-RU" sz="1800" dirty="0" err="1">
                <a:effectLst/>
                <a:latin typeface="Times New Roman" panose="02020603050405020304" pitchFamily="18" charset="0"/>
                <a:ea typeface="Times New Roman" panose="02020603050405020304" pitchFamily="18" charset="0"/>
              </a:rPr>
              <a:t>конфліктів</a:t>
            </a:r>
            <a:r>
              <a:rPr lang="ru-RU" sz="1800" dirty="0">
                <a:effectLst/>
                <a:latin typeface="Times New Roman" panose="02020603050405020304" pitchFamily="18" charset="0"/>
                <a:ea typeface="Times New Roman" panose="02020603050405020304" pitchFamily="18" charset="0"/>
              </a:rPr>
              <a:t>. </a:t>
            </a:r>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47</a:t>
            </a:fld>
            <a:endParaRPr lang="uk-UA"/>
          </a:p>
        </p:txBody>
      </p:sp>
    </p:spTree>
    <p:extLst>
      <p:ext uri="{BB962C8B-B14F-4D97-AF65-F5344CB8AC3E}">
        <p14:creationId xmlns:p14="http://schemas.microsoft.com/office/powerpoint/2010/main" val="497888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solidFill>
                  <a:srgbClr val="000000"/>
                </a:solidFill>
                <a:effectLst/>
                <a:latin typeface="Times New Roman" panose="02020603050405020304" pitchFamily="18" charset="0"/>
                <a:ea typeface="Times New Roman" panose="02020603050405020304" pitchFamily="18" charset="0"/>
              </a:rPr>
              <a:t>У </a:t>
            </a:r>
            <a:r>
              <a:rPr lang="ru-RU" sz="1800" dirty="0" err="1">
                <a:solidFill>
                  <a:srgbClr val="000000"/>
                </a:solidFill>
                <a:effectLst/>
                <a:latin typeface="Times New Roman" panose="02020603050405020304" pitchFamily="18" charset="0"/>
                <a:ea typeface="Times New Roman" panose="02020603050405020304" pitchFamily="18" charset="0"/>
              </a:rPr>
              <a:t>світовій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науці</a:t>
            </a:r>
            <a:r>
              <a:rPr lang="ru-RU" sz="1800" dirty="0">
                <a:solidFill>
                  <a:srgbClr val="000000"/>
                </a:solidFill>
                <a:effectLst/>
                <a:latin typeface="Times New Roman" panose="02020603050405020304" pitchFamily="18" charset="0"/>
                <a:ea typeface="Times New Roman" panose="02020603050405020304" pitchFamily="18" charset="0"/>
              </a:rPr>
              <a:t> про </a:t>
            </a:r>
            <a:r>
              <a:rPr lang="ru-RU" sz="1800" dirty="0" err="1">
                <a:solidFill>
                  <a:srgbClr val="000000"/>
                </a:solidFill>
                <a:effectLst/>
                <a:latin typeface="Times New Roman" panose="02020603050405020304" pitchFamily="18" charset="0"/>
                <a:ea typeface="Times New Roman" panose="02020603050405020304" pitchFamily="18" charset="0"/>
              </a:rPr>
              <a:t>міжнародні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відносини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відсутня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єдність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відносно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сучасної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системи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міжнародних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відносин</a:t>
            </a:r>
            <a:r>
              <a:rPr lang="ru-RU" sz="1800" dirty="0">
                <a:solidFill>
                  <a:srgbClr val="000000"/>
                </a:solidFill>
                <a:effectLst/>
                <a:latin typeface="Times New Roman" panose="02020603050405020304" pitchFamily="18" charset="0"/>
                <a:ea typeface="Times New Roman" panose="02020603050405020304" pitchFamily="18" charset="0"/>
              </a:rPr>
              <a:t>. Одна </a:t>
            </a:r>
            <a:r>
              <a:rPr lang="ru-RU" sz="1800" dirty="0" err="1">
                <a:solidFill>
                  <a:srgbClr val="000000"/>
                </a:solidFill>
                <a:effectLst/>
                <a:latin typeface="Times New Roman" panose="02020603050405020304" pitchFamily="18" charset="0"/>
                <a:ea typeface="Times New Roman" panose="02020603050405020304" pitchFamily="18" charset="0"/>
              </a:rPr>
              <a:t>група</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дослідників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вважає</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що</a:t>
            </a:r>
            <a:r>
              <a:rPr lang="ru-RU" sz="1800" dirty="0">
                <a:solidFill>
                  <a:srgbClr val="000000"/>
                </a:solidFill>
                <a:effectLst/>
                <a:latin typeface="Times New Roman" panose="02020603050405020304" pitchFamily="18" charset="0"/>
                <a:ea typeface="Times New Roman" panose="02020603050405020304" pitchFamily="18" charset="0"/>
              </a:rPr>
              <a:t> США </a:t>
            </a:r>
            <a:r>
              <a:rPr lang="ru-RU" sz="1800" dirty="0" err="1">
                <a:solidFill>
                  <a:srgbClr val="000000"/>
                </a:solidFill>
                <a:effectLst/>
                <a:latin typeface="Times New Roman" panose="02020603050405020304" pitchFamily="18" charset="0"/>
                <a:ea typeface="Times New Roman" panose="02020603050405020304" pitchFamily="18" charset="0"/>
              </a:rPr>
              <a:t>залишаються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єдиною</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наддержавою</a:t>
            </a:r>
            <a:r>
              <a:rPr lang="ru-RU" sz="1800" dirty="0">
                <a:solidFill>
                  <a:srgbClr val="000000"/>
                </a:solidFill>
                <a:effectLst/>
                <a:latin typeface="Times New Roman" panose="02020603050405020304" pitchFamily="18" charset="0"/>
                <a:ea typeface="Times New Roman" panose="02020603050405020304" pitchFamily="18" charset="0"/>
              </a:rPr>
              <a:t>, і таким чином </a:t>
            </a:r>
            <a:r>
              <a:rPr lang="ru-RU" sz="1800" dirty="0" err="1">
                <a:solidFill>
                  <a:srgbClr val="000000"/>
                </a:solidFill>
                <a:effectLst/>
                <a:latin typeface="Times New Roman" panose="02020603050405020304" pitchFamily="18" charset="0"/>
                <a:ea typeface="Times New Roman" panose="02020603050405020304" pitchFamily="18" charset="0"/>
              </a:rPr>
              <a:t>відбувається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формування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монополярного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світового</a:t>
            </a:r>
            <a:r>
              <a:rPr lang="ru-RU" sz="1800" dirty="0">
                <a:solidFill>
                  <a:srgbClr val="000000"/>
                </a:solidFill>
                <a:effectLst/>
                <a:latin typeface="Times New Roman" panose="02020603050405020304" pitchFamily="18" charset="0"/>
                <a:ea typeface="Times New Roman" panose="02020603050405020304" pitchFamily="18" charset="0"/>
              </a:rPr>
              <a:t> порядку на </a:t>
            </a:r>
            <a:r>
              <a:rPr lang="ru-RU" sz="1800" dirty="0" err="1">
                <a:solidFill>
                  <a:srgbClr val="000000"/>
                </a:solidFill>
                <a:effectLst/>
                <a:latin typeface="Times New Roman" panose="02020603050405020304" pitchFamily="18" charset="0"/>
                <a:ea typeface="Times New Roman" panose="02020603050405020304" pitchFamily="18" charset="0"/>
              </a:rPr>
              <a:t>чолі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Сполученими</a:t>
            </a:r>
            <a:r>
              <a:rPr lang="ru-RU" sz="1800" dirty="0">
                <a:solidFill>
                  <a:srgbClr val="000000"/>
                </a:solidFill>
                <a:effectLst/>
                <a:latin typeface="Times New Roman" panose="02020603050405020304" pitchFamily="18" charset="0"/>
                <a:ea typeface="Times New Roman" panose="02020603050405020304" pitchFamily="18" charset="0"/>
              </a:rPr>
              <a:t> Штатами (3. </a:t>
            </a:r>
            <a:r>
              <a:rPr lang="ru-RU" sz="1800" dirty="0" err="1">
                <a:solidFill>
                  <a:srgbClr val="000000"/>
                </a:solidFill>
                <a:effectLst/>
                <a:latin typeface="Times New Roman" panose="02020603050405020304" pitchFamily="18" charset="0"/>
                <a:ea typeface="Times New Roman" panose="02020603050405020304" pitchFamily="18" charset="0"/>
              </a:rPr>
              <a:t>Бжезинський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Прибічник</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школи</a:t>
            </a:r>
            <a:r>
              <a:rPr lang="ru-RU" sz="1800" dirty="0">
                <a:solidFill>
                  <a:srgbClr val="000000"/>
                </a:solidFill>
                <a:effectLst/>
                <a:latin typeface="Times New Roman" panose="02020603050405020304" pitchFamily="18" charset="0"/>
                <a:ea typeface="Times New Roman" panose="02020603050405020304" pitchFamily="18" charset="0"/>
              </a:rPr>
              <a:t> балансу сил Г. </a:t>
            </a:r>
            <a:r>
              <a:rPr lang="ru-RU" sz="1800" dirty="0" err="1">
                <a:solidFill>
                  <a:srgbClr val="000000"/>
                </a:solidFill>
                <a:effectLst/>
                <a:latin typeface="Times New Roman" panose="02020603050405020304" pitchFamily="18" charset="0"/>
                <a:ea typeface="Times New Roman" panose="02020603050405020304" pitchFamily="18" charset="0"/>
              </a:rPr>
              <a:t>Кіссінджер</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стверджує</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що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новий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світовий</a:t>
            </a:r>
            <a:r>
              <a:rPr lang="ru-RU" sz="1800" dirty="0">
                <a:solidFill>
                  <a:srgbClr val="000000"/>
                </a:solidFill>
                <a:effectLst/>
                <a:latin typeface="Times New Roman" panose="02020603050405020304" pitchFamily="18" charset="0"/>
                <a:ea typeface="Times New Roman" panose="02020603050405020304" pitchFamily="18" charset="0"/>
              </a:rPr>
              <a:t> порядок усе </a:t>
            </a:r>
            <a:r>
              <a:rPr lang="ru-RU" sz="1800" dirty="0" err="1">
                <a:solidFill>
                  <a:srgbClr val="000000"/>
                </a:solidFill>
                <a:effectLst/>
                <a:latin typeface="Times New Roman" panose="02020603050405020304" pitchFamily="18" charset="0"/>
                <a:ea typeface="Times New Roman" panose="02020603050405020304" pitchFamily="18" charset="0"/>
              </a:rPr>
              <a:t>більше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нагадуватиме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європейську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політику</a:t>
            </a:r>
            <a:r>
              <a:rPr lang="ru-RU" sz="1800" dirty="0">
                <a:solidFill>
                  <a:srgbClr val="000000"/>
                </a:solidFill>
                <a:effectLst/>
                <a:latin typeface="Times New Roman" panose="02020603050405020304" pitchFamily="18" charset="0"/>
                <a:ea typeface="Times New Roman" panose="02020603050405020304" pitchFamily="18" charset="0"/>
              </a:rPr>
              <a:t> XIX ст. Але система </a:t>
            </a:r>
            <a:r>
              <a:rPr lang="ru-RU" sz="1800" dirty="0" err="1">
                <a:solidFill>
                  <a:srgbClr val="000000"/>
                </a:solidFill>
                <a:effectLst/>
                <a:latin typeface="Times New Roman" panose="02020603050405020304" pitchFamily="18" charset="0"/>
                <a:ea typeface="Times New Roman" panose="02020603050405020304" pitchFamily="18" charset="0"/>
              </a:rPr>
              <a:t>рівноваги</a:t>
            </a:r>
            <a:r>
              <a:rPr lang="ru-RU" sz="1800" dirty="0">
                <a:solidFill>
                  <a:srgbClr val="000000"/>
                </a:solidFill>
                <a:effectLst/>
                <a:latin typeface="Times New Roman" panose="02020603050405020304" pitchFamily="18" charset="0"/>
                <a:ea typeface="Times New Roman" panose="02020603050405020304" pitchFamily="18" charset="0"/>
              </a:rPr>
              <a:t> сил </a:t>
            </a:r>
            <a:r>
              <a:rPr lang="ru-RU" sz="1800" dirty="0" err="1">
                <a:solidFill>
                  <a:srgbClr val="000000"/>
                </a:solidFill>
                <a:effectLst/>
                <a:latin typeface="Times New Roman" panose="02020603050405020304" pitchFamily="18" charset="0"/>
                <a:ea typeface="Times New Roman" panose="02020603050405020304" pitchFamily="18" charset="0"/>
              </a:rPr>
              <a:t>працюватиме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вже</a:t>
            </a:r>
            <a:r>
              <a:rPr lang="ru-RU" sz="1800" dirty="0">
                <a:solidFill>
                  <a:srgbClr val="000000"/>
                </a:solidFill>
                <a:effectLst/>
                <a:latin typeface="Times New Roman" panose="02020603050405020304" pitchFamily="18" charset="0"/>
                <a:ea typeface="Times New Roman" panose="02020603050405020304" pitchFamily="18" charset="0"/>
              </a:rPr>
              <a:t> не в </a:t>
            </a:r>
            <a:r>
              <a:rPr lang="ru-RU" sz="1800" dirty="0" err="1">
                <a:solidFill>
                  <a:srgbClr val="000000"/>
                </a:solidFill>
                <a:effectLst/>
                <a:latin typeface="Times New Roman" panose="02020603050405020304" pitchFamily="18" charset="0"/>
                <a:ea typeface="Times New Roman" panose="02020603050405020304" pitchFamily="18" charset="0"/>
              </a:rPr>
              <a:t>європейському</a:t>
            </a:r>
            <a:r>
              <a:rPr lang="ru-RU" sz="1800" dirty="0">
                <a:solidFill>
                  <a:srgbClr val="000000"/>
                </a:solidFill>
                <a:effectLst/>
                <a:latin typeface="Times New Roman" panose="02020603050405020304" pitchFamily="18" charset="0"/>
                <a:ea typeface="Times New Roman" panose="02020603050405020304" pitchFamily="18" charset="0"/>
              </a:rPr>
              <a:t>, а у глобальному </a:t>
            </a:r>
            <a:r>
              <a:rPr lang="ru-RU" sz="1800" dirty="0" err="1">
                <a:solidFill>
                  <a:srgbClr val="000000"/>
                </a:solidFill>
                <a:effectLst/>
                <a:latin typeface="Times New Roman" panose="02020603050405020304" pitchFamily="18" charset="0"/>
                <a:ea typeface="Times New Roman" panose="02020603050405020304" pitchFamily="18" charset="0"/>
              </a:rPr>
              <a:t>масштабі</a:t>
            </a:r>
            <a:r>
              <a:rPr lang="ru-RU" sz="1800" dirty="0">
                <a:solidFill>
                  <a:srgbClr val="000000"/>
                </a:solidFill>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7</a:t>
            </a:fld>
            <a:endParaRPr lang="uk-UA"/>
          </a:p>
        </p:txBody>
      </p:sp>
    </p:spTree>
    <p:extLst>
      <p:ext uri="{BB962C8B-B14F-4D97-AF65-F5344CB8AC3E}">
        <p14:creationId xmlns:p14="http://schemas.microsoft.com/office/powerpoint/2010/main" val="1266147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48</a:t>
            </a:fld>
            <a:endParaRPr lang="uk-UA"/>
          </a:p>
        </p:txBody>
      </p:sp>
    </p:spTree>
    <p:extLst>
      <p:ext uri="{BB962C8B-B14F-4D97-AF65-F5344CB8AC3E}">
        <p14:creationId xmlns:p14="http://schemas.microsoft.com/office/powerpoint/2010/main" val="4251337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indent="540385" algn="just">
              <a:lnSpc>
                <a:spcPts val="1800"/>
              </a:lnSpc>
            </a:pPr>
            <a:r>
              <a:rPr lang="ru-RU" sz="1800" b="1" dirty="0">
                <a:effectLst/>
                <a:latin typeface="Times New Roman" panose="02020603050405020304" pitchFamily="18" charset="0"/>
                <a:ea typeface="Times New Roman" panose="02020603050405020304" pitchFamily="18" charset="0"/>
              </a:rPr>
              <a:t>1. Латентна фаза </a:t>
            </a:r>
            <a:r>
              <a:rPr lang="ru-RU" sz="1800" b="1" dirty="0" err="1">
                <a:effectLst/>
                <a:latin typeface="Times New Roman" panose="02020603050405020304" pitchFamily="18" charset="0"/>
                <a:ea typeface="Times New Roman" panose="02020603050405020304" pitchFamily="18" charset="0"/>
              </a:rPr>
              <a:t>міжнародного</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характеризується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наявністю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прихованих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протиріч</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об’єктивно-суб’єктивного</a:t>
            </a:r>
            <a:r>
              <a:rPr lang="ru-RU" sz="1800" dirty="0">
                <a:effectLst/>
                <a:latin typeface="Times New Roman" panose="02020603050405020304" pitchFamily="18" charset="0"/>
                <a:ea typeface="Times New Roman" panose="02020603050405020304" pitchFamily="18" charset="0"/>
              </a:rPr>
              <a:t> характеру. </a:t>
            </a:r>
            <a:r>
              <a:rPr lang="ru-RU" sz="1800" dirty="0" err="1">
                <a:effectLst/>
                <a:latin typeface="Times New Roman" panose="02020603050405020304" pitchFamily="18" charset="0"/>
                <a:ea typeface="Times New Roman" panose="02020603050405020304" pitchFamily="18" charset="0"/>
              </a:rPr>
              <a:t>Це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означає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сторонами не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існують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протиріччя</a:t>
            </a:r>
            <a:r>
              <a:rPr lang="ru-RU" sz="1800" dirty="0">
                <a:effectLst/>
                <a:latin typeface="Times New Roman" panose="02020603050405020304" pitchFamily="18" charset="0"/>
                <a:ea typeface="Times New Roman" panose="02020603050405020304" pitchFamily="18" charset="0"/>
              </a:rPr>
              <a:t>, але й </a:t>
            </a:r>
            <a:r>
              <a:rPr lang="ru-RU" sz="1800" dirty="0" err="1">
                <a:effectLst/>
                <a:latin typeface="Times New Roman" panose="02020603050405020304" pitchFamily="18" charset="0"/>
                <a:ea typeface="Times New Roman" panose="02020603050405020304" pitchFamily="18" charset="0"/>
              </a:rPr>
              <a:t>усвідомлюються</a:t>
            </a:r>
            <a:r>
              <a:rPr lang="ru-RU" sz="1800" dirty="0">
                <a:effectLst/>
                <a:latin typeface="Times New Roman" panose="02020603050405020304" pitchFamily="18" charset="0"/>
                <a:ea typeface="Times New Roman" panose="02020603050405020304" pitchFamily="18" charset="0"/>
              </a:rPr>
              <a:t> ними. </a:t>
            </a:r>
            <a:r>
              <a:rPr lang="ru-RU" sz="1800" dirty="0" err="1">
                <a:effectLst/>
                <a:latin typeface="Times New Roman" panose="02020603050405020304" pitchFamily="18" charset="0"/>
                <a:ea typeface="Times New Roman" panose="02020603050405020304" pitchFamily="18" charset="0"/>
              </a:rPr>
              <a:t>Проте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таке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усвідомлення</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неповним</a:t>
            </a:r>
            <a:r>
              <a:rPr lang="ru-RU" sz="1800" dirty="0">
                <a:effectLst/>
                <a:latin typeface="Times New Roman" panose="02020603050405020304" pitchFamily="18" charset="0"/>
                <a:ea typeface="Times New Roman" panose="02020603050405020304" pitchFamily="18" charset="0"/>
              </a:rPr>
              <a:t>. В той же час, ряд </a:t>
            </a:r>
            <a:r>
              <a:rPr lang="ru-RU" sz="1800" dirty="0" err="1">
                <a:effectLst/>
                <a:latin typeface="Times New Roman" panose="02020603050405020304" pitchFamily="18" charset="0"/>
                <a:ea typeface="Times New Roman" panose="02020603050405020304" pitchFamily="18" charset="0"/>
              </a:rPr>
              <a:t>обставин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зупиняє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загострення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обставинами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можуть</a:t>
            </a:r>
            <a:r>
              <a:rPr lang="ru-RU" sz="1800" dirty="0">
                <a:effectLst/>
                <a:latin typeface="Times New Roman" panose="02020603050405020304" pitchFamily="18" charset="0"/>
                <a:ea typeface="Times New Roman" panose="02020603050405020304" pitchFamily="18" charset="0"/>
              </a:rPr>
              <a:t> бути </a:t>
            </a:r>
            <a:r>
              <a:rPr lang="ru-RU" sz="1800" dirty="0" err="1">
                <a:effectLst/>
                <a:latin typeface="Times New Roman" panose="02020603050405020304" pitchFamily="18" charset="0"/>
                <a:ea typeface="Times New Roman" panose="02020603050405020304" pitchFamily="18" charset="0"/>
              </a:rPr>
              <a:t>низька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цінність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об’єкту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відсутність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інформації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щодо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шляхів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використання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внутрішній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опір</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неузгодженість</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процесах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прийняття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рішень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високий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рівень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невизначеності</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латентної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фази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часто </a:t>
            </a:r>
            <a:r>
              <a:rPr lang="ru-RU" sz="1800" dirty="0" err="1">
                <a:effectLst/>
                <a:latin typeface="Times New Roman" panose="02020603050405020304" pitchFamily="18" charset="0"/>
                <a:ea typeface="Times New Roman" panose="02020603050405020304" pitchFamily="18" charset="0"/>
              </a:rPr>
              <a:t>характерним</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зовнішнє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враження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стабільності</a:t>
            </a:r>
            <a:r>
              <a:rPr lang="ru-RU" sz="1800" dirty="0">
                <a:effectLst/>
                <a:latin typeface="Times New Roman" panose="02020603050405020304" pitchFamily="18" charset="0"/>
                <a:ea typeface="Times New Roman" panose="02020603050405020304" pitchFamily="18" charset="0"/>
              </a:rPr>
              <a:t> та порядку, </a:t>
            </a:r>
            <a:r>
              <a:rPr lang="ru-RU" sz="1800" dirty="0" err="1">
                <a:effectLst/>
                <a:latin typeface="Times New Roman" panose="02020603050405020304" pitchFamily="18" charset="0"/>
                <a:ea typeface="Times New Roman" panose="02020603050405020304" pitchFamily="18" charset="0"/>
              </a:rPr>
              <a:t>відсутності</a:t>
            </a:r>
            <a:r>
              <a:rPr lang="ru-RU" sz="1800" dirty="0">
                <a:effectLst/>
                <a:latin typeface="Times New Roman" panose="02020603050405020304" pitchFamily="18" charset="0"/>
                <a:ea typeface="Times New Roman" panose="02020603050405020304" pitchFamily="18" charset="0"/>
              </a:rPr>
              <a:t> будь-</a:t>
            </a:r>
            <a:r>
              <a:rPr lang="ru-RU" sz="1800" dirty="0" err="1">
                <a:effectLst/>
                <a:latin typeface="Times New Roman" panose="02020603050405020304" pitchFamily="18" charset="0"/>
                <a:ea typeface="Times New Roman" panose="02020603050405020304" pitchFamily="18" charset="0"/>
              </a:rPr>
              <a:t>яких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підстав</a:t>
            </a:r>
            <a:r>
              <a:rPr lang="ru-RU" sz="1800" dirty="0">
                <a:effectLst/>
                <a:latin typeface="Times New Roman" panose="02020603050405020304" pitchFamily="18" charset="0"/>
                <a:ea typeface="Times New Roman" panose="02020603050405020304" pitchFamily="18" charset="0"/>
              </a:rPr>
              <a:t> для них. </a:t>
            </a:r>
            <a:r>
              <a:rPr lang="ru-RU" sz="1800" dirty="0" err="1">
                <a:effectLst/>
                <a:latin typeface="Times New Roman" panose="02020603050405020304" pitchFamily="18" charset="0"/>
                <a:ea typeface="Times New Roman" panose="02020603050405020304" pitchFamily="18" charset="0"/>
              </a:rPr>
              <a:t>Накопичення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конфліктів</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латентній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фазі</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небезпечним</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системи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свідчити</a:t>
            </a:r>
            <a:r>
              <a:rPr lang="ru-RU" sz="1800" dirty="0">
                <a:effectLst/>
                <a:latin typeface="Times New Roman" panose="02020603050405020304" pitchFamily="18" charset="0"/>
                <a:ea typeface="Times New Roman" panose="02020603050405020304" pitchFamily="18" charset="0"/>
              </a:rPr>
              <a:t> про кризу </a:t>
            </a:r>
            <a:r>
              <a:rPr lang="ru-RU" sz="1800" dirty="0" err="1">
                <a:effectLst/>
                <a:latin typeface="Times New Roman" panose="02020603050405020304" pitchFamily="18" charset="0"/>
                <a:ea typeface="Times New Roman" panose="02020603050405020304" pitchFamily="18" charset="0"/>
              </a:rPr>
              <a:t>її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механізмів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попередження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протиріч</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латентній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фазі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відрізняється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відсутністю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інституціоналізації</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тобто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ще</a:t>
            </a:r>
            <a:r>
              <a:rPr lang="ru-RU" sz="1800" dirty="0">
                <a:effectLst/>
                <a:latin typeface="Times New Roman" panose="02020603050405020304" pitchFamily="18" charset="0"/>
                <a:ea typeface="Times New Roman" panose="02020603050405020304" pitchFamily="18" charset="0"/>
              </a:rPr>
              <a:t> не створили </a:t>
            </a:r>
            <a:r>
              <a:rPr lang="ru-RU" sz="1800" dirty="0" err="1">
                <a:effectLst/>
                <a:latin typeface="Times New Roman" panose="02020603050405020304" pitchFamily="18" charset="0"/>
                <a:ea typeface="Times New Roman" panose="02020603050405020304" pitchFamily="18" charset="0"/>
              </a:rPr>
              <a:t>засобів</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інститутів</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участі</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конфлікті</a:t>
            </a:r>
            <a:r>
              <a:rPr lang="ru-RU" sz="1800" dirty="0">
                <a:effectLst/>
                <a:latin typeface="Times New Roman" panose="02020603050405020304" pitchFamily="18" charset="0"/>
                <a:ea typeface="Times New Roman" panose="02020603050405020304" pitchFamily="18" charset="0"/>
              </a:rPr>
              <a:t>, не поставили за </a:t>
            </a:r>
            <a:r>
              <a:rPr lang="ru-RU" sz="1800" dirty="0" err="1">
                <a:effectLst/>
                <a:latin typeface="Times New Roman" panose="02020603050405020304" pitchFamily="18" charset="0"/>
                <a:ea typeface="Times New Roman" panose="02020603050405020304" pitchFamily="18" charset="0"/>
              </a:rPr>
              <a:t>стратегічну</a:t>
            </a:r>
            <a:r>
              <a:rPr lang="ru-RU" sz="1800" dirty="0">
                <a:effectLst/>
                <a:latin typeface="Times New Roman" panose="02020603050405020304" pitchFamily="18" charset="0"/>
                <a:ea typeface="Times New Roman" panose="02020603050405020304" pitchFamily="18" charset="0"/>
              </a:rPr>
              <a:t> мету перемогу в </a:t>
            </a:r>
            <a:r>
              <a:rPr lang="ru-RU" sz="1800" dirty="0" err="1">
                <a:effectLst/>
                <a:latin typeface="Times New Roman" panose="02020603050405020304" pitchFamily="18" charset="0"/>
                <a:ea typeface="Times New Roman" panose="02020603050405020304" pitchFamily="18" charset="0"/>
              </a:rPr>
              <a:t>ньому</a:t>
            </a:r>
            <a:r>
              <a:rPr lang="ru-RU" sz="1800" dirty="0">
                <a:effectLst/>
                <a:latin typeface="Times New Roman" panose="02020603050405020304" pitchFamily="18" charset="0"/>
                <a:ea typeface="Times New Roman" panose="02020603050405020304" pitchFamily="18" charset="0"/>
              </a:rPr>
              <a:t>; структура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яка </a:t>
            </a:r>
            <a:r>
              <a:rPr lang="ru-RU" sz="1800" dirty="0" err="1">
                <a:effectLst/>
                <a:latin typeface="Times New Roman" panose="02020603050405020304" pitchFamily="18" charset="0"/>
                <a:ea typeface="Times New Roman" panose="02020603050405020304" pitchFamily="18" charset="0"/>
              </a:rPr>
              <a:t>потім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визначатиме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поведінку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суб’єктів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ще</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сформувалася</a:t>
            </a:r>
            <a:r>
              <a:rPr lang="ru-RU" sz="1800" dirty="0">
                <a:effectLst/>
                <a:latin typeface="Times New Roman" panose="02020603050405020304" pitchFamily="18" charset="0"/>
                <a:ea typeface="Times New Roman" panose="02020603050405020304" pitchFamily="18" charset="0"/>
              </a:rPr>
              <a:t>. За таких умов </a:t>
            </a:r>
            <a:r>
              <a:rPr lang="ru-RU" sz="1800" dirty="0" err="1">
                <a:effectLst/>
                <a:latin typeface="Times New Roman" panose="02020603050405020304" pitchFamily="18" charset="0"/>
                <a:ea typeface="Times New Roman" panose="02020603050405020304" pitchFamily="18" charset="0"/>
              </a:rPr>
              <a:t>виникають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додаткові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можливості</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раннього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врегулювання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попередження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спрямування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в русло </a:t>
            </a:r>
            <a:r>
              <a:rPr lang="ru-RU" sz="1800" dirty="0" err="1">
                <a:effectLst/>
                <a:latin typeface="Times New Roman" panose="02020603050405020304" pitchFamily="18" charset="0"/>
                <a:ea typeface="Times New Roman" panose="02020603050405020304" pitchFamily="18" charset="0"/>
              </a:rPr>
              <a:t>ефективних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міжнародних</a:t>
            </a:r>
            <a:r>
              <a:rPr lang="ru-RU" sz="1800" dirty="0">
                <a:effectLst/>
                <a:latin typeface="Times New Roman" panose="02020603050405020304" pitchFamily="18" charset="0"/>
                <a:ea typeface="Times New Roman" panose="02020603050405020304" pitchFamily="18" charset="0"/>
              </a:rPr>
              <a:t> процедур. Весь комплекс таких </a:t>
            </a:r>
            <a:r>
              <a:rPr lang="ru-RU" sz="1800" dirty="0" err="1">
                <a:effectLst/>
                <a:latin typeface="Times New Roman" panose="02020603050405020304" pitchFamily="18" charset="0"/>
                <a:ea typeface="Times New Roman" panose="02020603050405020304" pitchFamily="18" charset="0"/>
              </a:rPr>
              <a:t>можливостей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охоплюється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сучасною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поширеною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концепцією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превентивної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дипломатії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покликаної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займатися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конфліктами</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латентній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фазі</a:t>
            </a:r>
            <a:r>
              <a:rPr lang="uk-UA" sz="1800" dirty="0">
                <a:effectLst/>
                <a:latin typeface="Times New Roman" panose="02020603050405020304" pitchFamily="18" charset="0"/>
                <a:ea typeface="Times New Roman" panose="02020603050405020304" pitchFamily="18" charset="0"/>
              </a:rPr>
              <a:t>.</a:t>
            </a:r>
          </a:p>
          <a:p>
            <a:pPr indent="540385" algn="just">
              <a:lnSpc>
                <a:spcPts val="1800"/>
              </a:lnSpc>
            </a:pPr>
            <a:r>
              <a:rPr lang="ru-RU" sz="1800" b="1" dirty="0">
                <a:effectLst/>
                <a:latin typeface="Times New Roman" panose="02020603050405020304" pitchFamily="18" charset="0"/>
                <a:ea typeface="Times New Roman" panose="02020603050405020304" pitchFamily="18" charset="0"/>
              </a:rPr>
              <a:t>2. </a:t>
            </a:r>
            <a:r>
              <a:rPr lang="ru-RU" sz="1800" b="1" dirty="0" err="1">
                <a:effectLst/>
                <a:latin typeface="Times New Roman" panose="02020603050405020304" pitchFamily="18" charset="0"/>
                <a:ea typeface="Times New Roman" panose="02020603050405020304" pitchFamily="18" charset="0"/>
              </a:rPr>
              <a:t>Фази</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ініціації</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міжнародного</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характеризується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ефективністю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превентивної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дипломатії</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інших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профілактичних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інструментів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означає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проблеми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знаходяться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центрі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розвитку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набувають</a:t>
            </a:r>
            <a:r>
              <a:rPr lang="ru-RU" sz="1800" dirty="0">
                <a:effectLst/>
                <a:latin typeface="Times New Roman" panose="02020603050405020304" pitchFamily="18" charset="0"/>
                <a:ea typeface="Times New Roman" panose="02020603050405020304" pitchFamily="18" charset="0"/>
              </a:rPr>
              <a:t> резонансу, </a:t>
            </a:r>
            <a:r>
              <a:rPr lang="ru-RU" sz="1800" dirty="0" err="1">
                <a:effectLst/>
                <a:latin typeface="Times New Roman" panose="02020603050405020304" pitchFamily="18" charset="0"/>
                <a:ea typeface="Times New Roman" panose="02020603050405020304" pitchFamily="18" charset="0"/>
              </a:rPr>
              <a:t>привертають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увагу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суспільства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підпорядковують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логіці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функціонування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окремих</a:t>
            </a:r>
            <a:r>
              <a:rPr lang="ru-RU" sz="1800" dirty="0">
                <a:effectLst/>
                <a:latin typeface="Times New Roman" panose="02020603050405020304" pitchFamily="18" charset="0"/>
                <a:ea typeface="Times New Roman" panose="02020603050405020304" pitchFamily="18" charset="0"/>
              </a:rPr>
              <a:t> сфер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суспільного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життя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цілому</a:t>
            </a:r>
            <a:r>
              <a:rPr lang="ru-RU" sz="1800" dirty="0">
                <a:effectLst/>
                <a:latin typeface="Times New Roman" panose="02020603050405020304" pitchFamily="18" charset="0"/>
                <a:ea typeface="Times New Roman" panose="02020603050405020304" pitchFamily="18" charset="0"/>
              </a:rPr>
              <a:t>. Разом з </a:t>
            </a:r>
            <a:r>
              <a:rPr lang="ru-RU" sz="1800" dirty="0" err="1">
                <a:effectLst/>
                <a:latin typeface="Times New Roman" panose="02020603050405020304" pitchFamily="18" charset="0"/>
                <a:ea typeface="Times New Roman" panose="02020603050405020304" pitchFamily="18" charset="0"/>
              </a:rPr>
              <a:t>тим</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зростає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усвідомлення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цих</a:t>
            </a:r>
            <a:r>
              <a:rPr lang="ru-RU" sz="1800" dirty="0">
                <a:effectLst/>
                <a:latin typeface="Times New Roman" panose="02020603050405020304" pitchFamily="18" charset="0"/>
                <a:ea typeface="Times New Roman" panose="02020603050405020304" pitchFamily="18" charset="0"/>
              </a:rPr>
              <a:t> проблем та </a:t>
            </a:r>
            <a:r>
              <a:rPr lang="ru-RU" sz="1800" dirty="0" err="1">
                <a:effectLst/>
                <a:latin typeface="Times New Roman" panose="02020603050405020304" pitchFamily="18" charset="0"/>
                <a:ea typeface="Times New Roman" panose="02020603050405020304" pitchFamily="18" charset="0"/>
              </a:rPr>
              <a:t>можливих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шляхів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виокремлюються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політичні</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інші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цілі</a:t>
            </a:r>
            <a:r>
              <a:rPr lang="ru-RU" sz="1800" dirty="0">
                <a:effectLst/>
                <a:latin typeface="Times New Roman" panose="02020603050405020304" pitchFamily="18" charset="0"/>
                <a:ea typeface="Times New Roman" panose="02020603050405020304" pitchFamily="18" charset="0"/>
              </a:rPr>
              <a:t> й </a:t>
            </a:r>
            <a:r>
              <a:rPr lang="ru-RU" sz="1800" dirty="0" err="1">
                <a:effectLst/>
                <a:latin typeface="Times New Roman" panose="02020603050405020304" pitchFamily="18" charset="0"/>
                <a:ea typeface="Times New Roman" panose="02020603050405020304" pitchFamily="18" charset="0"/>
              </a:rPr>
              <a:t>можливі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засоби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досягнення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процесі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прийняття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рішень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відбувається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важливий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вибір</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користь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протистояння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після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підрахунку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співвідношення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можливих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здобутків</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втрат</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результаті</a:t>
            </a:r>
            <a:r>
              <a:rPr lang="ru-RU" sz="1800" dirty="0">
                <a:effectLst/>
                <a:latin typeface="Times New Roman" panose="02020603050405020304" pitchFamily="18" charset="0"/>
                <a:ea typeface="Times New Roman" panose="02020603050405020304" pitchFamily="18" charset="0"/>
              </a:rPr>
              <a:t> таких </a:t>
            </a:r>
            <a:r>
              <a:rPr lang="ru-RU" sz="1800" dirty="0" err="1">
                <a:effectLst/>
                <a:latin typeface="Times New Roman" panose="02020603050405020304" pitchFamily="18" charset="0"/>
                <a:ea typeface="Times New Roman" panose="02020603050405020304" pitchFamily="18" charset="0"/>
              </a:rPr>
              <a:t>підрахунків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визначається</a:t>
            </a:r>
            <a:r>
              <a:rPr lang="ru-RU" sz="1800" dirty="0">
                <a:effectLst/>
                <a:latin typeface="Times New Roman" panose="02020603050405020304" pitchFamily="18" charset="0"/>
                <a:ea typeface="Times New Roman" panose="02020603050405020304" pitchFamily="18" charset="0"/>
              </a:rPr>
              <a:t>, як правило, сторона-</a:t>
            </a:r>
            <a:r>
              <a:rPr lang="ru-RU" sz="1800" dirty="0" err="1">
                <a:effectLst/>
                <a:latin typeface="Times New Roman" panose="02020603050405020304" pitchFamily="18" charset="0"/>
                <a:ea typeface="Times New Roman" panose="02020603050405020304" pitchFamily="18" charset="0"/>
              </a:rPr>
              <a:t>ініціатор</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Відкритий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також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відповідати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інтересам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декількох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одночасно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причому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іноді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парадоксальним</a:t>
            </a:r>
            <a:r>
              <a:rPr lang="ru-RU" sz="1800" dirty="0">
                <a:effectLst/>
                <a:latin typeface="Times New Roman" panose="02020603050405020304" pitchFamily="18" charset="0"/>
                <a:ea typeface="Times New Roman" panose="02020603050405020304" pitchFamily="18" charset="0"/>
              </a:rPr>
              <a:t> чином. Тим не </a:t>
            </a:r>
            <a:r>
              <a:rPr lang="ru-RU" sz="1800" dirty="0" err="1">
                <a:effectLst/>
                <a:latin typeface="Times New Roman" panose="02020603050405020304" pitchFamily="18" charset="0"/>
                <a:ea typeface="Times New Roman" panose="02020603050405020304" pitchFamily="18" charset="0"/>
              </a:rPr>
              <a:t>менш</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розрахунки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очікуваних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здобутків</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втрат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можуть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підштовхувати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антагоністів</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одночасно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навіть</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конфліктах</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нульовою</a:t>
            </a:r>
            <a:r>
              <a:rPr lang="ru-RU" sz="1800" dirty="0">
                <a:effectLst/>
                <a:latin typeface="Times New Roman" panose="02020603050405020304" pitchFamily="18" charset="0"/>
                <a:ea typeface="Times New Roman" panose="02020603050405020304" pitchFamily="18" charset="0"/>
              </a:rPr>
              <a:t> сумою, де </a:t>
            </a:r>
            <a:r>
              <a:rPr lang="ru-RU" sz="1800" dirty="0" err="1">
                <a:effectLst/>
                <a:latin typeface="Times New Roman" panose="02020603050405020304" pitchFamily="18" charset="0"/>
                <a:ea typeface="Times New Roman" panose="02020603050405020304" pitchFamily="18" charset="0"/>
              </a:rPr>
              <a:t>двох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переможців</a:t>
            </a:r>
            <a:r>
              <a:rPr lang="ru-RU" sz="1800" dirty="0">
                <a:effectLst/>
                <a:latin typeface="Times New Roman" panose="02020603050405020304" pitchFamily="18" charset="0"/>
                <a:ea typeface="Times New Roman" panose="02020603050405020304" pitchFamily="18" charset="0"/>
              </a:rPr>
              <a:t> бути не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Як правило, </a:t>
            </a:r>
            <a:r>
              <a:rPr lang="ru-RU" sz="1800" dirty="0" err="1">
                <a:effectLst/>
                <a:latin typeface="Times New Roman" panose="02020603050405020304" pitchFamily="18" charset="0"/>
                <a:ea typeface="Times New Roman" panose="02020603050405020304" pitchFamily="18" charset="0"/>
              </a:rPr>
              <a:t>це</a:t>
            </a:r>
            <a:r>
              <a:rPr lang="ru-RU" sz="1800" dirty="0">
                <a:effectLst/>
                <a:latin typeface="Times New Roman" panose="02020603050405020304" pitchFamily="18" charset="0"/>
                <a:ea typeface="Times New Roman" panose="02020603050405020304" pitchFamily="18" charset="0"/>
              </a:rPr>
              <a:t> є результатом </a:t>
            </a:r>
            <a:r>
              <a:rPr lang="ru-RU" sz="1800" dirty="0" err="1">
                <a:effectLst/>
                <a:latin typeface="Times New Roman" panose="02020603050405020304" pitchFamily="18" charset="0"/>
                <a:ea typeface="Times New Roman" panose="02020603050405020304" pitchFamily="18" charset="0"/>
              </a:rPr>
              <a:t>оптимістичних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переоцінок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можливостей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неповної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інформації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невірного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трактування</a:t>
            </a:r>
            <a:r>
              <a:rPr lang="ru-RU" sz="1800" dirty="0">
                <a:effectLst/>
                <a:latin typeface="Times New Roman" panose="02020603050405020304" pitchFamily="18" charset="0"/>
                <a:ea typeface="Times New Roman" panose="02020603050405020304" pitchFamily="18" charset="0"/>
              </a:rPr>
              <a:t> фактору часу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відсутності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впевненості</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намірах</a:t>
            </a:r>
            <a:r>
              <a:rPr lang="ru-RU" sz="1800" dirty="0">
                <a:effectLst/>
                <a:latin typeface="Times New Roman" panose="02020603050405020304" pitchFamily="18" charset="0"/>
                <a:ea typeface="Times New Roman" panose="02020603050405020304" pitchFamily="18" charset="0"/>
              </a:rPr>
              <a:t> противника. Для </a:t>
            </a:r>
            <a:r>
              <a:rPr lang="ru-RU" sz="1800" dirty="0" err="1">
                <a:effectLst/>
                <a:latin typeface="Times New Roman" panose="02020603050405020304" pitchFamily="18" charset="0"/>
                <a:ea typeface="Times New Roman" panose="02020603050405020304" pitchFamily="18" charset="0"/>
              </a:rPr>
              <a:t>міжнародних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такий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спусковий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гачок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швидко</a:t>
            </a:r>
            <a:r>
              <a:rPr lang="ru-RU" sz="1800" dirty="0">
                <a:effectLst/>
                <a:latin typeface="Times New Roman" panose="02020603050405020304" pitchFamily="18" charset="0"/>
                <a:ea typeface="Times New Roman" panose="02020603050405020304" pitchFamily="18" charset="0"/>
              </a:rPr>
              <a:t> переводить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відкриту</a:t>
            </a:r>
            <a:r>
              <a:rPr lang="ru-RU" sz="1800" dirty="0">
                <a:effectLst/>
                <a:latin typeface="Times New Roman" panose="02020603050405020304" pitchFamily="18" charset="0"/>
                <a:ea typeface="Times New Roman" panose="02020603050405020304" pitchFamily="18" charset="0"/>
              </a:rPr>
              <a:t> фазу, є широко </a:t>
            </a:r>
            <a:r>
              <a:rPr lang="ru-RU" sz="1800" dirty="0" err="1">
                <a:effectLst/>
                <a:latin typeface="Times New Roman" panose="02020603050405020304" pitchFamily="18" charset="0"/>
                <a:ea typeface="Times New Roman" panose="02020603050405020304" pitchFamily="18" charset="0"/>
              </a:rPr>
              <a:t>поширеним</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фазі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відбувається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поляризація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суспільства</a:t>
            </a:r>
            <a:r>
              <a:rPr lang="ru-RU" sz="1800" dirty="0">
                <a:effectLst/>
                <a:latin typeface="Times New Roman" panose="02020603050405020304" pitchFamily="18" charset="0"/>
                <a:ea typeface="Times New Roman" panose="02020603050405020304" pitchFamily="18" charset="0"/>
              </a:rPr>
              <a:t>, яку легко </a:t>
            </a:r>
            <a:r>
              <a:rPr lang="ru-RU" sz="1800" dirty="0" err="1">
                <a:effectLst/>
                <a:latin typeface="Times New Roman" panose="02020603050405020304" pitchFamily="18" charset="0"/>
                <a:ea typeface="Times New Roman" panose="02020603050405020304" pitchFamily="18" charset="0"/>
              </a:rPr>
              <a:t>помітити</a:t>
            </a:r>
            <a:r>
              <a:rPr lang="ru-RU" sz="1800" dirty="0">
                <a:effectLst/>
                <a:latin typeface="Times New Roman" panose="02020603050405020304" pitchFamily="18" charset="0"/>
                <a:ea typeface="Times New Roman" panose="02020603050405020304" pitchFamily="18" charset="0"/>
              </a:rPr>
              <a:t> за частим </a:t>
            </a:r>
            <a:r>
              <a:rPr lang="ru-RU" sz="1800" dirty="0" err="1">
                <a:effectLst/>
                <a:latin typeface="Times New Roman" panose="02020603050405020304" pitchFamily="18" charset="0"/>
                <a:ea typeface="Times New Roman" panose="02020603050405020304" pitchFamily="18" charset="0"/>
              </a:rPr>
              <a:t>використанням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термінів</a:t>
            </a:r>
            <a:r>
              <a:rPr lang="ru-RU" sz="1800" dirty="0">
                <a:effectLst/>
                <a:latin typeface="Times New Roman" panose="02020603050405020304" pitchFamily="18" charset="0"/>
                <a:ea typeface="Times New Roman" panose="02020603050405020304" pitchFamily="18" charset="0"/>
              </a:rPr>
              <a:t> «ми-вони». Особливо </a:t>
            </a:r>
            <a:r>
              <a:rPr lang="ru-RU" sz="1800" dirty="0" err="1">
                <a:effectLst/>
                <a:latin typeface="Times New Roman" panose="02020603050405020304" pitchFamily="18" charset="0"/>
                <a:ea typeface="Times New Roman" panose="02020603050405020304" pitchFamily="18" charset="0"/>
              </a:rPr>
              <a:t>загрозливим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цей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процес</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стає</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т.зв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слабких</a:t>
            </a:r>
            <a:r>
              <a:rPr lang="ru-RU" sz="1800" dirty="0">
                <a:effectLst/>
                <a:latin typeface="Times New Roman" panose="02020603050405020304" pitchFamily="18" charset="0"/>
                <a:ea typeface="Times New Roman" panose="02020603050405020304" pitchFamily="18" charset="0"/>
              </a:rPr>
              <a:t> державах», </a:t>
            </a:r>
            <a:r>
              <a:rPr lang="ru-RU" sz="1800" dirty="0" err="1">
                <a:effectLst/>
                <a:latin typeface="Times New Roman" panose="02020603050405020304" pitchFamily="18" charset="0"/>
                <a:ea typeface="Times New Roman" panose="02020603050405020304" pitchFamily="18" charset="0"/>
              </a:rPr>
              <a:t>нестабільних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розшарованих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суспільствах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системи</a:t>
            </a:r>
            <a:r>
              <a:rPr lang="ru-RU" sz="1800" dirty="0">
                <a:effectLst/>
                <a:latin typeface="Times New Roman" panose="02020603050405020304" pitchFamily="18" charset="0"/>
                <a:ea typeface="Times New Roman" panose="02020603050405020304" pitchFamily="18" charset="0"/>
              </a:rPr>
              <a:t> таких </a:t>
            </a:r>
            <a:r>
              <a:rPr lang="ru-RU" sz="1800" dirty="0" err="1">
                <a:effectLst/>
                <a:latin typeface="Times New Roman" panose="02020603050405020304" pitchFamily="18" charset="0"/>
                <a:ea typeface="Times New Roman" panose="02020603050405020304" pitchFamily="18" charset="0"/>
              </a:rPr>
              <a:t>країн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швидко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заручниками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мілітаристської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войовничої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націоналістичної</a:t>
            </a:r>
            <a:r>
              <a:rPr lang="ru-RU" sz="1800" dirty="0">
                <a:effectLst/>
                <a:latin typeface="Times New Roman" panose="02020603050405020304" pitchFamily="18" charset="0"/>
                <a:ea typeface="Times New Roman" panose="02020603050405020304" pitchFamily="18" charset="0"/>
              </a:rPr>
              <a:t> риторики,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ефективне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регулювання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стадії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неефективним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неможливим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швидко</a:t>
            </a:r>
            <a:r>
              <a:rPr lang="ru-RU" sz="1800" dirty="0">
                <a:effectLst/>
                <a:latin typeface="Times New Roman" panose="02020603050405020304" pitchFamily="18" charset="0"/>
                <a:ea typeface="Times New Roman" panose="02020603050405020304" pitchFamily="18" charset="0"/>
              </a:rPr>
              <a:t> переходить в </a:t>
            </a:r>
            <a:r>
              <a:rPr lang="ru-RU" sz="1800" dirty="0" err="1">
                <a:effectLst/>
                <a:latin typeface="Times New Roman" panose="02020603050405020304" pitchFamily="18" charset="0"/>
                <a:ea typeface="Times New Roman" panose="02020603050405020304" pitchFamily="18" charset="0"/>
              </a:rPr>
              <a:t>стадію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ескалації</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a:effectLst/>
                <a:latin typeface="Times New Roman" panose="02020603050405020304" pitchFamily="18" charset="0"/>
                <a:ea typeface="Times New Roman" panose="02020603050405020304" pitchFamily="18" charset="0"/>
              </a:rPr>
              <a:t>3. Фаза </a:t>
            </a:r>
            <a:r>
              <a:rPr lang="ru-RU" sz="1800" b="1" dirty="0" err="1">
                <a:effectLst/>
                <a:latin typeface="Times New Roman" panose="02020603050405020304" pitchFamily="18" charset="0"/>
                <a:ea typeface="Times New Roman" panose="02020603050405020304" pitchFamily="18" charset="0"/>
              </a:rPr>
              <a:t>ескалації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характеризується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збільшенням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питомої</a:t>
            </a:r>
            <a:r>
              <a:rPr lang="ru-RU" sz="1800" dirty="0">
                <a:effectLst/>
                <a:latin typeface="Times New Roman" panose="02020603050405020304" pitchFamily="18" charset="0"/>
                <a:ea typeface="Times New Roman" panose="02020603050405020304" pitchFamily="18" charset="0"/>
              </a:rPr>
              <a:t> ваги </a:t>
            </a:r>
            <a:r>
              <a:rPr lang="ru-RU" sz="1800" dirty="0" err="1">
                <a:effectLst/>
                <a:latin typeface="Times New Roman" panose="02020603050405020304" pitchFamily="18" charset="0"/>
                <a:ea typeface="Times New Roman" panose="02020603050405020304" pitchFamily="18" charset="0"/>
              </a:rPr>
              <a:t>об’єктів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системі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зовнішньополітичних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пріоритетів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орієнтацією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суспільства</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важливість</a:t>
            </a:r>
            <a:r>
              <a:rPr lang="ru-RU" sz="1800" dirty="0">
                <a:effectLst/>
                <a:latin typeface="Times New Roman" panose="02020603050405020304" pitchFamily="18" charset="0"/>
                <a:ea typeface="Times New Roman" panose="02020603050405020304" pitchFamily="18" charset="0"/>
              </a:rPr>
              <a:t> перемоги в </a:t>
            </a:r>
            <a:r>
              <a:rPr lang="ru-RU" sz="1800" dirty="0" err="1">
                <a:effectLst/>
                <a:latin typeface="Times New Roman" panose="02020603050405020304" pitchFamily="18" charset="0"/>
                <a:ea typeface="Times New Roman" panose="02020603050405020304" pitchFamily="18" charset="0"/>
              </a:rPr>
              <a:t>конфлікті</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інституціоналізацією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Крім</a:t>
            </a:r>
            <a:r>
              <a:rPr lang="ru-RU" sz="1800" dirty="0">
                <a:effectLst/>
                <a:latin typeface="Times New Roman" panose="02020603050405020304" pitchFamily="18" charset="0"/>
                <a:ea typeface="Times New Roman" panose="02020603050405020304" pitchFamily="18" charset="0"/>
              </a:rPr>
              <a:t> того,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вносять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корективи</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власних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стратегій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збільшуючи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ступінь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готовності</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використання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насильства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Стадія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ескалації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сумно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відома</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початковий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етап</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багатьох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війн</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вирішальною</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майбутнього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визначення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форм, </a:t>
            </a:r>
            <a:r>
              <a:rPr lang="ru-RU" sz="1800" dirty="0" err="1">
                <a:effectLst/>
                <a:latin typeface="Times New Roman" panose="02020603050405020304" pitchFamily="18" charset="0"/>
                <a:ea typeface="Times New Roman" panose="02020603050405020304" pitchFamily="18" charset="0"/>
              </a:rPr>
              <a:t>методів</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шляхів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розв’язання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ході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ескалації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переглядають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цілі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сформульовані</a:t>
            </a:r>
            <a:r>
              <a:rPr lang="ru-RU" sz="1800" dirty="0">
                <a:effectLst/>
                <a:latin typeface="Times New Roman" panose="02020603050405020304" pitchFamily="18" charset="0"/>
                <a:ea typeface="Times New Roman" panose="02020603050405020304" pitchFamily="18" charset="0"/>
              </a:rPr>
              <a:t> на початковому </a:t>
            </a:r>
            <a:r>
              <a:rPr lang="ru-RU" sz="1800" dirty="0" err="1">
                <a:effectLst/>
                <a:latin typeface="Times New Roman" panose="02020603050405020304" pitchFamily="18" charset="0"/>
                <a:ea typeface="Times New Roman" panose="02020603050405020304" pitchFamily="18" charset="0"/>
              </a:rPr>
              <a:t>етапі</a:t>
            </a:r>
            <a:r>
              <a:rPr lang="ru-RU" sz="1800" dirty="0">
                <a:effectLst/>
                <a:latin typeface="Times New Roman" panose="02020603050405020304" pitchFamily="18" charset="0"/>
                <a:ea typeface="Times New Roman" panose="02020603050405020304" pitchFamily="18" charset="0"/>
              </a:rPr>
              <a:t>. Як правило, </a:t>
            </a:r>
            <a:r>
              <a:rPr lang="ru-RU" sz="1800" dirty="0" err="1">
                <a:effectLst/>
                <a:latin typeface="Times New Roman" panose="02020603050405020304" pitchFamily="18" charset="0"/>
                <a:ea typeface="Times New Roman" panose="02020603050405020304" pitchFamily="18" charset="0"/>
              </a:rPr>
              <a:t>такий</a:t>
            </a:r>
            <a:r>
              <a:rPr lang="ru-RU" sz="1800" dirty="0">
                <a:effectLst/>
                <a:latin typeface="Times New Roman" panose="02020603050405020304" pitchFamily="18" charset="0"/>
                <a:ea typeface="Times New Roman" panose="02020603050405020304" pitchFamily="18" charset="0"/>
              </a:rPr>
              <a:t> перегляд </a:t>
            </a:r>
            <a:r>
              <a:rPr lang="ru-RU" sz="1800" dirty="0" err="1">
                <a:effectLst/>
                <a:latin typeface="Times New Roman" panose="02020603050405020304" pitchFamily="18" charset="0"/>
                <a:ea typeface="Times New Roman" panose="02020603050405020304" pitchFamily="18" charset="0"/>
              </a:rPr>
              <a:t>відбувається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бік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збільшення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диктується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намаганням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послабити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опонента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якого</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стадії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ескалації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очікують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більш</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ворожої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поведінки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цього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попередньо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відкриті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можливості</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порозуміння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закриваються</a:t>
            </a:r>
            <a:r>
              <a:rPr lang="ru-RU" sz="1800" dirty="0">
                <a:effectLst/>
                <a:latin typeface="Times New Roman" panose="02020603050405020304" pitchFamily="18" charset="0"/>
                <a:ea typeface="Times New Roman" panose="02020603050405020304" pitchFamily="18" charset="0"/>
              </a:rPr>
              <a:t>, а </a:t>
            </a:r>
            <a:r>
              <a:rPr lang="ru-RU" sz="1800" dirty="0" err="1">
                <a:effectLst/>
                <a:latin typeface="Times New Roman" panose="02020603050405020304" pitchFamily="18" charset="0"/>
                <a:ea typeface="Times New Roman" panose="02020603050405020304" pitchFamily="18" charset="0"/>
              </a:rPr>
              <a:t>старі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варіанти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розподілу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об’єкту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відкидаються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загострюється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зменшення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можливостей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задоволення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всіх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за </a:t>
            </a:r>
            <a:r>
              <a:rPr lang="ru-RU" sz="1800" dirty="0" err="1">
                <a:effectLst/>
                <a:latin typeface="Times New Roman" panose="02020603050405020304" pitchFamily="18" charset="0"/>
                <a:ea typeface="Times New Roman" panose="02020603050405020304" pitchFamily="18" charset="0"/>
              </a:rPr>
              <a:t>рахунок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існуючого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об’єктного</a:t>
            </a:r>
            <a:r>
              <a:rPr lang="ru-RU" sz="1800" dirty="0">
                <a:effectLst/>
                <a:latin typeface="Times New Roman" panose="02020603050405020304" pitchFamily="18" charset="0"/>
                <a:ea typeface="Times New Roman" panose="02020603050405020304" pitchFamily="18" charset="0"/>
              </a:rPr>
              <a:t> поля. В </a:t>
            </a:r>
            <a:r>
              <a:rPr lang="ru-RU" sz="1800" dirty="0" err="1">
                <a:effectLst/>
                <a:latin typeface="Times New Roman" panose="02020603050405020304" pitchFamily="18" charset="0"/>
                <a:ea typeface="Times New Roman" panose="02020603050405020304" pitchFamily="18" charset="0"/>
              </a:rPr>
              <a:t>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фазі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активно </a:t>
            </a:r>
            <a:r>
              <a:rPr lang="ru-RU" sz="1800" dirty="0" err="1">
                <a:effectLst/>
                <a:latin typeface="Times New Roman" panose="02020603050405020304" pitchFamily="18" charset="0"/>
                <a:ea typeface="Times New Roman" panose="02020603050405020304" pitchFamily="18" charset="0"/>
              </a:rPr>
              <a:t>шукають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зовнішньої</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внутрішньої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підтримки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Відбувається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мобілізація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суспільства</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обґрунтування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позицій</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цілей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переслідуються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активізується</a:t>
            </a:r>
            <a:r>
              <a:rPr lang="ru-RU" sz="1800" dirty="0">
                <a:effectLst/>
                <a:latin typeface="Times New Roman" panose="02020603050405020304" pitchFamily="18" charset="0"/>
                <a:ea typeface="Times New Roman" panose="02020603050405020304" pitchFamily="18" charset="0"/>
              </a:rPr>
              <a:t> пропаганда, </a:t>
            </a:r>
            <a:r>
              <a:rPr lang="ru-RU" sz="1800" dirty="0" err="1">
                <a:effectLst/>
                <a:latin typeface="Times New Roman" panose="02020603050405020304" pitchFamily="18" charset="0"/>
                <a:ea typeface="Times New Roman" panose="02020603050405020304" pitchFamily="18" charset="0"/>
              </a:rPr>
              <a:t>будується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інформаційне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забезпечення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конфлікти</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фазі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ескалації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характеризуються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пошуком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союзників</a:t>
            </a:r>
            <a:r>
              <a:rPr lang="ru-RU" sz="1800" dirty="0">
                <a:effectLst/>
                <a:latin typeface="Times New Roman" panose="02020603050405020304" pitchFamily="18" charset="0"/>
                <a:ea typeface="Times New Roman" panose="02020603050405020304" pitchFamily="18" charset="0"/>
              </a:rPr>
              <a:t>. Ними </a:t>
            </a:r>
            <a:r>
              <a:rPr lang="ru-RU" sz="1800" dirty="0" err="1">
                <a:effectLst/>
                <a:latin typeface="Times New Roman" panose="02020603050405020304" pitchFamily="18" charset="0"/>
                <a:ea typeface="Times New Roman" panose="02020603050405020304" pitchFamily="18" charset="0"/>
              </a:rPr>
              <a:t>можуть</a:t>
            </a:r>
            <a:r>
              <a:rPr lang="ru-RU" sz="1800" dirty="0">
                <a:effectLst/>
                <a:latin typeface="Times New Roman" panose="02020603050405020304" pitchFamily="18" charset="0"/>
                <a:ea typeface="Times New Roman" panose="02020603050405020304" pitchFamily="18" charset="0"/>
              </a:rPr>
              <a:t> бути як </a:t>
            </a:r>
            <a:r>
              <a:rPr lang="ru-RU" sz="1800" dirty="0" err="1">
                <a:effectLst/>
                <a:latin typeface="Times New Roman" panose="02020603050405020304" pitchFamily="18" charset="0"/>
                <a:ea typeface="Times New Roman" panose="02020603050405020304" pitchFamily="18" charset="0"/>
              </a:rPr>
              <a:t>партнери</a:t>
            </a:r>
            <a:r>
              <a:rPr lang="ru-RU" sz="1800" dirty="0">
                <a:effectLst/>
                <a:latin typeface="Times New Roman" panose="02020603050405020304" pitchFamily="18" charset="0"/>
                <a:ea typeface="Times New Roman" panose="02020603050405020304" pitchFamily="18" charset="0"/>
              </a:rPr>
              <a:t> по </a:t>
            </a:r>
            <a:r>
              <a:rPr lang="ru-RU" sz="1800" dirty="0" err="1">
                <a:effectLst/>
                <a:latin typeface="Times New Roman" panose="02020603050405020304" pitchFamily="18" charset="0"/>
                <a:ea typeface="Times New Roman" panose="02020603050405020304" pitchFamily="18" charset="0"/>
              </a:rPr>
              <a:t>коаліції</a:t>
            </a:r>
            <a:r>
              <a:rPr lang="ru-RU" sz="1800" dirty="0">
                <a:effectLst/>
                <a:latin typeface="Times New Roman" panose="02020603050405020304" pitchFamily="18" charset="0"/>
                <a:ea typeface="Times New Roman" panose="02020603050405020304" pitchFamily="18" charset="0"/>
              </a:rPr>
              <a:t>, так і </a:t>
            </a:r>
            <a:r>
              <a:rPr lang="ru-RU" sz="1800" dirty="0" err="1">
                <a:effectLst/>
                <a:latin typeface="Times New Roman" panose="02020603050405020304" pitchFamily="18" charset="0"/>
                <a:ea typeface="Times New Roman" panose="02020603050405020304" pitchFamily="18" charset="0"/>
              </a:rPr>
              <a:t>міжнародні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організації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суспільна</a:t>
            </a:r>
            <a:r>
              <a:rPr lang="ru-RU" sz="1800" dirty="0">
                <a:effectLst/>
                <a:latin typeface="Times New Roman" panose="02020603050405020304" pitchFamily="18" charset="0"/>
                <a:ea typeface="Times New Roman" panose="02020603050405020304" pitchFamily="18" charset="0"/>
              </a:rPr>
              <a:t> думка», </a:t>
            </a:r>
            <a:r>
              <a:rPr lang="ru-RU" sz="1800" dirty="0" err="1">
                <a:effectLst/>
                <a:latin typeface="Times New Roman" panose="02020603050405020304" pitchFamily="18" charset="0"/>
                <a:ea typeface="Times New Roman" panose="02020603050405020304" pitchFamily="18" charset="0"/>
              </a:rPr>
              <a:t>організації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колективної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безпеки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тощо</a:t>
            </a:r>
            <a:r>
              <a:rPr lang="ru-RU" sz="1800" dirty="0">
                <a:effectLst/>
                <a:latin typeface="Times New Roman" panose="02020603050405020304" pitchFamily="18" charset="0"/>
                <a:ea typeface="Times New Roman" panose="02020603050405020304" pitchFamily="18" charset="0"/>
              </a:rPr>
              <a:t>. Як правило, </a:t>
            </a:r>
            <a:r>
              <a:rPr lang="ru-RU" sz="1800" dirty="0" err="1">
                <a:effectLst/>
                <a:latin typeface="Times New Roman" panose="02020603050405020304" pitchFamily="18" charset="0"/>
                <a:ea typeface="Times New Roman" panose="02020603050405020304" pitchFamily="18" charset="0"/>
              </a:rPr>
              <a:t>відбувається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апеляція</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міжнародно-правових</a:t>
            </a:r>
            <a:r>
              <a:rPr lang="ru-RU" sz="1800" dirty="0">
                <a:effectLst/>
                <a:latin typeface="Times New Roman" panose="02020603050405020304" pitchFamily="18" charset="0"/>
                <a:ea typeface="Times New Roman" panose="02020603050405020304" pitchFamily="18" charset="0"/>
              </a:rPr>
              <a:t> норм та </a:t>
            </a:r>
            <a:r>
              <a:rPr lang="ru-RU" sz="1800" dirty="0" err="1">
                <a:effectLst/>
                <a:latin typeface="Times New Roman" panose="02020603050405020304" pitchFamily="18" charset="0"/>
                <a:ea typeface="Times New Roman" panose="02020603050405020304" pitchFamily="18" charset="0"/>
              </a:rPr>
              <a:t>принципів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принаймні</a:t>
            </a:r>
            <a:r>
              <a:rPr lang="ru-RU" sz="1800" dirty="0">
                <a:effectLst/>
                <a:latin typeface="Times New Roman" panose="02020603050405020304" pitchFamily="18" charset="0"/>
                <a:ea typeface="Times New Roman" panose="02020603050405020304" pitchFamily="18" charset="0"/>
              </a:rPr>
              <a:t> з боку </a:t>
            </a:r>
            <a:r>
              <a:rPr lang="ru-RU" sz="1800" dirty="0" err="1">
                <a:effectLst/>
                <a:latin typeface="Times New Roman" panose="02020603050405020304" pitchFamily="18" charset="0"/>
                <a:ea typeface="Times New Roman" panose="02020603050405020304" pitchFamily="18" charset="0"/>
              </a:rPr>
              <a:t>деяких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фазі</a:t>
            </a:r>
            <a:r>
              <a:rPr lang="ru-RU" sz="1800" dirty="0">
                <a:effectLst/>
                <a:latin typeface="Times New Roman" panose="02020603050405020304" pitchFamily="18" charset="0"/>
                <a:ea typeface="Times New Roman" panose="02020603050405020304" pitchFamily="18" charset="0"/>
              </a:rPr>
              <a:t> часто </a:t>
            </a:r>
            <a:r>
              <a:rPr lang="ru-RU" sz="1800" dirty="0" err="1">
                <a:effectLst/>
                <a:latin typeface="Times New Roman" panose="02020603050405020304" pitchFamily="18" charset="0"/>
                <a:ea typeface="Times New Roman" panose="02020603050405020304" pitchFamily="18" charset="0"/>
              </a:rPr>
              <a:t>внутрішні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інтернаціоналізуються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локальні</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виходять</a:t>
            </a:r>
            <a:r>
              <a:rPr lang="ru-RU" sz="1800" dirty="0">
                <a:effectLst/>
                <a:latin typeface="Times New Roman" panose="02020603050405020304" pitchFamily="18" charset="0"/>
                <a:ea typeface="Times New Roman" panose="02020603050405020304" pitchFamily="18" charset="0"/>
              </a:rPr>
              <a:t> за </a:t>
            </a:r>
            <a:r>
              <a:rPr lang="ru-RU" sz="1800" dirty="0" err="1">
                <a:effectLst/>
                <a:latin typeface="Times New Roman" panose="02020603050405020304" pitchFamily="18" charset="0"/>
                <a:ea typeface="Times New Roman" panose="02020603050405020304" pitchFamily="18" charset="0"/>
              </a:rPr>
              <a:t>власні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межі</a:t>
            </a:r>
            <a:r>
              <a:rPr lang="ru-RU" sz="1800" dirty="0">
                <a:effectLst/>
                <a:latin typeface="Times New Roman" panose="02020603050405020304" pitchFamily="18" charset="0"/>
                <a:ea typeface="Times New Roman" panose="02020603050405020304" pitchFamily="18" charset="0"/>
              </a:rPr>
              <a:t>, а </a:t>
            </a:r>
            <a:r>
              <a:rPr lang="ru-RU" sz="1800" dirty="0" err="1">
                <a:effectLst/>
                <a:latin typeface="Times New Roman" panose="02020603050405020304" pitchFamily="18" charset="0"/>
                <a:ea typeface="Times New Roman" panose="02020603050405020304" pitchFamily="18" charset="0"/>
              </a:rPr>
              <a:t>регіональне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протистояння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набуває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глобальних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ознак</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err="1">
                <a:effectLst/>
                <a:latin typeface="Times New Roman" panose="02020603050405020304" pitchFamily="18" charset="0"/>
                <a:ea typeface="Times New Roman" panose="02020603050405020304" pitchFamily="18" charset="0"/>
              </a:rPr>
              <a:t>Ескалація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позначається</a:t>
            </a:r>
            <a:r>
              <a:rPr lang="ru-RU" sz="1800" dirty="0">
                <a:effectLst/>
                <a:latin typeface="Times New Roman" panose="02020603050405020304" pitchFamily="18" charset="0"/>
                <a:ea typeface="Times New Roman" panose="02020603050405020304" pitchFamily="18" charset="0"/>
              </a:rPr>
              <a:t> переглядом сторонами </a:t>
            </a:r>
            <a:r>
              <a:rPr lang="ru-RU" sz="1800" dirty="0" err="1">
                <a:effectLst/>
                <a:latin typeface="Times New Roman" panose="02020603050405020304" pitchFamily="18" charset="0"/>
                <a:ea typeface="Times New Roman" panose="02020603050405020304" pitchFamily="18" charset="0"/>
              </a:rPr>
              <a:t>власних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стратегій</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її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ході</a:t>
            </a:r>
            <a:r>
              <a:rPr lang="ru-RU" sz="1800" dirty="0">
                <a:effectLst/>
                <a:latin typeface="Times New Roman" panose="02020603050405020304" pitchFamily="18" charset="0"/>
                <a:ea typeface="Times New Roman" panose="02020603050405020304" pitchFamily="18" charset="0"/>
              </a:rPr>
              <a:t> вони </a:t>
            </a:r>
            <a:r>
              <a:rPr lang="ru-RU" sz="1800" dirty="0" err="1">
                <a:effectLst/>
                <a:latin typeface="Times New Roman" panose="02020603050405020304" pitchFamily="18" charset="0"/>
                <a:ea typeface="Times New Roman" panose="02020603050405020304" pitchFamily="18" charset="0"/>
              </a:rPr>
              <a:t>більш</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схильні</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одностороннього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використання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асиметричних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переваг</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a:t>
            </a:r>
            <a:r>
              <a:rPr lang="ru-RU" sz="1800" dirty="0">
                <a:effectLst/>
                <a:latin typeface="Times New Roman" panose="02020603050405020304" pitchFamily="18" charset="0"/>
                <a:ea typeface="Times New Roman" panose="02020603050405020304" pitchFamily="18" charset="0"/>
              </a:rPr>
              <a:t> слабостей </a:t>
            </a:r>
            <a:r>
              <a:rPr lang="ru-RU" sz="1800" dirty="0" err="1">
                <a:effectLst/>
                <a:latin typeface="Times New Roman" panose="02020603050405020304" pitchFamily="18" charset="0"/>
                <a:ea typeface="Times New Roman" panose="02020603050405020304" pitchFamily="18" charset="0"/>
              </a:rPr>
              <a:t>опонента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призводить</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подальшого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розширення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об’єктного</a:t>
            </a:r>
            <a:r>
              <a:rPr lang="ru-RU" sz="1800" dirty="0">
                <a:effectLst/>
                <a:latin typeface="Times New Roman" panose="02020603050405020304" pitchFamily="18" charset="0"/>
                <a:ea typeface="Times New Roman" panose="02020603050405020304" pitchFamily="18" charset="0"/>
              </a:rPr>
              <a:t> поля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також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вносять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зміни</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свої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стратегії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збільшуючи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готовність</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використання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насильства</a:t>
            </a:r>
            <a:r>
              <a:rPr lang="ru-RU" sz="1800" dirty="0">
                <a:effectLst/>
                <a:latin typeface="Times New Roman" panose="02020603050405020304" pitchFamily="18" charset="0"/>
                <a:ea typeface="Times New Roman" panose="02020603050405020304" pitchFamily="18" charset="0"/>
              </a:rPr>
              <a:t>, формами </a:t>
            </a:r>
            <a:r>
              <a:rPr lang="ru-RU" sz="1800" dirty="0" err="1">
                <a:effectLst/>
                <a:latin typeface="Times New Roman" panose="02020603050405020304" pitchFamily="18" charset="0"/>
                <a:ea typeface="Times New Roman" panose="02020603050405020304" pitchFamily="18" charset="0"/>
              </a:rPr>
              <a:t>якого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можуть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виступати</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епізодичні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незначні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провокації</a:t>
            </a:r>
            <a:r>
              <a:rPr lang="ru-RU" sz="1800" dirty="0">
                <a:effectLst/>
                <a:latin typeface="Times New Roman" panose="02020603050405020304" pitchFamily="18" charset="0"/>
                <a:ea typeface="Times New Roman" panose="02020603050405020304" pitchFamily="18" charset="0"/>
              </a:rPr>
              <a:t>, так і </a:t>
            </a:r>
            <a:r>
              <a:rPr lang="ru-RU" sz="1800" dirty="0" err="1">
                <a:effectLst/>
                <a:latin typeface="Times New Roman" panose="02020603050405020304" pitchFamily="18" charset="0"/>
                <a:ea typeface="Times New Roman" panose="02020603050405020304" pitchFamily="18" charset="0"/>
              </a:rPr>
              <a:t>систематичне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погрожування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застосування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Перехід</a:t>
            </a:r>
            <a:r>
              <a:rPr lang="ru-RU" sz="1800" dirty="0">
                <a:effectLst/>
                <a:latin typeface="Times New Roman" panose="02020603050405020304" pitchFamily="18" charset="0"/>
                <a:ea typeface="Times New Roman" panose="02020603050405020304" pitchFamily="18" charset="0"/>
              </a:rPr>
              <a:t> «порогу </a:t>
            </a:r>
            <a:r>
              <a:rPr lang="ru-RU" sz="1800" dirty="0" err="1">
                <a:effectLst/>
                <a:latin typeface="Times New Roman" panose="02020603050405020304" pitchFamily="18" charset="0"/>
                <a:ea typeface="Times New Roman" panose="02020603050405020304" pitchFamily="18" charset="0"/>
              </a:rPr>
              <a:t>насильства</a:t>
            </a:r>
            <a:r>
              <a:rPr lang="ru-RU" sz="1800" dirty="0">
                <a:effectLst/>
                <a:latin typeface="Times New Roman" panose="02020603050405020304" pitchFamily="18" charset="0"/>
                <a:ea typeface="Times New Roman" panose="02020603050405020304" pitchFamily="18" charset="0"/>
              </a:rPr>
              <a:t>» сторонами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значний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психологічний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вплив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провокуючи</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постійне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збільшення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застосування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Спіраль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насильства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формується</a:t>
            </a:r>
            <a:r>
              <a:rPr lang="ru-RU" sz="1800" dirty="0">
                <a:effectLst/>
                <a:latin typeface="Times New Roman" panose="02020603050405020304" pitchFamily="18" charset="0"/>
                <a:ea typeface="Times New Roman" panose="02020603050405020304" pitchFamily="18" charset="0"/>
              </a:rPr>
              <a:t> таким чином, </a:t>
            </a:r>
            <a:r>
              <a:rPr lang="ru-RU" sz="1800" dirty="0" err="1">
                <a:effectLst/>
                <a:latin typeface="Times New Roman" panose="02020603050405020304" pitchFamily="18" charset="0"/>
                <a:ea typeface="Times New Roman" panose="02020603050405020304" pitchFamily="18" charset="0"/>
              </a:rPr>
              <a:t>зруйнувати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буває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дуже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важко</a:t>
            </a:r>
            <a:r>
              <a:rPr lang="ru-RU" sz="1800" dirty="0">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err="1">
                <a:effectLst/>
                <a:latin typeface="Times New Roman" panose="02020603050405020304" pitchFamily="18" charset="0"/>
                <a:ea typeface="Times New Roman" panose="02020603050405020304" pitchFamily="18" charset="0"/>
              </a:rPr>
              <a:t>Застосування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насильства</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фазі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ескалації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принципово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відрізняється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застосування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насильства</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перше не </a:t>
            </a:r>
            <a:r>
              <a:rPr lang="ru-RU" sz="1800" dirty="0" err="1">
                <a:effectLst/>
                <a:latin typeface="Times New Roman" panose="02020603050405020304" pitchFamily="18" charset="0"/>
                <a:ea typeface="Times New Roman" panose="02020603050405020304" pitchFamily="18" charset="0"/>
              </a:rPr>
              <a:t>усуває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причин і </a:t>
            </a:r>
            <a:r>
              <a:rPr lang="ru-RU" sz="1800" dirty="0" err="1">
                <a:effectLst/>
                <a:latin typeface="Times New Roman" panose="02020603050405020304" pitchFamily="18" charset="0"/>
                <a:ea typeface="Times New Roman" panose="02020603050405020304" pitchFamily="18" charset="0"/>
              </a:rPr>
              <a:t>сприяє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інституціоналізції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терміном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позначається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формування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сталих</a:t>
            </a:r>
            <a:r>
              <a:rPr lang="ru-RU" sz="1800" dirty="0">
                <a:effectLst/>
                <a:latin typeface="Times New Roman" panose="02020603050405020304" pitchFamily="18" charset="0"/>
                <a:ea typeface="Times New Roman" panose="02020603050405020304" pitchFamily="18" charset="0"/>
              </a:rPr>
              <a:t> форм </a:t>
            </a:r>
            <a:r>
              <a:rPr lang="ru-RU" sz="1800" dirty="0" err="1">
                <a:effectLst/>
                <a:latin typeface="Times New Roman" panose="02020603050405020304" pitchFamily="18" charset="0"/>
                <a:ea typeface="Times New Roman" panose="02020603050405020304" pitchFamily="18" charset="0"/>
              </a:rPr>
              <a:t>конфліктної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взаємодії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фіксування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сприйняття</a:t>
            </a:r>
            <a:r>
              <a:rPr lang="ru-RU" sz="1800" dirty="0">
                <a:effectLst/>
                <a:latin typeface="Times New Roman" panose="02020603050405020304" pitchFamily="18" charset="0"/>
                <a:ea typeface="Times New Roman" panose="02020603050405020304" pitchFamily="18" charset="0"/>
              </a:rPr>
              <a:t> сторонами одна </a:t>
            </a:r>
            <a:r>
              <a:rPr lang="ru-RU" sz="1800" dirty="0" err="1">
                <a:effectLst/>
                <a:latin typeface="Times New Roman" panose="02020603050405020304" pitchFamily="18" charset="0"/>
                <a:ea typeface="Times New Roman" panose="02020603050405020304" pitchFamily="18" charset="0"/>
              </a:rPr>
              <a:t>одної</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супротивників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визначення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методів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боротьби</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її</a:t>
            </a:r>
            <a:r>
              <a:rPr lang="ru-RU" sz="1800" dirty="0">
                <a:effectLst/>
                <a:latin typeface="Times New Roman" panose="02020603050405020304" pitchFamily="18" charset="0"/>
                <a:ea typeface="Times New Roman" panose="02020603050405020304" pitchFamily="18" charset="0"/>
              </a:rPr>
              <a:t> меж, </a:t>
            </a:r>
            <a:r>
              <a:rPr lang="ru-RU" sz="1800" dirty="0" err="1">
                <a:effectLst/>
                <a:latin typeface="Times New Roman" panose="02020603050405020304" pitchFamily="18" charset="0"/>
                <a:ea typeface="Times New Roman" panose="02020603050405020304" pitchFamily="18" charset="0"/>
              </a:rPr>
              <a:t>формування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специфічних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інститутів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користуються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ході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err="1">
                <a:effectLst/>
                <a:latin typeface="Times New Roman" panose="02020603050405020304" pitchFamily="18" charset="0"/>
                <a:ea typeface="Times New Roman" panose="02020603050405020304" pitchFamily="18" charset="0"/>
              </a:rPr>
              <a:t>Стадія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ескалації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являє</a:t>
            </a:r>
            <a:r>
              <a:rPr lang="ru-RU" sz="1800" dirty="0">
                <a:effectLst/>
                <a:latin typeface="Times New Roman" panose="02020603050405020304" pitchFamily="18" charset="0"/>
                <a:ea typeface="Times New Roman" panose="02020603050405020304" pitchFamily="18" charset="0"/>
              </a:rPr>
              <a:t> собою </a:t>
            </a:r>
            <a:r>
              <a:rPr lang="ru-RU" sz="1800" dirty="0" err="1">
                <a:effectLst/>
                <a:latin typeface="Times New Roman" panose="02020603050405020304" pitchFamily="18" charset="0"/>
                <a:ea typeface="Times New Roman" panose="02020603050405020304" pitchFamily="18" charset="0"/>
              </a:rPr>
              <a:t>найбільш</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небезпечний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виклик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завдяки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своїй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здатності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поширювати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географічні</a:t>
            </a:r>
            <a:r>
              <a:rPr lang="ru-RU" sz="1800" dirty="0">
                <a:effectLst/>
                <a:latin typeface="Times New Roman" panose="02020603050405020304" pitchFamily="18" charset="0"/>
                <a:ea typeface="Times New Roman" panose="02020603050405020304" pitchFamily="18" charset="0"/>
              </a:rPr>
              <a:t> рамки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стратегії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в тому </a:t>
            </a:r>
            <a:r>
              <a:rPr lang="ru-RU" sz="1800" dirty="0" err="1">
                <a:effectLst/>
                <a:latin typeface="Times New Roman" panose="02020603050405020304" pitchFamily="18" charset="0"/>
                <a:ea typeface="Times New Roman" panose="02020603050405020304" pitchFamily="18" charset="0"/>
              </a:rPr>
              <a:t>числі</a:t>
            </a:r>
            <a:r>
              <a:rPr lang="ru-RU" sz="1800" dirty="0">
                <a:effectLst/>
                <a:latin typeface="Times New Roman" panose="02020603050405020304" pitchFamily="18" charset="0"/>
                <a:ea typeface="Times New Roman" panose="02020603050405020304" pitchFamily="18" charset="0"/>
              </a:rPr>
              <a:t> й </a:t>
            </a:r>
            <a:r>
              <a:rPr lang="ru-RU" sz="1800" dirty="0" err="1">
                <a:effectLst/>
                <a:latin typeface="Times New Roman" panose="02020603050405020304" pitchFamily="18" charset="0"/>
                <a:ea typeface="Times New Roman" panose="02020603050405020304" pitchFamily="18" charset="0"/>
              </a:rPr>
              <a:t>насильницькі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врегулювати</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фазі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вдається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зробити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надзвичайно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рідко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він</a:t>
            </a:r>
            <a:r>
              <a:rPr lang="ru-RU" sz="1800" dirty="0">
                <a:effectLst/>
                <a:latin typeface="Times New Roman" panose="02020603050405020304" pitchFamily="18" charset="0"/>
                <a:ea typeface="Times New Roman" panose="02020603050405020304" pitchFamily="18" charset="0"/>
              </a:rPr>
              <a:t> переходить в фазу </a:t>
            </a:r>
            <a:r>
              <a:rPr lang="ru-RU" sz="1800" dirty="0" err="1">
                <a:effectLst/>
                <a:latin typeface="Times New Roman" panose="02020603050405020304" pitchFamily="18" charset="0"/>
                <a:ea typeface="Times New Roman" panose="02020603050405020304" pitchFamily="18" charset="0"/>
              </a:rPr>
              <a:t>закріплення</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49</a:t>
            </a:fld>
            <a:endParaRPr lang="uk-UA"/>
          </a:p>
        </p:txBody>
      </p:sp>
    </p:spTree>
    <p:extLst>
      <p:ext uri="{BB962C8B-B14F-4D97-AF65-F5344CB8AC3E}">
        <p14:creationId xmlns:p14="http://schemas.microsoft.com/office/powerpoint/2010/main" val="2521649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indent="540385" algn="just">
              <a:lnSpc>
                <a:spcPts val="1800"/>
              </a:lnSpc>
            </a:pPr>
            <a:r>
              <a:rPr lang="ru-RU" sz="1800" b="1" dirty="0">
                <a:effectLst/>
                <a:latin typeface="Times New Roman" panose="02020603050405020304" pitchFamily="18" charset="0"/>
                <a:ea typeface="Times New Roman" panose="02020603050405020304" pitchFamily="18" charset="0"/>
              </a:rPr>
              <a:t>4. Фаза </a:t>
            </a:r>
            <a:r>
              <a:rPr lang="ru-RU" sz="1800" b="1" dirty="0" err="1">
                <a:effectLst/>
                <a:latin typeface="Times New Roman" panose="02020603050405020304" pitchFamily="18" charset="0"/>
                <a:ea typeface="Times New Roman" panose="02020603050405020304" pitchFamily="18" charset="0"/>
              </a:rPr>
              <a:t>закріплення</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міжнародного</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проявляється</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збереженні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основних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параметрів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тривалому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відкритому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інституціоналізованому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протистоянні</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фазі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існують</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умовах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підкоряються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вимогам</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підпорядковують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життя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суспільства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цілям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переслідуються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ході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Протистояння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стабілізується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набуває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сталих</a:t>
            </a:r>
            <a:r>
              <a:rPr lang="ru-RU" sz="1800" dirty="0">
                <a:effectLst/>
                <a:latin typeface="Times New Roman" panose="02020603050405020304" pitchFamily="18" charset="0"/>
                <a:ea typeface="Times New Roman" panose="02020603050405020304" pitchFamily="18" charset="0"/>
              </a:rPr>
              <a:t> рис. </a:t>
            </a:r>
            <a:r>
              <a:rPr lang="ru-RU" sz="1800" dirty="0" err="1">
                <a:effectLst/>
                <a:latin typeface="Times New Roman" panose="02020603050405020304" pitchFamily="18" charset="0"/>
                <a:ea typeface="Times New Roman" panose="02020603050405020304" pitchFamily="18" charset="0"/>
              </a:rPr>
              <a:t>Змінюватися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можуть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окремі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елементи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але сам </a:t>
            </a:r>
            <a:r>
              <a:rPr lang="ru-RU" sz="1800" dirty="0" err="1">
                <a:effectLst/>
                <a:latin typeface="Times New Roman" panose="02020603050405020304" pitchFamily="18" charset="0"/>
                <a:ea typeface="Times New Roman" panose="02020603050405020304" pitchFamily="18" charset="0"/>
              </a:rPr>
              <a:t>він</a:t>
            </a:r>
            <a:r>
              <a:rPr lang="ru-RU" sz="1800" dirty="0">
                <a:effectLst/>
                <a:latin typeface="Times New Roman" panose="02020603050405020304" pitchFamily="18" charset="0"/>
                <a:ea typeface="Times New Roman" panose="02020603050405020304" pitchFamily="18" charset="0"/>
              </a:rPr>
              <a:t> як система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залишається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незмінним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Інституціалізоване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існування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стадії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закріплення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тривати</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декілька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днів</a:t>
            </a:r>
            <a:r>
              <a:rPr lang="ru-RU" sz="1800" dirty="0">
                <a:effectLst/>
                <a:latin typeface="Times New Roman" panose="02020603050405020304" pitchFamily="18" charset="0"/>
                <a:ea typeface="Times New Roman" panose="02020603050405020304" pitchFamily="18" charset="0"/>
              </a:rPr>
              <a:t>, так і </a:t>
            </a:r>
            <a:r>
              <a:rPr lang="ru-RU" sz="1800" dirty="0" err="1">
                <a:effectLst/>
                <a:latin typeface="Times New Roman" panose="02020603050405020304" pitchFamily="18" charset="0"/>
                <a:ea typeface="Times New Roman" panose="02020603050405020304" pitchFamily="18" charset="0"/>
              </a:rPr>
              <a:t>кілька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десятиліть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століть</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rPr>
              <a:t>Для </a:t>
            </a:r>
            <a:r>
              <a:rPr lang="ru-RU" sz="1800" dirty="0" err="1">
                <a:effectLst/>
                <a:latin typeface="Times New Roman" panose="02020603050405020304" pitchFamily="18" charset="0"/>
                <a:ea typeface="Times New Roman" panose="02020603050405020304" pitchFamily="18" charset="0"/>
              </a:rPr>
              <a:t>цієї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стадії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характерним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перетворення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використання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насильства</a:t>
            </a:r>
            <a:r>
              <a:rPr lang="ru-RU" sz="1800" dirty="0">
                <a:effectLst/>
                <a:latin typeface="Times New Roman" panose="02020603050405020304" pitchFamily="18" charset="0"/>
                <a:ea typeface="Times New Roman" panose="02020603050405020304" pitchFamily="18" charset="0"/>
              </a:rPr>
              <a:t> на норму, </a:t>
            </a:r>
            <a:r>
              <a:rPr lang="ru-RU" sz="1800" dirty="0" err="1">
                <a:effectLst/>
                <a:latin typeface="Times New Roman" panose="02020603050405020304" pitchFamily="18" charset="0"/>
                <a:ea typeface="Times New Roman" panose="02020603050405020304" pitchFamily="18" charset="0"/>
              </a:rPr>
              <a:t>обмеження</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нього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слабшають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зникають</a:t>
            </a:r>
            <a:r>
              <a:rPr lang="ru-RU" sz="1800" dirty="0">
                <a:effectLst/>
                <a:latin typeface="Times New Roman" panose="02020603050405020304" pitchFamily="18" charset="0"/>
                <a:ea typeface="Times New Roman" panose="02020603050405020304" pitchFamily="18" charset="0"/>
              </a:rPr>
              <a:t>. Тут </a:t>
            </a:r>
            <a:r>
              <a:rPr lang="ru-RU" sz="1800" dirty="0" err="1">
                <a:effectLst/>
                <a:latin typeface="Times New Roman" panose="02020603050405020304" pitchFamily="18" charset="0"/>
                <a:ea typeface="Times New Roman" panose="02020603050405020304" pitchFamily="18" charset="0"/>
              </a:rPr>
              <a:t>має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місце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зростання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перешкод</a:t>
            </a:r>
            <a:r>
              <a:rPr lang="ru-RU" sz="1800" dirty="0">
                <a:effectLst/>
                <a:latin typeface="Times New Roman" panose="02020603050405020304" pitchFamily="18" charset="0"/>
                <a:ea typeface="Times New Roman" panose="02020603050405020304" pitchFamily="18" charset="0"/>
              </a:rPr>
              <a:t> на шляху </a:t>
            </a:r>
            <a:r>
              <a:rPr lang="ru-RU" sz="1800" dirty="0" err="1">
                <a:effectLst/>
                <a:latin typeface="Times New Roman" panose="02020603050405020304" pitchFamily="18" charset="0"/>
                <a:ea typeface="Times New Roman" panose="02020603050405020304" pitchFamily="18" charset="0"/>
              </a:rPr>
              <a:t>взаємного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порозуміння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зменшення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довіри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намагання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приховати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слабкості</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небажання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цього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йти</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компроміси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впевненість</a:t>
            </a:r>
            <a:r>
              <a:rPr lang="ru-RU" sz="1800" dirty="0">
                <a:effectLst/>
                <a:latin typeface="Times New Roman" panose="02020603050405020304" pitchFamily="18" charset="0"/>
                <a:ea typeface="Times New Roman" panose="02020603050405020304" pitchFamily="18" charset="0"/>
              </a:rPr>
              <a:t> в тому,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ресурси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затрачені</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продовження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меншими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можливі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втрати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неприйнятного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врегулювання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Залежно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a:t>
            </a:r>
            <a:r>
              <a:rPr lang="ru-RU" sz="1800" dirty="0">
                <a:effectLst/>
                <a:latin typeface="Times New Roman" panose="02020603050405020304" pitchFamily="18" charset="0"/>
                <a:ea typeface="Times New Roman" panose="02020603050405020304" pitchFamily="18" charset="0"/>
              </a:rPr>
              <a:t> самого типу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така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трансформація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відбуватися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швидко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повільно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Наприклад</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територіальних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характерним</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швидке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закріплення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економічних</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повільніше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Крім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відносинах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суб’єктів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собою, в </a:t>
            </a:r>
            <a:r>
              <a:rPr lang="ru-RU" sz="1800" dirty="0" err="1">
                <a:effectLst/>
                <a:latin typeface="Times New Roman" panose="02020603050405020304" pitchFamily="18" charset="0"/>
                <a:ea typeface="Times New Roman" panose="02020603050405020304" pitchFamily="18" charset="0"/>
              </a:rPr>
              <a:t>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фазі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відбувається</a:t>
            </a:r>
            <a:r>
              <a:rPr lang="ru-RU" sz="1800" dirty="0">
                <a:effectLst/>
                <a:latin typeface="Times New Roman" panose="02020603050405020304" pitchFamily="18" charset="0"/>
                <a:ea typeface="Times New Roman" panose="02020603050405020304" pitchFamily="18" charset="0"/>
              </a:rPr>
              <a:t> й </a:t>
            </a:r>
            <a:r>
              <a:rPr lang="ru-RU" sz="1800" dirty="0" err="1">
                <a:effectLst/>
                <a:latin typeface="Times New Roman" panose="02020603050405020304" pitchFamily="18" charset="0"/>
                <a:ea typeface="Times New Roman" panose="02020603050405020304" pitchFamily="18" charset="0"/>
              </a:rPr>
              <a:t>формування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реакції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середовища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існування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Проявляється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реакція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потенційних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союзників</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зацікавлених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частина</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яких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втягнутися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Стадія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закріплення</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стабілізації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важливим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етапом</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розвитку</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подальшого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врегулювання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Саме</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стадії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випробовують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всі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наявні</a:t>
            </a:r>
            <a:r>
              <a:rPr lang="ru-RU" sz="1800" dirty="0">
                <a:effectLst/>
                <a:latin typeface="Times New Roman" panose="02020603050405020304" pitchFamily="18" charset="0"/>
                <a:ea typeface="Times New Roman" panose="02020603050405020304" pitchFamily="18" charset="0"/>
              </a:rPr>
              <a:t> заходи для </a:t>
            </a:r>
            <a:r>
              <a:rPr lang="ru-RU" sz="1800" dirty="0" err="1">
                <a:effectLst/>
                <a:latin typeface="Times New Roman" panose="02020603050405020304" pitchFamily="18" charset="0"/>
                <a:ea typeface="Times New Roman" panose="02020603050405020304" pitchFamily="18" charset="0"/>
              </a:rPr>
              <a:t>завершення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власну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користь</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виявляються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неефективними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виникає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готовність</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деескалації</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врегулювання</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a:effectLst/>
                <a:latin typeface="Times New Roman" panose="02020603050405020304" pitchFamily="18" charset="0"/>
                <a:ea typeface="Times New Roman" panose="02020603050405020304" pitchFamily="18" charset="0"/>
              </a:rPr>
              <a:t>5. Фаза </a:t>
            </a:r>
            <a:r>
              <a:rPr lang="ru-RU" sz="1800" b="1" dirty="0" err="1">
                <a:effectLst/>
                <a:latin typeface="Times New Roman" panose="02020603050405020304" pitchFamily="18" charset="0"/>
                <a:ea typeface="Times New Roman" panose="02020603050405020304" pitchFamily="18" charset="0"/>
              </a:rPr>
              <a:t>деескалація</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міжнародного</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багато</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чому</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протилежною</a:t>
            </a:r>
            <a:r>
              <a:rPr lang="ru-RU" sz="1800" dirty="0">
                <a:effectLst/>
                <a:latin typeface="Times New Roman" panose="02020603050405020304" pitchFamily="18" charset="0"/>
                <a:ea typeface="Times New Roman" panose="02020603050405020304" pitchFamily="18" charset="0"/>
              </a:rPr>
              <a:t> за </a:t>
            </a:r>
            <a:r>
              <a:rPr lang="ru-RU" sz="1800" dirty="0" err="1">
                <a:effectLst/>
                <a:latin typeface="Times New Roman" panose="02020603050405020304" pitchFamily="18" charset="0"/>
                <a:ea typeface="Times New Roman" panose="02020603050405020304" pitchFamily="18" charset="0"/>
              </a:rPr>
              <a:t>проявами</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ескалації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передумовами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виступають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взаємне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виснаження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усвідомлення</a:t>
            </a:r>
            <a:r>
              <a:rPr lang="ru-RU" sz="1800" dirty="0">
                <a:effectLst/>
                <a:latin typeface="Times New Roman" panose="02020603050405020304" pitchFamily="18" charset="0"/>
                <a:ea typeface="Times New Roman" panose="02020603050405020304" pitchFamily="18" charset="0"/>
              </a:rPr>
              <a:t> ними </a:t>
            </a:r>
            <a:r>
              <a:rPr lang="ru-RU" sz="1800" dirty="0" err="1">
                <a:effectLst/>
                <a:latin typeface="Times New Roman" panose="02020603050405020304" pitchFamily="18" charset="0"/>
                <a:ea typeface="Times New Roman" panose="02020603050405020304" pitchFamily="18" charset="0"/>
              </a:rPr>
              <a:t>неможливості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перемогти</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конфлікті</a:t>
            </a:r>
            <a:r>
              <a:rPr lang="ru-RU" sz="1800" dirty="0">
                <a:effectLst/>
                <a:latin typeface="Times New Roman" panose="02020603050405020304" pitchFamily="18" charset="0"/>
                <a:ea typeface="Times New Roman" panose="02020603050405020304" pitchFamily="18" charset="0"/>
              </a:rPr>
              <a:t> за </a:t>
            </a:r>
            <a:r>
              <a:rPr lang="ru-RU" sz="1800" dirty="0" err="1">
                <a:effectLst/>
                <a:latin typeface="Times New Roman" panose="02020603050405020304" pitchFamily="18" charset="0"/>
                <a:ea typeface="Times New Roman" panose="02020603050405020304" pitchFamily="18" charset="0"/>
              </a:rPr>
              <a:t>допомогою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односторонніх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Такий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раціональний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висновок</a:t>
            </a:r>
            <a:r>
              <a:rPr lang="ru-RU" sz="1800" dirty="0">
                <a:effectLst/>
                <a:latin typeface="Times New Roman" panose="02020603050405020304" pitchFamily="18" charset="0"/>
                <a:ea typeface="Times New Roman" panose="02020603050405020304" pitchFamily="18" charset="0"/>
              </a:rPr>
              <a:t> робить подальше </a:t>
            </a:r>
            <a:r>
              <a:rPr lang="ru-RU" sz="1800" dirty="0" err="1">
                <a:effectLst/>
                <a:latin typeface="Times New Roman" panose="02020603050405020304" pitchFamily="18" charset="0"/>
                <a:ea typeface="Times New Roman" panose="02020603050405020304" pitchFamily="18" charset="0"/>
              </a:rPr>
              <a:t>затягування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невигідним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змінюючи</a:t>
            </a:r>
            <a:r>
              <a:rPr lang="ru-RU" sz="1800" dirty="0">
                <a:effectLst/>
                <a:latin typeface="Times New Roman" panose="02020603050405020304" pitchFamily="18" charset="0"/>
                <a:ea typeface="Times New Roman" panose="02020603050405020304" pitchFamily="18" charset="0"/>
              </a:rPr>
              <a:t> таким чином </a:t>
            </a:r>
            <a:r>
              <a:rPr lang="ru-RU" sz="1800" dirty="0" err="1">
                <a:effectLst/>
                <a:latin typeface="Times New Roman" panose="02020603050405020304" pitchFamily="18" charset="0"/>
                <a:ea typeface="Times New Roman" panose="02020603050405020304" pitchFamily="18" charset="0"/>
              </a:rPr>
              <a:t>оцінку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стратегічних</a:t>
            </a:r>
            <a:r>
              <a:rPr lang="ru-RU" sz="1800" dirty="0">
                <a:effectLst/>
                <a:latin typeface="Times New Roman" panose="02020603050405020304" pitchFamily="18" charset="0"/>
                <a:ea typeface="Times New Roman" panose="02020603050405020304" pitchFamily="18" charset="0"/>
              </a:rPr>
              <a:t> перспектив </a:t>
            </a:r>
            <a:r>
              <a:rPr lang="ru-RU" sz="1800" dirty="0" err="1">
                <a:effectLst/>
                <a:latin typeface="Times New Roman" panose="02020603050405020304" pitchFamily="18" charset="0"/>
                <a:ea typeface="Times New Roman" panose="02020603050405020304" pitchFamily="18" charset="0"/>
              </a:rPr>
              <a:t>порівняно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фазою </a:t>
            </a:r>
            <a:r>
              <a:rPr lang="ru-RU" sz="1800" dirty="0" err="1">
                <a:effectLst/>
                <a:latin typeface="Times New Roman" panose="02020603050405020304" pitchFamily="18" charset="0"/>
                <a:ea typeface="Times New Roman" panose="02020603050405020304" pitchFamily="18" charset="0"/>
              </a:rPr>
              <a:t>закріплення</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приходять</a:t>
            </a:r>
            <a:r>
              <a:rPr lang="ru-RU" sz="1800" dirty="0">
                <a:effectLst/>
                <a:latin typeface="Times New Roman" panose="02020603050405020304" pitchFamily="18" charset="0"/>
                <a:ea typeface="Times New Roman" panose="02020603050405020304" pitchFamily="18" charset="0"/>
              </a:rPr>
              <a:t> до такого </a:t>
            </a:r>
            <a:r>
              <a:rPr lang="ru-RU" sz="1800" dirty="0" err="1">
                <a:effectLst/>
                <a:latin typeface="Times New Roman" panose="02020603050405020304" pitchFamily="18" charset="0"/>
                <a:ea typeface="Times New Roman" panose="02020603050405020304" pitchFamily="18" charset="0"/>
              </a:rPr>
              <a:t>висновку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починають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одночасно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переслідувати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цілі</a:t>
            </a:r>
            <a:r>
              <a:rPr lang="ru-RU" sz="1800" dirty="0">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rPr>
              <a:t>1) </a:t>
            </a:r>
            <a:r>
              <a:rPr lang="ru-RU" sz="1800" dirty="0" err="1">
                <a:effectLst/>
                <a:latin typeface="Times New Roman" panose="02020603050405020304" pitchFamily="18" charset="0"/>
                <a:ea typeface="Times New Roman" panose="02020603050405020304" pitchFamily="18" charset="0"/>
              </a:rPr>
              <a:t>зниження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рівня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напруги</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конфлікті</a:t>
            </a:r>
            <a:r>
              <a:rPr lang="ru-RU" sz="1800" dirty="0">
                <a:effectLst/>
                <a:latin typeface="Times New Roman" panose="02020603050405020304" pitchFamily="18" charset="0"/>
                <a:ea typeface="Times New Roman" panose="02020603050405020304" pitchFamily="18" charset="0"/>
              </a:rPr>
              <a:t> та </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rPr>
              <a:t>2) </a:t>
            </a:r>
            <a:r>
              <a:rPr lang="ru-RU" sz="1800" dirty="0" err="1">
                <a:effectLst/>
                <a:latin typeface="Times New Roman" panose="02020603050405020304" pitchFamily="18" charset="0"/>
                <a:ea typeface="Times New Roman" panose="02020603050405020304" pitchFamily="18" charset="0"/>
              </a:rPr>
              <a:t>забезпечення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мінімального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гарантованого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рівня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безпеки</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конфліктах</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безпекою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пов’язаних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опосередковано</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захист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мінімально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прийнятних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результатів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err="1">
                <a:effectLst/>
                <a:latin typeface="Times New Roman" panose="02020603050405020304" pitchFamily="18" charset="0"/>
                <a:ea typeface="Times New Roman" panose="02020603050405020304" pitchFamily="18" charset="0"/>
              </a:rPr>
              <a:t>Передумовами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деескалації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можуть</a:t>
            </a:r>
            <a:r>
              <a:rPr lang="ru-RU" sz="1800" dirty="0">
                <a:effectLst/>
                <a:latin typeface="Times New Roman" panose="02020603050405020304" pitchFamily="18" charset="0"/>
                <a:ea typeface="Times New Roman" panose="02020603050405020304" pitchFamily="18" charset="0"/>
              </a:rPr>
              <a:t> стати як </a:t>
            </a:r>
            <a:r>
              <a:rPr lang="ru-RU" sz="1800" dirty="0" err="1">
                <a:effectLst/>
                <a:latin typeface="Times New Roman" panose="02020603050405020304" pitchFamily="18" charset="0"/>
                <a:ea typeface="Times New Roman" panose="02020603050405020304" pitchFamily="18" charset="0"/>
              </a:rPr>
              <a:t>усвідомлення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обома</a:t>
            </a:r>
            <a:r>
              <a:rPr lang="ru-RU" sz="1800" dirty="0">
                <a:effectLst/>
                <a:latin typeface="Times New Roman" panose="02020603050405020304" pitchFamily="18" charset="0"/>
                <a:ea typeface="Times New Roman" panose="02020603050405020304" pitchFamily="18" charset="0"/>
              </a:rPr>
              <a:t> сторонами </a:t>
            </a:r>
            <a:r>
              <a:rPr lang="ru-RU" sz="1800" dirty="0" err="1">
                <a:effectLst/>
                <a:latin typeface="Times New Roman" panose="02020603050405020304" pitchFamily="18" charset="0"/>
                <a:ea typeface="Times New Roman" panose="02020603050405020304" pitchFamily="18" charset="0"/>
              </a:rPr>
              <a:t>безперспективності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подальшого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розвитку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так і </a:t>
            </a:r>
            <a:r>
              <a:rPr lang="ru-RU" sz="1800" dirty="0" err="1">
                <a:effectLst/>
                <a:latin typeface="Times New Roman" panose="02020603050405020304" pitchFamily="18" charset="0"/>
                <a:ea typeface="Times New Roman" panose="02020603050405020304" pitchFamily="18" charset="0"/>
              </a:rPr>
              <a:t>зміна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співвідношення</a:t>
            </a:r>
            <a:r>
              <a:rPr lang="ru-RU" sz="1800" dirty="0">
                <a:effectLst/>
                <a:latin typeface="Times New Roman" panose="02020603050405020304" pitchFamily="18" charset="0"/>
                <a:ea typeface="Times New Roman" panose="02020603050405020304" pitchFamily="18" charset="0"/>
              </a:rPr>
              <a:t> сил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ними в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ході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відкриваються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перспективи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швидкої</a:t>
            </a:r>
            <a:r>
              <a:rPr lang="ru-RU" sz="1800" dirty="0">
                <a:effectLst/>
                <a:latin typeface="Times New Roman" panose="02020603050405020304" pitchFamily="18" charset="0"/>
                <a:ea typeface="Times New Roman" panose="02020603050405020304" pitchFamily="18" charset="0"/>
              </a:rPr>
              <a:t> перемоги одного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суб’єктів</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можуть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також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втрутитися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інші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учасники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змінивши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співвідношення</a:t>
            </a:r>
            <a:r>
              <a:rPr lang="ru-RU" sz="1800" dirty="0">
                <a:effectLst/>
                <a:latin typeface="Times New Roman" panose="02020603050405020304" pitchFamily="18" charset="0"/>
                <a:ea typeface="Times New Roman" panose="02020603050405020304" pitchFamily="18" charset="0"/>
              </a:rPr>
              <a:t> сил,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процедури</a:t>
            </a:r>
            <a:r>
              <a:rPr lang="ru-RU" sz="1800" dirty="0">
                <a:effectLst/>
                <a:latin typeface="Times New Roman" panose="02020603050405020304" pitchFamily="18" charset="0"/>
                <a:ea typeface="Times New Roman" panose="02020603050405020304" pitchFamily="18" charset="0"/>
              </a:rPr>
              <a:t> й шляхи </a:t>
            </a:r>
            <a:r>
              <a:rPr lang="ru-RU" sz="1800" dirty="0" err="1">
                <a:effectLst/>
                <a:latin typeface="Times New Roman" panose="02020603050405020304" pitchFamily="18" charset="0"/>
                <a:ea typeface="Times New Roman" panose="02020603050405020304" pitchFamily="18" charset="0"/>
              </a:rPr>
              <a:t>розподілу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об’єкту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Іноді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проходить </a:t>
            </a:r>
            <a:r>
              <a:rPr lang="ru-RU" sz="1800" dirty="0" err="1">
                <a:effectLst/>
                <a:latin typeface="Times New Roman" panose="02020603050405020304" pitchFamily="18" charset="0"/>
                <a:ea typeface="Times New Roman" panose="02020603050405020304" pitchFamily="18" charset="0"/>
              </a:rPr>
              <a:t>крізь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декілька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послідовних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a:t>
            </a:r>
            <a:r>
              <a:rPr lang="ru-RU" sz="1800" dirty="0">
                <a:effectLst/>
                <a:latin typeface="Times New Roman" panose="02020603050405020304" pitchFamily="18" charset="0"/>
                <a:ea typeface="Times New Roman" panose="02020603050405020304" pitchFamily="18" charset="0"/>
              </a:rPr>
              <a:t> фаз </a:t>
            </a:r>
            <a:r>
              <a:rPr lang="ru-RU" sz="1800" dirty="0" err="1">
                <a:effectLst/>
                <a:latin typeface="Times New Roman" panose="02020603050405020304" pitchFamily="18" charset="0"/>
                <a:ea typeface="Times New Roman" panose="02020603050405020304" pitchFamily="18" charset="0"/>
              </a:rPr>
              <a:t>деескалації</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ескалації</a:t>
            </a:r>
            <a:r>
              <a:rPr lang="ru-RU" sz="1800" dirty="0">
                <a:effectLst/>
                <a:latin typeface="Times New Roman" panose="02020603050405020304" pitchFamily="18" charset="0"/>
                <a:ea typeface="Times New Roman" panose="02020603050405020304" pitchFamily="18" charset="0"/>
              </a:rPr>
              <a:t>, коли </a:t>
            </a:r>
            <a:r>
              <a:rPr lang="ru-RU" sz="1800" dirty="0" err="1">
                <a:effectLst/>
                <a:latin typeface="Times New Roman" panose="02020603050405020304" pitchFamily="18" charset="0"/>
                <a:ea typeface="Times New Roman" panose="02020603050405020304" pitchFamily="18" charset="0"/>
              </a:rPr>
              <a:t>досягнуті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домовленості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порушуються</a:t>
            </a:r>
            <a:r>
              <a:rPr lang="ru-RU" sz="1800" dirty="0">
                <a:effectLst/>
                <a:latin typeface="Times New Roman" panose="02020603050405020304" pitchFamily="18" charset="0"/>
                <a:ea typeface="Times New Roman" panose="02020603050405020304" pitchFamily="18" charset="0"/>
              </a:rPr>
              <a:t>, а </a:t>
            </a:r>
            <a:r>
              <a:rPr lang="ru-RU" sz="1800" dirty="0" err="1">
                <a:effectLst/>
                <a:latin typeface="Times New Roman" panose="02020603050405020304" pitchFamily="18" charset="0"/>
                <a:ea typeface="Times New Roman" panose="02020603050405020304" pitchFamily="18" charset="0"/>
              </a:rPr>
              <a:t>незначна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взаємна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довіра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руйнується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односторонніх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Механізми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підтримання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довгострокової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стабільності</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гарантування</a:t>
            </a:r>
            <a:r>
              <a:rPr lang="ru-RU" sz="1800" dirty="0">
                <a:effectLst/>
                <a:latin typeface="Times New Roman" panose="02020603050405020304" pitchFamily="18" charset="0"/>
                <a:ea typeface="Times New Roman" panose="02020603050405020304" pitchFamily="18" charset="0"/>
              </a:rPr>
              <a:t> сторонам </a:t>
            </a:r>
            <a:r>
              <a:rPr lang="ru-RU" sz="1800" dirty="0" err="1">
                <a:effectLst/>
                <a:latin typeface="Times New Roman" panose="02020603050405020304" pitchFamily="18" charset="0"/>
                <a:ea typeface="Times New Roman" panose="02020603050405020304" pitchFamily="18" charset="0"/>
              </a:rPr>
              <a:t>мінімального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рівня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захищеності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їхніх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інтересів</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важливе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завдання</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стадії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деескалації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rPr>
              <a:t>Основною проблемою в </a:t>
            </a:r>
            <a:r>
              <a:rPr lang="ru-RU" sz="1800" dirty="0" err="1">
                <a:effectLst/>
                <a:latin typeface="Times New Roman" panose="02020603050405020304" pitchFamily="18" charset="0"/>
                <a:ea typeface="Times New Roman" panose="02020603050405020304" pitchFamily="18" charset="0"/>
              </a:rPr>
              <a:t>процесі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деескалації</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її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загрозливий</a:t>
            </a:r>
            <a:r>
              <a:rPr lang="ru-RU" sz="1800" dirty="0">
                <a:effectLst/>
                <a:latin typeface="Times New Roman" panose="02020603050405020304" pitchFamily="18" charset="0"/>
                <a:ea typeface="Times New Roman" panose="02020603050405020304" pitchFamily="18" charset="0"/>
              </a:rPr>
              <a:t> характер, </a:t>
            </a:r>
            <a:r>
              <a:rPr lang="ru-RU" sz="1800" dirty="0" err="1">
                <a:effectLst/>
                <a:latin typeface="Times New Roman" panose="02020603050405020304" pitchFamily="18" charset="0"/>
                <a:ea typeface="Times New Roman" panose="02020603050405020304" pitchFamily="18" charset="0"/>
              </a:rPr>
              <a:t>адже</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ході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сторона,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послаблює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позиції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ризикує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програти</a:t>
            </a:r>
            <a:r>
              <a:rPr lang="ru-RU" sz="1800" dirty="0">
                <a:effectLst/>
                <a:latin typeface="Times New Roman" panose="02020603050405020304" pitchFamily="18" charset="0"/>
                <a:ea typeface="Times New Roman" panose="02020603050405020304" pitchFamily="18" charset="0"/>
              </a:rPr>
              <a:t>, а без такого </a:t>
            </a:r>
            <a:r>
              <a:rPr lang="ru-RU" sz="1800" dirty="0" err="1">
                <a:effectLst/>
                <a:latin typeface="Times New Roman" panose="02020603050405020304" pitchFamily="18" charset="0"/>
                <a:ea typeface="Times New Roman" panose="02020603050405020304" pitchFamily="18" charset="0"/>
              </a:rPr>
              <a:t>послаблення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деескалації</a:t>
            </a:r>
            <a:r>
              <a:rPr lang="ru-RU" sz="1800" dirty="0">
                <a:effectLst/>
                <a:latin typeface="Times New Roman" panose="02020603050405020304" pitchFamily="18" charset="0"/>
                <a:ea typeface="Times New Roman" panose="02020603050405020304" pitchFamily="18" charset="0"/>
              </a:rPr>
              <a:t> бути не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цьому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можна</a:t>
            </a:r>
            <a:r>
              <a:rPr lang="ru-RU" sz="1800" dirty="0">
                <a:effectLst/>
                <a:latin typeface="Times New Roman" panose="02020603050405020304" pitchFamily="18" charset="0"/>
                <a:ea typeface="Times New Roman" panose="02020603050405020304" pitchFamily="18" charset="0"/>
              </a:rPr>
              <a:t> легко </a:t>
            </a:r>
            <a:r>
              <a:rPr lang="ru-RU" sz="1800" dirty="0" err="1">
                <a:effectLst/>
                <a:latin typeface="Times New Roman" panose="02020603050405020304" pitchFamily="18" charset="0"/>
                <a:ea typeface="Times New Roman" panose="02020603050405020304" pitchFamily="18" charset="0"/>
              </a:rPr>
              <a:t>пересвідчитися</a:t>
            </a:r>
            <a:r>
              <a:rPr lang="ru-RU" sz="1800" dirty="0">
                <a:effectLst/>
                <a:latin typeface="Times New Roman" panose="02020603050405020304" pitchFamily="18" charset="0"/>
                <a:ea typeface="Times New Roman" panose="02020603050405020304" pitchFamily="18" charset="0"/>
              </a:rPr>
              <a:t> на прикладах </a:t>
            </a:r>
            <a:r>
              <a:rPr lang="ru-RU" sz="1800" dirty="0" err="1">
                <a:effectLst/>
                <a:latin typeface="Times New Roman" panose="02020603050405020304" pitchFamily="18" charset="0"/>
                <a:ea typeface="Times New Roman" panose="02020603050405020304" pitchFamily="18" charset="0"/>
              </a:rPr>
              <a:t>дії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згадуваної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дилеми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безпеки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в теоретико-</a:t>
            </a:r>
            <a:r>
              <a:rPr lang="ru-RU" sz="1800" dirty="0" err="1">
                <a:effectLst/>
                <a:latin typeface="Times New Roman" panose="02020603050405020304" pitchFamily="18" charset="0"/>
                <a:ea typeface="Times New Roman" panose="02020603050405020304" pitchFamily="18" charset="0"/>
              </a:rPr>
              <a:t>ігровому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варіанті</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відомої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стратегічної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гри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дилема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в’язня</a:t>
            </a:r>
            <a:r>
              <a:rPr lang="ru-RU" sz="1800" dirty="0">
                <a:effectLst/>
                <a:latin typeface="Times New Roman" panose="02020603050405020304" pitchFamily="18" charset="0"/>
                <a:ea typeface="Times New Roman" panose="02020603050405020304" pitchFamily="18" charset="0"/>
              </a:rPr>
              <a:t>». Як в </a:t>
            </a:r>
            <a:r>
              <a:rPr lang="ru-RU" sz="1800" dirty="0" err="1">
                <a:effectLst/>
                <a:latin typeface="Times New Roman" panose="02020603050405020304" pitchFamily="18" charset="0"/>
                <a:ea typeface="Times New Roman" panose="02020603050405020304" pitchFamily="18" charset="0"/>
              </a:rPr>
              <a:t>першому</a:t>
            </a:r>
            <a:r>
              <a:rPr lang="ru-RU" sz="1800" dirty="0">
                <a:effectLst/>
                <a:latin typeface="Times New Roman" panose="02020603050405020304" pitchFamily="18" charset="0"/>
                <a:ea typeface="Times New Roman" panose="02020603050405020304" pitchFamily="18" charset="0"/>
              </a:rPr>
              <a:t>, так і в </a:t>
            </a:r>
            <a:r>
              <a:rPr lang="ru-RU" sz="1800" dirty="0" err="1">
                <a:effectLst/>
                <a:latin typeface="Times New Roman" panose="02020603050405020304" pitchFamily="18" charset="0"/>
                <a:ea typeface="Times New Roman" panose="02020603050405020304" pitchFamily="18" charset="0"/>
              </a:rPr>
              <a:t>останньому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випадках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стратегічна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невизначеність</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дає</a:t>
            </a:r>
            <a:r>
              <a:rPr lang="ru-RU" sz="1800" dirty="0">
                <a:effectLst/>
                <a:latin typeface="Times New Roman" panose="02020603050405020304" pitchFamily="18" charset="0"/>
                <a:ea typeface="Times New Roman" panose="02020603050405020304" pitchFamily="18" charset="0"/>
              </a:rPr>
              <a:t> сторонам </a:t>
            </a:r>
            <a:r>
              <a:rPr lang="ru-RU" sz="1800" dirty="0" err="1">
                <a:effectLst/>
                <a:latin typeface="Times New Roman" panose="02020603050405020304" pitchFamily="18" charset="0"/>
                <a:ea typeface="Times New Roman" panose="02020603050405020304" pitchFamily="18" charset="0"/>
              </a:rPr>
              <a:t>змоги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обирати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стратегії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співробітництва</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цієї</a:t>
            </a:r>
            <a:r>
              <a:rPr lang="ru-RU" sz="1800" dirty="0">
                <a:effectLst/>
                <a:latin typeface="Times New Roman" panose="02020603050405020304" pitchFamily="18" charset="0"/>
                <a:ea typeface="Times New Roman" panose="02020603050405020304" pitchFamily="18" charset="0"/>
              </a:rPr>
              <a:t> причини </a:t>
            </a:r>
            <a:r>
              <a:rPr lang="ru-RU" sz="1800" dirty="0" err="1">
                <a:effectLst/>
                <a:latin typeface="Times New Roman" panose="02020603050405020304" pitchFamily="18" charset="0"/>
                <a:ea typeface="Times New Roman" panose="02020603050405020304" pitchFamily="18" charset="0"/>
              </a:rPr>
              <a:t>деескалація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являє</a:t>
            </a:r>
            <a:r>
              <a:rPr lang="ru-RU" sz="1800" dirty="0">
                <a:effectLst/>
                <a:latin typeface="Times New Roman" panose="02020603050405020304" pitchFamily="18" charset="0"/>
                <a:ea typeface="Times New Roman" panose="02020603050405020304" pitchFamily="18" charset="0"/>
              </a:rPr>
              <a:t> собою </a:t>
            </a:r>
            <a:r>
              <a:rPr lang="ru-RU" sz="1800" dirty="0" err="1">
                <a:effectLst/>
                <a:latin typeface="Times New Roman" panose="02020603050405020304" pitchFamily="18" charset="0"/>
                <a:ea typeface="Times New Roman" panose="02020603050405020304" pitchFamily="18" charset="0"/>
              </a:rPr>
              <a:t>послідовність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дуже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обмежених</a:t>
            </a:r>
            <a:r>
              <a:rPr lang="ru-RU" sz="1800" dirty="0">
                <a:effectLst/>
                <a:latin typeface="Times New Roman" panose="02020603050405020304" pitchFamily="18" charset="0"/>
                <a:ea typeface="Times New Roman" panose="02020603050405020304" pitchFamily="18" charset="0"/>
              </a:rPr>
              <a:t> поступок, </a:t>
            </a:r>
            <a:r>
              <a:rPr lang="ru-RU" sz="1800" dirty="0" err="1">
                <a:effectLst/>
                <a:latin typeface="Times New Roman" panose="02020603050405020304" pitchFamily="18" charset="0"/>
                <a:ea typeface="Times New Roman" panose="02020603050405020304" pitchFamily="18" charset="0"/>
              </a:rPr>
              <a:t>основна</a:t>
            </a:r>
            <a:r>
              <a:rPr lang="ru-RU" sz="1800" dirty="0">
                <a:effectLst/>
                <a:latin typeface="Times New Roman" panose="02020603050405020304" pitchFamily="18" charset="0"/>
                <a:ea typeface="Times New Roman" panose="02020603050405020304" pitchFamily="18" charset="0"/>
              </a:rPr>
              <a:t> мета </a:t>
            </a:r>
            <a:r>
              <a:rPr lang="ru-RU" sz="1800" dirty="0" err="1">
                <a:effectLst/>
                <a:latin typeface="Times New Roman" panose="02020603050405020304" pitchFamily="18" charset="0"/>
                <a:ea typeface="Times New Roman" panose="02020603050405020304" pitchFamily="18" charset="0"/>
              </a:rPr>
              <a:t>яких</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продемонструвати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готовність</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зміни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позиції</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rPr>
              <a:t>Разом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позиціями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змінюється</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сприйняття</a:t>
            </a:r>
            <a:r>
              <a:rPr lang="ru-RU" sz="1800" dirty="0">
                <a:effectLst/>
                <a:latin typeface="Times New Roman" panose="02020603050405020304" pitchFamily="18" charset="0"/>
                <a:ea typeface="Times New Roman" panose="02020603050405020304" pitchFamily="18" charset="0"/>
              </a:rPr>
              <a:t> сторонами самого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виглядає</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спільна</a:t>
            </a:r>
            <a:r>
              <a:rPr lang="ru-RU" sz="1800" dirty="0">
                <a:effectLst/>
                <a:latin typeface="Times New Roman" panose="02020603050405020304" pitchFamily="18" charset="0"/>
                <a:ea typeface="Times New Roman" panose="02020603050405020304" pitchFamily="18" charset="0"/>
              </a:rPr>
              <a:t> проблема. </a:t>
            </a:r>
            <a:r>
              <a:rPr lang="ru-RU" sz="1800" dirty="0" err="1">
                <a:effectLst/>
                <a:latin typeface="Times New Roman" panose="02020603050405020304" pitchFamily="18" charset="0"/>
                <a:ea typeface="Times New Roman" panose="02020603050405020304" pitchFamily="18" charset="0"/>
              </a:rPr>
              <a:t>Ця</a:t>
            </a:r>
            <a:r>
              <a:rPr lang="ru-RU" sz="1800" dirty="0">
                <a:effectLst/>
                <a:latin typeface="Times New Roman" panose="02020603050405020304" pitchFamily="18" charset="0"/>
                <a:ea typeface="Times New Roman" panose="02020603050405020304" pitchFamily="18" charset="0"/>
              </a:rPr>
              <a:t> проблема </a:t>
            </a:r>
            <a:r>
              <a:rPr lang="ru-RU" sz="1800" dirty="0" err="1">
                <a:effectLst/>
                <a:latin typeface="Times New Roman" panose="02020603050405020304" pitchFamily="18" charset="0"/>
                <a:ea typeface="Times New Roman" panose="02020603050405020304" pitchFamily="18" charset="0"/>
              </a:rPr>
              <a:t>вимагає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а </a:t>
            </a:r>
            <a:r>
              <a:rPr lang="ru-RU" sz="1800" dirty="0" err="1">
                <a:effectLst/>
                <a:latin typeface="Times New Roman" panose="02020603050405020304" pitchFamily="18" charset="0"/>
                <a:ea typeface="Times New Roman" panose="02020603050405020304" pitchFamily="18" charset="0"/>
              </a:rPr>
              <a:t>щоб</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вирішити</a:t>
            </a:r>
            <a:r>
              <a:rPr lang="ru-RU" sz="1800" dirty="0">
                <a:effectLst/>
                <a:latin typeface="Times New Roman" panose="02020603050405020304" pitchFamily="18" charset="0"/>
                <a:ea typeface="Times New Roman" panose="02020603050405020304" pitchFamily="18" charset="0"/>
              </a:rPr>
              <a:t> сторонам </a:t>
            </a:r>
            <a:r>
              <a:rPr lang="ru-RU" sz="1800" dirty="0" err="1">
                <a:effectLst/>
                <a:latin typeface="Times New Roman" panose="02020603050405020304" pitchFamily="18" charset="0"/>
                <a:ea typeface="Times New Roman" panose="02020603050405020304" pitchFamily="18" charset="0"/>
              </a:rPr>
              <a:t>необхідно</a:t>
            </a:r>
            <a:r>
              <a:rPr lang="ru-RU" sz="1800" dirty="0">
                <a:effectLst/>
                <a:latin typeface="Times New Roman" panose="02020603050405020304" pitchFamily="18" charset="0"/>
                <a:ea typeface="Times New Roman" panose="02020603050405020304" pitchFamily="18" charset="0"/>
              </a:rPr>
              <a:t> стати партнерами. Партнерство в </a:t>
            </a:r>
            <a:r>
              <a:rPr lang="ru-RU" sz="1800" dirty="0" err="1">
                <a:effectLst/>
                <a:latin typeface="Times New Roman" panose="02020603050405020304" pitchFamily="18" charset="0"/>
                <a:ea typeface="Times New Roman" panose="02020603050405020304" pitchFamily="18" charset="0"/>
              </a:rPr>
              <a:t>цьому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випадку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означає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визнання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легітимності</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обґрунтованості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вимог</a:t>
            </a:r>
            <a:r>
              <a:rPr lang="ru-RU" sz="1800" dirty="0">
                <a:effectLst/>
                <a:latin typeface="Times New Roman" panose="02020603050405020304" pitchFamily="18" charset="0"/>
                <a:ea typeface="Times New Roman" panose="02020603050405020304" pitchFamily="18" charset="0"/>
              </a:rPr>
              <a:t> одна </a:t>
            </a:r>
            <a:r>
              <a:rPr lang="ru-RU" sz="1800" dirty="0" err="1">
                <a:effectLst/>
                <a:latin typeface="Times New Roman" panose="02020603050405020304" pitchFamily="18" charset="0"/>
                <a:ea typeface="Times New Roman" panose="02020603050405020304" pitchFamily="18" charset="0"/>
              </a:rPr>
              <a:t>одної</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пошук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спільних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стратегій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спрямованих</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пошук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компромісного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Конфлікти</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яких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об’єктне</a:t>
            </a:r>
            <a:r>
              <a:rPr lang="ru-RU" sz="1800" dirty="0">
                <a:effectLst/>
                <a:latin typeface="Times New Roman" panose="02020603050405020304" pitchFamily="18" charset="0"/>
                <a:ea typeface="Times New Roman" panose="02020603050405020304" pitchFamily="18" charset="0"/>
              </a:rPr>
              <a:t> поле </a:t>
            </a:r>
            <a:r>
              <a:rPr lang="ru-RU" sz="1800" dirty="0" err="1">
                <a:effectLst/>
                <a:latin typeface="Times New Roman" panose="02020603050405020304" pitchFamily="18" charset="0"/>
                <a:ea typeface="Times New Roman" panose="02020603050405020304" pitchFamily="18" charset="0"/>
              </a:rPr>
              <a:t>піддається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розширенню</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розподілу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проходять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стадію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деескалації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швидше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Успішна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деескалація</a:t>
            </a:r>
            <a:r>
              <a:rPr lang="ru-RU" sz="1800" dirty="0">
                <a:effectLst/>
                <a:latin typeface="Times New Roman" panose="02020603050405020304" pitchFamily="18" charset="0"/>
                <a:ea typeface="Times New Roman" panose="02020603050405020304" pitchFamily="18" charset="0"/>
              </a:rPr>
              <a:t> переводить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стадію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врегулювання</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a:effectLst/>
                <a:latin typeface="Times New Roman" panose="02020603050405020304" pitchFamily="18" charset="0"/>
                <a:ea typeface="Times New Roman" panose="02020603050405020304" pitchFamily="18" charset="0"/>
              </a:rPr>
              <a:t>6. Фаза </a:t>
            </a:r>
            <a:r>
              <a:rPr lang="ru-RU" sz="1800" b="1" dirty="0" err="1">
                <a:effectLst/>
                <a:latin typeface="Times New Roman" panose="02020603050405020304" pitchFamily="18" charset="0"/>
                <a:ea typeface="Times New Roman" panose="02020603050405020304" pitchFamily="18" charset="0"/>
              </a:rPr>
              <a:t>врегулювання</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міжнародного</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передбачає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зближення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позицій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зняття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найгостріших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протиріч</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відносинах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ними. </a:t>
            </a:r>
            <a:r>
              <a:rPr lang="ru-RU" sz="1800" dirty="0" err="1">
                <a:effectLst/>
                <a:latin typeface="Times New Roman" panose="02020603050405020304" pitchFamily="18" charset="0"/>
                <a:ea typeface="Times New Roman" panose="02020603050405020304" pitchFamily="18" charset="0"/>
              </a:rPr>
              <a:t>Врегулювання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бути </a:t>
            </a:r>
            <a:r>
              <a:rPr lang="ru-RU" sz="1800" dirty="0" err="1">
                <a:effectLst/>
                <a:latin typeface="Times New Roman" panose="02020603050405020304" pitchFamily="18" charset="0"/>
                <a:ea typeface="Times New Roman" panose="02020603050405020304" pitchFamily="18" charset="0"/>
              </a:rPr>
              <a:t>частковим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спрямованим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найбільш</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очевидні</a:t>
            </a:r>
            <a:r>
              <a:rPr lang="ru-RU" sz="1800" dirty="0">
                <a:effectLst/>
                <a:latin typeface="Times New Roman" panose="02020603050405020304" pitchFamily="18" charset="0"/>
                <a:ea typeface="Times New Roman" panose="02020603050405020304" pitchFamily="18" charset="0"/>
              </a:rPr>
              <a:t> прояви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Воно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здатне</a:t>
            </a:r>
            <a:r>
              <a:rPr lang="ru-RU" sz="1800" dirty="0">
                <a:effectLst/>
                <a:latin typeface="Times New Roman" panose="02020603050405020304" pitchFamily="18" charset="0"/>
                <a:ea typeface="Times New Roman" panose="02020603050405020304" pitchFamily="18" charset="0"/>
              </a:rPr>
              <a:t> внести </a:t>
            </a:r>
            <a:r>
              <a:rPr lang="ru-RU" sz="1800" dirty="0" err="1">
                <a:effectLst/>
                <a:latin typeface="Times New Roman" panose="02020603050405020304" pitchFamily="18" charset="0"/>
                <a:ea typeface="Times New Roman" panose="02020603050405020304" pitchFamily="18" charset="0"/>
              </a:rPr>
              <a:t>корективи</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сприйняття</a:t>
            </a:r>
            <a:r>
              <a:rPr lang="ru-RU" sz="1800" dirty="0">
                <a:effectLst/>
                <a:latin typeface="Times New Roman" panose="02020603050405020304" pitchFamily="18" charset="0"/>
                <a:ea typeface="Times New Roman" panose="02020603050405020304" pitchFamily="18" charset="0"/>
              </a:rPr>
              <a:t> сторонами </a:t>
            </a:r>
            <a:r>
              <a:rPr lang="ru-RU" sz="1800" dirty="0" err="1">
                <a:effectLst/>
                <a:latin typeface="Times New Roman" panose="02020603050405020304" pitchFamily="18" charset="0"/>
                <a:ea typeface="Times New Roman" panose="02020603050405020304" pitchFamily="18" charset="0"/>
              </a:rPr>
              <a:t>об’єкту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та одна </a:t>
            </a:r>
            <a:r>
              <a:rPr lang="ru-RU" sz="1800" dirty="0" err="1">
                <a:effectLst/>
                <a:latin typeface="Times New Roman" panose="02020603050405020304" pitchFamily="18" charset="0"/>
                <a:ea typeface="Times New Roman" panose="02020603050405020304" pitchFamily="18" charset="0"/>
              </a:rPr>
              <a:t>одної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досягається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компроміс</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Останній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бути як </a:t>
            </a:r>
            <a:r>
              <a:rPr lang="ru-RU" sz="1800" dirty="0" err="1">
                <a:effectLst/>
                <a:latin typeface="Times New Roman" panose="02020603050405020304" pitchFamily="18" charset="0"/>
                <a:ea typeface="Times New Roman" panose="02020603050405020304" pitchFamily="18" charset="0"/>
              </a:rPr>
              <a:t>постійним</a:t>
            </a:r>
            <a:r>
              <a:rPr lang="ru-RU" sz="1800" dirty="0">
                <a:effectLst/>
                <a:latin typeface="Times New Roman" panose="02020603050405020304" pitchFamily="18" charset="0"/>
                <a:ea typeface="Times New Roman" panose="02020603050405020304" pitchFamily="18" charset="0"/>
              </a:rPr>
              <a:t>, так і </a:t>
            </a:r>
            <a:r>
              <a:rPr lang="ru-RU" sz="1800" dirty="0" err="1">
                <a:effectLst/>
                <a:latin typeface="Times New Roman" panose="02020603050405020304" pitchFamily="18" charset="0"/>
                <a:ea typeface="Times New Roman" panose="02020603050405020304" pitchFamily="18" charset="0"/>
              </a:rPr>
              <a:t>тимчасовим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Надійність</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тривалість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компромісу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залежить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переговорної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техніки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яка </a:t>
            </a:r>
            <a:r>
              <a:rPr lang="ru-RU" sz="1800" dirty="0" err="1">
                <a:effectLst/>
                <a:latin typeface="Times New Roman" panose="02020603050405020304" pitchFamily="18" charset="0"/>
                <a:ea typeface="Times New Roman" panose="02020603050405020304" pitchFamily="18" charset="0"/>
              </a:rPr>
              <a:t>впливає</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розподіл</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цінностей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лежать в </a:t>
            </a:r>
            <a:r>
              <a:rPr lang="ru-RU" sz="1800" dirty="0" err="1">
                <a:effectLst/>
                <a:latin typeface="Times New Roman" panose="02020603050405020304" pitchFamily="18" charset="0"/>
                <a:ea typeface="Times New Roman" panose="02020603050405020304" pitchFamily="18" charset="0"/>
              </a:rPr>
              <a:t>основі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Компроміс</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залишає</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всіх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враження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вони </a:t>
            </a:r>
            <a:r>
              <a:rPr lang="ru-RU" sz="1800" dirty="0" err="1">
                <a:effectLst/>
                <a:latin typeface="Times New Roman" panose="02020603050405020304" pitchFamily="18" charset="0"/>
                <a:ea typeface="Times New Roman" panose="02020603050405020304" pitchFamily="18" charset="0"/>
              </a:rPr>
              <a:t>отримали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достатню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частину</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ідеальною</a:t>
            </a:r>
            <a:r>
              <a:rPr lang="ru-RU" sz="1800" dirty="0">
                <a:effectLst/>
                <a:latin typeface="Times New Roman" panose="02020603050405020304" pitchFamily="18" charset="0"/>
                <a:ea typeface="Times New Roman" panose="02020603050405020304" pitchFamily="18" charset="0"/>
              </a:rPr>
              <a:t> метою </a:t>
            </a:r>
            <a:r>
              <a:rPr lang="ru-RU" sz="1800" dirty="0" err="1">
                <a:effectLst/>
                <a:latin typeface="Times New Roman" panose="02020603050405020304" pitchFamily="18" charset="0"/>
                <a:ea typeface="Times New Roman" panose="02020603050405020304" pitchFamily="18" charset="0"/>
              </a:rPr>
              <a:t>врегулювання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Можна</a:t>
            </a:r>
            <a:r>
              <a:rPr lang="ru-RU" sz="1800" dirty="0">
                <a:effectLst/>
                <a:latin typeface="Times New Roman" panose="02020603050405020304" pitchFamily="18" charset="0"/>
                <a:ea typeface="Times New Roman" panose="02020603050405020304" pitchFamily="18" charset="0"/>
              </a:rPr>
              <a:t> легко </a:t>
            </a:r>
            <a:r>
              <a:rPr lang="ru-RU" sz="1800" dirty="0" err="1">
                <a:effectLst/>
                <a:latin typeface="Times New Roman" panose="02020603050405020304" pitchFamily="18" charset="0"/>
                <a:ea typeface="Times New Roman" panose="02020603050405020304" pitchFamily="18" charset="0"/>
              </a:rPr>
              <a:t>пересвідчитись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деяких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ситуаціях</a:t>
            </a:r>
            <a:r>
              <a:rPr lang="ru-RU" sz="1800" dirty="0">
                <a:effectLst/>
                <a:latin typeface="Times New Roman" panose="02020603050405020304" pitchFamily="18" charset="0"/>
                <a:ea typeface="Times New Roman" panose="02020603050405020304" pitchFamily="18" charset="0"/>
              </a:rPr>
              <a:t> такого </a:t>
            </a:r>
            <a:r>
              <a:rPr lang="ru-RU" sz="1800" dirty="0" err="1">
                <a:effectLst/>
                <a:latin typeface="Times New Roman" panose="02020603050405020304" pitchFamily="18" charset="0"/>
                <a:ea typeface="Times New Roman" panose="02020603050405020304" pitchFamily="18" charset="0"/>
              </a:rPr>
              <a:t>компромісу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досягти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надзвичайно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важко</a:t>
            </a:r>
            <a:r>
              <a:rPr lang="ru-RU" sz="1800" dirty="0">
                <a:effectLst/>
                <a:latin typeface="Times New Roman" panose="02020603050405020304" pitchFamily="18" charset="0"/>
                <a:ea typeface="Times New Roman" panose="02020603050405020304" pitchFamily="18" charset="0"/>
              </a:rPr>
              <a:t>, особливо в </a:t>
            </a:r>
            <a:r>
              <a:rPr lang="ru-RU" sz="1800" dirty="0" err="1">
                <a:effectLst/>
                <a:latin typeface="Times New Roman" panose="02020603050405020304" pitchFamily="18" charset="0"/>
                <a:ea typeface="Times New Roman" panose="02020603050405020304" pitchFamily="18" charset="0"/>
              </a:rPr>
              <a:t>конфліктах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міжнародних</a:t>
            </a:r>
            <a:r>
              <a:rPr lang="ru-RU" sz="1800" dirty="0">
                <a:effectLst/>
                <a:latin typeface="Times New Roman" panose="02020603050405020304" pitchFamily="18" charset="0"/>
                <a:ea typeface="Times New Roman" panose="02020603050405020304" pitchFamily="18" charset="0"/>
              </a:rPr>
              <a:t>. Коли </a:t>
            </a:r>
            <a:r>
              <a:rPr lang="ru-RU" sz="1800" dirty="0" err="1">
                <a:effectLst/>
                <a:latin typeface="Times New Roman" panose="02020603050405020304" pitchFamily="18" charset="0"/>
                <a:ea typeface="Times New Roman" panose="02020603050405020304" pitchFamily="18" charset="0"/>
              </a:rPr>
              <a:t>об’єктом</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безпека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важко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задовольнитися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мінімумом</a:t>
            </a:r>
            <a:r>
              <a:rPr lang="ru-RU" sz="1800" dirty="0">
                <a:effectLst/>
                <a:latin typeface="Times New Roman" panose="02020603050405020304" pitchFamily="18" charset="0"/>
                <a:ea typeface="Times New Roman" panose="02020603050405020304" pitchFamily="18" charset="0"/>
              </a:rPr>
              <a:t> і бути </a:t>
            </a:r>
            <a:r>
              <a:rPr lang="ru-RU" sz="1800" dirty="0" err="1">
                <a:effectLst/>
                <a:latin typeface="Times New Roman" panose="02020603050405020304" pitchFamily="18" charset="0"/>
                <a:ea typeface="Times New Roman" panose="02020603050405020304" pitchFamily="18" charset="0"/>
              </a:rPr>
              <a:t>впевненим</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достатності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досягнутого</a:t>
            </a:r>
            <a:r>
              <a:rPr lang="ru-RU" sz="1800" dirty="0">
                <a:effectLst/>
                <a:latin typeface="Times New Roman" panose="02020603050405020304" pitchFamily="18" charset="0"/>
                <a:ea typeface="Times New Roman" panose="02020603050405020304" pitchFamily="18" charset="0"/>
              </a:rPr>
              <a:t>. Так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досягнення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компромісу</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знаття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гострих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протиріч</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стосовно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деяких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аспектів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гарантує</a:t>
            </a:r>
            <a:r>
              <a:rPr lang="ru-RU" sz="1800" dirty="0">
                <a:effectLst/>
                <a:latin typeface="Times New Roman" panose="02020603050405020304" pitchFamily="18" charset="0"/>
                <a:ea typeface="Times New Roman" panose="02020603050405020304" pitchFamily="18" charset="0"/>
              </a:rPr>
              <a:t> того,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сторонами не повернуться до </a:t>
            </a:r>
            <a:r>
              <a:rPr lang="ru-RU" sz="1800" dirty="0" err="1">
                <a:effectLst/>
                <a:latin typeface="Times New Roman" panose="02020603050405020304" pitchFamily="18" charset="0"/>
                <a:ea typeface="Times New Roman" panose="02020603050405020304" pitchFamily="18" charset="0"/>
              </a:rPr>
              <a:t>латентної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фази</a:t>
            </a:r>
            <a:r>
              <a:rPr lang="uk-UA" sz="1800" dirty="0">
                <a:effectLst/>
                <a:latin typeface="Times New Roman" panose="02020603050405020304" pitchFamily="18" charset="0"/>
                <a:ea typeface="Times New Roman" panose="02020603050405020304" pitchFamily="18" charset="0"/>
              </a:rPr>
              <a:t>.</a:t>
            </a:r>
          </a:p>
          <a:p>
            <a:pPr indent="540385" algn="just">
              <a:lnSpc>
                <a:spcPts val="1800"/>
              </a:lnSpc>
            </a:pPr>
            <a:r>
              <a:rPr lang="ru-RU" sz="1800" b="1" dirty="0" err="1">
                <a:effectLst/>
                <a:latin typeface="Times New Roman" panose="02020603050405020304" pitchFamily="18" charset="0"/>
                <a:ea typeface="Times New Roman" panose="02020603050405020304" pitchFamily="18" charset="0"/>
              </a:rPr>
              <a:t>Надати</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такі</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гарантії</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може</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вирішення</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конфлікту</a:t>
            </a:r>
            <a:r>
              <a:rPr lang="ru-RU" sz="1800" b="1" dirty="0">
                <a:effectLst/>
                <a:latin typeface="Times New Roman" panose="02020603050405020304" pitchFamily="18" charset="0"/>
                <a:ea typeface="Times New Roman" panose="02020603050405020304" pitchFamily="18" charset="0"/>
              </a:rPr>
              <a:t> – </a:t>
            </a:r>
            <a:r>
              <a:rPr lang="ru-RU" sz="1800" b="1" dirty="0" err="1">
                <a:effectLst/>
                <a:latin typeface="Times New Roman" panose="02020603050405020304" pitchFamily="18" charset="0"/>
                <a:ea typeface="Times New Roman" panose="02020603050405020304" pitchFamily="18" charset="0"/>
              </a:rPr>
              <a:t>комплексне</a:t>
            </a:r>
            <a:r>
              <a:rPr lang="ru-RU" sz="1800" b="1" dirty="0">
                <a:effectLst/>
                <a:latin typeface="Times New Roman" panose="02020603050405020304" pitchFamily="18" charset="0"/>
                <a:ea typeface="Times New Roman" panose="02020603050405020304" pitchFamily="18" charset="0"/>
              </a:rPr>
              <a:t> й </a:t>
            </a:r>
            <a:r>
              <a:rPr lang="ru-RU" sz="1800" b="1" dirty="0" err="1">
                <a:effectLst/>
                <a:latin typeface="Times New Roman" panose="02020603050405020304" pitchFamily="18" charset="0"/>
                <a:ea typeface="Times New Roman" panose="02020603050405020304" pitchFamily="18" charset="0"/>
              </a:rPr>
              <a:t>повне</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усунення</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його</a:t>
            </a:r>
            <a:r>
              <a:rPr lang="ru-RU" sz="1800" b="1" dirty="0">
                <a:effectLst/>
                <a:latin typeface="Times New Roman" panose="02020603050405020304" pitchFamily="18" charset="0"/>
                <a:ea typeface="Times New Roman" panose="02020603050405020304" pitchFamily="18" charset="0"/>
              </a:rPr>
              <a:t> причин, до </a:t>
            </a:r>
            <a:r>
              <a:rPr lang="ru-RU" sz="1800" b="1" dirty="0" err="1">
                <a:effectLst/>
                <a:latin typeface="Times New Roman" panose="02020603050405020304" pitchFamily="18" charset="0"/>
                <a:ea typeface="Times New Roman" panose="02020603050405020304" pitchFamily="18" charset="0"/>
              </a:rPr>
              <a:t>якого</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можна</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висунути</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наступні</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вимоги</a:t>
            </a:r>
            <a:r>
              <a:rPr lang="ru-RU" sz="1800" b="1"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err="1">
                <a:effectLst/>
                <a:latin typeface="Times New Roman" panose="02020603050405020304" pitchFamily="18" charset="0"/>
                <a:ea typeface="Times New Roman" panose="02020603050405020304" pitchFamily="18" charset="0"/>
              </a:rPr>
              <a:t>Завершеність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протиріччя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стосовно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об’єкту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вимога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передбачає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зникнення</a:t>
            </a:r>
            <a:r>
              <a:rPr lang="ru-RU" sz="1800" dirty="0">
                <a:effectLst/>
                <a:latin typeface="Times New Roman" panose="02020603050405020304" pitchFamily="18" charset="0"/>
                <a:ea typeface="Times New Roman" panose="02020603050405020304" pitchFamily="18" charset="0"/>
              </a:rPr>
              <a:t>» причини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втрату</a:t>
            </a:r>
            <a:r>
              <a:rPr lang="ru-RU" sz="1800" dirty="0">
                <a:effectLst/>
                <a:latin typeface="Times New Roman" panose="02020603050405020304" pitchFamily="18" charset="0"/>
                <a:ea typeface="Times New Roman" panose="02020603050405020304" pitchFamily="18" charset="0"/>
              </a:rPr>
              <a:t> нею </a:t>
            </a:r>
            <a:r>
              <a:rPr lang="ru-RU" sz="1800" dirty="0" err="1">
                <a:effectLst/>
                <a:latin typeface="Times New Roman" panose="02020603050405020304" pitchFamily="18" charset="0"/>
                <a:ea typeface="Times New Roman" panose="02020603050405020304" pitchFamily="18" charset="0"/>
              </a:rPr>
              <a:t>власної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значимості</a:t>
            </a:r>
            <a:r>
              <a:rPr lang="ru-RU" sz="1800" dirty="0">
                <a:effectLst/>
                <a:latin typeface="Times New Roman" panose="02020603050405020304" pitchFamily="18" charset="0"/>
                <a:ea typeface="Times New Roman" panose="02020603050405020304" pitchFamily="18" charset="0"/>
              </a:rPr>
              <a:t>. Як правило, </a:t>
            </a:r>
            <a:r>
              <a:rPr lang="ru-RU" sz="1800" dirty="0" err="1">
                <a:effectLst/>
                <a:latin typeface="Times New Roman" panose="02020603050405020304" pitchFamily="18" charset="0"/>
                <a:ea typeface="Times New Roman" panose="02020603050405020304" pitchFamily="18" charset="0"/>
              </a:rPr>
              <a:t>це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відбувається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розподілу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об’єкту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причому</a:t>
            </a:r>
            <a:r>
              <a:rPr lang="ru-RU" sz="1800" dirty="0">
                <a:effectLst/>
                <a:latin typeface="Times New Roman" panose="02020603050405020304" pitchFamily="18" charset="0"/>
                <a:ea typeface="Times New Roman" panose="02020603050405020304" pitchFamily="18" charset="0"/>
              </a:rPr>
              <a:t> такого </a:t>
            </a:r>
            <a:r>
              <a:rPr lang="ru-RU" sz="1800" dirty="0" err="1">
                <a:effectLst/>
                <a:latin typeface="Times New Roman" panose="02020603050405020304" pitchFamily="18" charset="0"/>
                <a:ea typeface="Times New Roman" panose="02020603050405020304" pitchFamily="18" charset="0"/>
              </a:rPr>
              <a:t>розподілу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хоча</a:t>
            </a:r>
            <a:r>
              <a:rPr lang="ru-RU" sz="1800" dirty="0">
                <a:effectLst/>
                <a:latin typeface="Times New Roman" panose="02020603050405020304" pitchFamily="18" charset="0"/>
                <a:ea typeface="Times New Roman" panose="02020603050405020304" pitchFamily="18" charset="0"/>
              </a:rPr>
              <a:t> б </a:t>
            </a:r>
            <a:r>
              <a:rPr lang="ru-RU" sz="1800" dirty="0" err="1">
                <a:effectLst/>
                <a:latin typeface="Times New Roman" panose="02020603050405020304" pitchFamily="18" charset="0"/>
                <a:ea typeface="Times New Roman" panose="02020603050405020304" pitchFamily="18" charset="0"/>
              </a:rPr>
              <a:t>мінімально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задовольняє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уявленням</a:t>
            </a:r>
            <a:r>
              <a:rPr lang="ru-RU" sz="1800" dirty="0">
                <a:effectLst/>
                <a:latin typeface="Times New Roman" panose="02020603050405020304" pitchFamily="18" charset="0"/>
                <a:ea typeface="Times New Roman" panose="02020603050405020304" pitchFamily="18" charset="0"/>
              </a:rPr>
              <a:t> про </a:t>
            </a:r>
            <a:r>
              <a:rPr lang="ru-RU" sz="1800" dirty="0" err="1">
                <a:effectLst/>
                <a:latin typeface="Times New Roman" panose="02020603050405020304" pitchFamily="18" charset="0"/>
                <a:ea typeface="Times New Roman" panose="02020603050405020304" pitchFamily="18" charset="0"/>
              </a:rPr>
              <a:t>справедливість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всіх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суб’єктів</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іншому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випадку</a:t>
            </a:r>
            <a:r>
              <a:rPr lang="ru-RU" sz="1800" dirty="0">
                <a:effectLst/>
                <a:latin typeface="Times New Roman" panose="02020603050405020304" pitchFamily="18" charset="0"/>
                <a:ea typeface="Times New Roman" panose="02020603050405020304" pitchFamily="18" charset="0"/>
              </a:rPr>
              <a:t> причина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зникнути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разом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одним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декількома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сторонами. Таким чином, </a:t>
            </a:r>
            <a:r>
              <a:rPr lang="ru-RU" sz="1800" dirty="0" err="1">
                <a:effectLst/>
                <a:latin typeface="Times New Roman" panose="02020603050405020304" pitchFamily="18" charset="0"/>
                <a:ea typeface="Times New Roman" panose="02020603050405020304" pitchFamily="18" charset="0"/>
              </a:rPr>
              <a:t>завершеність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включає</a:t>
            </a:r>
            <a:r>
              <a:rPr lang="ru-RU" sz="1800" dirty="0">
                <a:effectLst/>
                <a:latin typeface="Times New Roman" panose="02020603050405020304" pitchFamily="18" charset="0"/>
                <a:ea typeface="Times New Roman" panose="02020603050405020304" pitchFamily="18" charset="0"/>
              </a:rPr>
              <a:t> в себе </a:t>
            </a:r>
            <a:r>
              <a:rPr lang="ru-RU" sz="1800" dirty="0" err="1">
                <a:effectLst/>
                <a:latin typeface="Times New Roman" panose="02020603050405020304" pitchFamily="18" charset="0"/>
                <a:ea typeface="Times New Roman" panose="02020603050405020304" pitchFamily="18" charset="0"/>
              </a:rPr>
              <a:t>погодження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результатом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пристосування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власних</a:t>
            </a:r>
            <a:r>
              <a:rPr lang="ru-RU" sz="1800" dirty="0">
                <a:effectLst/>
                <a:latin typeface="Times New Roman" panose="02020603050405020304" pitchFamily="18" charset="0"/>
                <a:ea typeface="Times New Roman" panose="02020603050405020304" pitchFamily="18" charset="0"/>
              </a:rPr>
              <a:t> систем </a:t>
            </a:r>
            <a:r>
              <a:rPr lang="ru-RU" sz="1800" dirty="0" err="1">
                <a:effectLst/>
                <a:latin typeface="Times New Roman" panose="02020603050405020304" pitchFamily="18" charset="0"/>
                <a:ea typeface="Times New Roman" panose="02020603050405020304" pitchFamily="18" charset="0"/>
              </a:rPr>
              <a:t>цінностей</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err="1">
                <a:effectLst/>
                <a:latin typeface="Times New Roman" panose="02020603050405020304" pitchFamily="18" charset="0"/>
                <a:ea typeface="Times New Roman" panose="02020603050405020304" pitchFamily="18" charset="0"/>
              </a:rPr>
              <a:t>Здатність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підтримки</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самостійного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відтворення</a:t>
            </a:r>
            <a:r>
              <a:rPr lang="ru-RU" sz="1800" dirty="0">
                <a:effectLst/>
                <a:latin typeface="Times New Roman" panose="02020603050405020304" pitchFamily="18" charset="0"/>
                <a:ea typeface="Times New Roman" panose="02020603050405020304" pitchFamily="18" charset="0"/>
              </a:rPr>
              <a:t> нового стану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 Лише </a:t>
            </a:r>
            <a:r>
              <a:rPr lang="ru-RU" sz="1800" dirty="0" err="1">
                <a:effectLst/>
                <a:latin typeface="Times New Roman" panose="02020603050405020304" pitchFamily="18" charset="0"/>
                <a:ea typeface="Times New Roman" panose="02020603050405020304" pitchFamily="18" charset="0"/>
              </a:rPr>
              <a:t>таке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вважати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ефективним</a:t>
            </a:r>
            <a:r>
              <a:rPr lang="ru-RU" sz="1800" dirty="0">
                <a:effectLst/>
                <a:latin typeface="Times New Roman" panose="02020603050405020304" pitchFamily="18" charset="0"/>
                <a:ea typeface="Times New Roman" panose="02020603050405020304" pitchFamily="18" charset="0"/>
              </a:rPr>
              <a:t>, яке не </a:t>
            </a:r>
            <a:r>
              <a:rPr lang="ru-RU" sz="1800" dirty="0" err="1">
                <a:effectLst/>
                <a:latin typeface="Times New Roman" panose="02020603050405020304" pitchFamily="18" charset="0"/>
                <a:ea typeface="Times New Roman" panose="02020603050405020304" pitchFamily="18" charset="0"/>
              </a:rPr>
              <a:t>потребує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постійного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тривалого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зовнішнього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втручання</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попередження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нової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ескалації</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a:effectLst/>
                <a:latin typeface="Times New Roman" panose="02020603050405020304" pitchFamily="18" charset="0"/>
                <a:ea typeface="Times New Roman" panose="02020603050405020304" pitchFamily="18" charset="0"/>
                <a:sym typeface="Symbol" panose="05050102010706020507" pitchFamily="18" charset="2"/>
              </a:rPr>
              <a:t></a:t>
            </a:r>
            <a:r>
              <a:rPr lang="ru-RU" sz="1800" b="1"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Інноваційність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Знайдений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компроміс</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встановлювати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нові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сторонами, </a:t>
            </a:r>
            <a:r>
              <a:rPr lang="ru-RU" sz="1800" dirty="0" err="1">
                <a:effectLst/>
                <a:latin typeface="Times New Roman" panose="02020603050405020304" pitchFamily="18" charset="0"/>
                <a:ea typeface="Times New Roman" panose="02020603050405020304" pitchFamily="18" charset="0"/>
              </a:rPr>
              <a:t>вносити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структурні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зникають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підстави</a:t>
            </a:r>
            <a:r>
              <a:rPr lang="ru-RU" sz="1800" dirty="0">
                <a:effectLst/>
                <a:latin typeface="Times New Roman" panose="02020603050405020304" pitchFamily="18" charset="0"/>
                <a:ea typeface="Times New Roman" panose="02020603050405020304" pitchFamily="18" charset="0"/>
              </a:rPr>
              <a:t> для рецидиву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Часто </a:t>
            </a:r>
            <a:r>
              <a:rPr lang="ru-RU" sz="1800" dirty="0" err="1">
                <a:effectLst/>
                <a:latin typeface="Times New Roman" panose="02020603050405020304" pitchFamily="18" charset="0"/>
                <a:ea typeface="Times New Roman" panose="02020603050405020304" pitchFamily="18" charset="0"/>
              </a:rPr>
              <a:t>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виконують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функції</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тимчасовими</a:t>
            </a:r>
            <a:r>
              <a:rPr lang="ru-RU" sz="1800" dirty="0">
                <a:effectLst/>
                <a:latin typeface="Times New Roman" panose="02020603050405020304" pitchFamily="18" charset="0"/>
                <a:ea typeface="Times New Roman" panose="02020603050405020304" pitchFamily="18" charset="0"/>
              </a:rPr>
              <a:t> заходами, </a:t>
            </a:r>
            <a:r>
              <a:rPr lang="ru-RU" sz="1800" dirty="0" err="1">
                <a:effectLst/>
                <a:latin typeface="Times New Roman" panose="02020603050405020304" pitchFamily="18" charset="0"/>
                <a:ea typeface="Times New Roman" panose="02020603050405020304" pitchFamily="18" charset="0"/>
              </a:rPr>
              <a:t>здатними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повернути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латентної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фази</a:t>
            </a:r>
            <a:r>
              <a:rPr lang="ru-RU" sz="1800" dirty="0">
                <a:effectLst/>
                <a:latin typeface="Times New Roman" panose="02020603050405020304" pitchFamily="18" charset="0"/>
                <a:ea typeface="Times New Roman" panose="02020603050405020304" pitchFamily="18" charset="0"/>
              </a:rPr>
              <a:t>, але не </a:t>
            </a:r>
            <a:r>
              <a:rPr lang="ru-RU" sz="1800" dirty="0" err="1">
                <a:effectLst/>
                <a:latin typeface="Times New Roman" panose="02020603050405020304" pitchFamily="18" charset="0"/>
                <a:ea typeface="Times New Roman" panose="02020603050405020304" pitchFamily="18" charset="0"/>
              </a:rPr>
              <a:t>здатними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попередити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загострення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старих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протиріч</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Ефективне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управління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пропонувати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інноваційні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рішення</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тривалий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процес</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який</a:t>
            </a:r>
            <a:r>
              <a:rPr lang="ru-RU" sz="1800" dirty="0">
                <a:effectLst/>
                <a:latin typeface="Times New Roman" panose="02020603050405020304" pitchFamily="18" charset="0"/>
                <a:ea typeface="Times New Roman" panose="02020603050405020304" pitchFamily="18" charset="0"/>
              </a:rPr>
              <a:t> часто </a:t>
            </a:r>
            <a:r>
              <a:rPr lang="ru-RU" sz="1800" dirty="0" err="1">
                <a:effectLst/>
                <a:latin typeface="Times New Roman" panose="02020603050405020304" pitchFamily="18" charset="0"/>
                <a:ea typeface="Times New Roman" panose="02020603050405020304" pitchFamily="18" charset="0"/>
              </a:rPr>
              <a:t>вимагає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одночасного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задоволення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сформульованих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вище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вимог</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практиці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обмежене</a:t>
            </a:r>
            <a:r>
              <a:rPr lang="ru-RU" sz="1800" dirty="0">
                <a:effectLst/>
                <a:latin typeface="Times New Roman" panose="02020603050405020304" pitchFamily="18" charset="0"/>
                <a:ea typeface="Times New Roman" panose="02020603050405020304" pitchFamily="18" charset="0"/>
              </a:rPr>
              <a:t> коло </a:t>
            </a:r>
            <a:r>
              <a:rPr lang="ru-RU" sz="1800" dirty="0" err="1">
                <a:effectLst/>
                <a:latin typeface="Times New Roman" panose="02020603050405020304" pitchFamily="18" charset="0"/>
                <a:ea typeface="Times New Roman" panose="02020603050405020304" pitchFamily="18" charset="0"/>
              </a:rPr>
              <a:t>конфліктів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піддається</a:t>
            </a:r>
            <a:r>
              <a:rPr lang="ru-RU" sz="1800" dirty="0">
                <a:effectLst/>
                <a:latin typeface="Times New Roman" panose="02020603050405020304" pitchFamily="18" charset="0"/>
                <a:ea typeface="Times New Roman" panose="02020603050405020304" pitchFamily="18" charset="0"/>
              </a:rPr>
              <a:t> такому </a:t>
            </a:r>
            <a:r>
              <a:rPr lang="ru-RU" sz="1800" dirty="0" err="1">
                <a:effectLst/>
                <a:latin typeface="Times New Roman" panose="02020603050405020304" pitchFamily="18" charset="0"/>
                <a:ea typeface="Times New Roman" panose="02020603050405020304" pitchFamily="18" charset="0"/>
              </a:rPr>
              <a:t>врегулюванню</a:t>
            </a:r>
            <a:r>
              <a:rPr lang="ru-RU" sz="1800" dirty="0">
                <a:effectLst/>
                <a:latin typeface="Times New Roman" panose="02020603050405020304" pitchFamily="18" charset="0"/>
                <a:ea typeface="Times New Roman" panose="02020603050405020304" pitchFamily="18" charset="0"/>
              </a:rPr>
              <a:t>, часто в тих </a:t>
            </a:r>
            <a:r>
              <a:rPr lang="ru-RU" sz="1800" dirty="0" err="1">
                <a:effectLst/>
                <a:latin typeface="Times New Roman" panose="02020603050405020304" pitchFamily="18" charset="0"/>
                <a:ea typeface="Times New Roman" panose="02020603050405020304" pitchFamily="18" charset="0"/>
              </a:rPr>
              <a:t>випадках</a:t>
            </a:r>
            <a:r>
              <a:rPr lang="ru-RU" sz="1800" dirty="0">
                <a:effectLst/>
                <a:latin typeface="Times New Roman" panose="02020603050405020304" pitchFamily="18" charset="0"/>
                <a:ea typeface="Times New Roman" panose="02020603050405020304" pitchFamily="18" charset="0"/>
              </a:rPr>
              <a:t>, коли </a:t>
            </a:r>
            <a:r>
              <a:rPr lang="ru-RU" sz="1800" dirty="0" err="1">
                <a:effectLst/>
                <a:latin typeface="Times New Roman" panose="02020603050405020304" pitchFamily="18" charset="0"/>
                <a:ea typeface="Times New Roman" panose="02020603050405020304" pitchFamily="18" charset="0"/>
              </a:rPr>
              <a:t>попереднє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протікання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змінило</a:t>
            </a:r>
            <a:r>
              <a:rPr lang="ru-RU" sz="1800" dirty="0">
                <a:effectLst/>
                <a:latin typeface="Times New Roman" panose="02020603050405020304" pitchFamily="18" charset="0"/>
                <a:ea typeface="Times New Roman" panose="02020603050405020304" pitchFamily="18" charset="0"/>
              </a:rPr>
              <a:t> структуру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значно</a:t>
            </a:r>
            <a:r>
              <a:rPr lang="ru-RU" sz="1800" dirty="0">
                <a:effectLst/>
                <a:latin typeface="Times New Roman" panose="02020603050405020304" pitchFamily="18" charset="0"/>
                <a:ea typeface="Times New Roman" panose="02020603050405020304" pitchFamily="18" charset="0"/>
              </a:rPr>
              <a:t> послабивши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Але </a:t>
            </a:r>
            <a:r>
              <a:rPr lang="ru-RU" sz="1800" dirty="0" err="1">
                <a:effectLst/>
                <a:latin typeface="Times New Roman" panose="02020603050405020304" pitchFamily="18" charset="0"/>
                <a:ea typeface="Times New Roman" panose="02020603050405020304" pitchFamily="18" charset="0"/>
              </a:rPr>
              <a:t>таке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природне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часто </a:t>
            </a:r>
            <a:r>
              <a:rPr lang="ru-RU" sz="1800" dirty="0" err="1">
                <a:effectLst/>
                <a:latin typeface="Times New Roman" panose="02020603050405020304" pitchFamily="18" charset="0"/>
                <a:ea typeface="Times New Roman" panose="02020603050405020304" pitchFamily="18" charset="0"/>
              </a:rPr>
              <a:t>стає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неприйнятним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оскільки</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ході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яскраво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проявляються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дисфункції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негативні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руйнівні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особливості</a:t>
            </a:r>
            <a:r>
              <a:rPr lang="ru-RU" sz="1800" dirty="0">
                <a:effectLst/>
                <a:latin typeface="Times New Roman" panose="02020603050405020304" pitchFamily="18" charset="0"/>
                <a:ea typeface="Times New Roman" panose="02020603050405020304" pitchFamily="18" charset="0"/>
              </a:rPr>
              <a:t>. Тому </a:t>
            </a:r>
            <a:r>
              <a:rPr lang="ru-RU" sz="1800" dirty="0" err="1">
                <a:effectLst/>
                <a:latin typeface="Times New Roman" panose="02020603050405020304" pitchFamily="18" charset="0"/>
                <a:ea typeface="Times New Roman" panose="02020603050405020304" pitchFamily="18" charset="0"/>
              </a:rPr>
              <a:t>світове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співтовариство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окремі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міжнародні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організації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шукають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засобів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ефективніше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втручатися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протікання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сприяючи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врегулюванню</a:t>
            </a:r>
            <a:r>
              <a:rPr lang="ru-RU" sz="1800" dirty="0">
                <a:effectLst/>
                <a:latin typeface="Times New Roman" panose="02020603050405020304" pitchFamily="18" charset="0"/>
                <a:ea typeface="Times New Roman" panose="02020603050405020304" pitchFamily="18" charset="0"/>
              </a:rPr>
              <a:t>. Часто </a:t>
            </a:r>
            <a:r>
              <a:rPr lang="ru-RU" sz="1800" dirty="0" err="1">
                <a:effectLst/>
                <a:latin typeface="Times New Roman" panose="02020603050405020304" pitchFamily="18" charset="0"/>
                <a:ea typeface="Times New Roman" panose="02020603050405020304" pitchFamily="18" charset="0"/>
              </a:rPr>
              <a:t>таке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втручання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стає</a:t>
            </a:r>
            <a:r>
              <a:rPr lang="ru-RU" sz="1800" dirty="0">
                <a:effectLst/>
                <a:latin typeface="Times New Roman" panose="02020603050405020304" pitchFamily="18" charset="0"/>
                <a:ea typeface="Times New Roman" panose="02020603050405020304" pitchFamily="18" charset="0"/>
              </a:rPr>
              <a:t> предметом </a:t>
            </a:r>
            <a:r>
              <a:rPr lang="ru-RU" sz="1800" dirty="0" err="1">
                <a:effectLst/>
                <a:latin typeface="Times New Roman" panose="02020603050405020304" pitchFamily="18" charset="0"/>
                <a:ea typeface="Times New Roman" panose="02020603050405020304" pitchFamily="18" charset="0"/>
              </a:rPr>
              <a:t>дискусій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оскільки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вирішуючи</a:t>
            </a:r>
            <a:r>
              <a:rPr lang="ru-RU" sz="1800" dirty="0">
                <a:effectLst/>
                <a:latin typeface="Times New Roman" panose="02020603050405020304" pitchFamily="18" charset="0"/>
                <a:ea typeface="Times New Roman" panose="02020603050405020304" pitchFamily="18" charset="0"/>
              </a:rPr>
              <a:t> один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здатне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створити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новий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багато</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чому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залишається</a:t>
            </a:r>
            <a:r>
              <a:rPr lang="ru-RU" sz="1800" dirty="0">
                <a:effectLst/>
                <a:latin typeface="Times New Roman" panose="02020603050405020304" pitchFamily="18" charset="0"/>
                <a:ea typeface="Times New Roman" panose="02020603050405020304" pitchFamily="18" charset="0"/>
              </a:rPr>
              <a:t> справою «</a:t>
            </a:r>
            <a:r>
              <a:rPr lang="ru-RU" sz="1800" dirty="0" err="1">
                <a:effectLst/>
                <a:latin typeface="Times New Roman" panose="02020603050405020304" pitchFamily="18" charset="0"/>
                <a:ea typeface="Times New Roman" panose="02020603050405020304" pitchFamily="18" charset="0"/>
              </a:rPr>
              <a:t>спроб</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помилок</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a:effectLst/>
                <a:latin typeface="Times New Roman" panose="02020603050405020304" pitchFamily="18" charset="0"/>
                <a:ea typeface="Times New Roman" panose="02020603050405020304" pitchFamily="18" charset="0"/>
              </a:rPr>
              <a:t>7. </a:t>
            </a:r>
            <a:r>
              <a:rPr lang="ru-RU" sz="1800" b="1" dirty="0" err="1">
                <a:effectLst/>
                <a:latin typeface="Times New Roman" panose="02020603050405020304" pitchFamily="18" charset="0"/>
                <a:ea typeface="Times New Roman" panose="02020603050405020304" pitchFamily="18" charset="0"/>
              </a:rPr>
              <a:t>Завершальна</a:t>
            </a:r>
            <a:r>
              <a:rPr lang="ru-RU" sz="1800" b="1" dirty="0">
                <a:effectLst/>
                <a:latin typeface="Times New Roman" panose="02020603050405020304" pitchFamily="18" charset="0"/>
                <a:ea typeface="Times New Roman" panose="02020603050405020304" pitchFamily="18" charset="0"/>
              </a:rPr>
              <a:t> фаза </a:t>
            </a:r>
            <a:r>
              <a:rPr lang="ru-RU" sz="1800" b="1" dirty="0" err="1">
                <a:effectLst/>
                <a:latin typeface="Times New Roman" panose="02020603050405020304" pitchFamily="18" charset="0"/>
                <a:ea typeface="Times New Roman" panose="02020603050405020304" pitchFamily="18" charset="0"/>
              </a:rPr>
              <a:t>постконфліктного</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будівництва</a:t>
            </a:r>
            <a:r>
              <a:rPr lang="ru-RU" sz="1800" b="1" dirty="0">
                <a:effectLst/>
                <a:latin typeface="Times New Roman" panose="02020603050405020304" pitchFamily="18" charset="0"/>
                <a:ea typeface="Times New Roman" panose="02020603050405020304" pitchFamily="18" charset="0"/>
              </a:rPr>
              <a:t> та </a:t>
            </a:r>
            <a:r>
              <a:rPr lang="ru-RU" sz="1800" b="1" dirty="0" err="1">
                <a:effectLst/>
                <a:latin typeface="Times New Roman" panose="02020603050405020304" pitchFamily="18" charset="0"/>
                <a:ea typeface="Times New Roman" panose="02020603050405020304" pitchFamily="18" charset="0"/>
              </a:rPr>
              <a:t>примирення</a:t>
            </a:r>
            <a:r>
              <a:rPr lang="ru-RU" sz="1800" b="1" dirty="0">
                <a:effectLst/>
                <a:latin typeface="Times New Roman" panose="02020603050405020304" pitchFamily="18" charset="0"/>
                <a:ea typeface="Times New Roman" panose="02020603050405020304" pitchFamily="18" charset="0"/>
              </a:rPr>
              <a:t>.</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разі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успішного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переходить на </a:t>
            </a:r>
            <a:r>
              <a:rPr lang="ru-RU" sz="1800" dirty="0" err="1">
                <a:effectLst/>
                <a:latin typeface="Times New Roman" panose="02020603050405020304" pitchFamily="18" charset="0"/>
                <a:ea typeface="Times New Roman" panose="02020603050405020304" pitchFamily="18" charset="0"/>
              </a:rPr>
              <a:t>наступну</a:t>
            </a:r>
            <a:r>
              <a:rPr lang="ru-RU" sz="1800" dirty="0">
                <a:effectLst/>
                <a:latin typeface="Times New Roman" panose="02020603050405020304" pitchFamily="18" charset="0"/>
                <a:ea typeface="Times New Roman" panose="02020603050405020304" pitchFamily="18" charset="0"/>
              </a:rPr>
              <a:t> фазу. Як правило, вона </a:t>
            </a:r>
            <a:r>
              <a:rPr lang="ru-RU" sz="1800" dirty="0" err="1">
                <a:effectLst/>
                <a:latin typeface="Times New Roman" panose="02020603050405020304" pitchFamily="18" charset="0"/>
                <a:ea typeface="Times New Roman" panose="02020603050405020304" pitchFamily="18" charset="0"/>
              </a:rPr>
              <a:t>включає</a:t>
            </a:r>
            <a:r>
              <a:rPr lang="ru-RU" sz="1800" dirty="0">
                <a:effectLst/>
                <a:latin typeface="Times New Roman" panose="02020603050405020304" pitchFamily="18" charset="0"/>
                <a:ea typeface="Times New Roman" panose="02020603050405020304" pitchFamily="18" charset="0"/>
              </a:rPr>
              <a:t> два </a:t>
            </a:r>
            <a:r>
              <a:rPr lang="ru-RU" sz="1800" dirty="0" err="1">
                <a:effectLst/>
                <a:latin typeface="Times New Roman" panose="02020603050405020304" pitchFamily="18" charset="0"/>
                <a:ea typeface="Times New Roman" panose="02020603050405020304" pitchFamily="18" charset="0"/>
              </a:rPr>
              <a:t>основні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елементи</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постконфліктне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будівництво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стосується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насамперед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розбудови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інститутів</a:t>
            </a:r>
            <a:r>
              <a:rPr lang="ru-RU" sz="1800" dirty="0">
                <a:effectLst/>
                <a:latin typeface="Times New Roman" panose="02020603050405020304" pitchFamily="18" charset="0"/>
                <a:ea typeface="Times New Roman" panose="02020603050405020304" pitchFamily="18" charset="0"/>
              </a:rPr>
              <a:t> та процедур,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регулюватимуть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після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завершення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примирення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має</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меті</a:t>
            </a:r>
            <a:r>
              <a:rPr lang="ru-RU" sz="1800" dirty="0">
                <a:effectLst/>
                <a:latin typeface="Times New Roman" panose="02020603050405020304" pitchFamily="18" charset="0"/>
                <a:ea typeface="Times New Roman" panose="02020603050405020304" pitchFamily="18" charset="0"/>
              </a:rPr>
              <a:t> заходи </a:t>
            </a:r>
            <a:r>
              <a:rPr lang="ru-RU" sz="1800" dirty="0" err="1">
                <a:effectLst/>
                <a:latin typeface="Times New Roman" panose="02020603050405020304" pitchFamily="18" charset="0"/>
                <a:ea typeface="Times New Roman" panose="02020603050405020304" pitchFamily="18" charset="0"/>
              </a:rPr>
              <a:t>відновлення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довіри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зниження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ворожості</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ін</a:t>
            </a:r>
            <a:r>
              <a:rPr lang="ru-RU" sz="1800" dirty="0">
                <a:effectLst/>
                <a:latin typeface="Times New Roman" panose="02020603050405020304" pitchFamily="18" charset="0"/>
                <a:ea typeface="Times New Roman" panose="02020603050405020304" pitchFamily="18" charset="0"/>
              </a:rPr>
              <a:t>. Часто </a:t>
            </a:r>
            <a:r>
              <a:rPr lang="ru-RU" sz="1800" dirty="0" err="1">
                <a:effectLst/>
                <a:latin typeface="Times New Roman" panose="02020603050405020304" pitchFamily="18" charset="0"/>
                <a:ea typeface="Times New Roman" panose="02020603050405020304" pitchFamily="18" charset="0"/>
              </a:rPr>
              <a:t>формальним</a:t>
            </a:r>
            <a:r>
              <a:rPr lang="ru-RU" sz="1800" dirty="0">
                <a:effectLst/>
                <a:latin typeface="Times New Roman" panose="02020603050405020304" pitchFamily="18" charset="0"/>
                <a:ea typeface="Times New Roman" panose="02020603050405020304" pitchFamily="18" charset="0"/>
              </a:rPr>
              <a:t> кроком </a:t>
            </a:r>
            <a:r>
              <a:rPr lang="ru-RU" sz="1800" dirty="0" err="1">
                <a:effectLst/>
                <a:latin typeface="Times New Roman" panose="02020603050405020304" pitchFamily="18" charset="0"/>
                <a:ea typeface="Times New Roman" panose="02020603050405020304" pitchFamily="18" charset="0"/>
              </a:rPr>
              <a:t>постконфліктного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будівництва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виступає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укладання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мирної</a:t>
            </a:r>
            <a:r>
              <a:rPr lang="ru-RU" sz="1800" dirty="0">
                <a:effectLst/>
                <a:latin typeface="Times New Roman" panose="02020603050405020304" pitchFamily="18" charset="0"/>
                <a:ea typeface="Times New Roman" panose="02020603050405020304" pitchFamily="18" charset="0"/>
              </a:rPr>
              <a:t> угоди. Але </a:t>
            </a:r>
            <a:r>
              <a:rPr lang="ru-RU" sz="1800" dirty="0" err="1">
                <a:effectLst/>
                <a:latin typeface="Times New Roman" panose="02020603050405020304" pitchFamily="18" charset="0"/>
                <a:ea typeface="Times New Roman" panose="02020603050405020304" pitchFamily="18" charset="0"/>
              </a:rPr>
              <a:t>мирні</a:t>
            </a:r>
            <a:r>
              <a:rPr lang="ru-RU" sz="1800" dirty="0">
                <a:effectLst/>
                <a:latin typeface="Times New Roman" panose="02020603050405020304" pitchFamily="18" charset="0"/>
                <a:ea typeface="Times New Roman" panose="02020603050405020304" pitchFamily="18" charset="0"/>
              </a:rPr>
              <a:t> угоди в </a:t>
            </a:r>
            <a:r>
              <a:rPr lang="ru-RU" sz="1800" dirty="0" err="1">
                <a:effectLst/>
                <a:latin typeface="Times New Roman" panose="02020603050405020304" pitchFamily="18" charset="0"/>
                <a:ea typeface="Times New Roman" panose="02020603050405020304" pitchFamily="18" charset="0"/>
              </a:rPr>
              <a:t>історії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 часто </a:t>
            </a:r>
            <a:r>
              <a:rPr lang="ru-RU" sz="1800" dirty="0" err="1">
                <a:effectLst/>
                <a:latin typeface="Times New Roman" panose="02020603050405020304" pitchFamily="18" charset="0"/>
                <a:ea typeface="Times New Roman" panose="02020603050405020304" pitchFamily="18" charset="0"/>
              </a:rPr>
              <a:t>бували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перемир’ями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забезпечували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стабільного</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тривалого</a:t>
            </a:r>
            <a:r>
              <a:rPr lang="ru-RU" sz="1800" dirty="0">
                <a:effectLst/>
                <a:latin typeface="Times New Roman" panose="02020603050405020304" pitchFamily="18" charset="0"/>
                <a:ea typeface="Times New Roman" panose="02020603050405020304" pitchFamily="18" charset="0"/>
              </a:rPr>
              <a:t> миру. </a:t>
            </a:r>
            <a:r>
              <a:rPr lang="ru-RU" sz="1800" dirty="0" err="1">
                <a:effectLst/>
                <a:latin typeface="Times New Roman" panose="02020603050405020304" pitchFamily="18" charset="0"/>
                <a:ea typeface="Times New Roman" panose="02020603050405020304" pitchFamily="18" charset="0"/>
              </a:rPr>
              <a:t>Натомість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сторони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припиняли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боротьбу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внаслідок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виснаження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зберігаючи</a:t>
            </a:r>
            <a:r>
              <a:rPr lang="ru-RU" sz="1800" dirty="0">
                <a:effectLst/>
                <a:latin typeface="Times New Roman" panose="02020603050405020304" pitchFamily="18" charset="0"/>
                <a:ea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rPr>
              <a:t>високий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рівень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недовіри</a:t>
            </a:r>
            <a:r>
              <a:rPr lang="ru-RU" sz="1800" dirty="0">
                <a:effectLst/>
                <a:latin typeface="Times New Roman" panose="02020603050405020304" pitchFamily="18" charset="0"/>
                <a:ea typeface="Times New Roman" panose="02020603050405020304" pitchFamily="18" charset="0"/>
              </a:rPr>
              <a:t> одна до </a:t>
            </a:r>
            <a:r>
              <a:rPr lang="ru-RU" sz="1800" dirty="0" err="1">
                <a:effectLst/>
                <a:latin typeface="Times New Roman" panose="02020603050405020304" pitchFamily="18" charset="0"/>
                <a:ea typeface="Times New Roman" panose="02020603050405020304" pitchFamily="18" charset="0"/>
              </a:rPr>
              <a:t>одної</a:t>
            </a:r>
            <a:r>
              <a:rPr lang="ru-RU" sz="1800" dirty="0">
                <a:effectLst/>
                <a:latin typeface="Times New Roman" panose="02020603050405020304" pitchFamily="18" charset="0"/>
                <a:ea typeface="Times New Roman" panose="02020603050405020304" pitchFamily="18" charset="0"/>
              </a:rPr>
              <a:t>, так і </a:t>
            </a:r>
            <a:r>
              <a:rPr lang="ru-RU" sz="1800" dirty="0" err="1">
                <a:effectLst/>
                <a:latin typeface="Times New Roman" panose="02020603050405020304" pitchFamily="18" charset="0"/>
                <a:ea typeface="Times New Roman" panose="02020603050405020304" pitchFamily="18" charset="0"/>
              </a:rPr>
              <a:t>готовність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поновити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за </a:t>
            </a:r>
            <a:r>
              <a:rPr lang="ru-RU" sz="1800" dirty="0" err="1">
                <a:effectLst/>
                <a:latin typeface="Times New Roman" panose="02020603050405020304" pitchFamily="18" charset="0"/>
                <a:ea typeface="Times New Roman" panose="02020603050405020304" pitchFamily="18" charset="0"/>
              </a:rPr>
              <a:t>першої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зручної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нагоди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Таке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вирішення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безумовно</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можна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вважати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інноваційним</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ефективним</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err="1">
                <a:effectLst/>
                <a:latin typeface="Times New Roman" panose="02020603050405020304" pitchFamily="18" charset="0"/>
                <a:ea typeface="Times New Roman" panose="02020603050405020304" pitchFamily="18" charset="0"/>
              </a:rPr>
              <a:t>Повноцінне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постконфліктне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будівництво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передбачає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структурні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зміни</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їхнього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здійснення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необхідні</a:t>
            </a:r>
            <a:r>
              <a:rPr lang="ru-RU" sz="1800" dirty="0">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визнання</a:t>
            </a:r>
            <a:r>
              <a:rPr lang="ru-RU" sz="1800" dirty="0">
                <a:effectLst/>
                <a:latin typeface="Times New Roman" panose="02020603050405020304" pitchFamily="18" charset="0"/>
                <a:ea typeface="Times New Roman" panose="02020603050405020304" pitchFamily="18" charset="0"/>
              </a:rPr>
              <a:t> сторонами </a:t>
            </a:r>
            <a:r>
              <a:rPr lang="ru-RU" sz="1800" dirty="0" err="1">
                <a:effectLst/>
                <a:latin typeface="Times New Roman" panose="02020603050405020304" pitchFamily="18" charset="0"/>
                <a:ea typeface="Times New Roman" panose="02020603050405020304" pitchFamily="18" charset="0"/>
              </a:rPr>
              <a:t>взаємної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відповідальності</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конфлікті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включаючи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відповідальність</a:t>
            </a:r>
            <a:r>
              <a:rPr lang="ru-RU" sz="1800" dirty="0">
                <a:effectLst/>
                <a:latin typeface="Times New Roman" panose="02020603050405020304" pitchFamily="18" charset="0"/>
                <a:ea typeface="Times New Roman" panose="02020603050405020304" pitchFamily="18" charset="0"/>
              </a:rPr>
              <a:t> за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початок та </a:t>
            </a:r>
            <a:r>
              <a:rPr lang="ru-RU" sz="1800" dirty="0" err="1">
                <a:effectLst/>
                <a:latin typeface="Times New Roman" panose="02020603050405020304" pitchFamily="18" charset="0"/>
                <a:ea typeface="Times New Roman" panose="02020603050405020304" pitchFamily="18" charset="0"/>
              </a:rPr>
              <a:t>форми</a:t>
            </a:r>
            <a:r>
              <a:rPr lang="ru-RU" sz="1800" dirty="0">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відповідальність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передбачає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готовність</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подолання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негативних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наслідків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виправлення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здійснених</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ході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помилок</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встановлення</a:t>
            </a:r>
            <a:r>
              <a:rPr lang="ru-RU" sz="1800" dirty="0">
                <a:effectLst/>
                <a:latin typeface="Times New Roman" panose="02020603050405020304" pitchFamily="18" charset="0"/>
                <a:ea typeface="Times New Roman" panose="02020603050405020304" pitchFamily="18" charset="0"/>
              </a:rPr>
              <a:t> часто </a:t>
            </a:r>
            <a:r>
              <a:rPr lang="ru-RU" sz="1800" dirty="0" err="1">
                <a:effectLst/>
                <a:latin typeface="Times New Roman" panose="02020603050405020304" pitchFamily="18" charset="0"/>
                <a:ea typeface="Times New Roman" panose="02020603050405020304" pitchFamily="18" charset="0"/>
              </a:rPr>
              <a:t>необхідні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спеціальні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процедури</a:t>
            </a:r>
            <a:r>
              <a:rPr lang="ru-RU" sz="1800" dirty="0">
                <a:effectLst/>
                <a:latin typeface="Times New Roman" panose="02020603050405020304" pitchFamily="18" charset="0"/>
                <a:ea typeface="Times New Roman" panose="02020603050405020304" pitchFamily="18" charset="0"/>
              </a:rPr>
              <a:t>, як-то суди, </a:t>
            </a:r>
            <a:r>
              <a:rPr lang="ru-RU" sz="1800" dirty="0" err="1">
                <a:effectLst/>
                <a:latin typeface="Times New Roman" panose="02020603050405020304" pitchFamily="18" charset="0"/>
                <a:ea typeface="Times New Roman" panose="02020603050405020304" pitchFamily="18" charset="0"/>
              </a:rPr>
              <a:t>трибунали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допомога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посередників</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ін</a:t>
            </a:r>
            <a:r>
              <a:rPr lang="ru-RU" sz="1800" dirty="0">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зміни</a:t>
            </a:r>
            <a:r>
              <a:rPr lang="ru-RU" sz="1800" dirty="0">
                <a:effectLst/>
                <a:latin typeface="Times New Roman" panose="02020603050405020304" pitchFamily="18" charset="0"/>
                <a:ea typeface="Times New Roman" panose="02020603050405020304" pitchFamily="18" charset="0"/>
              </a:rPr>
              <a:t> в сферах,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породили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знаходження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нових</a:t>
            </a:r>
            <a:r>
              <a:rPr lang="ru-RU" sz="1800" dirty="0">
                <a:effectLst/>
                <a:latin typeface="Times New Roman" panose="02020603050405020304" pitchFamily="18" charset="0"/>
                <a:ea typeface="Times New Roman" panose="02020603050405020304" pitchFamily="18" charset="0"/>
              </a:rPr>
              <a:t> форм </a:t>
            </a:r>
            <a:r>
              <a:rPr lang="ru-RU" sz="1800" dirty="0" err="1">
                <a:effectLst/>
                <a:latin typeface="Times New Roman" panose="02020603050405020304" pitchFamily="18" charset="0"/>
                <a:ea typeface="Times New Roman" panose="02020603050405020304" pitchFamily="18" charset="0"/>
              </a:rPr>
              <a:t>взаємодії</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розподілу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цінностей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стосуються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всіх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сторін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dirty="0">
                <a:effectLst/>
                <a:latin typeface="Times New Roman" panose="02020603050405020304" pitchFamily="18" charset="0"/>
                <a:ea typeface="Times New Roman" panose="02020603050405020304" pitchFamily="18" charset="0"/>
                <a:sym typeface="Symbol" panose="05050102010706020507" pitchFamily="18" charset="2"/>
              </a:rPr>
              <a:t></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перебудова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старих</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якщо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необхідно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запровадження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нових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інститутів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підтримки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сторонами.</a:t>
            </a:r>
            <a:endParaRPr lang="uk-UA" sz="1800" dirty="0">
              <a:effectLst/>
              <a:latin typeface="Times New Roman" panose="02020603050405020304" pitchFamily="18" charset="0"/>
              <a:ea typeface="Times New Roman" panose="02020603050405020304" pitchFamily="18" charset="0"/>
            </a:endParaRPr>
          </a:p>
          <a:p>
            <a:pPr indent="540385" algn="just">
              <a:lnSpc>
                <a:spcPts val="1800"/>
              </a:lnSpc>
            </a:pPr>
            <a:r>
              <a:rPr lang="ru-RU" sz="1800" b="1" dirty="0" err="1">
                <a:effectLst/>
                <a:latin typeface="Times New Roman" panose="02020603050405020304" pitchFamily="18" charset="0"/>
                <a:ea typeface="Times New Roman" panose="02020603050405020304" pitchFamily="18" charset="0"/>
              </a:rPr>
              <a:t>Процес</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примирення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сторонами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невід’ємним</a:t>
            </a:r>
            <a:r>
              <a:rPr lang="ru-RU" sz="1800" dirty="0">
                <a:effectLst/>
                <a:latin typeface="Times New Roman" panose="02020603050405020304" pitchFamily="18" charset="0"/>
                <a:ea typeface="Times New Roman" panose="02020603050405020304" pitchFamily="18" charset="0"/>
              </a:rPr>
              <a:t> атрибутом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розв’язання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постконфліктне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будівництво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здебільшого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передбачає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відновлення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економічних</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соціальних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інститутів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функцій</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процесів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примирення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стосується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вдосконалення</a:t>
            </a:r>
            <a:r>
              <a:rPr lang="ru-RU" sz="1800" dirty="0">
                <a:effectLst/>
                <a:latin typeface="Times New Roman" panose="02020603050405020304" pitchFamily="18" charset="0"/>
                <a:ea typeface="Times New Roman" panose="02020603050405020304" pitchFamily="18" charset="0"/>
              </a:rPr>
              <a:t>, а часто й </a:t>
            </a:r>
            <a:r>
              <a:rPr lang="ru-RU" sz="1800" dirty="0" err="1">
                <a:effectLst/>
                <a:latin typeface="Times New Roman" panose="02020603050405020304" pitchFamily="18" charset="0"/>
                <a:ea typeface="Times New Roman" panose="02020603050405020304" pitchFamily="18" charset="0"/>
              </a:rPr>
              <a:t>встановлення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заходів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зміцнення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довіри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a:t>
            </a:r>
            <a:r>
              <a:rPr lang="ru-RU" sz="1800" dirty="0">
                <a:effectLst/>
                <a:latin typeface="Times New Roman" panose="02020603050405020304" pitchFamily="18" charset="0"/>
                <a:ea typeface="Times New Roman" panose="02020603050405020304" pitchFamily="18" charset="0"/>
              </a:rPr>
              <a:t> сторонами </a:t>
            </a:r>
            <a:r>
              <a:rPr lang="ru-RU" sz="1800" dirty="0" err="1">
                <a:effectLst/>
                <a:latin typeface="Times New Roman" panose="02020603050405020304" pitchFamily="18" charset="0"/>
                <a:ea typeface="Times New Roman" panose="02020603050405020304" pitchFamily="18" charset="0"/>
              </a:rPr>
              <a:t>конфлікту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мінімізації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історичної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ворожнечі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руйнації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ворожих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стереотипів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Примирення</a:t>
            </a:r>
            <a:r>
              <a:rPr lang="ru-RU" sz="1800" dirty="0">
                <a:effectLst/>
                <a:latin typeface="Times New Roman" panose="02020603050405020304" pitchFamily="18" charset="0"/>
                <a:ea typeface="Times New Roman" panose="02020603050405020304" pitchFamily="18" charset="0"/>
              </a:rPr>
              <a:t> часто </a:t>
            </a:r>
            <a:r>
              <a:rPr lang="ru-RU" sz="1800" dirty="0" err="1">
                <a:effectLst/>
                <a:latin typeface="Times New Roman" panose="02020603050405020304" pitchFamily="18" charset="0"/>
                <a:ea typeface="Times New Roman" panose="02020603050405020304" pitchFamily="18" charset="0"/>
              </a:rPr>
              <a:t>вимагає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апелювання</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історичного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досвіду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зміну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трактування</a:t>
            </a:r>
            <a:r>
              <a:rPr lang="ru-RU" sz="1800" dirty="0">
                <a:effectLst/>
                <a:latin typeface="Times New Roman" panose="02020603050405020304" pitchFamily="18" charset="0"/>
                <a:ea typeface="Times New Roman" panose="02020603050405020304" pitchFamily="18" charset="0"/>
              </a:rPr>
              <a:t> сторонами; </a:t>
            </a:r>
            <a:r>
              <a:rPr lang="ru-RU" sz="1800" dirty="0" err="1">
                <a:effectLst/>
                <a:latin typeface="Times New Roman" panose="02020603050405020304" pitchFamily="18" charset="0"/>
                <a:ea typeface="Times New Roman" panose="02020603050405020304" pitchFamily="18" charset="0"/>
              </a:rPr>
              <a:t>відмови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давніх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претензій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визнання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нових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реалій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або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обставин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Актуальність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вислову</a:t>
            </a:r>
            <a:r>
              <a:rPr lang="ru-RU" sz="1800" dirty="0">
                <a:effectLst/>
                <a:latin typeface="Times New Roman" panose="02020603050405020304" pitchFamily="18" charset="0"/>
                <a:ea typeface="Times New Roman" panose="02020603050405020304" pitchFamily="18" charset="0"/>
              </a:rPr>
              <a:t> про те,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існує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насамперед</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свідомості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його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суб’єктів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підтверджується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безпосереднім</a:t>
            </a:r>
            <a:r>
              <a:rPr lang="ru-RU" sz="1800" dirty="0">
                <a:effectLst/>
                <a:latin typeface="Times New Roman" panose="02020603050405020304" pitchFamily="18" charset="0"/>
                <a:ea typeface="Times New Roman" panose="02020603050405020304" pitchFamily="18" charset="0"/>
              </a:rPr>
              <a:t> чином в </a:t>
            </a:r>
            <a:r>
              <a:rPr lang="ru-RU" sz="1800" dirty="0" err="1">
                <a:effectLst/>
                <a:latin typeface="Times New Roman" panose="02020603050405020304" pitchFamily="18" charset="0"/>
                <a:ea typeface="Times New Roman" panose="02020603050405020304" pitchFamily="18" charset="0"/>
              </a:rPr>
              <a:t>процесі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примирення</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50</a:t>
            </a:fld>
            <a:endParaRPr lang="uk-UA"/>
          </a:p>
        </p:txBody>
      </p:sp>
    </p:spTree>
    <p:extLst>
      <p:ext uri="{BB962C8B-B14F-4D97-AF65-F5344CB8AC3E}">
        <p14:creationId xmlns:p14="http://schemas.microsoft.com/office/powerpoint/2010/main" val="2909072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dirty="0">
                <a:solidFill>
                  <a:schemeClr val="tx1"/>
                </a:solidFill>
              </a:rPr>
              <a:t> У сучасній дипломатії сфера міжнародної та національної безпеки є однією з ключових сфер діяльності будь-якої держави. Для детального дослідження основних підходів до вивчення міжнародної безпеки необхідним є аналіз моделей, навколо яких точаться основні дискусії, а найбільш поширеними є два підходи до класифікації міжнародної безпеки. </a:t>
            </a: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51</a:t>
            </a:fld>
            <a:endParaRPr lang="uk-UA"/>
          </a:p>
        </p:txBody>
      </p:sp>
    </p:spTree>
    <p:extLst>
      <p:ext uri="{BB962C8B-B14F-4D97-AF65-F5344CB8AC3E}">
        <p14:creationId xmlns:p14="http://schemas.microsoft.com/office/powerpoint/2010/main" val="2085500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algn="just"/>
            <a:r>
              <a:rPr lang="uk-UA" sz="1800" dirty="0">
                <a:solidFill>
                  <a:schemeClr val="tx1"/>
                </a:solidFill>
              </a:rPr>
              <a:t>Моделі міжнародної безпеки, які відокремлюють в рамках першого підходу визначаються в залежності від кількості суб’єктів системи безпеки. В його рамках виокремлюють чотири основні моделі: </a:t>
            </a:r>
            <a:r>
              <a:rPr lang="uk-UA" sz="1800" dirty="0" err="1">
                <a:solidFill>
                  <a:schemeClr val="tx1"/>
                </a:solidFill>
              </a:rPr>
              <a:t>однополярна</a:t>
            </a:r>
            <a:r>
              <a:rPr lang="uk-UA" sz="1800" dirty="0">
                <a:solidFill>
                  <a:schemeClr val="tx1"/>
                </a:solidFill>
              </a:rPr>
              <a:t> система безпеки; «концерт держав»; багатополярна модель; глобальна (або універсальна) модель. </a:t>
            </a:r>
          </a:p>
          <a:p>
            <a:pPr algn="just"/>
            <a:r>
              <a:rPr lang="uk-UA" sz="1800" dirty="0">
                <a:solidFill>
                  <a:schemeClr val="tx1"/>
                </a:solidFill>
              </a:rPr>
              <a:t>Другий тип моделей міжнародної безпеки визначається характером відносин між учасниками подібних систем безпеки. В його рамках відокремлюють: колективну безпеку, глобальну безпеку, коопераційну систему безпеки.</a:t>
            </a:r>
          </a:p>
        </p:txBody>
      </p:sp>
      <p:sp>
        <p:nvSpPr>
          <p:cNvPr id="4" name="Місце для номера слайда 3"/>
          <p:cNvSpPr>
            <a:spLocks noGrp="1"/>
          </p:cNvSpPr>
          <p:nvPr>
            <p:ph type="sldNum" sz="quarter" idx="5"/>
          </p:nvPr>
        </p:nvSpPr>
        <p:spPr/>
        <p:txBody>
          <a:bodyPr/>
          <a:lstStyle/>
          <a:p>
            <a:fld id="{E04A9493-8BA7-4596-B06E-7B584D61853B}" type="slidenum">
              <a:rPr lang="uk-UA" smtClean="0"/>
              <a:t>52</a:t>
            </a:fld>
            <a:endParaRPr lang="uk-UA"/>
          </a:p>
        </p:txBody>
      </p:sp>
    </p:spTree>
    <p:extLst>
      <p:ext uri="{BB962C8B-B14F-4D97-AF65-F5344CB8AC3E}">
        <p14:creationId xmlns:p14="http://schemas.microsoft.com/office/powerpoint/2010/main" val="3164273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Після розпаду СРСР США залишилися однією наддержавою, яка, на думку прихильників цієї моделі, несе на собі вантаж світового лідера, забезпечує демократію в світі. </a:t>
            </a:r>
            <a:r>
              <a:rPr lang="uk-UA" dirty="0" err="1"/>
              <a:t>Однополярна</a:t>
            </a:r>
            <a:r>
              <a:rPr lang="uk-UA" dirty="0"/>
              <a:t> модель передбачає посилення системи військово-політичних союзів, де провідною країною є США. Так, НАТО має забезпечувати стабільність у трансатлантичній підсистемі міжнародних відносин, гармонізувати відносини між США та європейськими державами у стратегічній сфері, забезпечувати американську військову присутність в Європі та гарантувати недопущення конфліктів на цьому континенті. Членство у НАТО слугує свого роду індикатором належності до західної, «демократичної» цивілізації. Ті ж країни, які не є членами НАТО та не мають шансів увійти в цю організацію, відносяться до «чужинців», навіть до ворогів. Треба підкреслити, що </a:t>
            </a:r>
            <a:r>
              <a:rPr lang="uk-UA" dirty="0" err="1"/>
              <a:t>однополярна</a:t>
            </a:r>
            <a:r>
              <a:rPr lang="uk-UA" dirty="0"/>
              <a:t> модель міжнародної безпеки не бездоганна, навіть деякі вчені США вказують на те, що США не мають необхідних ресурсів для виконання функцій світового лідера. Американська суспільна думка досить стримано ставиться до лідерства США та визнає, що подібна роль потребує суттєвих фінансових витрат. Інші центри сили — ЄС, Японія, Китай — також висловлюють своє неприйняття американського лідерства (у відкритій або завуальованій формі). Крім того, головний інструмент здійснення американського лідерства — військово-політичні альянси — погано пристосований для розв’язання сучасних проблем.</a:t>
            </a:r>
          </a:p>
        </p:txBody>
      </p:sp>
      <p:sp>
        <p:nvSpPr>
          <p:cNvPr id="4" name="Місце для номера слайда 3"/>
          <p:cNvSpPr>
            <a:spLocks noGrp="1"/>
          </p:cNvSpPr>
          <p:nvPr>
            <p:ph type="sldNum" sz="quarter" idx="5"/>
          </p:nvPr>
        </p:nvSpPr>
        <p:spPr/>
        <p:txBody>
          <a:bodyPr/>
          <a:lstStyle/>
          <a:p>
            <a:fld id="{E04A9493-8BA7-4596-B06E-7B584D61853B}" type="slidenum">
              <a:rPr lang="uk-UA" smtClean="0"/>
              <a:t>53</a:t>
            </a:fld>
            <a:endParaRPr lang="uk-UA"/>
          </a:p>
        </p:txBody>
      </p:sp>
    </p:spTree>
    <p:extLst>
      <p:ext uri="{BB962C8B-B14F-4D97-AF65-F5344CB8AC3E}">
        <p14:creationId xmlns:p14="http://schemas.microsoft.com/office/powerpoint/2010/main" val="1783871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sz="1800" dirty="0">
                <a:effectLst/>
                <a:latin typeface="Times New Roman" panose="02020603050405020304" pitchFamily="18" charset="0"/>
                <a:ea typeface="Calibri" panose="020F0502020204030204" pitchFamily="34" charset="0"/>
              </a:rPr>
              <a:t>Деякі фахівці пропонують як найкращу модель міжнародної безпеки союз декількох великих держав, котрі могли б узяти на себе відповідальність як за підтримання стабільності у світі, так і за попередження, запобігання та врегулювання локальних конфліктів. Позитивний аспект цієї моделі полягає у кращій керованості та ефективності, оскільки в рамках такого об’єднання простіше знаходити розуміння та ухвалювати рішення, ніж в організаціях, які налічують десятки країн. Треба сказати, що вчені висловлюють різні думки з приводу складу такого об’єднання. Одні вважають, що необхідно сформувати цей союз на базі «вісімки» найбільш розвинених країн, інші наполягають на безумовній участі Китаю та Індії. Критики цієї моделі вказують на дискримінаційне ставлення до малих та середніх держав. Система безпеки, створена на засадах диктату декількох розвинених країн, не буде легітимною і не матиме підтримки більшої кількості світового співтовариства. Ефективність такої моделі також може бути підірвана змаганням між великими країнами або виходом із союзу одного чи декількох членів.</a:t>
            </a:r>
            <a:endParaRPr lang="uk-UA" dirty="0"/>
          </a:p>
        </p:txBody>
      </p:sp>
      <p:sp>
        <p:nvSpPr>
          <p:cNvPr id="4" name="Місце для номера слайда 3"/>
          <p:cNvSpPr>
            <a:spLocks noGrp="1"/>
          </p:cNvSpPr>
          <p:nvPr>
            <p:ph type="sldNum" sz="quarter" idx="5"/>
          </p:nvPr>
        </p:nvSpPr>
        <p:spPr/>
        <p:txBody>
          <a:bodyPr/>
          <a:lstStyle/>
          <a:p>
            <a:fld id="{E04A9493-8BA7-4596-B06E-7B584D61853B}" type="slidenum">
              <a:rPr lang="uk-UA" smtClean="0"/>
              <a:t>54</a:t>
            </a:fld>
            <a:endParaRPr lang="uk-UA"/>
          </a:p>
        </p:txBody>
      </p:sp>
    </p:spTree>
    <p:extLst>
      <p:ext uri="{BB962C8B-B14F-4D97-AF65-F5344CB8AC3E}">
        <p14:creationId xmlns:p14="http://schemas.microsoft.com/office/powerpoint/2010/main" val="4179572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Деякі дослідники, котрі за своїми переконаннями належать до реалістів,</a:t>
            </a:r>
          </a:p>
          <a:p>
            <a:r>
              <a:rPr lang="uk-UA" dirty="0"/>
              <a:t>уважають, що у період після закінчення «холодної війни» дійсно склалася не</a:t>
            </a:r>
          </a:p>
          <a:p>
            <a:r>
              <a:rPr lang="uk-UA" dirty="0"/>
              <a:t>одно-, а багатополярна система міжнародних відносин.</a:t>
            </a:r>
          </a:p>
          <a:p>
            <a:r>
              <a:rPr lang="uk-UA" dirty="0"/>
              <a:t>Лідерство США багато у чому є міфічним, ілюзорним, оскільки такі</a:t>
            </a:r>
          </a:p>
          <a:p>
            <a:r>
              <a:rPr lang="en-US" dirty="0"/>
              <a:t>á</a:t>
            </a:r>
            <a:r>
              <a:rPr lang="uk-UA" dirty="0" err="1"/>
              <a:t>ктори</a:t>
            </a:r>
            <a:r>
              <a:rPr lang="uk-UA" dirty="0"/>
              <a:t>, як ЄС, Японія, Китай, Росія, Індія, визнають силу США, але проводять</a:t>
            </a:r>
          </a:p>
          <a:p>
            <a:r>
              <a:rPr lang="uk-UA" dirty="0"/>
              <a:t>свій курс у міжнародних справах, котрий не збігається з американськими</a:t>
            </a:r>
          </a:p>
          <a:p>
            <a:r>
              <a:rPr lang="uk-UA" dirty="0"/>
              <a:t>інтересами. Зростанню впливу цих країн та інших центрів сприяють факти,</a:t>
            </a:r>
          </a:p>
          <a:p>
            <a:r>
              <a:rPr lang="uk-UA" dirty="0"/>
              <a:t>пов’язані з тим, що змінилася природа сили у міжнародних відносинах. На</a:t>
            </a:r>
          </a:p>
          <a:p>
            <a:r>
              <a:rPr lang="uk-UA" dirty="0"/>
              <a:t>передній план виходять не військові, а економічні, науково-технічні, інформаційні та культурні складові цього феномену, а за цими показниками США</a:t>
            </a:r>
          </a:p>
          <a:p>
            <a:r>
              <a:rPr lang="uk-UA" dirty="0"/>
              <a:t>не завжди є лідером. Так, за економічним та науково-технічним показниками</a:t>
            </a:r>
          </a:p>
          <a:p>
            <a:r>
              <a:rPr lang="uk-UA" dirty="0"/>
              <a:t>потенціали ЄС, Японії відносно однакові з США. Китай здійснює широкомасштабну програму модернізації своїх збройних сил; за оцінками фахівців,</a:t>
            </a:r>
          </a:p>
          <a:p>
            <a:r>
              <a:rPr lang="uk-UA" dirty="0"/>
              <a:t>у 2020 р. він стане однією з провідних військових країн світу.</a:t>
            </a:r>
          </a:p>
          <a:p>
            <a:r>
              <a:rPr lang="uk-UA" dirty="0"/>
              <a:t>Опоненти багатополярності підкреслюють, що подібна модель не </a:t>
            </a:r>
            <a:r>
              <a:rPr lang="uk-UA" dirty="0" err="1"/>
              <a:t>надасть</a:t>
            </a:r>
            <a:endParaRPr lang="uk-UA" dirty="0"/>
          </a:p>
          <a:p>
            <a:r>
              <a:rPr lang="uk-UA" dirty="0"/>
              <a:t>стабільності у міжнародних відносинах, оскільки вона виходить з уявлення</a:t>
            </a:r>
          </a:p>
          <a:p>
            <a:r>
              <a:rPr lang="uk-UA" dirty="0"/>
              <a:t>системи міжнародних відносин як постійної конкуренції між «центрами</a:t>
            </a:r>
          </a:p>
          <a:p>
            <a:r>
              <a:rPr lang="uk-UA" dirty="0"/>
              <a:t>сили». Це приводитиме до конфліктів та постійного перерозподілу сфер впливу</a:t>
            </a:r>
          </a:p>
        </p:txBody>
      </p:sp>
      <p:sp>
        <p:nvSpPr>
          <p:cNvPr id="4" name="Місце для номера слайда 3"/>
          <p:cNvSpPr>
            <a:spLocks noGrp="1"/>
          </p:cNvSpPr>
          <p:nvPr>
            <p:ph type="sldNum" sz="quarter" idx="5"/>
          </p:nvPr>
        </p:nvSpPr>
        <p:spPr/>
        <p:txBody>
          <a:bodyPr/>
          <a:lstStyle/>
          <a:p>
            <a:fld id="{E04A9493-8BA7-4596-B06E-7B584D61853B}" type="slidenum">
              <a:rPr lang="uk-UA" smtClean="0"/>
              <a:t>55</a:t>
            </a:fld>
            <a:endParaRPr lang="uk-UA"/>
          </a:p>
        </p:txBody>
      </p:sp>
    </p:spTree>
    <p:extLst>
      <p:ext uri="{BB962C8B-B14F-4D97-AF65-F5344CB8AC3E}">
        <p14:creationId xmlns:p14="http://schemas.microsoft.com/office/powerpoint/2010/main" val="957922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Прихильники цієї концепції пропонують тезу про те, що міжнародна безпека може бути дієвою тільки на глобальному рівні, коли всі </a:t>
            </a:r>
            <a:r>
              <a:rPr lang="en-US" dirty="0"/>
              <a:t>á</a:t>
            </a:r>
            <a:r>
              <a:rPr lang="uk-UA" dirty="0" err="1"/>
              <a:t>ктори</a:t>
            </a:r>
            <a:r>
              <a:rPr lang="uk-UA" dirty="0"/>
              <a:t> світового</a:t>
            </a:r>
          </a:p>
          <a:p>
            <a:r>
              <a:rPr lang="uk-UA" dirty="0"/>
              <a:t>товариства беруть участь в її створенні. За однією з версій, формування цієї</a:t>
            </a:r>
          </a:p>
          <a:p>
            <a:r>
              <a:rPr lang="uk-UA" dirty="0"/>
              <a:t>моделі можливе тільки тоді, коли всі країни та народи підтримають мінімум</a:t>
            </a:r>
          </a:p>
          <a:p>
            <a:r>
              <a:rPr lang="uk-UA" dirty="0"/>
              <a:t>загальнолюдських цінностей і виникне глобальне громадянське суспільство</a:t>
            </a:r>
          </a:p>
          <a:p>
            <a:r>
              <a:rPr lang="uk-UA" dirty="0"/>
              <a:t>з єдиною системою керування. Менш радикальні варіанти цієї концепції зводяться до того, що подібна модель може бути результатом поступової еволюції існуючої системи режимів міжнародної безпеки та організацій під керівництвом ООН.</a:t>
            </a:r>
          </a:p>
          <a:p>
            <a:r>
              <a:rPr lang="uk-UA" dirty="0"/>
              <a:t>Супротивники такої моделі критикують її за «романтизм», «</a:t>
            </a:r>
            <a:r>
              <a:rPr lang="uk-UA" dirty="0" err="1"/>
              <a:t>нереалістичність</a:t>
            </a:r>
            <a:r>
              <a:rPr lang="uk-UA" dirty="0"/>
              <a:t>», відсутність механізму створення подібної системи безпеки.</a:t>
            </a:r>
          </a:p>
        </p:txBody>
      </p:sp>
      <p:sp>
        <p:nvSpPr>
          <p:cNvPr id="4" name="Місце для номера слайда 3"/>
          <p:cNvSpPr>
            <a:spLocks noGrp="1"/>
          </p:cNvSpPr>
          <p:nvPr>
            <p:ph type="sldNum" sz="quarter" idx="5"/>
          </p:nvPr>
        </p:nvSpPr>
        <p:spPr/>
        <p:txBody>
          <a:bodyPr/>
          <a:lstStyle/>
          <a:p>
            <a:fld id="{E04A9493-8BA7-4596-B06E-7B584D61853B}" type="slidenum">
              <a:rPr lang="uk-UA" smtClean="0"/>
              <a:t>56</a:t>
            </a:fld>
            <a:endParaRPr lang="uk-UA"/>
          </a:p>
        </p:txBody>
      </p:sp>
    </p:spTree>
    <p:extLst>
      <p:ext uri="{BB962C8B-B14F-4D97-AF65-F5344CB8AC3E}">
        <p14:creationId xmlns:p14="http://schemas.microsoft.com/office/powerpoint/2010/main" val="328103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algn="just">
              <a:lnSpc>
                <a:spcPct val="107000"/>
              </a:lnSpc>
              <a:spcAft>
                <a:spcPts val="800"/>
              </a:spcAft>
            </a:pP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Колективна безпека</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Модель колективної безпеки базується на принципі, що агресія проти однієї держави розглядається як загроза для всіх учасників. Це вимагає тісної співпраці держав і готовності до спільного реагування.</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Прикладом є НАТО, яке діє за принципом "один за всіх, і всі за одного", а також система колективної безпеки ООН через Радбез та його рішення. Поняття «колективна безпека» з’явилося у світовому політичному лексиконі та дипломатичній практиці ще на межі 1920–1930-х років, коли розпочиналися спроби створити механізм запобігання новій світовій війні (в основному на базі Ліги Націй).</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Головними елементами колективної безпеки є наявність групи держав, об’єднаних загальною метою (захист себе), та система військово-політичних заходів, спрямованих проти потенціального ворога або агресора. Теоретики та практики виділяють види колективної безпеки, які відрізняються за типами міждержавної коаліції та метою, яку ставлять перед собою учасники колективної безпеки. Це може бути організація держав, які мають подібний суспільно-політичний устрій, загальні цінності та історію (наприклад, НАТО, Варшавський договір, Європейський Союз). Коаліція може виникнути у зв’язку із зовнішньою небезпекою, яка загрожує групі держав, зацікавлених у колективному захисті від спільного ворога. У цілому колективна безпека фокусує увагу на військово-стратегічних проблемах і не спрямована на вирішення інших аспектів міжнародної безпеки (економічних, суспільних, екологічних проблем). Це обмежує можливості використання цієї моделі в сучасних умовах.</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E04A9493-8BA7-4596-B06E-7B584D61853B}" type="slidenum">
              <a:rPr lang="uk-UA" smtClean="0"/>
              <a:t>57</a:t>
            </a:fld>
            <a:endParaRPr lang="uk-UA"/>
          </a:p>
        </p:txBody>
      </p:sp>
    </p:spTree>
    <p:extLst>
      <p:ext uri="{BB962C8B-B14F-4D97-AF65-F5344CB8AC3E}">
        <p14:creationId xmlns:p14="http://schemas.microsoft.com/office/powerpoint/2010/main" val="3643315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Отже, нова система міжнародних відносин перебуває на етапі формування. У ній переплітаються та взаємодіють як традиційні сили, так і нові чинники й тенденції. Розширюється коло суб'єктів міжнародних відносин, змінюється мотивація їхньої поведінки. Якщо в період існування </a:t>
            </a:r>
            <a:r>
              <a:rPr lang="uk-UA" dirty="0" err="1"/>
              <a:t>Вестфальської</a:t>
            </a:r>
            <a:r>
              <a:rPr lang="uk-UA" dirty="0"/>
              <a:t> системи держави були домінуючими учасниками міжнародних відносин, а світова політика переважно — політикою міждержавною, то останніми роками виникають нові, багато в чому космополітичні суб'єкти міжнародних відносин. Новий зміст світової політики вимагає нових організаційних форм.</a:t>
            </a:r>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8</a:t>
            </a:fld>
            <a:endParaRPr lang="uk-UA"/>
          </a:p>
        </p:txBody>
      </p:sp>
    </p:spTree>
    <p:extLst>
      <p:ext uri="{BB962C8B-B14F-4D97-AF65-F5344CB8AC3E}">
        <p14:creationId xmlns:p14="http://schemas.microsoft.com/office/powerpoint/2010/main" val="639769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Уперше поняття «загальна безпека» з’явилося у доповіді Комісії </a:t>
            </a:r>
            <a:r>
              <a:rPr lang="uk-UA" dirty="0" err="1"/>
              <a:t>Пальме</a:t>
            </a:r>
            <a:r>
              <a:rPr lang="uk-UA" dirty="0"/>
              <a:t> 1982 р. і стало популярним у радянський період. Деякі школи глобалістів й досі підтримують цю концепцію. Вона підкреслює багатомірний характер міжнародної безпеки та включає не тільки «жорстку», а й «м’яку» безпеку, а також необхідність урахування законних інтересів невеликої групи держав і усіх членів світового товариства. Інституційну основу загальної безпеки повинні складати не тільки і не стільки військово-політичні альянси, скільки глобальні організації типу ООН. Безумовно, загальна концепція є значним кроком уперед порівняно з колективною безпекою, але й вона має низку недоліків: – розмитість визначення «міжнародна безпека»; – відсутність пріоритетів; – технічна непродуманість; – слабке інституційне підґрунтя та труднощі здійснення практичного будівництва регіональних або глобальних систем міжнародної безпеки.</a:t>
            </a:r>
          </a:p>
        </p:txBody>
      </p:sp>
      <p:sp>
        <p:nvSpPr>
          <p:cNvPr id="4" name="Місце для номера слайда 3"/>
          <p:cNvSpPr>
            <a:spLocks noGrp="1"/>
          </p:cNvSpPr>
          <p:nvPr>
            <p:ph type="sldNum" sz="quarter" idx="5"/>
          </p:nvPr>
        </p:nvSpPr>
        <p:spPr/>
        <p:txBody>
          <a:bodyPr/>
          <a:lstStyle/>
          <a:p>
            <a:fld id="{E04A9493-8BA7-4596-B06E-7B584D61853B}" type="slidenum">
              <a:rPr lang="uk-UA" smtClean="0"/>
              <a:t>58</a:t>
            </a:fld>
            <a:endParaRPr lang="uk-UA"/>
          </a:p>
        </p:txBody>
      </p:sp>
    </p:spTree>
    <p:extLst>
      <p:ext uri="{BB962C8B-B14F-4D97-AF65-F5344CB8AC3E}">
        <p14:creationId xmlns:p14="http://schemas.microsoft.com/office/powerpoint/2010/main" val="287918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algn="just">
              <a:lnSpc>
                <a:spcPct val="107000"/>
              </a:lnSpc>
              <a:spcAft>
                <a:spcPts val="800"/>
              </a:spcAft>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Модель, яка стала популярною з середини 1990-х років. Ця модель, на думку її прихильників, поєднує в собі найкращі риси двох попередніх моделей. З одного боку, визнає багатомірний характер міжнародної безпеки, а з другого — встановлює певну ієрархію пріоритетів та спрямовує суб’єктів міжнародної діяльності на вирішення першочерговий завдань.</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Модель кооперативної безпеки віддає перевагу мирним, політичним засобам вирішення спірних питань. У той же час вона не виключає застосування військової сили (не тільки як останній засіб, а й як інструмент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дипло</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матії</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та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миротворчості</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Ця модель заохочує співробітництво і контакти між державами, які належать до різних типів суспільного та цивілізаційного устрою, разом з тим може спиратися на існуючу систему військово-політичних союзів під час вирішення конкретних питань, визнає державу як головним суб’єктом міжнародної діяльності, велику увагу приділяє використанню потенціалу міжнародних та транснаціональних організацій. У той же час розроблення моделі коопераційної безпеки ще далеке від завершення. Нечітко з’ясовано деякі параметри: – які інститути повинні стати ядром нової системи міжнародної безпеки; – яка природа сили та кордони її використання в сучасних міжнародних відносинах; – які перспективи національного суверенітету; – як складеться подальша доля існуючих військово-політичних альянсів; – як запобігти відродженню блокової політики. Виникає небезпека через намагання деяких держав та коаліцій (США, НАТО)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інтерпретирувати</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поняття коопераційної безпеки у вигідному для них розумінні та бажанні побудувати не рівноправну, а ієрархічну систему міжнародних відносин.</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E04A9493-8BA7-4596-B06E-7B584D61853B}" type="slidenum">
              <a:rPr lang="uk-UA" smtClean="0"/>
              <a:t>59</a:t>
            </a:fld>
            <a:endParaRPr lang="uk-UA"/>
          </a:p>
        </p:txBody>
      </p:sp>
    </p:spTree>
    <p:extLst>
      <p:ext uri="{BB962C8B-B14F-4D97-AF65-F5344CB8AC3E}">
        <p14:creationId xmlns:p14="http://schemas.microsoft.com/office/powerpoint/2010/main" val="722425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err="1">
                <a:effectLst/>
                <a:latin typeface="Times New Roman" panose="02020603050405020304" pitchFamily="18" charset="0"/>
                <a:ea typeface="Times New Roman" panose="02020603050405020304" pitchFamily="18" charset="0"/>
              </a:rPr>
              <a:t>Здійснюючи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свої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зовнішньополітичні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функції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кожна</a:t>
            </a:r>
            <a:r>
              <a:rPr lang="ru-RU" sz="1800" dirty="0">
                <a:effectLst/>
                <a:latin typeface="Times New Roman" panose="02020603050405020304" pitchFamily="18" charset="0"/>
                <a:ea typeface="Times New Roman" panose="02020603050405020304" pitchFamily="18" charset="0"/>
              </a:rPr>
              <a:t> держава проводить </a:t>
            </a:r>
            <a:r>
              <a:rPr lang="ru-RU" sz="1800" dirty="0" err="1">
                <a:effectLst/>
                <a:latin typeface="Times New Roman" panose="02020603050405020304" pitchFamily="18" charset="0"/>
                <a:ea typeface="Times New Roman" panose="02020603050405020304" pitchFamily="18" charset="0"/>
              </a:rPr>
              <a:t>певну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політику</a:t>
            </a:r>
            <a:r>
              <a:rPr lang="ru-RU" sz="1800" dirty="0">
                <a:effectLst/>
                <a:latin typeface="Times New Roman" panose="02020603050405020304" pitchFamily="18" charset="0"/>
                <a:ea typeface="Times New Roman" panose="02020603050405020304" pitchFamily="18" charset="0"/>
              </a:rPr>
              <a:t> за межами </a:t>
            </a:r>
            <a:r>
              <a:rPr lang="ru-RU" sz="1800" dirty="0" err="1">
                <a:effectLst/>
                <a:latin typeface="Times New Roman" panose="02020603050405020304" pitchFamily="18" charset="0"/>
                <a:ea typeface="Times New Roman" panose="02020603050405020304" pitchFamily="18" charset="0"/>
              </a:rPr>
              <a:t>своєї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країни</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міжнародній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арені</a:t>
            </a:r>
            <a:r>
              <a:rPr lang="ru-RU" sz="1800"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Зовнішня</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політика</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це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діяльність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інших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інститутів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здійснюється</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міжнародній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арені</a:t>
            </a:r>
            <a:r>
              <a:rPr lang="ru-RU" sz="1800" dirty="0">
                <a:effectLst/>
                <a:latin typeface="Times New Roman" panose="02020603050405020304" pitchFamily="18" charset="0"/>
                <a:ea typeface="Times New Roman" panose="02020603050405020304" pitchFamily="18" charset="0"/>
              </a:rPr>
              <a:t>; комплекс </a:t>
            </a:r>
            <a:r>
              <a:rPr lang="ru-RU" sz="1800" dirty="0" err="1">
                <a:effectLst/>
                <a:latin typeface="Times New Roman" panose="02020603050405020304" pitchFamily="18" charset="0"/>
                <a:ea typeface="Times New Roman" panose="02020603050405020304" pitchFamily="18" charset="0"/>
              </a:rPr>
              <a:t>дій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спрямованих</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встановлення</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підтримку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із</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співтовариством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захист</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власного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національного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інтересу</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поширення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свого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впливу</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інші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суб'єкти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міжнародних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відносин</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err="1">
                <a:solidFill>
                  <a:srgbClr val="000000"/>
                </a:solidFill>
                <a:effectLst/>
                <a:latin typeface="Times New Roman" panose="02020603050405020304" pitchFamily="18" charset="0"/>
                <a:ea typeface="Times New Roman" panose="02020603050405020304" pitchFamily="18" charset="0"/>
              </a:rPr>
              <a:t>Найбільше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значення</a:t>
            </a:r>
            <a:r>
              <a:rPr lang="ru-RU" sz="1800" dirty="0">
                <a:solidFill>
                  <a:srgbClr val="000000"/>
                </a:solidFill>
                <a:effectLst/>
                <a:latin typeface="Times New Roman" panose="02020603050405020304" pitchFamily="18" charset="0"/>
                <a:ea typeface="Times New Roman" panose="02020603050405020304" pitchFamily="18" charset="0"/>
              </a:rPr>
              <a:t> в </a:t>
            </a:r>
            <a:r>
              <a:rPr lang="ru-RU" sz="1800" dirty="0" err="1">
                <a:solidFill>
                  <a:srgbClr val="000000"/>
                </a:solidFill>
                <a:effectLst/>
                <a:latin typeface="Times New Roman" panose="02020603050405020304" pitchFamily="18" charset="0"/>
                <a:ea typeface="Times New Roman" panose="02020603050405020304" pitchFamily="18" charset="0"/>
              </a:rPr>
              <a:t>міжнародних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відносинах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мають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міждержавні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політичні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відносини</a:t>
            </a:r>
            <a:r>
              <a:rPr lang="ru-RU" sz="1800" dirty="0">
                <a:solidFill>
                  <a:srgbClr val="000000"/>
                </a:solidFill>
                <a:effectLst/>
                <a:latin typeface="Times New Roman" panose="02020603050405020304" pitchFamily="18" charset="0"/>
                <a:ea typeface="Times New Roman" panose="02020603050405020304" pitchFamily="18" charset="0"/>
              </a:rPr>
              <a:t>. Тому </a:t>
            </a:r>
            <a:r>
              <a:rPr lang="ru-RU" sz="1800" dirty="0" err="1">
                <a:solidFill>
                  <a:srgbClr val="000000"/>
                </a:solidFill>
                <a:effectLst/>
                <a:latin typeface="Times New Roman" panose="02020603050405020304" pitchFamily="18" charset="0"/>
                <a:ea typeface="Times New Roman" panose="02020603050405020304" pitchFamily="18" charset="0"/>
              </a:rPr>
              <a:t>головним</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суб'єктом</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міжнародних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відносин</a:t>
            </a:r>
            <a:r>
              <a:rPr lang="ru-RU" sz="1800" dirty="0">
                <a:solidFill>
                  <a:srgbClr val="000000"/>
                </a:solidFill>
                <a:effectLst/>
                <a:latin typeface="Times New Roman" panose="02020603050405020304" pitchFamily="18" charset="0"/>
                <a:ea typeface="Times New Roman" panose="02020603050405020304" pitchFamily="18" charset="0"/>
              </a:rPr>
              <a:t> є </a:t>
            </a:r>
            <a:r>
              <a:rPr lang="ru-RU" sz="1800" dirty="0" err="1">
                <a:solidFill>
                  <a:srgbClr val="000000"/>
                </a:solidFill>
                <a:effectLst/>
                <a:latin typeface="Times New Roman" panose="02020603050405020304" pitchFamily="18" charset="0"/>
                <a:ea typeface="Times New Roman" panose="02020603050405020304" pitchFamily="18" charset="0"/>
              </a:rPr>
              <a:t>національна</a:t>
            </a:r>
            <a:r>
              <a:rPr lang="ru-RU" sz="1800" dirty="0">
                <a:solidFill>
                  <a:srgbClr val="000000"/>
                </a:solidFill>
                <a:effectLst/>
                <a:latin typeface="Times New Roman" panose="02020603050405020304" pitchFamily="18" charset="0"/>
                <a:ea typeface="Times New Roman" panose="02020603050405020304" pitchFamily="18" charset="0"/>
              </a:rPr>
              <a:t> держава — </a:t>
            </a:r>
            <a:r>
              <a:rPr lang="ru-RU" sz="1800" dirty="0" err="1">
                <a:solidFill>
                  <a:srgbClr val="000000"/>
                </a:solidFill>
                <a:effectLst/>
                <a:latin typeface="Times New Roman" panose="02020603050405020304" pitchFamily="18" charset="0"/>
                <a:ea typeface="Times New Roman" panose="02020603050405020304" pitchFamily="18" charset="0"/>
              </a:rPr>
              <a:t>географічно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обмежена</a:t>
            </a:r>
            <a:r>
              <a:rPr lang="ru-RU" sz="1800" dirty="0">
                <a:solidFill>
                  <a:srgbClr val="000000"/>
                </a:solidFill>
                <a:effectLst/>
                <a:latin typeface="Times New Roman" panose="02020603050405020304" pitchFamily="18" charset="0"/>
                <a:ea typeface="Times New Roman" panose="02020603050405020304" pitchFamily="18" charset="0"/>
              </a:rPr>
              <a:t>, законно </a:t>
            </a:r>
            <a:r>
              <a:rPr lang="ru-RU" sz="1800" dirty="0" err="1">
                <a:solidFill>
                  <a:srgbClr val="000000"/>
                </a:solidFill>
                <a:effectLst/>
                <a:latin typeface="Times New Roman" panose="02020603050405020304" pitchFamily="18" charset="0"/>
                <a:ea typeface="Times New Roman" panose="02020603050405020304" pitchFamily="18" charset="0"/>
              </a:rPr>
              <a:t>визнана</a:t>
            </a:r>
            <a:r>
              <a:rPr lang="ru-RU" sz="1800" dirty="0">
                <a:solidFill>
                  <a:srgbClr val="000000"/>
                </a:solidFill>
                <a:effectLst/>
                <a:latin typeface="Times New Roman" panose="02020603050405020304" pitchFamily="18" charset="0"/>
                <a:ea typeface="Times New Roman" panose="02020603050405020304" pitchFamily="18" charset="0"/>
              </a:rPr>
              <a:t> (легальна) </a:t>
            </a:r>
            <a:r>
              <a:rPr lang="ru-RU" sz="1800" dirty="0" err="1">
                <a:solidFill>
                  <a:srgbClr val="000000"/>
                </a:solidFill>
                <a:effectLst/>
                <a:latin typeface="Times New Roman" panose="02020603050405020304" pitchFamily="18" charset="0"/>
                <a:ea typeface="Times New Roman" panose="02020603050405020304" pitchFamily="18" charset="0"/>
              </a:rPr>
              <a:t>цілісність</a:t>
            </a:r>
            <a:r>
              <a:rPr lang="ru-RU" sz="1800" dirty="0">
                <a:solidFill>
                  <a:srgbClr val="000000"/>
                </a:solidFill>
                <a:effectLst/>
                <a:latin typeface="Times New Roman" panose="02020603050405020304" pitchFamily="18" charset="0"/>
                <a:ea typeface="Times New Roman" panose="02020603050405020304" pitchFamily="18" charset="0"/>
              </a:rPr>
              <a:t>, яка </a:t>
            </a:r>
            <a:r>
              <a:rPr lang="ru-RU" sz="1800" dirty="0" err="1">
                <a:solidFill>
                  <a:srgbClr val="000000"/>
                </a:solidFill>
                <a:effectLst/>
                <a:latin typeface="Times New Roman" panose="02020603050405020304" pitchFamily="18" charset="0"/>
                <a:ea typeface="Times New Roman" panose="02020603050405020304" pitchFamily="18" charset="0"/>
              </a:rPr>
              <a:t>керується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єдиним</a:t>
            </a:r>
            <a:r>
              <a:rPr lang="ru-RU" sz="1800" dirty="0">
                <a:solidFill>
                  <a:srgbClr val="000000"/>
                </a:solidFill>
                <a:effectLst/>
                <a:latin typeface="Times New Roman" panose="02020603050405020304" pitchFamily="18" charset="0"/>
                <a:ea typeface="Times New Roman" panose="02020603050405020304" pitchFamily="18" charset="0"/>
              </a:rPr>
              <a:t> урядом, і </a:t>
            </a:r>
            <a:r>
              <a:rPr lang="ru-RU" sz="1800" dirty="0" err="1">
                <a:solidFill>
                  <a:srgbClr val="000000"/>
                </a:solidFill>
                <a:effectLst/>
                <a:latin typeface="Times New Roman" panose="02020603050405020304" pitchFamily="18" charset="0"/>
                <a:ea typeface="Times New Roman" panose="02020603050405020304" pitchFamily="18" charset="0"/>
              </a:rPr>
              <a:t>населення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якої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вважає</a:t>
            </a:r>
            <a:r>
              <a:rPr lang="ru-RU" sz="1800" dirty="0">
                <a:solidFill>
                  <a:srgbClr val="000000"/>
                </a:solidFill>
                <a:effectLst/>
                <a:latin typeface="Times New Roman" panose="02020603050405020304" pitchFamily="18" charset="0"/>
                <a:ea typeface="Times New Roman" panose="02020603050405020304" pitchFamily="18" charset="0"/>
              </a:rPr>
              <a:t> себе </a:t>
            </a:r>
            <a:r>
              <a:rPr lang="ru-RU" sz="1800" dirty="0" err="1">
                <a:solidFill>
                  <a:srgbClr val="000000"/>
                </a:solidFill>
                <a:effectLst/>
                <a:latin typeface="Times New Roman" panose="02020603050405020304" pitchFamily="18" charset="0"/>
                <a:ea typeface="Times New Roman" panose="02020603050405020304" pitchFamily="18" charset="0"/>
              </a:rPr>
              <a:t>єдиною</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нацією</a:t>
            </a:r>
            <a:r>
              <a:rPr lang="ru-RU" sz="1800" dirty="0">
                <a:solidFill>
                  <a:srgbClr val="000000"/>
                </a:solidFill>
                <a:effectLst/>
                <a:latin typeface="Times New Roman" panose="02020603050405020304" pitchFamily="18" charset="0"/>
                <a:ea typeface="Times New Roman" panose="02020603050405020304" pitchFamily="18" charset="0"/>
              </a:rPr>
              <a:t>. З </a:t>
            </a:r>
            <a:r>
              <a:rPr lang="ru-RU" sz="1800" dirty="0" err="1">
                <a:solidFill>
                  <a:srgbClr val="000000"/>
                </a:solidFill>
                <a:effectLst/>
                <a:latin typeface="Times New Roman" panose="02020603050405020304" pitchFamily="18" charset="0"/>
                <a:ea typeface="Times New Roman" panose="02020603050405020304" pitchFamily="18" charset="0"/>
              </a:rPr>
              <a:t>цієї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позиції</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ієрархія</a:t>
            </a:r>
            <a:r>
              <a:rPr lang="ru-RU" sz="1800" dirty="0">
                <a:solidFill>
                  <a:srgbClr val="000000"/>
                </a:solidFill>
                <a:effectLst/>
                <a:latin typeface="Times New Roman" panose="02020603050405020304" pitchFamily="18" charset="0"/>
                <a:ea typeface="Times New Roman" panose="02020603050405020304" pitchFamily="18" charset="0"/>
              </a:rPr>
              <a:t> держав на </a:t>
            </a:r>
            <a:r>
              <a:rPr lang="ru-RU" sz="1800" dirty="0" err="1">
                <a:solidFill>
                  <a:srgbClr val="000000"/>
                </a:solidFill>
                <a:effectLst/>
                <a:latin typeface="Times New Roman" panose="02020603050405020304" pitchFamily="18" charset="0"/>
                <a:ea typeface="Times New Roman" panose="02020603050405020304" pitchFamily="18" charset="0"/>
              </a:rPr>
              <a:t>міжнародній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арені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матиме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такий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вигляд</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наддержави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здатні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впливати</a:t>
            </a:r>
            <a:r>
              <a:rPr lang="ru-RU" sz="1800" dirty="0">
                <a:solidFill>
                  <a:srgbClr val="000000"/>
                </a:solidFill>
                <a:effectLst/>
                <a:latin typeface="Times New Roman" panose="02020603050405020304" pitchFamily="18" charset="0"/>
                <a:ea typeface="Times New Roman" panose="02020603050405020304" pitchFamily="18" charset="0"/>
              </a:rPr>
              <a:t> на </a:t>
            </a:r>
            <a:r>
              <a:rPr lang="ru-RU" sz="1800" dirty="0" err="1">
                <a:solidFill>
                  <a:srgbClr val="000000"/>
                </a:solidFill>
                <a:effectLst/>
                <a:latin typeface="Times New Roman" panose="02020603050405020304" pitchFamily="18" charset="0"/>
                <a:ea typeface="Times New Roman" panose="02020603050405020304" pitchFamily="18" charset="0"/>
              </a:rPr>
              <a:t>існування</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всього</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людства</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великі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держави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їх</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вплив</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обмежується</a:t>
            </a:r>
            <a:r>
              <a:rPr lang="ru-RU" sz="1800" dirty="0">
                <a:solidFill>
                  <a:srgbClr val="000000"/>
                </a:solidFill>
                <a:effectLst/>
                <a:latin typeface="Times New Roman" panose="02020603050405020304" pitchFamily="18" charset="0"/>
                <a:ea typeface="Times New Roman" panose="02020603050405020304" pitchFamily="18" charset="0"/>
              </a:rPr>
              <a:t> одним </a:t>
            </a:r>
            <a:r>
              <a:rPr lang="ru-RU" sz="1800" dirty="0" err="1">
                <a:solidFill>
                  <a:srgbClr val="000000"/>
                </a:solidFill>
                <a:effectLst/>
                <a:latin typeface="Times New Roman" panose="02020603050405020304" pitchFamily="18" charset="0"/>
                <a:ea typeface="Times New Roman" panose="02020603050405020304" pitchFamily="18" charset="0"/>
              </a:rPr>
              <a:t>регіоном</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або</a:t>
            </a:r>
            <a:r>
              <a:rPr lang="ru-RU" sz="1800" dirty="0">
                <a:solidFill>
                  <a:srgbClr val="000000"/>
                </a:solidFill>
                <a:effectLst/>
                <a:latin typeface="Times New Roman" panose="02020603050405020304" pitchFamily="18" charset="0"/>
                <a:ea typeface="Times New Roman" panose="02020603050405020304" pitchFamily="18" charset="0"/>
              </a:rPr>
              <a:t> сферою </a:t>
            </a:r>
            <a:r>
              <a:rPr lang="ru-RU" sz="1800" dirty="0" err="1">
                <a:solidFill>
                  <a:srgbClr val="000000"/>
                </a:solidFill>
                <a:effectLst/>
                <a:latin typeface="Times New Roman" panose="02020603050405020304" pitchFamily="18" charset="0"/>
                <a:ea typeface="Times New Roman" panose="02020603050405020304" pitchFamily="18" charset="0"/>
              </a:rPr>
              <a:t>відносин</a:t>
            </a:r>
            <a:r>
              <a:rPr lang="ru-RU" sz="1800" dirty="0">
                <a:solidFill>
                  <a:srgbClr val="000000"/>
                </a:solidFill>
                <a:effectLst/>
                <a:latin typeface="Times New Roman" panose="02020603050405020304" pitchFamily="18" charset="0"/>
                <a:ea typeface="Times New Roman" panose="02020603050405020304" pitchFamily="18" charset="0"/>
              </a:rPr>
              <a:t> на </a:t>
            </a:r>
            <a:r>
              <a:rPr lang="ru-RU" sz="1800" dirty="0" err="1">
                <a:solidFill>
                  <a:srgbClr val="000000"/>
                </a:solidFill>
                <a:effectLst/>
                <a:latin typeface="Times New Roman" panose="02020603050405020304" pitchFamily="18" charset="0"/>
                <a:ea typeface="Times New Roman" panose="02020603050405020304" pitchFamily="18" charset="0"/>
              </a:rPr>
              <a:t>рівні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регіону</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середні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держави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мають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вплив</a:t>
            </a:r>
            <a:r>
              <a:rPr lang="ru-RU" sz="1800" dirty="0">
                <a:solidFill>
                  <a:srgbClr val="000000"/>
                </a:solidFill>
                <a:effectLst/>
                <a:latin typeface="Times New Roman" panose="02020603050405020304" pitchFamily="18" charset="0"/>
                <a:ea typeface="Times New Roman" panose="02020603050405020304" pitchFamily="18" charset="0"/>
              </a:rPr>
              <a:t> у </a:t>
            </a:r>
            <a:r>
              <a:rPr lang="ru-RU" sz="1800" dirty="0" err="1">
                <a:solidFill>
                  <a:srgbClr val="000000"/>
                </a:solidFill>
                <a:effectLst/>
                <a:latin typeface="Times New Roman" panose="02020603050405020304" pitchFamily="18" charset="0"/>
                <a:ea typeface="Times New Roman" panose="02020603050405020304" pitchFamily="18" charset="0"/>
              </a:rPr>
              <a:t>найближчому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оточенні</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малі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держави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мають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незначний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вплив</a:t>
            </a:r>
            <a:r>
              <a:rPr lang="ru-RU" sz="1800" dirty="0">
                <a:solidFill>
                  <a:srgbClr val="000000"/>
                </a:solidFill>
                <a:effectLst/>
                <a:latin typeface="Times New Roman" panose="02020603050405020304" pitchFamily="18" charset="0"/>
                <a:ea typeface="Times New Roman" panose="02020603050405020304" pitchFamily="18" charset="0"/>
              </a:rPr>
              <a:t> у </a:t>
            </a:r>
            <a:r>
              <a:rPr lang="ru-RU" sz="1800" dirty="0" err="1">
                <a:solidFill>
                  <a:srgbClr val="000000"/>
                </a:solidFill>
                <a:effectLst/>
                <a:latin typeface="Times New Roman" panose="02020603050405020304" pitchFamily="18" charset="0"/>
                <a:ea typeface="Times New Roman" panose="02020603050405020304" pitchFamily="18" charset="0"/>
              </a:rPr>
              <a:t>найближчому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оточенні</a:t>
            </a:r>
            <a:r>
              <a:rPr lang="ru-RU" sz="1800" dirty="0">
                <a:solidFill>
                  <a:srgbClr val="000000"/>
                </a:solidFill>
                <a:effectLst/>
                <a:latin typeface="Times New Roman" panose="02020603050405020304" pitchFamily="18" charset="0"/>
                <a:ea typeface="Times New Roman" panose="02020603050405020304" pitchFamily="18" charset="0"/>
              </a:rPr>
              <a:t>, при </a:t>
            </a:r>
            <a:r>
              <a:rPr lang="ru-RU" sz="1800" dirty="0" err="1">
                <a:solidFill>
                  <a:srgbClr val="000000"/>
                </a:solidFill>
                <a:effectLst/>
                <a:latin typeface="Times New Roman" panose="02020603050405020304" pitchFamily="18" charset="0"/>
                <a:ea typeface="Times New Roman" panose="02020603050405020304" pitchFamily="18" charset="0"/>
              </a:rPr>
              <a:t>цьому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володіють</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засобами</a:t>
            </a:r>
            <a:r>
              <a:rPr lang="ru-RU" sz="1800" dirty="0">
                <a:solidFill>
                  <a:srgbClr val="000000"/>
                </a:solidFill>
                <a:effectLst/>
                <a:latin typeface="Times New Roman" panose="02020603050405020304" pitchFamily="18" charset="0"/>
                <a:ea typeface="Times New Roman" panose="02020603050405020304" pitchFamily="18" charset="0"/>
              </a:rPr>
              <a:t> для </a:t>
            </a:r>
            <a:r>
              <a:rPr lang="ru-RU" sz="1800" dirty="0" err="1">
                <a:solidFill>
                  <a:srgbClr val="000000"/>
                </a:solidFill>
                <a:effectLst/>
                <a:latin typeface="Times New Roman" panose="02020603050405020304" pitchFamily="18" charset="0"/>
                <a:ea typeface="Times New Roman" panose="02020603050405020304" pitchFamily="18" charset="0"/>
              </a:rPr>
              <a:t>захисту</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незалежності</a:t>
            </a:r>
            <a:r>
              <a:rPr lang="ru-RU" sz="1800" dirty="0">
                <a:solidFill>
                  <a:srgbClr val="000000"/>
                </a:solidFill>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мікродержави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нездатні</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захистити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свій</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суверенітет</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національними</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засобами</a:t>
            </a:r>
            <a:r>
              <a:rPr lang="ru-RU" sz="1800" dirty="0">
                <a:solidFill>
                  <a:srgbClr val="000000"/>
                </a:solidFill>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9</a:t>
            </a:fld>
            <a:endParaRPr lang="uk-UA"/>
          </a:p>
        </p:txBody>
      </p:sp>
    </p:spTree>
    <p:extLst>
      <p:ext uri="{BB962C8B-B14F-4D97-AF65-F5344CB8AC3E}">
        <p14:creationId xmlns:p14="http://schemas.microsoft.com/office/powerpoint/2010/main" val="122728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10</a:t>
            </a:fld>
            <a:endParaRPr lang="uk-UA"/>
          </a:p>
        </p:txBody>
      </p:sp>
    </p:spTree>
    <p:extLst>
      <p:ext uri="{BB962C8B-B14F-4D97-AF65-F5344CB8AC3E}">
        <p14:creationId xmlns:p14="http://schemas.microsoft.com/office/powerpoint/2010/main" val="2438492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err="1">
                <a:effectLst/>
                <a:latin typeface="Times New Roman" panose="02020603050405020304" pitchFamily="18" charset="0"/>
                <a:ea typeface="Times New Roman" panose="02020603050405020304" pitchFamily="18" charset="0"/>
              </a:rPr>
              <a:t>Кожна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національна</a:t>
            </a:r>
            <a:r>
              <a:rPr lang="ru-RU" sz="1800" dirty="0">
                <a:effectLst/>
                <a:latin typeface="Times New Roman" panose="02020603050405020304" pitchFamily="18" charset="0"/>
                <a:ea typeface="Times New Roman" panose="02020603050405020304" pitchFamily="18" charset="0"/>
              </a:rPr>
              <a:t> держава у </a:t>
            </a:r>
            <a:r>
              <a:rPr lang="ru-RU" sz="1800" dirty="0" err="1">
                <a:effectLst/>
                <a:latin typeface="Times New Roman" panose="02020603050405020304" pitchFamily="18" charset="0"/>
                <a:ea typeface="Times New Roman" panose="02020603050405020304" pitchFamily="18" charset="0"/>
              </a:rPr>
              <a:t>своїй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зовнішній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політиці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намагається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найбільш</a:t>
            </a:r>
            <a:r>
              <a:rPr lang="ru-RU" sz="1800" dirty="0">
                <a:effectLst/>
                <a:latin typeface="Times New Roman" panose="02020603050405020304" pitchFamily="18" charset="0"/>
                <a:ea typeface="Times New Roman" panose="02020603050405020304" pitchFamily="18" charset="0"/>
              </a:rPr>
              <a:t> оптимально </a:t>
            </a:r>
            <a:r>
              <a:rPr lang="ru-RU" sz="1800" dirty="0" err="1">
                <a:effectLst/>
                <a:latin typeface="Times New Roman" panose="02020603050405020304" pitchFamily="18" charset="0"/>
                <a:ea typeface="Times New Roman" panose="02020603050405020304" pitchFamily="18" charset="0"/>
              </a:rPr>
              <a:t>реалізувати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свої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національні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Протягом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усієї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історії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людства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лідери</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політична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еліта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апелювали</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національного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інтересу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щоб</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виправдати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обрану</a:t>
            </a:r>
            <a:r>
              <a:rPr lang="ru-RU" sz="1800" dirty="0">
                <a:effectLst/>
                <a:latin typeface="Times New Roman" panose="02020603050405020304" pitchFamily="18" charset="0"/>
                <a:ea typeface="Times New Roman" panose="02020603050405020304" pitchFamily="18" charset="0"/>
              </a:rPr>
              <a:t> ними </a:t>
            </a:r>
            <a:r>
              <a:rPr lang="ru-RU" sz="1800" dirty="0" err="1">
                <a:effectLst/>
                <a:latin typeface="Times New Roman" panose="02020603050405020304" pitchFamily="18" charset="0"/>
                <a:ea typeface="Times New Roman" panose="02020603050405020304" pitchFamily="18" charset="0"/>
              </a:rPr>
              <a:t>політику</a:t>
            </a:r>
            <a:r>
              <a:rPr lang="ru-RU" sz="1800" dirty="0">
                <a:effectLst/>
                <a:latin typeface="Times New Roman" panose="02020603050405020304" pitchFamily="18" charset="0"/>
                <a:ea typeface="Times New Roman" panose="02020603050405020304" pitchFamily="18" charset="0"/>
              </a:rPr>
              <a:t>. Але </a:t>
            </a:r>
            <a:r>
              <a:rPr lang="ru-RU" sz="1800" dirty="0" err="1">
                <a:effectLst/>
                <a:latin typeface="Times New Roman" panose="02020603050405020304" pitchFamily="18" charset="0"/>
                <a:ea typeface="Times New Roman" panose="02020603050405020304" pitchFamily="18" charset="0"/>
              </a:rPr>
              <a:t>результати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політичної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діяльності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бувають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різними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іноді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навіть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катастрофічними</a:t>
            </a:r>
            <a:r>
              <a:rPr lang="ru-RU" sz="1800" dirty="0">
                <a:effectLst/>
                <a:latin typeface="Times New Roman" panose="02020603050405020304" pitchFamily="18" charset="0"/>
                <a:ea typeface="Times New Roman" panose="02020603050405020304" pitchFamily="18" charset="0"/>
              </a:rPr>
              <a:t> для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11</a:t>
            </a:fld>
            <a:endParaRPr lang="uk-UA"/>
          </a:p>
        </p:txBody>
      </p:sp>
    </p:spTree>
    <p:extLst>
      <p:ext uri="{BB962C8B-B14F-4D97-AF65-F5344CB8AC3E}">
        <p14:creationId xmlns:p14="http://schemas.microsoft.com/office/powerpoint/2010/main" val="3199441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Times New Roman" panose="02020603050405020304" pitchFamily="18" charset="0"/>
              </a:rPr>
              <a:t>На </a:t>
            </a:r>
            <a:r>
              <a:rPr lang="ru-RU" sz="1800" dirty="0" err="1">
                <a:effectLst/>
                <a:latin typeface="Times New Roman" panose="02020603050405020304" pitchFamily="18" charset="0"/>
                <a:ea typeface="Times New Roman" panose="02020603050405020304" pitchFamily="18" charset="0"/>
              </a:rPr>
              <a:t>цій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основі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виділяють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чотири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види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зовнішньої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політики</a:t>
            </a:r>
            <a:r>
              <a:rPr lang="ru-RU" sz="1800" dirty="0">
                <a:effectLst/>
                <a:latin typeface="Times New Roman" panose="02020603050405020304" pitchFamily="18" charset="0"/>
                <a:ea typeface="Times New Roman" panose="02020603050405020304" pitchFamily="18" charset="0"/>
              </a:rPr>
              <a:t> держав:</a:t>
            </a:r>
            <a:endParaRPr lang="uk-UA" sz="1800" dirty="0">
              <a:effectLst/>
              <a:latin typeface="Times New Roman" panose="02020603050405020304" pitchFamily="18" charset="0"/>
              <a:ea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12</a:t>
            </a:fld>
            <a:endParaRPr lang="uk-UA"/>
          </a:p>
        </p:txBody>
      </p:sp>
    </p:spTree>
    <p:extLst>
      <p:ext uri="{BB962C8B-B14F-4D97-AF65-F5344CB8AC3E}">
        <p14:creationId xmlns:p14="http://schemas.microsoft.com/office/powerpoint/2010/main" val="3800208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ru-RU" sz="1800" dirty="0" err="1">
                <a:effectLst/>
                <a:latin typeface="Times New Roman" panose="02020603050405020304" pitchFamily="18" charset="0"/>
                <a:ea typeface="Times New Roman" panose="02020603050405020304" pitchFamily="18" charset="0"/>
              </a:rPr>
              <a:t>Військові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конфлікти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які</a:t>
            </a:r>
            <a:r>
              <a:rPr lang="ru-RU" sz="1800" dirty="0">
                <a:effectLst/>
                <a:latin typeface="Times New Roman" panose="02020603050405020304" pitchFamily="18" charset="0"/>
                <a:ea typeface="Times New Roman" panose="02020603050405020304" pitchFamily="18" charset="0"/>
              </a:rPr>
              <a:t> давно </a:t>
            </a:r>
            <a:r>
              <a:rPr lang="ru-RU" sz="1800" dirty="0" err="1">
                <a:effectLst/>
                <a:latin typeface="Times New Roman" panose="02020603050405020304" pitchFamily="18" charset="0"/>
                <a:ea typeface="Times New Roman" panose="02020603050405020304" pitchFamily="18" charset="0"/>
              </a:rPr>
              <a:t>вже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завершилися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понині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впливають</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державні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бюджети</a:t>
            </a:r>
            <a:r>
              <a:rPr lang="ru-RU" sz="1800" dirty="0">
                <a:effectLst/>
                <a:latin typeface="Times New Roman" panose="02020603050405020304" pitchFamily="18" charset="0"/>
                <a:ea typeface="Times New Roman" panose="02020603050405020304" pitchFamily="18" charset="0"/>
              </a:rPr>
              <a:t>. Уряд </a:t>
            </a:r>
            <a:r>
              <a:rPr lang="ru-RU" sz="1800" dirty="0" err="1">
                <a:effectLst/>
                <a:latin typeface="Times New Roman" panose="02020603050405020304" pitchFamily="18" charset="0"/>
                <a:ea typeface="Times New Roman" panose="02020603050405020304" pitchFamily="18" charset="0"/>
              </a:rPr>
              <a:t>має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віддавати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свої</a:t>
            </a:r>
            <a:r>
              <a:rPr lang="ru-RU" sz="1800" dirty="0">
                <a:effectLst/>
                <a:latin typeface="Times New Roman" panose="02020603050405020304" pitchFamily="18" charset="0"/>
                <a:ea typeface="Times New Roman" panose="02020603050405020304" pitchFamily="18" charset="0"/>
              </a:rPr>
              <a:t> борги і </a:t>
            </a:r>
            <a:r>
              <a:rPr lang="ru-RU" sz="1800" dirty="0" err="1">
                <a:effectLst/>
                <a:latin typeface="Times New Roman" panose="02020603050405020304" pitchFamily="18" charset="0"/>
                <a:ea typeface="Times New Roman" panose="02020603050405020304" pitchFamily="18" charset="0"/>
              </a:rPr>
              <a:t>відсотки</a:t>
            </a:r>
            <a:r>
              <a:rPr lang="ru-RU" sz="1800" dirty="0">
                <a:effectLst/>
                <a:latin typeface="Times New Roman" panose="02020603050405020304" pitchFamily="18" charset="0"/>
                <a:ea typeface="Times New Roman" panose="02020603050405020304" pitchFamily="18" charset="0"/>
              </a:rPr>
              <a:t> за них, </a:t>
            </a:r>
            <a:r>
              <a:rPr lang="ru-RU" sz="1800" dirty="0" err="1">
                <a:effectLst/>
                <a:latin typeface="Times New Roman" panose="02020603050405020304" pitchFamily="18" charset="0"/>
                <a:ea typeface="Times New Roman" panose="02020603050405020304" pitchFamily="18" charset="0"/>
              </a:rPr>
              <a:t>виплачувати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пенсії</a:t>
            </a:r>
            <a:r>
              <a:rPr lang="ru-RU" sz="1800" dirty="0">
                <a:effectLst/>
                <a:latin typeface="Times New Roman" panose="02020603050405020304" pitchFamily="18" charset="0"/>
                <a:ea typeface="Times New Roman" panose="02020603050405020304" pitchFamily="18" charset="0"/>
              </a:rPr>
              <a:t> ветеранам, </a:t>
            </a:r>
            <a:r>
              <a:rPr lang="ru-RU" sz="1800" dirty="0" err="1">
                <a:effectLst/>
                <a:latin typeface="Times New Roman" panose="02020603050405020304" pitchFamily="18" charset="0"/>
                <a:ea typeface="Times New Roman" panose="02020603050405020304" pitchFamily="18" charset="0"/>
              </a:rPr>
              <a:t>удовам</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дітям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загиблих</a:t>
            </a:r>
            <a:r>
              <a:rPr lang="ru-RU" sz="1800" dirty="0">
                <a:effectLst/>
                <a:latin typeface="Times New Roman" panose="02020603050405020304" pitchFamily="18" charset="0"/>
                <a:ea typeface="Times New Roman" panose="02020603050405020304" pitchFamily="18" charset="0"/>
              </a:rPr>
              <a:t>. За </a:t>
            </a:r>
            <a:r>
              <a:rPr lang="ru-RU" sz="1800" dirty="0" err="1">
                <a:effectLst/>
                <a:latin typeface="Times New Roman" panose="02020603050405020304" pitchFamily="18" charset="0"/>
                <a:ea typeface="Times New Roman" panose="02020603050405020304" pitchFamily="18" charset="0"/>
              </a:rPr>
              <a:t>підрахунками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американських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фахівців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війна</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В'єтнамі</a:t>
            </a:r>
            <a:r>
              <a:rPr lang="ru-RU" sz="1800" dirty="0">
                <a:effectLst/>
                <a:latin typeface="Times New Roman" panose="02020603050405020304" pitchFamily="18" charset="0"/>
                <a:ea typeface="Times New Roman" panose="02020603050405020304" pitchFamily="18" charset="0"/>
              </a:rPr>
              <a:t> буде </a:t>
            </a:r>
            <a:r>
              <a:rPr lang="ru-RU" sz="1800" dirty="0" err="1">
                <a:effectLst/>
                <a:latin typeface="Times New Roman" panose="02020603050405020304" pitchFamily="18" charset="0"/>
                <a:ea typeface="Times New Roman" panose="02020603050405020304" pitchFamily="18" charset="0"/>
              </a:rPr>
              <a:t>відчутною</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фінансових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витратах</a:t>
            </a:r>
            <a:r>
              <a:rPr lang="ru-RU" sz="1800" dirty="0">
                <a:effectLst/>
                <a:latin typeface="Times New Roman" panose="02020603050405020304" pitchFamily="18" charset="0"/>
                <a:ea typeface="Times New Roman" panose="02020603050405020304" pitchFamily="18" charset="0"/>
              </a:rPr>
              <a:t> США </a:t>
            </a:r>
            <a:r>
              <a:rPr lang="ru-RU" sz="1800" dirty="0" err="1">
                <a:effectLst/>
                <a:latin typeface="Times New Roman" panose="02020603050405020304" pitchFamily="18" charset="0"/>
                <a:ea typeface="Times New Roman" panose="02020603050405020304" pitchFamily="18" charset="0"/>
              </a:rPr>
              <a:t>щонайменше</a:t>
            </a:r>
            <a:r>
              <a:rPr lang="ru-RU" sz="1800" dirty="0">
                <a:effectLst/>
                <a:latin typeface="Times New Roman" panose="02020603050405020304" pitchFamily="18" charset="0"/>
                <a:ea typeface="Times New Roman" panose="02020603050405020304" pitchFamily="18" charset="0"/>
              </a:rPr>
              <a:t> 50 </a:t>
            </a:r>
            <a:r>
              <a:rPr lang="ru-RU" sz="1800" dirty="0" err="1">
                <a:effectLst/>
                <a:latin typeface="Times New Roman" panose="02020603050405020304" pitchFamily="18" charset="0"/>
                <a:ea typeface="Times New Roman" panose="02020603050405020304" pitchFamily="18" charset="0"/>
              </a:rPr>
              <a:t>років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тобто</a:t>
            </a:r>
            <a:r>
              <a:rPr lang="ru-RU" sz="1800" dirty="0">
                <a:effectLst/>
                <a:latin typeface="Times New Roman" panose="02020603050405020304" pitchFamily="18" charset="0"/>
                <a:ea typeface="Times New Roman" panose="02020603050405020304" pitchFamily="18" charset="0"/>
              </a:rPr>
              <a:t> до 2020 р. </a:t>
            </a:r>
            <a:r>
              <a:rPr lang="ru-RU" sz="1800" dirty="0" err="1">
                <a:effectLst/>
                <a:latin typeface="Times New Roman" panose="02020603050405020304" pitchFamily="18" charset="0"/>
                <a:ea typeface="Times New Roman" panose="02020603050405020304" pitchFamily="18" charset="0"/>
              </a:rPr>
              <a:t>Окрім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цього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нарощування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військового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потенціалу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призвести</a:t>
            </a:r>
            <a:r>
              <a:rPr lang="ru-RU" sz="1800" dirty="0">
                <a:effectLst/>
                <a:latin typeface="Times New Roman" panose="02020603050405020304" pitchFamily="18" charset="0"/>
                <a:ea typeface="Times New Roman" panose="02020603050405020304" pitchFamily="18" charset="0"/>
              </a:rPr>
              <a:t> до "</a:t>
            </a:r>
            <a:r>
              <a:rPr lang="ru-RU" sz="1800" dirty="0" err="1">
                <a:effectLst/>
                <a:latin typeface="Times New Roman" panose="02020603050405020304" pitchFamily="18" charset="0"/>
                <a:ea typeface="Times New Roman" panose="02020603050405020304" pitchFamily="18" charset="0"/>
              </a:rPr>
              <a:t>ефекту</a:t>
            </a:r>
            <a:r>
              <a:rPr lang="ru-RU" sz="1800" dirty="0">
                <a:effectLst/>
                <a:latin typeface="Times New Roman" panose="02020603050405020304" pitchFamily="18" charset="0"/>
                <a:ea typeface="Times New Roman" panose="02020603050405020304" pitchFamily="18" charset="0"/>
              </a:rPr>
              <a:t> бумерангу": </a:t>
            </a:r>
            <a:r>
              <a:rPr lang="ru-RU" sz="1800" dirty="0" err="1">
                <a:effectLst/>
                <a:latin typeface="Times New Roman" panose="02020603050405020304" pitchFamily="18" charset="0"/>
                <a:ea typeface="Times New Roman" panose="02020603050405020304" pitchFamily="18" charset="0"/>
              </a:rPr>
              <a:t>виділяючи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надмірну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кількість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матеріальних</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інших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ресурсів</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озброєння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збиток</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розвитку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невійськових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галузей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господарства</a:t>
            </a:r>
            <a:r>
              <a:rPr lang="ru-RU" sz="1800" dirty="0">
                <a:effectLst/>
                <a:latin typeface="Times New Roman" panose="02020603050405020304" pitchFamily="18" charset="0"/>
                <a:ea typeface="Times New Roman" panose="02020603050405020304" pitchFamily="18" charset="0"/>
              </a:rPr>
              <a:t>, науки і </a:t>
            </a:r>
            <a:r>
              <a:rPr lang="ru-RU" sz="1800" dirty="0" err="1">
                <a:effectLst/>
                <a:latin typeface="Times New Roman" panose="02020603050405020304" pitchFamily="18" charset="0"/>
                <a:ea typeface="Times New Roman" panose="02020603050405020304" pitchFamily="18" charset="0"/>
              </a:rPr>
              <a:t>культури</a:t>
            </a:r>
            <a:r>
              <a:rPr lang="ru-RU" sz="1800" dirty="0">
                <a:effectLst/>
                <a:latin typeface="Times New Roman" panose="02020603050405020304" pitchFamily="18" charset="0"/>
                <a:ea typeface="Times New Roman" panose="02020603050405020304" pitchFamily="18" charset="0"/>
              </a:rPr>
              <a:t>, держава </a:t>
            </a:r>
            <a:r>
              <a:rPr lang="ru-RU" sz="1800" dirty="0" err="1">
                <a:effectLst/>
                <a:latin typeface="Times New Roman" panose="02020603050405020304" pitchFamily="18" charset="0"/>
                <a:ea typeface="Times New Roman" panose="02020603050405020304" pitchFamily="18" charset="0"/>
              </a:rPr>
              <a:t>втрачає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внутрішньополітичну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стабільність</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тим</a:t>
            </a:r>
            <a:r>
              <a:rPr lang="ru-RU" sz="1800" dirty="0">
                <a:effectLst/>
                <a:latin typeface="Times New Roman" panose="02020603050405020304" pitchFamily="18" charset="0"/>
                <a:ea typeface="Times New Roman" panose="02020603050405020304" pitchFamily="18" charset="0"/>
              </a:rPr>
              <a:t> самим </a:t>
            </a:r>
            <a:r>
              <a:rPr lang="ru-RU" sz="1800" dirty="0" err="1">
                <a:effectLst/>
                <a:latin typeface="Times New Roman" panose="02020603050405020304" pitchFamily="18" charset="0"/>
                <a:ea typeface="Times New Roman" panose="02020603050405020304" pitchFamily="18" charset="0"/>
              </a:rPr>
              <a:t>підриває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основи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своєї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могутності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Нині</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світі</a:t>
            </a:r>
            <a:r>
              <a:rPr lang="ru-RU" sz="1800" dirty="0">
                <a:effectLst/>
                <a:latin typeface="Times New Roman" panose="02020603050405020304" pitchFamily="18" charset="0"/>
                <a:ea typeface="Times New Roman" panose="02020603050405020304" pitchFamily="18" charset="0"/>
              </a:rPr>
              <a:t> на кожного солдата </a:t>
            </a:r>
            <a:r>
              <a:rPr lang="ru-RU" sz="1800" dirty="0" err="1">
                <a:effectLst/>
                <a:latin typeface="Times New Roman" panose="02020603050405020304" pitchFamily="18" charset="0"/>
                <a:ea typeface="Times New Roman" panose="02020603050405020304" pitchFamily="18" charset="0"/>
              </a:rPr>
              <a:t>витрачають</a:t>
            </a:r>
            <a:r>
              <a:rPr lang="ru-RU" sz="1800" dirty="0">
                <a:effectLst/>
                <a:latin typeface="Times New Roman" panose="02020603050405020304" pitchFamily="18" charset="0"/>
                <a:ea typeface="Times New Roman" panose="02020603050405020304" pitchFamily="18" charset="0"/>
              </a:rPr>
              <a:t> у 60 </a:t>
            </a:r>
            <a:r>
              <a:rPr lang="ru-RU" sz="1800" dirty="0" err="1">
                <a:effectLst/>
                <a:latin typeface="Times New Roman" panose="02020603050405020304" pitchFamily="18" charset="0"/>
                <a:ea typeface="Times New Roman" panose="02020603050405020304" pitchFamily="18" charset="0"/>
              </a:rPr>
              <a:t>разів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більше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коштів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ніж</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освіту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однієї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дитини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Чисті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військові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витрати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індустріальних</a:t>
            </a:r>
            <a:r>
              <a:rPr lang="ru-RU" sz="1800" dirty="0">
                <a:effectLst/>
                <a:latin typeface="Times New Roman" panose="02020603050405020304" pitchFamily="18" charset="0"/>
                <a:ea typeface="Times New Roman" panose="02020603050405020304" pitchFamily="18" charset="0"/>
              </a:rPr>
              <a:t> держав </a:t>
            </a:r>
            <a:r>
              <a:rPr lang="ru-RU" sz="1800" dirty="0" err="1">
                <a:effectLst/>
                <a:latin typeface="Times New Roman" panose="02020603050405020304" pitchFamily="18" charset="0"/>
                <a:ea typeface="Times New Roman" panose="02020603050405020304" pitchFamily="18" charset="0"/>
              </a:rPr>
              <a:t>становлять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від</a:t>
            </a:r>
            <a:r>
              <a:rPr lang="ru-RU" sz="1800" dirty="0">
                <a:effectLst/>
                <a:latin typeface="Times New Roman" panose="02020603050405020304" pitchFamily="18" charset="0"/>
                <a:ea typeface="Times New Roman" panose="02020603050405020304" pitchFamily="18" charset="0"/>
              </a:rPr>
              <a:t> 20 до 25 % </a:t>
            </a:r>
            <a:r>
              <a:rPr lang="ru-RU" sz="1800" dirty="0" err="1">
                <a:effectLst/>
                <a:latin typeface="Times New Roman" panose="02020603050405020304" pitchFamily="18" charset="0"/>
                <a:ea typeface="Times New Roman" panose="02020603050405020304" pitchFamily="18" charset="0"/>
              </a:rPr>
              <a:t>національного</a:t>
            </a:r>
            <a:r>
              <a:rPr lang="ru-RU" sz="1800" dirty="0">
                <a:effectLst/>
                <a:latin typeface="Times New Roman" panose="02020603050405020304" pitchFamily="18" charset="0"/>
                <a:ea typeface="Times New Roman" panose="02020603050405020304" pitchFamily="18" charset="0"/>
              </a:rPr>
              <a:t> бюджету. </a:t>
            </a:r>
            <a:r>
              <a:rPr lang="ru-RU" sz="1800" dirty="0" err="1">
                <a:effectLst/>
                <a:latin typeface="Times New Roman" panose="02020603050405020304" pitchFamily="18" charset="0"/>
                <a:ea typeface="Times New Roman" panose="02020603050405020304" pitchFamily="18" charset="0"/>
              </a:rPr>
              <a:t>Частка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розвивається</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світових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витратах</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військові</a:t>
            </a:r>
            <a:r>
              <a:rPr lang="ru-RU" sz="1800" dirty="0">
                <a:effectLst/>
                <a:latin typeface="Times New Roman" panose="02020603050405020304" pitchFamily="18" charset="0"/>
                <a:ea typeface="Times New Roman" panose="02020603050405020304" pitchFamily="18" charset="0"/>
              </a:rPr>
              <a:t> потреби </a:t>
            </a:r>
            <a:r>
              <a:rPr lang="ru-RU" sz="1800" dirty="0" err="1">
                <a:effectLst/>
                <a:latin typeface="Times New Roman" panose="02020603050405020304" pitchFamily="18" charset="0"/>
                <a:ea typeface="Times New Roman" panose="02020603050405020304" pitchFamily="18" charset="0"/>
              </a:rPr>
              <a:t>сягає</a:t>
            </a:r>
            <a:r>
              <a:rPr lang="ru-RU" sz="1800" dirty="0">
                <a:effectLst/>
                <a:latin typeface="Times New Roman" panose="02020603050405020304" pitchFamily="18" charset="0"/>
                <a:ea typeface="Times New Roman" panose="02020603050405020304" pitchFamily="18" charset="0"/>
              </a:rPr>
              <a:t> 14 %. </a:t>
            </a:r>
            <a:r>
              <a:rPr lang="ru-RU" sz="1800" dirty="0" err="1">
                <a:effectLst/>
                <a:latin typeface="Times New Roman" panose="02020603050405020304" pitchFamily="18" charset="0"/>
                <a:ea typeface="Times New Roman" panose="02020603050405020304" pitchFamily="18" charset="0"/>
              </a:rPr>
              <a:t>Військові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витрати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зростають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удвічі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швидше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економічна</a:t>
            </a:r>
            <a:r>
              <a:rPr lang="ru-RU" sz="1800" dirty="0">
                <a:effectLst/>
                <a:latin typeface="Times New Roman" panose="02020603050405020304" pitchFamily="18" charset="0"/>
                <a:ea typeface="Times New Roman" panose="02020603050405020304" pitchFamily="18" charset="0"/>
              </a:rPr>
              <a:t> база тих </a:t>
            </a:r>
            <a:r>
              <a:rPr lang="ru-RU" sz="1800" dirty="0" err="1">
                <a:effectLst/>
                <a:latin typeface="Times New Roman" panose="02020603050405020304" pitchFamily="18" charset="0"/>
                <a:ea typeface="Times New Roman" panose="02020603050405020304" pitchFamily="18" charset="0"/>
              </a:rPr>
              <a:t>країн</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стає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непоборною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перешкодою</a:t>
            </a:r>
            <a:r>
              <a:rPr lang="ru-RU" sz="1800" dirty="0">
                <a:effectLst/>
                <a:latin typeface="Times New Roman" panose="02020603050405020304" pitchFamily="18" charset="0"/>
                <a:ea typeface="Times New Roman" panose="02020603050405020304" pitchFamily="18" charset="0"/>
              </a:rPr>
              <a:t> на шляху </a:t>
            </a:r>
            <a:r>
              <a:rPr lang="ru-RU" sz="1800" dirty="0" err="1">
                <a:effectLst/>
                <a:latin typeface="Times New Roman" panose="02020603050405020304" pitchFamily="18" charset="0"/>
                <a:ea typeface="Times New Roman" panose="02020603050405020304" pitchFamily="18" charset="0"/>
              </a:rPr>
              <a:t>розвитку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національної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економіки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соціальної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сфери</a:t>
            </a:r>
            <a:r>
              <a:rPr lang="ru-RU" sz="1800" dirty="0">
                <a:effectLst/>
                <a:latin typeface="Times New Roman" panose="02020603050405020304" pitchFamily="18" charset="0"/>
                <a:ea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rPr>
              <a:t>культури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Тягар</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наростання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витрат</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озброєння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утримання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багаточисельних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армій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змусив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замислитися</a:t>
            </a:r>
            <a:r>
              <a:rPr lang="ru-RU" sz="1800" dirty="0">
                <a:effectLst/>
                <a:latin typeface="Times New Roman" panose="02020603050405020304" pitchFamily="18" charset="0"/>
                <a:ea typeface="Times New Roman" panose="02020603050405020304" pitchFamily="18" charset="0"/>
              </a:rPr>
              <a:t> про </a:t>
            </a:r>
            <a:r>
              <a:rPr lang="ru-RU" sz="1800" dirty="0" err="1">
                <a:effectLst/>
                <a:latin typeface="Times New Roman" panose="02020603050405020304" pitchFamily="18" charset="0"/>
                <a:ea typeface="Times New Roman" panose="02020603050405020304" pitchFamily="18" charset="0"/>
              </a:rPr>
              <a:t>розумну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достатність</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визначенні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військового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потенціалу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Так, </a:t>
            </a:r>
            <a:r>
              <a:rPr lang="ru-RU" sz="1800" dirty="0" err="1">
                <a:effectLst/>
                <a:latin typeface="Times New Roman" panose="02020603050405020304" pitchFamily="18" charset="0"/>
                <a:ea typeface="Times New Roman" panose="02020603050405020304" pitchFamily="18" charset="0"/>
              </a:rPr>
              <a:t>згідно</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прийнятими</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Європі</a:t>
            </a:r>
            <a:r>
              <a:rPr lang="ru-RU" sz="1800" dirty="0">
                <a:effectLst/>
                <a:latin typeface="Times New Roman" panose="02020603050405020304" pitchFamily="18" charset="0"/>
                <a:ea typeface="Times New Roman" panose="02020603050405020304" pitchFamily="18" charset="0"/>
              </a:rPr>
              <a:t> стандартами, </a:t>
            </a:r>
            <a:r>
              <a:rPr lang="ru-RU" sz="1800" dirty="0" err="1">
                <a:effectLst/>
                <a:latin typeface="Times New Roman" panose="02020603050405020304" pitchFamily="18" charset="0"/>
                <a:ea typeface="Times New Roman" panose="02020603050405020304" pitchFamily="18" charset="0"/>
              </a:rPr>
              <a:t>кількість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збройних</a:t>
            </a:r>
            <a:r>
              <a:rPr lang="ru-RU" sz="1800" dirty="0">
                <a:effectLst/>
                <a:latin typeface="Times New Roman" panose="02020603050405020304" pitchFamily="18" charset="0"/>
                <a:ea typeface="Times New Roman" panose="02020603050405020304" pitchFamily="18" charset="0"/>
              </a:rPr>
              <a:t> сил у </a:t>
            </a:r>
            <a:r>
              <a:rPr lang="ru-RU" sz="1800" dirty="0" err="1">
                <a:effectLst/>
                <a:latin typeface="Times New Roman" panose="02020603050405020304" pitchFamily="18" charset="0"/>
                <a:ea typeface="Times New Roman" panose="02020603050405020304" pitchFamily="18" charset="0"/>
              </a:rPr>
              <a:t>країні</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має</a:t>
            </a:r>
            <a:r>
              <a:rPr lang="ru-RU" sz="1800" dirty="0">
                <a:effectLst/>
                <a:latin typeface="Times New Roman" panose="02020603050405020304" pitchFamily="18" charset="0"/>
                <a:ea typeface="Times New Roman" panose="02020603050405020304" pitchFamily="18" charset="0"/>
              </a:rPr>
              <a:t> бути </a:t>
            </a:r>
            <a:r>
              <a:rPr lang="ru-RU" sz="1800" dirty="0" err="1">
                <a:effectLst/>
                <a:latin typeface="Times New Roman" panose="02020603050405020304" pitchFamily="18" charset="0"/>
                <a:ea typeface="Times New Roman" panose="02020603050405020304" pitchFamily="18" charset="0"/>
              </a:rPr>
              <a:t>більшою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ніж</a:t>
            </a:r>
            <a:r>
              <a:rPr lang="ru-RU" sz="1800" dirty="0">
                <a:effectLst/>
                <a:latin typeface="Times New Roman" panose="02020603050405020304" pitchFamily="18" charset="0"/>
                <a:ea typeface="Times New Roman" panose="02020603050405020304" pitchFamily="18" charset="0"/>
              </a:rPr>
              <a:t> 1 % </a:t>
            </a:r>
            <a:r>
              <a:rPr lang="ru-RU" sz="1800" dirty="0" err="1">
                <a:effectLst/>
                <a:latin typeface="Times New Roman" panose="02020603050405020304" pitchFamily="18" charset="0"/>
                <a:ea typeface="Times New Roman" panose="02020603050405020304" pitchFamily="18" charset="0"/>
              </a:rPr>
              <a:t>чисельності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населення</a:t>
            </a:r>
            <a:r>
              <a:rPr lang="ru-RU" sz="1800" dirty="0">
                <a:effectLst/>
                <a:latin typeface="Times New Roman" panose="02020603050405020304" pitchFamily="18" charset="0"/>
                <a:ea typeface="Times New Roman" panose="02020603050405020304" pitchFamily="18" charset="0"/>
              </a:rPr>
              <a:t>. За такими стандартами, </a:t>
            </a:r>
            <a:r>
              <a:rPr lang="ru-RU" sz="1800" dirty="0" err="1">
                <a:effectLst/>
                <a:latin typeface="Times New Roman" panose="02020603050405020304" pitchFamily="18" charset="0"/>
                <a:ea typeface="Times New Roman" panose="02020603050405020304" pitchFamily="18" charset="0"/>
              </a:rPr>
              <a:t>Україні</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населенням</a:t>
            </a:r>
            <a:r>
              <a:rPr lang="ru-RU" sz="1800" dirty="0">
                <a:effectLst/>
                <a:latin typeface="Times New Roman" panose="02020603050405020304" pitchFamily="18" charset="0"/>
                <a:ea typeface="Times New Roman" panose="02020603050405020304" pitchFamily="18" charset="0"/>
              </a:rPr>
              <a:t> 46 млн </a:t>
            </a:r>
            <a:r>
              <a:rPr lang="ru-RU" sz="1800" dirty="0" err="1">
                <a:effectLst/>
                <a:latin typeface="Times New Roman" panose="02020603050405020304" pitchFamily="18" charset="0"/>
                <a:ea typeface="Times New Roman" panose="02020603050405020304" pitchFamily="18" charset="0"/>
              </a:rPr>
              <a:t>осіб</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необхідно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мати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армію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меншу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ніж</a:t>
            </a:r>
            <a:r>
              <a:rPr lang="ru-RU" sz="1800" dirty="0">
                <a:effectLst/>
                <a:latin typeface="Times New Roman" panose="02020603050405020304" pitchFamily="18" charset="0"/>
                <a:ea typeface="Times New Roman" panose="02020603050405020304" pitchFamily="18" charset="0"/>
              </a:rPr>
              <a:t> 0,5 млн. </a:t>
            </a:r>
            <a:r>
              <a:rPr lang="ru-RU" sz="1800" dirty="0" err="1">
                <a:effectLst/>
                <a:latin typeface="Times New Roman" panose="02020603050405020304" pitchFamily="18" charset="0"/>
                <a:ea typeface="Times New Roman" panose="02020603050405020304" pitchFamily="18" charset="0"/>
              </a:rPr>
              <a:t>Побутує</a:t>
            </a:r>
            <a:r>
              <a:rPr lang="ru-RU" sz="1800" dirty="0">
                <a:effectLst/>
                <a:latin typeface="Times New Roman" panose="02020603050405020304" pitchFamily="18" charset="0"/>
                <a:ea typeface="Times New Roman" panose="02020603050405020304" pitchFamily="18" charset="0"/>
              </a:rPr>
              <a:t> й </a:t>
            </a:r>
            <a:r>
              <a:rPr lang="ru-RU" sz="1800" dirty="0" err="1">
                <a:effectLst/>
                <a:latin typeface="Times New Roman" panose="02020603050405020304" pitchFamily="18" charset="0"/>
                <a:ea typeface="Times New Roman" panose="02020603050405020304" pitchFamily="18" charset="0"/>
              </a:rPr>
              <a:t>інша</a:t>
            </a:r>
            <a:r>
              <a:rPr lang="ru-RU" sz="1800" dirty="0">
                <a:effectLst/>
                <a:latin typeface="Times New Roman" panose="02020603050405020304" pitchFamily="18" charset="0"/>
                <a:ea typeface="Times New Roman" panose="02020603050405020304" pitchFamily="18" charset="0"/>
              </a:rPr>
              <a:t> думка, </a:t>
            </a:r>
            <a:r>
              <a:rPr lang="ru-RU" sz="1800" dirty="0" err="1">
                <a:effectLst/>
                <a:latin typeface="Times New Roman" panose="02020603050405020304" pitchFamily="18" charset="0"/>
                <a:ea typeface="Times New Roman" panose="02020603050405020304" pitchFamily="18" charset="0"/>
              </a:rPr>
              <a:t>згідно</a:t>
            </a:r>
            <a:r>
              <a:rPr lang="ru-RU" sz="1800" dirty="0">
                <a:effectLst/>
                <a:latin typeface="Times New Roman" panose="02020603050405020304" pitchFamily="18" charset="0"/>
                <a:ea typeface="Times New Roman" panose="02020603050405020304" pitchFamily="18" charset="0"/>
              </a:rPr>
              <a:t> з </a:t>
            </a:r>
            <a:r>
              <a:rPr lang="ru-RU" sz="1800" dirty="0" err="1">
                <a:effectLst/>
                <a:latin typeface="Times New Roman" panose="02020603050405020304" pitchFamily="18" charset="0"/>
                <a:ea typeface="Times New Roman" panose="02020603050405020304" pitchFamily="18" charset="0"/>
              </a:rPr>
              <a:t>якою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кількість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армії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має</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визначатися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кількістю</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військовослужбовців</a:t>
            </a:r>
            <a:r>
              <a:rPr lang="ru-RU" sz="1800" dirty="0">
                <a:effectLst/>
                <a:latin typeface="Times New Roman" panose="02020603050405020304" pitchFamily="18" charset="0"/>
                <a:ea typeface="Times New Roman" panose="02020603050405020304" pitchFamily="18" charset="0"/>
              </a:rPr>
              <a:t> на 1 км2 </a:t>
            </a:r>
            <a:r>
              <a:rPr lang="ru-RU" sz="1800" dirty="0" err="1">
                <a:effectLst/>
                <a:latin typeface="Times New Roman" panose="02020603050405020304" pitchFamily="18" charset="0"/>
                <a:ea typeface="Times New Roman" panose="02020603050405020304" pitchFamily="18" charset="0"/>
              </a:rPr>
              <a:t>території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країни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Отже</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Китаї</a:t>
            </a:r>
            <a:r>
              <a:rPr lang="ru-RU" sz="1800" dirty="0">
                <a:effectLst/>
                <a:latin typeface="Times New Roman" panose="02020603050405020304" pitchFamily="18" charset="0"/>
                <a:ea typeface="Times New Roman" panose="02020603050405020304" pitchFamily="18" charset="0"/>
              </a:rPr>
              <a:t> на 1 км2 </a:t>
            </a:r>
            <a:r>
              <a:rPr lang="ru-RU" sz="1800" dirty="0" err="1">
                <a:effectLst/>
                <a:latin typeface="Times New Roman" panose="02020603050405020304" pitchFamily="18" charset="0"/>
                <a:ea typeface="Times New Roman" panose="02020603050405020304" pitchFamily="18" charset="0"/>
              </a:rPr>
              <a:t>припадає</a:t>
            </a:r>
            <a:r>
              <a:rPr lang="ru-RU" sz="1800" dirty="0">
                <a:effectLst/>
                <a:latin typeface="Times New Roman" panose="02020603050405020304" pitchFamily="18" charset="0"/>
                <a:ea typeface="Times New Roman" panose="02020603050405020304" pitchFamily="18" charset="0"/>
              </a:rPr>
              <a:t> 86 </a:t>
            </a:r>
            <a:r>
              <a:rPr lang="ru-RU" sz="1800" dirty="0" err="1">
                <a:effectLst/>
                <a:latin typeface="Times New Roman" panose="02020603050405020304" pitchFamily="18" charset="0"/>
                <a:ea typeface="Times New Roman" panose="02020603050405020304" pitchFamily="18" charset="0"/>
              </a:rPr>
              <a:t>військовослужбовців</a:t>
            </a:r>
            <a:r>
              <a:rPr lang="ru-RU" sz="1800" dirty="0">
                <a:effectLst/>
                <a:latin typeface="Times New Roman" panose="02020603050405020304" pitchFamily="18" charset="0"/>
                <a:ea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rPr>
              <a:t>Франції</a:t>
            </a:r>
            <a:r>
              <a:rPr lang="ru-RU" sz="1800" dirty="0">
                <a:effectLst/>
                <a:latin typeface="Times New Roman" panose="02020603050405020304" pitchFamily="18" charset="0"/>
                <a:ea typeface="Times New Roman" panose="02020603050405020304" pitchFamily="18" charset="0"/>
              </a:rPr>
              <a:t> — 79, у </a:t>
            </a:r>
            <a:r>
              <a:rPr lang="ru-RU" sz="1800" dirty="0" err="1">
                <a:effectLst/>
                <a:latin typeface="Times New Roman" panose="02020603050405020304" pitchFamily="18" charset="0"/>
                <a:ea typeface="Times New Roman" panose="02020603050405020304" pitchFamily="18" charset="0"/>
              </a:rPr>
              <a:t>Німеччині</a:t>
            </a:r>
            <a:r>
              <a:rPr lang="ru-RU" sz="1800" dirty="0">
                <a:effectLst/>
                <a:latin typeface="Times New Roman" panose="02020603050405020304" pitchFamily="18" charset="0"/>
                <a:ea typeface="Times New Roman" panose="02020603050405020304" pitchFamily="18" charset="0"/>
              </a:rPr>
              <a:t> — 77, у США — 62. </a:t>
            </a:r>
            <a:r>
              <a:rPr lang="ru-RU" sz="1800" dirty="0" err="1">
                <a:effectLst/>
                <a:latin typeface="Times New Roman" panose="02020603050405020304" pitchFamily="18" charset="0"/>
                <a:ea typeface="Times New Roman" panose="02020603050405020304" pitchFamily="18" charset="0"/>
              </a:rPr>
              <a:t>Отож</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справедливим</a:t>
            </a:r>
            <a:r>
              <a:rPr lang="ru-RU" sz="1800" dirty="0">
                <a:effectLst/>
                <a:latin typeface="Times New Roman" panose="02020603050405020304" pitchFamily="18" charset="0"/>
                <a:ea typeface="Times New Roman" panose="02020603050405020304" pitchFamily="18" charset="0"/>
              </a:rPr>
              <a:t> буде </a:t>
            </a:r>
            <a:r>
              <a:rPr lang="ru-RU" sz="1800" dirty="0" err="1">
                <a:effectLst/>
                <a:latin typeface="Times New Roman" panose="02020603050405020304" pitchFamily="18" charset="0"/>
                <a:ea typeface="Times New Roman" panose="02020603050405020304" pitchFamily="18" charset="0"/>
              </a:rPr>
              <a:t>твердження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що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військова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могутність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вагомим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показником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сили</a:t>
            </a:r>
            <a:r>
              <a:rPr lang="ru-RU" sz="1800" dirty="0">
                <a:effectLst/>
                <a:latin typeface="Times New Roman" panose="02020603050405020304" pitchFamily="18" charset="0"/>
                <a:ea typeface="Times New Roman" panose="02020603050405020304" pitchFamily="18" charset="0"/>
              </a:rPr>
              <a:t>, особливо у </a:t>
            </a:r>
            <a:r>
              <a:rPr lang="ru-RU" sz="1800" dirty="0" err="1">
                <a:effectLst/>
                <a:latin typeface="Times New Roman" panose="02020603050405020304" pitchFamily="18" charset="0"/>
                <a:ea typeface="Times New Roman" panose="02020603050405020304" pitchFamily="18" charset="0"/>
              </a:rPr>
              <a:t>військові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періоди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життя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держави</a:t>
            </a:r>
            <a:r>
              <a:rPr lang="ru-RU" sz="1800" dirty="0">
                <a:effectLst/>
                <a:latin typeface="Times New Roman" panose="02020603050405020304" pitchFamily="18" charset="0"/>
                <a:ea typeface="Times New Roman" panose="02020603050405020304" pitchFamily="18" charset="0"/>
              </a:rPr>
              <a:t>, але, </a:t>
            </a:r>
            <a:r>
              <a:rPr lang="ru-RU" sz="1800" dirty="0" err="1">
                <a:effectLst/>
                <a:latin typeface="Times New Roman" panose="02020603050405020304" pitchFamily="18" charset="0"/>
                <a:ea typeface="Times New Roman" panose="02020603050405020304" pitchFamily="18" charset="0"/>
              </a:rPr>
              <a:t>щодо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мирних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часів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це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твердження</a:t>
            </a:r>
            <a:r>
              <a:rPr lang="ru-RU" sz="1800" dirty="0">
                <a:effectLst/>
                <a:latin typeface="Times New Roman" panose="02020603050405020304" pitchFamily="18" charset="0"/>
                <a:ea typeface="Times New Roman" panose="02020603050405020304" pitchFamily="18" charset="0"/>
              </a:rPr>
              <a:t> є </a:t>
            </a:r>
            <a:r>
              <a:rPr lang="ru-RU" sz="1800" dirty="0" err="1">
                <a:effectLst/>
                <a:latin typeface="Times New Roman" panose="02020603050405020304" pitchFamily="18" charset="0"/>
                <a:ea typeface="Times New Roman" panose="02020603050405020304" pitchFamily="18" charset="0"/>
              </a:rPr>
              <a:t>сумнівним</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Крім</a:t>
            </a:r>
            <a:r>
              <a:rPr lang="ru-RU" sz="1800" dirty="0">
                <a:effectLst/>
                <a:latin typeface="Times New Roman" panose="02020603050405020304" pitchFamily="18" charset="0"/>
                <a:ea typeface="Times New Roman" panose="02020603050405020304" pitchFamily="18" charset="0"/>
              </a:rPr>
              <a:t> того, </a:t>
            </a:r>
            <a:r>
              <a:rPr lang="ru-RU" sz="1800" dirty="0" err="1">
                <a:effectLst/>
                <a:latin typeface="Times New Roman" panose="02020603050405020304" pitchFamily="18" charset="0"/>
                <a:ea typeface="Times New Roman" panose="02020603050405020304" pitchFamily="18" charset="0"/>
              </a:rPr>
              <a:t>військова</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могутність</a:t>
            </a:r>
            <a:r>
              <a:rPr lang="ru-RU" sz="1800" dirty="0">
                <a:effectLst/>
                <a:latin typeface="Times New Roman" panose="02020603050405020304" pitchFamily="18" charset="0"/>
                <a:ea typeface="Times New Roman" panose="02020603050405020304" pitchFamily="18" charset="0"/>
              </a:rPr>
              <a:t> — </a:t>
            </a:r>
            <a:r>
              <a:rPr lang="ru-RU" sz="1800" dirty="0" err="1">
                <a:effectLst/>
                <a:latin typeface="Times New Roman" panose="02020603050405020304" pitchFamily="18" charset="0"/>
                <a:ea typeface="Times New Roman" panose="02020603050405020304" pitchFamily="18" charset="0"/>
              </a:rPr>
              <a:t>це</a:t>
            </a:r>
            <a:r>
              <a:rPr lang="ru-RU" sz="1800" dirty="0">
                <a:effectLst/>
                <a:latin typeface="Times New Roman" panose="02020603050405020304" pitchFamily="18" charset="0"/>
                <a:ea typeface="Times New Roman" panose="02020603050405020304" pitchFamily="18" charset="0"/>
              </a:rPr>
              <a:t> не </a:t>
            </a:r>
            <a:r>
              <a:rPr lang="ru-RU" sz="1800" dirty="0" err="1">
                <a:effectLst/>
                <a:latin typeface="Times New Roman" panose="02020603050405020304" pitchFamily="18" charset="0"/>
                <a:ea typeface="Times New Roman" panose="02020603050405020304" pitchFamily="18" charset="0"/>
              </a:rPr>
              <a:t>лише</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кількість</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танків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літаків</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чи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іншої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військової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техніки</a:t>
            </a:r>
            <a:r>
              <a:rPr lang="ru-RU" sz="1800" dirty="0">
                <a:effectLst/>
                <a:latin typeface="Times New Roman" panose="02020603050405020304" pitchFamily="18" charset="0"/>
                <a:ea typeface="Times New Roman" panose="02020603050405020304" pitchFamily="18" charset="0"/>
              </a:rPr>
              <a:t>, а й </a:t>
            </a:r>
            <a:r>
              <a:rPr lang="ru-RU" sz="1800" dirty="0" err="1">
                <a:effectLst/>
                <a:latin typeface="Times New Roman" panose="02020603050405020304" pitchFamily="18" charset="0"/>
                <a:ea typeface="Times New Roman" panose="02020603050405020304" pitchFamily="18" charset="0"/>
              </a:rPr>
              <a:t>уміння</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використати</a:t>
            </a:r>
            <a:r>
              <a:rPr lang="ru-RU" sz="1800" dirty="0">
                <a:effectLst/>
                <a:latin typeface="Times New Roman" panose="02020603050405020304" pitchFamily="18" charset="0"/>
                <a:ea typeface="Times New Roman" panose="02020603050405020304" pitchFamily="18" charset="0"/>
              </a:rPr>
              <a:t> як для </a:t>
            </a:r>
            <a:r>
              <a:rPr lang="ru-RU" sz="1800" dirty="0" err="1">
                <a:effectLst/>
                <a:latin typeface="Times New Roman" panose="02020603050405020304" pitchFamily="18" charset="0"/>
                <a:ea typeface="Times New Roman" panose="02020603050405020304" pitchFamily="18" charset="0"/>
              </a:rPr>
              <a:t>захисту</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своєї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вітчизни</a:t>
            </a:r>
            <a:r>
              <a:rPr lang="ru-RU" sz="1800" dirty="0">
                <a:effectLst/>
                <a:latin typeface="Times New Roman" panose="02020603050405020304" pitchFamily="18" charset="0"/>
                <a:ea typeface="Times New Roman" panose="02020603050405020304" pitchFamily="18" charset="0"/>
              </a:rPr>
              <a:t>, так і у </a:t>
            </a:r>
            <a:r>
              <a:rPr lang="ru-RU" sz="1800" dirty="0" err="1">
                <a:effectLst/>
                <a:latin typeface="Times New Roman" panose="02020603050405020304" pitchFamily="18" charset="0"/>
                <a:ea typeface="Times New Roman" panose="02020603050405020304" pitchFamily="18" charset="0"/>
              </a:rPr>
              <a:t>разі</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можливих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дій</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чужій</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території</a:t>
            </a:r>
            <a:r>
              <a:rPr lang="ru-RU" sz="1800" dirty="0">
                <a:effectLst/>
                <a:latin typeface="Times New Roman" panose="02020603050405020304" pitchFamily="18" charset="0"/>
                <a:ea typeface="Times New Roman" panose="02020603050405020304" pitchFamily="18" charset="0"/>
              </a:rPr>
              <a:t>.</a:t>
            </a:r>
            <a:r>
              <a:rPr lang="ru-RU" sz="1800" b="1" dirty="0">
                <a:solidFill>
                  <a:srgbClr val="000000"/>
                </a:solidFill>
                <a:effectLst/>
                <a:latin typeface="Times New Roman" panose="02020603050405020304" pitchFamily="18" charset="0"/>
                <a:ea typeface="Times New Roman" panose="02020603050405020304" pitchFamily="18" charset="0"/>
              </a:rPr>
              <a:t> </a:t>
            </a:r>
            <a:endParaRPr lang="uk-UA" dirty="0"/>
          </a:p>
        </p:txBody>
      </p:sp>
      <p:sp>
        <p:nvSpPr>
          <p:cNvPr id="4" name="Місце для номера слайда 3"/>
          <p:cNvSpPr>
            <a:spLocks noGrp="1"/>
          </p:cNvSpPr>
          <p:nvPr>
            <p:ph type="sldNum" sz="quarter" idx="5"/>
          </p:nvPr>
        </p:nvSpPr>
        <p:spPr/>
        <p:txBody>
          <a:bodyPr/>
          <a:lstStyle/>
          <a:p>
            <a:fld id="{12B88686-CE2C-480F-86E9-5A83CE3907B9}" type="slidenum">
              <a:rPr lang="uk-UA" smtClean="0"/>
              <a:t>16</a:t>
            </a:fld>
            <a:endParaRPr lang="uk-UA"/>
          </a:p>
        </p:txBody>
      </p:sp>
    </p:spTree>
    <p:extLst>
      <p:ext uri="{BB962C8B-B14F-4D97-AF65-F5344CB8AC3E}">
        <p14:creationId xmlns:p14="http://schemas.microsoft.com/office/powerpoint/2010/main" val="346914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F57E32D-3986-458C-82CD-F7D11EFB3FF9}" type="datetimeFigureOut">
              <a:rPr lang="uk-UA" smtClean="0"/>
              <a:t>05.02.2025</a:t>
            </a:fld>
            <a:endParaRPr lang="uk-UA"/>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uk-UA"/>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51F4F9D-1A1C-48E1-A935-B50229B27EB4}" type="slidenum">
              <a:rPr lang="uk-UA" smtClean="0"/>
              <a:t>‹№›</a:t>
            </a:fld>
            <a:endParaRPr lang="uk-UA"/>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536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1F57E32D-3986-458C-82CD-F7D11EFB3FF9}" type="datetimeFigureOut">
              <a:rPr lang="uk-UA" smtClean="0"/>
              <a:t>05.02.2025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51F4F9D-1A1C-48E1-A935-B50229B27EB4}" type="slidenum">
              <a:rPr lang="uk-UA" smtClean="0"/>
              <a:t>‹№›</a:t>
            </a:fld>
            <a:endParaRPr lang="uk-UA"/>
          </a:p>
        </p:txBody>
      </p:sp>
    </p:spTree>
    <p:extLst>
      <p:ext uri="{BB962C8B-B14F-4D97-AF65-F5344CB8AC3E}">
        <p14:creationId xmlns:p14="http://schemas.microsoft.com/office/powerpoint/2010/main" val="110645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1F57E32D-3986-458C-82CD-F7D11EFB3FF9}" type="datetimeFigureOut">
              <a:rPr lang="uk-UA" smtClean="0"/>
              <a:t>05.02.2025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51F4F9D-1A1C-48E1-A935-B50229B27EB4}" type="slidenum">
              <a:rPr lang="uk-UA" smtClean="0"/>
              <a:t>‹№›</a:t>
            </a:fld>
            <a:endParaRPr lang="uk-UA"/>
          </a:p>
        </p:txBody>
      </p:sp>
    </p:spTree>
    <p:extLst>
      <p:ext uri="{BB962C8B-B14F-4D97-AF65-F5344CB8AC3E}">
        <p14:creationId xmlns:p14="http://schemas.microsoft.com/office/powerpoint/2010/main" val="2299641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1F57E32D-3986-458C-82CD-F7D11EFB3FF9}" type="datetimeFigureOut">
              <a:rPr lang="uk-UA" smtClean="0"/>
              <a:t>05.02.2025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51F4F9D-1A1C-48E1-A935-B50229B27EB4}" type="slidenum">
              <a:rPr lang="uk-UA" smtClean="0"/>
              <a:t>‹№›</a:t>
            </a:fld>
            <a:endParaRPr lang="uk-UA"/>
          </a:p>
        </p:txBody>
      </p:sp>
    </p:spTree>
    <p:extLst>
      <p:ext uri="{BB962C8B-B14F-4D97-AF65-F5344CB8AC3E}">
        <p14:creationId xmlns:p14="http://schemas.microsoft.com/office/powerpoint/2010/main" val="4025420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1F57E32D-3986-458C-82CD-F7D11EFB3FF9}" type="datetimeFigureOut">
              <a:rPr lang="uk-UA" smtClean="0"/>
              <a:t>05.02.2025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551F4F9D-1A1C-48E1-A935-B50229B27EB4}" type="slidenum">
              <a:rPr lang="uk-UA" smtClean="0"/>
              <a:t>‹№›</a:t>
            </a:fld>
            <a:endParaRPr lang="uk-UA"/>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87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1F57E32D-3986-458C-82CD-F7D11EFB3FF9}" type="datetimeFigureOut">
              <a:rPr lang="uk-UA" smtClean="0"/>
              <a:t>05.02.2025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551F4F9D-1A1C-48E1-A935-B50229B27EB4}" type="slidenum">
              <a:rPr lang="uk-UA" smtClean="0"/>
              <a:t>‹№›</a:t>
            </a:fld>
            <a:endParaRPr lang="uk-UA"/>
          </a:p>
        </p:txBody>
      </p:sp>
    </p:spTree>
    <p:extLst>
      <p:ext uri="{BB962C8B-B14F-4D97-AF65-F5344CB8AC3E}">
        <p14:creationId xmlns:p14="http://schemas.microsoft.com/office/powerpoint/2010/main" val="2143844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1F57E32D-3986-458C-82CD-F7D11EFB3FF9}" type="datetimeFigureOut">
              <a:rPr lang="uk-UA" smtClean="0"/>
              <a:t>05.02.2025</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551F4F9D-1A1C-48E1-A935-B50229B27EB4}" type="slidenum">
              <a:rPr lang="uk-UA" smtClean="0"/>
              <a:t>‹№›</a:t>
            </a:fld>
            <a:endParaRPr lang="uk-UA"/>
          </a:p>
        </p:txBody>
      </p:sp>
    </p:spTree>
    <p:extLst>
      <p:ext uri="{BB962C8B-B14F-4D97-AF65-F5344CB8AC3E}">
        <p14:creationId xmlns:p14="http://schemas.microsoft.com/office/powerpoint/2010/main" val="569689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1F57E32D-3986-458C-82CD-F7D11EFB3FF9}" type="datetimeFigureOut">
              <a:rPr lang="uk-UA" smtClean="0"/>
              <a:t>05.02.2025</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551F4F9D-1A1C-48E1-A935-B50229B27EB4}" type="slidenum">
              <a:rPr lang="uk-UA" smtClean="0"/>
              <a:t>‹№›</a:t>
            </a:fld>
            <a:endParaRPr lang="uk-UA"/>
          </a:p>
        </p:txBody>
      </p:sp>
    </p:spTree>
    <p:extLst>
      <p:ext uri="{BB962C8B-B14F-4D97-AF65-F5344CB8AC3E}">
        <p14:creationId xmlns:p14="http://schemas.microsoft.com/office/powerpoint/2010/main" val="11173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57E32D-3986-458C-82CD-F7D11EFB3FF9}" type="datetimeFigureOut">
              <a:rPr lang="uk-UA" smtClean="0"/>
              <a:t>05.02.2025</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551F4F9D-1A1C-48E1-A935-B50229B27EB4}" type="slidenum">
              <a:rPr lang="uk-UA" smtClean="0"/>
              <a:t>‹№›</a:t>
            </a:fld>
            <a:endParaRPr lang="uk-UA"/>
          </a:p>
        </p:txBody>
      </p:sp>
    </p:spTree>
    <p:extLst>
      <p:ext uri="{BB962C8B-B14F-4D97-AF65-F5344CB8AC3E}">
        <p14:creationId xmlns:p14="http://schemas.microsoft.com/office/powerpoint/2010/main" val="3660373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1F57E32D-3986-458C-82CD-F7D11EFB3FF9}" type="datetimeFigureOut">
              <a:rPr lang="uk-UA" smtClean="0"/>
              <a:t>05.02.2025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551F4F9D-1A1C-48E1-A935-B50229B27EB4}" type="slidenum">
              <a:rPr lang="uk-UA" smtClean="0"/>
              <a:t>‹№›</a:t>
            </a:fld>
            <a:endParaRPr lang="uk-UA"/>
          </a:p>
        </p:txBody>
      </p:sp>
    </p:spTree>
    <p:extLst>
      <p:ext uri="{BB962C8B-B14F-4D97-AF65-F5344CB8AC3E}">
        <p14:creationId xmlns:p14="http://schemas.microsoft.com/office/powerpoint/2010/main" val="2831387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1F57E32D-3986-458C-82CD-F7D11EFB3FF9}" type="datetimeFigureOut">
              <a:rPr lang="uk-UA" smtClean="0"/>
              <a:t>05.02.2025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551F4F9D-1A1C-48E1-A935-B50229B27EB4}" type="slidenum">
              <a:rPr lang="uk-UA" smtClean="0"/>
              <a:t>‹№›</a:t>
            </a:fld>
            <a:endParaRPr lang="uk-UA"/>
          </a:p>
        </p:txBody>
      </p:sp>
    </p:spTree>
    <p:extLst>
      <p:ext uri="{BB962C8B-B14F-4D97-AF65-F5344CB8AC3E}">
        <p14:creationId xmlns:p14="http://schemas.microsoft.com/office/powerpoint/2010/main" val="1810619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1F57E32D-3986-458C-82CD-F7D11EFB3FF9}" type="datetimeFigureOut">
              <a:rPr lang="uk-UA" smtClean="0"/>
              <a:t>05.02.2025</a:t>
            </a:fld>
            <a:endParaRPr lang="uk-UA"/>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uk-UA"/>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51F4F9D-1A1C-48E1-A935-B50229B27EB4}" type="slidenum">
              <a:rPr lang="uk-UA" smtClean="0"/>
              <a:t>‹№›</a:t>
            </a:fld>
            <a:endParaRPr lang="uk-UA"/>
          </a:p>
        </p:txBody>
      </p:sp>
    </p:spTree>
    <p:extLst>
      <p:ext uri="{BB962C8B-B14F-4D97-AF65-F5344CB8AC3E}">
        <p14:creationId xmlns:p14="http://schemas.microsoft.com/office/powerpoint/2010/main" val="283108511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071366-A0C6-4531-8B69-9EF3B09E0D7D}"/>
              </a:ext>
            </a:extLst>
          </p:cNvPr>
          <p:cNvSpPr>
            <a:spLocks noGrp="1"/>
          </p:cNvSpPr>
          <p:nvPr>
            <p:ph type="ctrTitle"/>
          </p:nvPr>
        </p:nvSpPr>
        <p:spPr>
          <a:xfrm>
            <a:off x="867592" y="2694847"/>
            <a:ext cx="9966960" cy="2926080"/>
          </a:xfrm>
        </p:spPr>
        <p:txBody>
          <a:bodyPr>
            <a:normAutofit fontScale="90000"/>
          </a:bodyPr>
          <a:lstStyle/>
          <a:p>
            <a:r>
              <a:rPr lang="uk-UA" dirty="0">
                <a:solidFill>
                  <a:schemeClr val="bg1"/>
                </a:solidFill>
              </a:rPr>
              <a:t>Тема 3. </a:t>
            </a:r>
            <a:r>
              <a:rPr lang="uk-UA" dirty="0">
                <a:solidFill>
                  <a:schemeClr val="tx1"/>
                </a:solidFill>
              </a:rPr>
              <a:t>Міжнародне співробітництво, як спосіб підтримання безпеки </a:t>
            </a:r>
          </a:p>
        </p:txBody>
      </p:sp>
    </p:spTree>
    <p:extLst>
      <p:ext uri="{BB962C8B-B14F-4D97-AF65-F5344CB8AC3E}">
        <p14:creationId xmlns:p14="http://schemas.microsoft.com/office/powerpoint/2010/main" val="98436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63924B-6844-4408-B7E3-5349317C6A9F}"/>
              </a:ext>
            </a:extLst>
          </p:cNvPr>
          <p:cNvSpPr>
            <a:spLocks noGrp="1"/>
          </p:cNvSpPr>
          <p:nvPr>
            <p:ph type="title"/>
          </p:nvPr>
        </p:nvSpPr>
        <p:spPr/>
        <p:txBody>
          <a:bodyPr/>
          <a:lstStyle/>
          <a:p>
            <a:r>
              <a:rPr lang="ru-RU" dirty="0">
                <a:solidFill>
                  <a:schemeClr val="accent1">
                    <a:lumMod val="50000"/>
                  </a:schemeClr>
                </a:solidFill>
              </a:rPr>
              <a:t>Для </a:t>
            </a:r>
            <a:r>
              <a:rPr lang="ru-RU" dirty="0" err="1">
                <a:solidFill>
                  <a:schemeClr val="accent1">
                    <a:lumMod val="50000"/>
                  </a:schemeClr>
                </a:solidFill>
              </a:rPr>
              <a:t>зовнішньої</a:t>
            </a:r>
            <a:r>
              <a:rPr lang="ru-RU" dirty="0">
                <a:solidFill>
                  <a:schemeClr val="accent1">
                    <a:lumMod val="50000"/>
                  </a:schemeClr>
                </a:solidFill>
              </a:rPr>
              <a:t> </a:t>
            </a:r>
            <a:r>
              <a:rPr lang="ru-RU" dirty="0" err="1">
                <a:solidFill>
                  <a:schemeClr val="accent1">
                    <a:lumMod val="50000"/>
                  </a:schemeClr>
                </a:solidFill>
              </a:rPr>
              <a:t>політики</a:t>
            </a:r>
            <a:r>
              <a:rPr lang="ru-RU" dirty="0">
                <a:solidFill>
                  <a:schemeClr val="accent1">
                    <a:lumMod val="50000"/>
                  </a:schemeClr>
                </a:solidFill>
              </a:rPr>
              <a:t> </a:t>
            </a:r>
            <a:r>
              <a:rPr lang="ru-RU" dirty="0" err="1">
                <a:solidFill>
                  <a:schemeClr val="accent1">
                    <a:lumMod val="50000"/>
                  </a:schemeClr>
                </a:solidFill>
              </a:rPr>
              <a:t>держави</a:t>
            </a:r>
            <a:r>
              <a:rPr lang="ru-RU" dirty="0">
                <a:solidFill>
                  <a:schemeClr val="accent1">
                    <a:lumMod val="50000"/>
                  </a:schemeClr>
                </a:solidFill>
              </a:rPr>
              <a:t> </a:t>
            </a:r>
            <a:r>
              <a:rPr lang="ru-RU" dirty="0" err="1">
                <a:solidFill>
                  <a:schemeClr val="accent1">
                    <a:lumMod val="50000"/>
                  </a:schemeClr>
                </a:solidFill>
              </a:rPr>
              <a:t>властиві</a:t>
            </a:r>
            <a:r>
              <a:rPr lang="ru-RU" dirty="0">
                <a:solidFill>
                  <a:schemeClr val="accent1">
                    <a:lumMod val="50000"/>
                  </a:schemeClr>
                </a:solidFill>
              </a:rPr>
              <a:t> три </a:t>
            </a:r>
            <a:r>
              <a:rPr lang="ru-RU" dirty="0" err="1">
                <a:solidFill>
                  <a:schemeClr val="accent1">
                    <a:lumMod val="50000"/>
                  </a:schemeClr>
                </a:solidFill>
              </a:rPr>
              <a:t>основних</a:t>
            </a:r>
            <a:r>
              <a:rPr lang="ru-RU" dirty="0">
                <a:solidFill>
                  <a:schemeClr val="accent1">
                    <a:lumMod val="50000"/>
                  </a:schemeClr>
                </a:solidFill>
              </a:rPr>
              <a:t> </a:t>
            </a:r>
            <a:r>
              <a:rPr lang="ru-RU" b="1" dirty="0" err="1">
                <a:solidFill>
                  <a:schemeClr val="accent1">
                    <a:lumMod val="50000"/>
                  </a:schemeClr>
                </a:solidFill>
              </a:rPr>
              <a:t>функції</a:t>
            </a:r>
            <a:r>
              <a:rPr lang="ru-RU" b="1" dirty="0">
                <a:solidFill>
                  <a:schemeClr val="accent1">
                    <a:lumMod val="50000"/>
                  </a:schemeClr>
                </a:solidFill>
              </a:rPr>
              <a:t>: </a:t>
            </a:r>
            <a:endParaRPr lang="uk-UA" b="1" dirty="0">
              <a:solidFill>
                <a:schemeClr val="accent1">
                  <a:lumMod val="50000"/>
                </a:schemeClr>
              </a:solidFill>
            </a:endParaRPr>
          </a:p>
        </p:txBody>
      </p:sp>
      <p:sp>
        <p:nvSpPr>
          <p:cNvPr id="3" name="Місце для вмісту 2">
            <a:extLst>
              <a:ext uri="{FF2B5EF4-FFF2-40B4-BE49-F238E27FC236}">
                <a16:creationId xmlns:a16="http://schemas.microsoft.com/office/drawing/2014/main" id="{C39C80A7-08CF-4575-948D-8C87ED945BC2}"/>
              </a:ext>
            </a:extLst>
          </p:cNvPr>
          <p:cNvSpPr>
            <a:spLocks noGrp="1"/>
          </p:cNvSpPr>
          <p:nvPr>
            <p:ph idx="1"/>
          </p:nvPr>
        </p:nvSpPr>
        <p:spPr/>
        <p:txBody>
          <a:bodyPr/>
          <a:lstStyle/>
          <a:p>
            <a:pPr marL="45720" indent="0" algn="just">
              <a:buNone/>
            </a:pPr>
            <a:r>
              <a:rPr lang="uk-UA" dirty="0">
                <a:solidFill>
                  <a:schemeClr val="tx1"/>
                </a:solidFill>
              </a:rPr>
              <a:t>1) захисна, пов'язана зі захистом прав і інтересів держави та її громадян за кордоном; </a:t>
            </a:r>
          </a:p>
          <a:p>
            <a:pPr marL="45720" indent="0" algn="just">
              <a:buNone/>
            </a:pPr>
            <a:r>
              <a:rPr lang="uk-UA" dirty="0">
                <a:solidFill>
                  <a:schemeClr val="tx1"/>
                </a:solidFill>
              </a:rPr>
              <a:t>2) інформаційно-представницька функція, яка реалізується через відповідні органи, що представляють погляди уряду, позицію держави, і покликана інформувати керівні органи держави про справи й наміри урядів інших держав; </a:t>
            </a:r>
          </a:p>
          <a:p>
            <a:pPr marL="45720" indent="0" algn="just">
              <a:buNone/>
            </a:pPr>
            <a:r>
              <a:rPr lang="uk-UA" dirty="0">
                <a:solidFill>
                  <a:schemeClr val="tx1"/>
                </a:solidFill>
              </a:rPr>
              <a:t>3) організаційно-посередницька, базується на втіленні в життя зовнішньо- та внутрішньополітичних концепцій, доктрин і програм держави.</a:t>
            </a:r>
          </a:p>
          <a:p>
            <a:endParaRPr lang="uk-UA" dirty="0"/>
          </a:p>
        </p:txBody>
      </p:sp>
    </p:spTree>
    <p:extLst>
      <p:ext uri="{BB962C8B-B14F-4D97-AF65-F5344CB8AC3E}">
        <p14:creationId xmlns:p14="http://schemas.microsoft.com/office/powerpoint/2010/main" val="173997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Місце для вмісту 4">
            <a:extLst>
              <a:ext uri="{FF2B5EF4-FFF2-40B4-BE49-F238E27FC236}">
                <a16:creationId xmlns:a16="http://schemas.microsoft.com/office/drawing/2014/main" id="{3F52C46A-D325-488F-8F88-BFD223FD6215}"/>
              </a:ext>
            </a:extLst>
          </p:cNvPr>
          <p:cNvSpPr>
            <a:spLocks noGrp="1"/>
          </p:cNvSpPr>
          <p:nvPr>
            <p:ph sz="half" idx="1"/>
          </p:nvPr>
        </p:nvSpPr>
        <p:spPr>
          <a:xfrm>
            <a:off x="548640" y="853440"/>
            <a:ext cx="5349240" cy="5227319"/>
          </a:xfrm>
        </p:spPr>
        <p:txBody>
          <a:bodyPr>
            <a:normAutofit lnSpcReduction="10000"/>
          </a:bodyPr>
          <a:lstStyle/>
          <a:p>
            <a:pPr marL="45720" indent="0" algn="just">
              <a:buNone/>
            </a:pP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Сутність</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національного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інтересу</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полягає</a:t>
            </a:r>
            <a:r>
              <a:rPr lang="ru-RU" sz="2400" dirty="0">
                <a:solidFill>
                  <a:schemeClr val="tx1"/>
                </a:solidFill>
                <a:effectLst/>
                <a:ea typeface="Times New Roman" panose="02020603050405020304" pitchFamily="18" charset="0"/>
              </a:rPr>
              <a:t> у </a:t>
            </a:r>
            <a:r>
              <a:rPr lang="ru-RU" sz="2400" dirty="0" err="1">
                <a:solidFill>
                  <a:schemeClr val="tx1"/>
                </a:solidFill>
                <a:effectLst/>
                <a:ea typeface="Times New Roman" panose="02020603050405020304" pitchFamily="18" charset="0"/>
              </a:rPr>
              <a:t>двох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важливих</a:t>
            </a:r>
            <a:r>
              <a:rPr lang="ru-RU" sz="2400" dirty="0">
                <a:solidFill>
                  <a:schemeClr val="tx1"/>
                </a:solidFill>
                <a:effectLst/>
                <a:ea typeface="Times New Roman" panose="02020603050405020304" pitchFamily="18" charset="0"/>
              </a:rPr>
              <a:t> моментах: </a:t>
            </a:r>
            <a:r>
              <a:rPr lang="ru-RU" sz="2400" b="1" dirty="0" err="1">
                <a:solidFill>
                  <a:schemeClr val="tx1"/>
                </a:solidFill>
                <a:effectLst/>
                <a:ea typeface="Times New Roman" panose="02020603050405020304" pitchFamily="18" charset="0"/>
              </a:rPr>
              <a:t>забезпечення</a:t>
            </a:r>
            <a:r>
              <a:rPr lang="ru-RU" sz="2400" b="1" dirty="0">
                <a:solidFill>
                  <a:schemeClr val="tx1"/>
                </a:solidFill>
                <a:effectLst/>
                <a:ea typeface="Times New Roman" panose="02020603050405020304" pitchFamily="18" charset="0"/>
              </a:rPr>
              <a:t> </a:t>
            </a:r>
            <a:r>
              <a:rPr lang="ru-RU" sz="2400" b="1" dirty="0" err="1">
                <a:solidFill>
                  <a:schemeClr val="tx1"/>
                </a:solidFill>
                <a:effectLst/>
                <a:ea typeface="Times New Roman" panose="02020603050405020304" pitchFamily="18" charset="0"/>
              </a:rPr>
              <a:t>високого</a:t>
            </a:r>
            <a:r>
              <a:rPr lang="ru-RU" sz="2400" b="1" dirty="0">
                <a:solidFill>
                  <a:schemeClr val="tx1"/>
                </a:solidFill>
                <a:effectLst/>
                <a:ea typeface="Times New Roman" panose="02020603050405020304" pitchFamily="18" charset="0"/>
              </a:rPr>
              <a:t> </a:t>
            </a:r>
            <a:r>
              <a:rPr lang="ru-RU" sz="2400" b="1" dirty="0" err="1">
                <a:solidFill>
                  <a:schemeClr val="tx1"/>
                </a:solidFill>
                <a:effectLst/>
                <a:ea typeface="Times New Roman" panose="02020603050405020304" pitchFamily="18" charset="0"/>
              </a:rPr>
              <a:t>міжнародного</a:t>
            </a:r>
            <a:r>
              <a:rPr lang="ru-RU" sz="2400" b="1" dirty="0">
                <a:solidFill>
                  <a:schemeClr val="tx1"/>
                </a:solidFill>
                <a:effectLst/>
                <a:ea typeface="Times New Roman" panose="02020603050405020304" pitchFamily="18" charset="0"/>
              </a:rPr>
              <a:t> </a:t>
            </a:r>
            <a:r>
              <a:rPr lang="ru-RU" sz="2400" b="1" dirty="0" err="1">
                <a:solidFill>
                  <a:schemeClr val="tx1"/>
                </a:solidFill>
                <a:effectLst/>
                <a:ea typeface="Times New Roman" panose="02020603050405020304" pitchFamily="18" charset="0"/>
              </a:rPr>
              <a:t>іміджу</a:t>
            </a:r>
            <a:r>
              <a:rPr lang="ru-RU" sz="2400" b="1" dirty="0">
                <a:solidFill>
                  <a:schemeClr val="tx1"/>
                </a:solidFill>
                <a:effectLst/>
                <a:ea typeface="Times New Roman" panose="02020603050405020304" pitchFamily="18" charset="0"/>
              </a:rPr>
              <a:t> </a:t>
            </a:r>
            <a:r>
              <a:rPr lang="ru-RU" sz="2400" b="1" dirty="0" err="1">
                <a:solidFill>
                  <a:schemeClr val="tx1"/>
                </a:solidFill>
                <a:effectLst/>
                <a:ea typeface="Times New Roman" panose="02020603050405020304" pitchFamily="18" charset="0"/>
              </a:rPr>
              <a:t>держави</a:t>
            </a:r>
            <a:r>
              <a:rPr lang="ru-RU" sz="2400" b="1" dirty="0">
                <a:solidFill>
                  <a:schemeClr val="tx1"/>
                </a:solidFill>
                <a:effectLst/>
                <a:ea typeface="Times New Roman" panose="02020603050405020304" pitchFamily="18" charset="0"/>
              </a:rPr>
              <a:t> і </a:t>
            </a:r>
            <a:r>
              <a:rPr lang="ru-RU" sz="2400" b="1" dirty="0" err="1">
                <a:solidFill>
                  <a:schemeClr val="tx1"/>
                </a:solidFill>
                <a:effectLst/>
                <a:ea typeface="Times New Roman" panose="02020603050405020304" pitchFamily="18" charset="0"/>
              </a:rPr>
              <a:t>використання</a:t>
            </a:r>
            <a:r>
              <a:rPr lang="ru-RU" sz="2400" b="1" dirty="0">
                <a:solidFill>
                  <a:schemeClr val="tx1"/>
                </a:solidFill>
                <a:effectLst/>
                <a:ea typeface="Times New Roman" panose="02020603050405020304" pitchFamily="18" charset="0"/>
              </a:rPr>
              <a:t> </a:t>
            </a:r>
            <a:r>
              <a:rPr lang="ru-RU" sz="2400" b="1" dirty="0" err="1">
                <a:solidFill>
                  <a:schemeClr val="tx1"/>
                </a:solidFill>
                <a:effectLst/>
                <a:ea typeface="Times New Roman" panose="02020603050405020304" pitchFamily="18" charset="0"/>
              </a:rPr>
              <a:t>переваг</a:t>
            </a:r>
            <a:r>
              <a:rPr lang="ru-RU" sz="2400" b="1" dirty="0">
                <a:solidFill>
                  <a:schemeClr val="tx1"/>
                </a:solidFill>
                <a:effectLst/>
                <a:ea typeface="Times New Roman" panose="02020603050405020304" pitchFamily="18" charset="0"/>
              </a:rPr>
              <a:t> у </a:t>
            </a:r>
            <a:r>
              <a:rPr lang="ru-RU" sz="2400" b="1" dirty="0" err="1">
                <a:solidFill>
                  <a:schemeClr val="tx1"/>
                </a:solidFill>
                <a:effectLst/>
                <a:ea typeface="Times New Roman" panose="02020603050405020304" pitchFamily="18" charset="0"/>
              </a:rPr>
              <a:t>геополітичному</a:t>
            </a:r>
            <a:r>
              <a:rPr lang="ru-RU" sz="2400" b="1" dirty="0">
                <a:solidFill>
                  <a:schemeClr val="tx1"/>
                </a:solidFill>
                <a:effectLst/>
                <a:ea typeface="Times New Roman" panose="02020603050405020304" pitchFamily="18" charset="0"/>
              </a:rPr>
              <a:t> </a:t>
            </a:r>
            <a:r>
              <a:rPr lang="ru-RU" sz="2400" b="1" dirty="0" err="1">
                <a:solidFill>
                  <a:schemeClr val="tx1"/>
                </a:solidFill>
                <a:effectLst/>
                <a:ea typeface="Times New Roman" panose="02020603050405020304" pitchFamily="18" charset="0"/>
              </a:rPr>
              <a:t>просторі</a:t>
            </a:r>
            <a:r>
              <a:rPr lang="ru-RU" sz="2400" b="1" dirty="0">
                <a:solidFill>
                  <a:schemeClr val="tx1"/>
                </a:solidFill>
                <a:effectLst/>
                <a:ea typeface="Times New Roman" panose="02020603050405020304" pitchFamily="18" charset="0"/>
              </a:rPr>
              <a:t> </a:t>
            </a:r>
            <a:r>
              <a:rPr lang="ru-RU" sz="2400" dirty="0">
                <a:solidFill>
                  <a:schemeClr val="tx1"/>
                </a:solidFill>
                <a:effectLst/>
                <a:ea typeface="Times New Roman" panose="02020603050405020304" pitchFamily="18" charset="0"/>
              </a:rPr>
              <a:t>для </a:t>
            </a:r>
            <a:r>
              <a:rPr lang="ru-RU" sz="2400" dirty="0" err="1">
                <a:solidFill>
                  <a:schemeClr val="tx1"/>
                </a:solidFill>
                <a:effectLst/>
                <a:ea typeface="Times New Roman" panose="02020603050405020304" pitchFamily="18" charset="0"/>
              </a:rPr>
              <a:t>національного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процвітання</a:t>
            </a:r>
            <a:r>
              <a:rPr lang="ru-RU" sz="2400" dirty="0">
                <a:solidFill>
                  <a:schemeClr val="tx1"/>
                </a:solidFill>
                <a:effectLst/>
                <a:ea typeface="Times New Roman" panose="02020603050405020304" pitchFamily="18" charset="0"/>
              </a:rPr>
              <a:t> і </a:t>
            </a:r>
            <a:r>
              <a:rPr lang="ru-RU" sz="2400" dirty="0" err="1">
                <a:solidFill>
                  <a:schemeClr val="tx1"/>
                </a:solidFill>
                <a:effectLst/>
                <a:ea typeface="Times New Roman" panose="02020603050405020304" pitchFamily="18" charset="0"/>
              </a:rPr>
              <a:t>підвищення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добробуту</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громадян</a:t>
            </a:r>
            <a:r>
              <a:rPr lang="ru-RU" sz="2400" dirty="0">
                <a:solidFill>
                  <a:schemeClr val="tx1"/>
                </a:solidFill>
                <a:effectLst/>
                <a:ea typeface="Times New Roman" panose="02020603050405020304" pitchFamily="18" charset="0"/>
              </a:rPr>
              <a:t>. </a:t>
            </a:r>
          </a:p>
          <a:p>
            <a:pPr marL="45720" indent="0" algn="just">
              <a:buNone/>
            </a:pPr>
            <a:r>
              <a:rPr lang="ru-RU" sz="2400" dirty="0">
                <a:solidFill>
                  <a:schemeClr val="tx1"/>
                </a:solidFill>
                <a:ea typeface="Times New Roman" panose="02020603050405020304" pitchFamily="18" charset="0"/>
              </a:rPr>
              <a:t>	</a:t>
            </a:r>
            <a:r>
              <a:rPr lang="ru-RU" sz="2400" dirty="0" err="1">
                <a:solidFill>
                  <a:schemeClr val="tx1"/>
                </a:solidFill>
                <a:effectLst/>
                <a:ea typeface="Times New Roman" panose="02020603050405020304" pitchFamily="18" charset="0"/>
              </a:rPr>
              <a:t>Отже</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під</a:t>
            </a:r>
            <a:r>
              <a:rPr lang="ru-RU" sz="2400" dirty="0">
                <a:solidFill>
                  <a:schemeClr val="tx1"/>
                </a:solidFill>
                <a:effectLst/>
                <a:ea typeface="Times New Roman" panose="02020603050405020304" pitchFamily="18" charset="0"/>
              </a:rPr>
              <a:t> </a:t>
            </a:r>
            <a:r>
              <a:rPr lang="ru-RU" sz="2400" b="1" dirty="0" err="1">
                <a:solidFill>
                  <a:schemeClr val="tx1"/>
                </a:solidFill>
                <a:effectLst/>
                <a:ea typeface="Times New Roman" panose="02020603050405020304" pitchFamily="18" charset="0"/>
              </a:rPr>
              <a:t>національним</a:t>
            </a:r>
            <a:r>
              <a:rPr lang="ru-RU" sz="2400" b="1" dirty="0">
                <a:solidFill>
                  <a:schemeClr val="tx1"/>
                </a:solidFill>
                <a:effectLst/>
                <a:ea typeface="Times New Roman" panose="02020603050405020304" pitchFamily="18" charset="0"/>
              </a:rPr>
              <a:t> </a:t>
            </a:r>
            <a:r>
              <a:rPr lang="ru-RU" sz="2400" b="1" dirty="0" err="1">
                <a:solidFill>
                  <a:schemeClr val="tx1"/>
                </a:solidFill>
                <a:effectLst/>
                <a:ea typeface="Times New Roman" panose="02020603050405020304" pitchFamily="18" charset="0"/>
              </a:rPr>
              <a:t>інтересом</a:t>
            </a:r>
            <a:r>
              <a:rPr lang="ru-RU" sz="2400" dirty="0">
                <a:solidFill>
                  <a:schemeClr val="tx1"/>
                </a:solidFill>
                <a:effectLst/>
                <a:ea typeface="Times New Roman" panose="02020603050405020304" pitchFamily="18" charset="0"/>
              </a:rPr>
              <a:t> ми </a:t>
            </a:r>
            <a:r>
              <a:rPr lang="ru-RU" sz="2400" dirty="0" err="1">
                <a:solidFill>
                  <a:schemeClr val="tx1"/>
                </a:solidFill>
                <a:effectLst/>
                <a:ea typeface="Times New Roman" panose="02020603050405020304" pitchFamily="18" charset="0"/>
              </a:rPr>
              <a:t>розуміємо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відносини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щодо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захисту</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збереження</a:t>
            </a:r>
            <a:r>
              <a:rPr lang="ru-RU" sz="2400" dirty="0">
                <a:solidFill>
                  <a:schemeClr val="tx1"/>
                </a:solidFill>
                <a:effectLst/>
                <a:ea typeface="Times New Roman" panose="02020603050405020304" pitchFamily="18" charset="0"/>
              </a:rPr>
              <a:t> і </a:t>
            </a:r>
            <a:r>
              <a:rPr lang="ru-RU" sz="2400" dirty="0" err="1">
                <a:solidFill>
                  <a:schemeClr val="tx1"/>
                </a:solidFill>
                <a:effectLst/>
                <a:ea typeface="Times New Roman" panose="02020603050405020304" pitchFamily="18" charset="0"/>
              </a:rPr>
              <a:t>примноження</a:t>
            </a:r>
            <a:r>
              <a:rPr lang="ru-RU" sz="2400" dirty="0">
                <a:solidFill>
                  <a:schemeClr val="tx1"/>
                </a:solidFill>
                <a:effectLst/>
                <a:ea typeface="Times New Roman" panose="02020603050405020304" pitchFamily="18" charset="0"/>
              </a:rPr>
              <a:t> тих </a:t>
            </a:r>
            <a:r>
              <a:rPr lang="ru-RU" sz="2400" dirty="0" err="1">
                <a:solidFill>
                  <a:schemeClr val="tx1"/>
                </a:solidFill>
                <a:effectLst/>
                <a:ea typeface="Times New Roman" panose="02020603050405020304" pitchFamily="18" charset="0"/>
              </a:rPr>
              <a:t>цінностей</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які</a:t>
            </a:r>
            <a:r>
              <a:rPr lang="ru-RU" sz="2400" dirty="0">
                <a:solidFill>
                  <a:schemeClr val="tx1"/>
                </a:solidFill>
                <a:effectLst/>
                <a:ea typeface="Times New Roman" panose="02020603050405020304" pitchFamily="18" charset="0"/>
              </a:rPr>
              <a:t> є </a:t>
            </a:r>
            <a:r>
              <a:rPr lang="ru-RU" sz="2400" dirty="0" err="1">
                <a:solidFill>
                  <a:schemeClr val="tx1"/>
                </a:solidFill>
                <a:effectLst/>
                <a:ea typeface="Times New Roman" panose="02020603050405020304" pitchFamily="18" charset="0"/>
              </a:rPr>
              <a:t>суттєвими</a:t>
            </a:r>
            <a:r>
              <a:rPr lang="ru-RU" sz="2400" dirty="0">
                <a:solidFill>
                  <a:schemeClr val="tx1"/>
                </a:solidFill>
                <a:effectLst/>
                <a:ea typeface="Times New Roman" panose="02020603050405020304" pitchFamily="18" charset="0"/>
              </a:rPr>
              <a:t> для </a:t>
            </a:r>
            <a:r>
              <a:rPr lang="ru-RU" sz="2400" dirty="0" err="1">
                <a:solidFill>
                  <a:schemeClr val="tx1"/>
                </a:solidFill>
                <a:effectLst/>
                <a:ea typeface="Times New Roman" panose="02020603050405020304" pitchFamily="18" charset="0"/>
              </a:rPr>
              <a:t>існування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цієї</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держави</a:t>
            </a:r>
            <a:r>
              <a:rPr lang="ru-RU" sz="2400" dirty="0">
                <a:solidFill>
                  <a:schemeClr val="tx1"/>
                </a:solidFill>
                <a:effectLst/>
                <a:ea typeface="Times New Roman" panose="02020603050405020304" pitchFamily="18" charset="0"/>
              </a:rPr>
              <a:t>.</a:t>
            </a:r>
            <a:endParaRPr lang="uk-UA" sz="2400" dirty="0">
              <a:solidFill>
                <a:schemeClr val="tx1"/>
              </a:solidFill>
              <a:effectLst/>
              <a:ea typeface="Times New Roman" panose="02020603050405020304" pitchFamily="18" charset="0"/>
            </a:endParaRPr>
          </a:p>
          <a:p>
            <a:endParaRPr lang="uk-UA" dirty="0"/>
          </a:p>
        </p:txBody>
      </p:sp>
      <p:sp>
        <p:nvSpPr>
          <p:cNvPr id="6" name="Місце для вмісту 5">
            <a:extLst>
              <a:ext uri="{FF2B5EF4-FFF2-40B4-BE49-F238E27FC236}">
                <a16:creationId xmlns:a16="http://schemas.microsoft.com/office/drawing/2014/main" id="{DE103C27-32B8-4296-BD5B-2FF5AF08138A}"/>
              </a:ext>
            </a:extLst>
          </p:cNvPr>
          <p:cNvSpPr>
            <a:spLocks noGrp="1"/>
          </p:cNvSpPr>
          <p:nvPr>
            <p:ph sz="half" idx="2"/>
          </p:nvPr>
        </p:nvSpPr>
        <p:spPr>
          <a:xfrm>
            <a:off x="6294122" y="853440"/>
            <a:ext cx="5024118" cy="5227320"/>
          </a:xfrm>
        </p:spPr>
        <p:txBody>
          <a:bodyPr>
            <a:normAutofit lnSpcReduction="10000"/>
          </a:bodyPr>
          <a:lstStyle/>
          <a:p>
            <a:pPr marL="45720" indent="0" algn="just">
              <a:buNone/>
            </a:pPr>
            <a:r>
              <a:rPr lang="uk-UA" dirty="0">
                <a:solidFill>
                  <a:schemeClr val="tx1"/>
                </a:solidFill>
              </a:rPr>
              <a:t>	У міжнародній політиці більшість держав заявляє про своє прагнення до: </a:t>
            </a:r>
          </a:p>
          <a:p>
            <a:pPr marL="45720" indent="0" algn="just">
              <a:buNone/>
            </a:pPr>
            <a:r>
              <a:rPr lang="uk-UA" dirty="0">
                <a:solidFill>
                  <a:schemeClr val="tx1"/>
                </a:solidFill>
              </a:rPr>
              <a:t>1) забезпечення миру і національної безпеки; </a:t>
            </a:r>
          </a:p>
          <a:p>
            <a:pPr marL="45720" indent="0" algn="just">
              <a:buNone/>
            </a:pPr>
            <a:r>
              <a:rPr lang="uk-UA" dirty="0">
                <a:solidFill>
                  <a:schemeClr val="tx1"/>
                </a:solidFill>
              </a:rPr>
              <a:t>2) співпраці з іншими державами і створення сприятливих умов для розв'язання внутрішніх завдань; </a:t>
            </a:r>
          </a:p>
          <a:p>
            <a:pPr marL="45720" indent="0" algn="just">
              <a:buNone/>
            </a:pPr>
            <a:r>
              <a:rPr lang="uk-UA" dirty="0">
                <a:solidFill>
                  <a:schemeClr val="tx1"/>
                </a:solidFill>
              </a:rPr>
              <a:t>3) зростання загального потенціалу держави; </a:t>
            </a:r>
          </a:p>
          <a:p>
            <a:pPr marL="45720" indent="0" algn="just">
              <a:buNone/>
            </a:pPr>
            <a:r>
              <a:rPr lang="uk-UA" dirty="0">
                <a:solidFill>
                  <a:schemeClr val="tx1"/>
                </a:solidFill>
              </a:rPr>
              <a:t>4) поліпшення її міжнародних позицій і зростання престижу. Намагаючись реалізувати свої національні інтереси, держави діють на міжнародній арені по-різному.</a:t>
            </a:r>
          </a:p>
          <a:p>
            <a:endParaRPr lang="uk-UA" dirty="0"/>
          </a:p>
        </p:txBody>
      </p:sp>
    </p:spTree>
    <p:extLst>
      <p:ext uri="{BB962C8B-B14F-4D97-AF65-F5344CB8AC3E}">
        <p14:creationId xmlns:p14="http://schemas.microsoft.com/office/powerpoint/2010/main" val="2374938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D389F3-D702-4C90-B50D-1DE64E3CBB19}"/>
              </a:ext>
            </a:extLst>
          </p:cNvPr>
          <p:cNvSpPr>
            <a:spLocks noGrp="1"/>
          </p:cNvSpPr>
          <p:nvPr>
            <p:ph type="title"/>
          </p:nvPr>
        </p:nvSpPr>
        <p:spPr>
          <a:xfrm>
            <a:off x="1158240" y="329184"/>
            <a:ext cx="9875520" cy="1356360"/>
          </a:xfrm>
        </p:spPr>
        <p:txBody>
          <a:bodyPr/>
          <a:lstStyle/>
          <a:p>
            <a:pPr algn="ctr"/>
            <a:r>
              <a:rPr lang="uk-UA" b="1" dirty="0">
                <a:solidFill>
                  <a:schemeClr val="accent1">
                    <a:lumMod val="50000"/>
                  </a:schemeClr>
                </a:solidFill>
              </a:rPr>
              <a:t>Види зовнішньої політики держав:</a:t>
            </a:r>
          </a:p>
        </p:txBody>
      </p:sp>
      <p:graphicFrame>
        <p:nvGraphicFramePr>
          <p:cNvPr id="5" name="Місце для вмісту 4">
            <a:extLst>
              <a:ext uri="{FF2B5EF4-FFF2-40B4-BE49-F238E27FC236}">
                <a16:creationId xmlns:a16="http://schemas.microsoft.com/office/drawing/2014/main" id="{28690BBE-9B7C-4FAA-9845-02ABCEF525F6}"/>
              </a:ext>
            </a:extLst>
          </p:cNvPr>
          <p:cNvGraphicFramePr>
            <a:graphicFrameLocks noGrp="1"/>
          </p:cNvGraphicFramePr>
          <p:nvPr>
            <p:ph sz="half" idx="2"/>
            <p:extLst>
              <p:ext uri="{D42A27DB-BD31-4B8C-83A1-F6EECF244321}">
                <p14:modId xmlns:p14="http://schemas.microsoft.com/office/powerpoint/2010/main" val="475555344"/>
              </p:ext>
            </p:extLst>
          </p:nvPr>
        </p:nvGraphicFramePr>
        <p:xfrm>
          <a:off x="5901690" y="1503299"/>
          <a:ext cx="6290310" cy="4879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202F6C1-7DEB-4DB3-A0BF-EA01990E1344}"/>
              </a:ext>
            </a:extLst>
          </p:cNvPr>
          <p:cNvSpPr txBox="1"/>
          <p:nvPr/>
        </p:nvSpPr>
        <p:spPr>
          <a:xfrm>
            <a:off x="592571" y="1503299"/>
            <a:ext cx="6099048" cy="4801314"/>
          </a:xfrm>
          <a:prstGeom prst="rect">
            <a:avLst/>
          </a:prstGeom>
          <a:noFill/>
        </p:spPr>
        <p:txBody>
          <a:bodyPr wrap="square">
            <a:spAutoFit/>
          </a:bodyPr>
          <a:lstStyle/>
          <a:p>
            <a:pPr algn="just"/>
            <a:r>
              <a:rPr lang="uk-UA" b="1" dirty="0"/>
              <a:t>1. Агресивна політика</a:t>
            </a:r>
            <a:r>
              <a:rPr lang="uk-UA" dirty="0"/>
              <a:t>, яка характеризується прагненням держав досягти експансіоністських цілей способом розв'язання внутрішніх проблем засобами зовнішньої політики; </a:t>
            </a:r>
          </a:p>
          <a:p>
            <a:pPr algn="just"/>
            <a:r>
              <a:rPr lang="uk-UA" b="1" dirty="0"/>
              <a:t>2. Активна політика </a:t>
            </a:r>
            <a:r>
              <a:rPr lang="uk-UA" dirty="0"/>
              <a:t>будується на пошуку балансу сил між внутрішньою та зовнішньою діяльністю держави, успішному виконанню нею ролі суб'єкта міжнародної політики; </a:t>
            </a:r>
          </a:p>
          <a:p>
            <a:pPr algn="just"/>
            <a:r>
              <a:rPr lang="uk-UA" b="1" dirty="0"/>
              <a:t>3. Пасивна політика, </a:t>
            </a:r>
            <a:r>
              <a:rPr lang="uk-UA" dirty="0"/>
              <a:t>яка є властивою для слабких в економічному, політичному і військовому відношеннях держав, які намагаються пристосуватися до міжнародного середовища, </a:t>
            </a:r>
            <a:r>
              <a:rPr lang="uk-UA" dirty="0" err="1"/>
              <a:t>перевівши</a:t>
            </a:r>
            <a:r>
              <a:rPr lang="uk-UA" dirty="0"/>
              <a:t> свою зовнішню політику на позиції інших держав. Фактично така політика є відмовою від власного суверенітету або його частини; </a:t>
            </a:r>
          </a:p>
          <a:p>
            <a:pPr algn="just"/>
            <a:r>
              <a:rPr lang="uk-UA" b="1" dirty="0"/>
              <a:t>4. Консервативна політика, </a:t>
            </a:r>
            <a:r>
              <a:rPr lang="uk-UA" dirty="0"/>
              <a:t>пов'язана з прагненням колишніх "великих" держав зберегти свої впливи на міжнародній арені та досягти раніше наявного балансу між внутрішньою та зовнішньою політикою.</a:t>
            </a:r>
          </a:p>
        </p:txBody>
      </p:sp>
    </p:spTree>
    <p:extLst>
      <p:ext uri="{BB962C8B-B14F-4D97-AF65-F5344CB8AC3E}">
        <p14:creationId xmlns:p14="http://schemas.microsoft.com/office/powerpoint/2010/main" val="262945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75F00C-D25F-46C2-BC34-C83C03AE3C8F}"/>
              </a:ext>
            </a:extLst>
          </p:cNvPr>
          <p:cNvSpPr>
            <a:spLocks noGrp="1"/>
          </p:cNvSpPr>
          <p:nvPr>
            <p:ph type="title"/>
          </p:nvPr>
        </p:nvSpPr>
        <p:spPr/>
        <p:txBody>
          <a:bodyPr/>
          <a:lstStyle/>
          <a:p>
            <a:r>
              <a:rPr lang="ru-RU" dirty="0" err="1">
                <a:solidFill>
                  <a:schemeClr val="tx1"/>
                </a:solidFill>
              </a:rPr>
              <a:t>Міжнародні</a:t>
            </a:r>
            <a:r>
              <a:rPr lang="ru-RU" dirty="0">
                <a:solidFill>
                  <a:schemeClr val="tx1"/>
                </a:solidFill>
              </a:rPr>
              <a:t> </a:t>
            </a:r>
            <a:r>
              <a:rPr lang="ru-RU" dirty="0" err="1">
                <a:solidFill>
                  <a:schemeClr val="tx1"/>
                </a:solidFill>
              </a:rPr>
              <a:t>відносини</a:t>
            </a:r>
            <a:r>
              <a:rPr lang="ru-RU" dirty="0">
                <a:solidFill>
                  <a:schemeClr val="tx1"/>
                </a:solidFill>
              </a:rPr>
              <a:t> </a:t>
            </a:r>
            <a:r>
              <a:rPr lang="ru-RU" dirty="0" err="1">
                <a:solidFill>
                  <a:schemeClr val="tx1"/>
                </a:solidFill>
              </a:rPr>
              <a:t>ґрунтуються</a:t>
            </a:r>
            <a:r>
              <a:rPr lang="ru-RU" dirty="0">
                <a:solidFill>
                  <a:schemeClr val="tx1"/>
                </a:solidFill>
              </a:rPr>
              <a:t> на </a:t>
            </a:r>
            <a:r>
              <a:rPr lang="ru-RU" dirty="0" err="1">
                <a:solidFill>
                  <a:schemeClr val="tx1"/>
                </a:solidFill>
              </a:rPr>
              <a:t>двох</a:t>
            </a:r>
            <a:r>
              <a:rPr lang="ru-RU" dirty="0">
                <a:solidFill>
                  <a:schemeClr val="tx1"/>
                </a:solidFill>
              </a:rPr>
              <a:t> </a:t>
            </a:r>
            <a:r>
              <a:rPr lang="ru-RU" dirty="0" err="1">
                <a:solidFill>
                  <a:schemeClr val="tx1"/>
                </a:solidFill>
              </a:rPr>
              <a:t>основних</a:t>
            </a:r>
            <a:r>
              <a:rPr lang="ru-RU" dirty="0">
                <a:solidFill>
                  <a:schemeClr val="tx1"/>
                </a:solidFill>
              </a:rPr>
              <a:t> принципах: </a:t>
            </a:r>
            <a:r>
              <a:rPr lang="ru-RU" b="1" dirty="0" err="1">
                <a:solidFill>
                  <a:schemeClr val="tx1"/>
                </a:solidFill>
              </a:rPr>
              <a:t>сили</a:t>
            </a:r>
            <a:r>
              <a:rPr lang="ru-RU" b="1" dirty="0">
                <a:solidFill>
                  <a:schemeClr val="tx1"/>
                </a:solidFill>
              </a:rPr>
              <a:t> і права</a:t>
            </a:r>
            <a:r>
              <a:rPr lang="ru-RU" dirty="0">
                <a:solidFill>
                  <a:schemeClr val="tx1"/>
                </a:solidFill>
              </a:rPr>
              <a:t>. </a:t>
            </a:r>
            <a:endParaRPr lang="uk-UA" dirty="0">
              <a:solidFill>
                <a:schemeClr val="tx1"/>
              </a:solidFill>
            </a:endParaRPr>
          </a:p>
        </p:txBody>
      </p:sp>
      <p:sp>
        <p:nvSpPr>
          <p:cNvPr id="5" name="Місце для тексту 4">
            <a:extLst>
              <a:ext uri="{FF2B5EF4-FFF2-40B4-BE49-F238E27FC236}">
                <a16:creationId xmlns:a16="http://schemas.microsoft.com/office/drawing/2014/main" id="{3A9E1C3C-5E8B-4037-B33B-A22AAA3AD5AC}"/>
              </a:ext>
            </a:extLst>
          </p:cNvPr>
          <p:cNvSpPr>
            <a:spLocks noGrp="1"/>
          </p:cNvSpPr>
          <p:nvPr>
            <p:ph type="body" idx="1"/>
          </p:nvPr>
        </p:nvSpPr>
        <p:spPr/>
        <p:txBody>
          <a:bodyPr/>
          <a:lstStyle/>
          <a:p>
            <a:r>
              <a:rPr lang="uk-UA" dirty="0">
                <a:solidFill>
                  <a:schemeClr val="accent1">
                    <a:lumMod val="50000"/>
                  </a:schemeClr>
                </a:solidFill>
              </a:rPr>
              <a:t>Принцип сили </a:t>
            </a:r>
          </a:p>
        </p:txBody>
      </p:sp>
      <p:sp>
        <p:nvSpPr>
          <p:cNvPr id="6" name="Місце для вмісту 5">
            <a:extLst>
              <a:ext uri="{FF2B5EF4-FFF2-40B4-BE49-F238E27FC236}">
                <a16:creationId xmlns:a16="http://schemas.microsoft.com/office/drawing/2014/main" id="{BE075550-A446-415C-8A94-A1E847E15793}"/>
              </a:ext>
            </a:extLst>
          </p:cNvPr>
          <p:cNvSpPr>
            <a:spLocks noGrp="1"/>
          </p:cNvSpPr>
          <p:nvPr>
            <p:ph sz="half" idx="2"/>
          </p:nvPr>
        </p:nvSpPr>
        <p:spPr/>
        <p:txBody>
          <a:bodyPr>
            <a:normAutofit fontScale="92500" lnSpcReduction="20000"/>
          </a:bodyPr>
          <a:lstStyle/>
          <a:p>
            <a:pPr algn="just"/>
            <a:r>
              <a:rPr lang="ru-RU" sz="1800" dirty="0">
                <a:solidFill>
                  <a:schemeClr val="tx1"/>
                </a:solidFill>
                <a:effectLst/>
                <a:ea typeface="Times New Roman" panose="02020603050405020304" pitchFamily="18" charset="0"/>
              </a:rPr>
              <a:t>Держава </a:t>
            </a:r>
            <a:r>
              <a:rPr lang="ru-RU" sz="1800" dirty="0" err="1">
                <a:solidFill>
                  <a:schemeClr val="tx1"/>
                </a:solidFill>
                <a:effectLst/>
                <a:ea typeface="Times New Roman" panose="02020603050405020304" pitchFamily="18" charset="0"/>
              </a:rPr>
              <a:t>або</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група</a:t>
            </a:r>
            <a:r>
              <a:rPr lang="ru-RU" sz="1800" dirty="0">
                <a:solidFill>
                  <a:schemeClr val="tx1"/>
                </a:solidFill>
                <a:effectLst/>
                <a:ea typeface="Times New Roman" panose="02020603050405020304" pitchFamily="18" charset="0"/>
              </a:rPr>
              <a:t> держав </a:t>
            </a:r>
            <a:r>
              <a:rPr lang="ru-RU" sz="1800" dirty="0" err="1">
                <a:solidFill>
                  <a:schemeClr val="tx1"/>
                </a:solidFill>
                <a:effectLst/>
                <a:ea typeface="Times New Roman" panose="02020603050405020304" pitchFamily="18" charset="0"/>
              </a:rPr>
              <a:t>здатні</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нав'язувати</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іншим</a:t>
            </a:r>
            <a:r>
              <a:rPr lang="ru-RU" sz="1800" dirty="0">
                <a:solidFill>
                  <a:schemeClr val="tx1"/>
                </a:solidFill>
                <a:effectLst/>
                <a:ea typeface="Times New Roman" panose="02020603050405020304" pitchFamily="18" charset="0"/>
              </a:rPr>
              <a:t> державам </a:t>
            </a:r>
            <a:r>
              <a:rPr lang="ru-RU" sz="1800" dirty="0" err="1">
                <a:solidFill>
                  <a:schemeClr val="tx1"/>
                </a:solidFill>
                <a:effectLst/>
                <a:ea typeface="Times New Roman" panose="02020603050405020304" pitchFamily="18" charset="0"/>
              </a:rPr>
              <a:t>свої</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інтереси</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поширювати</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свої</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впливи</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використовуючи</a:t>
            </a:r>
            <a:r>
              <a:rPr lang="ru-RU" sz="1800" dirty="0">
                <a:solidFill>
                  <a:schemeClr val="tx1"/>
                </a:solidFill>
                <a:effectLst/>
                <a:ea typeface="Times New Roman" panose="02020603050405020304" pitchFamily="18" charset="0"/>
              </a:rPr>
              <a:t> при </a:t>
            </a:r>
            <a:r>
              <a:rPr lang="ru-RU" sz="1800" dirty="0" err="1">
                <a:solidFill>
                  <a:schemeClr val="tx1"/>
                </a:solidFill>
                <a:effectLst/>
                <a:ea typeface="Times New Roman" panose="02020603050405020304" pitchFamily="18" charset="0"/>
              </a:rPr>
              <a:t>цьому</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власну</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перевагу</a:t>
            </a:r>
            <a:r>
              <a:rPr lang="ru-RU" sz="1800" dirty="0">
                <a:solidFill>
                  <a:schemeClr val="tx1"/>
                </a:solidFill>
                <a:effectLst/>
                <a:ea typeface="Times New Roman" panose="02020603050405020304" pitchFamily="18" charset="0"/>
              </a:rPr>
              <a:t> у </a:t>
            </a:r>
            <a:r>
              <a:rPr lang="ru-RU" sz="1800" dirty="0" err="1">
                <a:solidFill>
                  <a:schemeClr val="tx1"/>
                </a:solidFill>
                <a:effectLst/>
                <a:ea typeface="Times New Roman" panose="02020603050405020304" pitchFamily="18" charset="0"/>
              </a:rPr>
              <a:t>військовій</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силі</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дипломатії</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економічній</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могутності</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технологічному</a:t>
            </a:r>
            <a:r>
              <a:rPr lang="ru-RU" sz="1800" dirty="0">
                <a:solidFill>
                  <a:schemeClr val="tx1"/>
                </a:solidFill>
                <a:effectLst/>
                <a:ea typeface="Times New Roman" panose="02020603050405020304" pitchFamily="18" charset="0"/>
              </a:rPr>
              <a:t> та </a:t>
            </a:r>
            <a:r>
              <a:rPr lang="ru-RU" sz="1800" dirty="0" err="1">
                <a:solidFill>
                  <a:schemeClr val="tx1"/>
                </a:solidFill>
                <a:effectLst/>
                <a:ea typeface="Times New Roman" panose="02020603050405020304" pitchFamily="18" charset="0"/>
              </a:rPr>
              <a:t>інтелектуальному</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розвитку</a:t>
            </a:r>
            <a:r>
              <a:rPr lang="ru-RU" sz="1800" dirty="0">
                <a:solidFill>
                  <a:schemeClr val="tx1"/>
                </a:solidFill>
                <a:effectLst/>
                <a:ea typeface="Times New Roman" panose="02020603050405020304" pitchFamily="18" charset="0"/>
              </a:rPr>
              <a:t>.</a:t>
            </a:r>
          </a:p>
          <a:p>
            <a:pPr algn="just"/>
            <a:r>
              <a:rPr lang="ru-RU" sz="1800" dirty="0" err="1">
                <a:solidFill>
                  <a:schemeClr val="tx1"/>
                </a:solidFill>
                <a:effectLst/>
                <a:ea typeface="Times New Roman" panose="02020603050405020304" pitchFamily="18" charset="0"/>
              </a:rPr>
              <a:t>провідною</a:t>
            </a:r>
            <a:r>
              <a:rPr lang="ru-RU" sz="1800" dirty="0">
                <a:solidFill>
                  <a:schemeClr val="tx1"/>
                </a:solidFill>
                <a:effectLst/>
                <a:ea typeface="Times New Roman" panose="02020603050405020304" pitchFamily="18" charset="0"/>
              </a:rPr>
              <a:t> є та держава, сила </a:t>
            </a:r>
            <a:r>
              <a:rPr lang="ru-RU" sz="1800" dirty="0" err="1">
                <a:solidFill>
                  <a:schemeClr val="tx1"/>
                </a:solidFill>
                <a:effectLst/>
                <a:ea typeface="Times New Roman" panose="02020603050405020304" pitchFamily="18" charset="0"/>
              </a:rPr>
              <a:t>якої</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вимірюється</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здебільшого</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економічним</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технологічним</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інформаційним</a:t>
            </a:r>
            <a:r>
              <a:rPr lang="ru-RU" sz="1800" dirty="0">
                <a:solidFill>
                  <a:schemeClr val="tx1"/>
                </a:solidFill>
                <a:effectLst/>
                <a:ea typeface="Times New Roman" panose="02020603050405020304" pitchFamily="18" charset="0"/>
              </a:rPr>
              <a:t> та </a:t>
            </a:r>
            <a:r>
              <a:rPr lang="ru-RU" sz="1800" dirty="0" err="1">
                <a:solidFill>
                  <a:schemeClr val="tx1"/>
                </a:solidFill>
                <a:effectLst/>
                <a:ea typeface="Times New Roman" panose="02020603050405020304" pitchFamily="18" charset="0"/>
              </a:rPr>
              <a:t>інтелектуальним</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потенціалом</a:t>
            </a:r>
            <a:r>
              <a:rPr lang="ru-RU" sz="1800" dirty="0">
                <a:solidFill>
                  <a:schemeClr val="tx1"/>
                </a:solidFill>
                <a:effectLst/>
                <a:ea typeface="Times New Roman" panose="02020603050405020304" pitchFamily="18" charset="0"/>
              </a:rPr>
              <a:t>.</a:t>
            </a:r>
          </a:p>
          <a:p>
            <a:pPr algn="just"/>
            <a:r>
              <a:rPr lang="ru-RU" sz="1800" dirty="0">
                <a:solidFill>
                  <a:schemeClr val="tx1"/>
                </a:solidFill>
                <a:effectLst/>
                <a:ea typeface="Times New Roman" panose="02020603050405020304" pitchFamily="18" charset="0"/>
              </a:rPr>
              <a:t>Силу </a:t>
            </a:r>
            <a:r>
              <a:rPr lang="ru-RU" sz="1800" dirty="0" err="1">
                <a:solidFill>
                  <a:schemeClr val="tx1"/>
                </a:solidFill>
                <a:effectLst/>
                <a:ea typeface="Times New Roman" panose="02020603050405020304" pitchFamily="18" charset="0"/>
              </a:rPr>
              <a:t>держави</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можна</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уявити</a:t>
            </a:r>
            <a:r>
              <a:rPr lang="ru-RU" sz="1800" dirty="0">
                <a:solidFill>
                  <a:schemeClr val="tx1"/>
                </a:solidFill>
                <a:effectLst/>
                <a:ea typeface="Times New Roman" panose="02020603050405020304" pitchFamily="18" charset="0"/>
              </a:rPr>
              <a:t> як </a:t>
            </a:r>
            <a:r>
              <a:rPr lang="ru-RU" sz="1800" dirty="0" err="1">
                <a:solidFill>
                  <a:schemeClr val="tx1"/>
                </a:solidFill>
                <a:effectLst/>
                <a:ea typeface="Times New Roman" panose="02020603050405020304" pitchFamily="18" charset="0"/>
              </a:rPr>
              <a:t>її</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здатність</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захищаючи</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національні</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інтереси</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впливати</a:t>
            </a:r>
            <a:r>
              <a:rPr lang="ru-RU" sz="1800" dirty="0">
                <a:solidFill>
                  <a:schemeClr val="tx1"/>
                </a:solidFill>
                <a:effectLst/>
                <a:ea typeface="Times New Roman" panose="02020603050405020304" pitchFamily="18" charset="0"/>
              </a:rPr>
              <a:t> на </a:t>
            </a:r>
            <a:r>
              <a:rPr lang="ru-RU" sz="1800" dirty="0" err="1">
                <a:solidFill>
                  <a:schemeClr val="tx1"/>
                </a:solidFill>
                <a:effectLst/>
                <a:ea typeface="Times New Roman" panose="02020603050405020304" pitchFamily="18" charset="0"/>
              </a:rPr>
              <a:t>інші</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держави</a:t>
            </a:r>
            <a:r>
              <a:rPr lang="ru-RU" sz="1800" dirty="0">
                <a:solidFill>
                  <a:schemeClr val="tx1"/>
                </a:solidFill>
                <a:effectLst/>
                <a:ea typeface="Times New Roman" panose="02020603050405020304" pitchFamily="18" charset="0"/>
              </a:rPr>
              <a:t>, на </a:t>
            </a:r>
            <a:r>
              <a:rPr lang="ru-RU" sz="1800" dirty="0" err="1">
                <a:solidFill>
                  <a:schemeClr val="tx1"/>
                </a:solidFill>
                <a:effectLst/>
                <a:ea typeface="Times New Roman" panose="02020603050405020304" pitchFamily="18" charset="0"/>
              </a:rPr>
              <a:t>хід</a:t>
            </a:r>
            <a:r>
              <a:rPr lang="ru-RU" sz="1800" dirty="0">
                <a:solidFill>
                  <a:schemeClr val="tx1"/>
                </a:solidFill>
                <a:effectLst/>
                <a:ea typeface="Times New Roman" panose="02020603050405020304" pitchFamily="18" charset="0"/>
              </a:rPr>
              <a:t> </a:t>
            </a:r>
            <a:r>
              <a:rPr lang="ru-RU" sz="1800" dirty="0" err="1">
                <a:solidFill>
                  <a:schemeClr val="tx1"/>
                </a:solidFill>
                <a:effectLst/>
                <a:ea typeface="Times New Roman" panose="02020603050405020304" pitchFamily="18" charset="0"/>
              </a:rPr>
              <a:t>подій</a:t>
            </a:r>
            <a:r>
              <a:rPr lang="ru-RU" sz="1800" dirty="0">
                <a:solidFill>
                  <a:schemeClr val="tx1"/>
                </a:solidFill>
                <a:effectLst/>
                <a:ea typeface="Times New Roman" panose="02020603050405020304" pitchFamily="18" charset="0"/>
              </a:rPr>
              <a:t> у </a:t>
            </a:r>
            <a:r>
              <a:rPr lang="ru-RU" sz="1800" dirty="0" err="1">
                <a:solidFill>
                  <a:schemeClr val="tx1"/>
                </a:solidFill>
                <a:effectLst/>
                <a:ea typeface="Times New Roman" panose="02020603050405020304" pitchFamily="18" charset="0"/>
              </a:rPr>
              <a:t>світі</a:t>
            </a:r>
            <a:r>
              <a:rPr lang="ru-RU" sz="1800" dirty="0">
                <a:solidFill>
                  <a:schemeClr val="tx1"/>
                </a:solidFill>
                <a:effectLst/>
                <a:ea typeface="Times New Roman" panose="02020603050405020304" pitchFamily="18" charset="0"/>
              </a:rPr>
              <a:t>. </a:t>
            </a:r>
            <a:endParaRPr lang="uk-UA" dirty="0">
              <a:solidFill>
                <a:schemeClr val="tx1"/>
              </a:solidFill>
            </a:endParaRPr>
          </a:p>
        </p:txBody>
      </p:sp>
      <p:sp>
        <p:nvSpPr>
          <p:cNvPr id="7" name="Місце для тексту 6">
            <a:extLst>
              <a:ext uri="{FF2B5EF4-FFF2-40B4-BE49-F238E27FC236}">
                <a16:creationId xmlns:a16="http://schemas.microsoft.com/office/drawing/2014/main" id="{BD7EA2F8-CDF4-4670-86FA-F255D40CE591}"/>
              </a:ext>
            </a:extLst>
          </p:cNvPr>
          <p:cNvSpPr>
            <a:spLocks noGrp="1"/>
          </p:cNvSpPr>
          <p:nvPr>
            <p:ph type="body" sz="quarter" idx="3"/>
          </p:nvPr>
        </p:nvSpPr>
        <p:spPr/>
        <p:txBody>
          <a:bodyPr/>
          <a:lstStyle/>
          <a:p>
            <a:r>
              <a:rPr lang="uk-UA" dirty="0">
                <a:solidFill>
                  <a:schemeClr val="accent1">
                    <a:lumMod val="50000"/>
                  </a:schemeClr>
                </a:solidFill>
              </a:rPr>
              <a:t>Принцип права </a:t>
            </a:r>
          </a:p>
        </p:txBody>
      </p:sp>
      <p:sp>
        <p:nvSpPr>
          <p:cNvPr id="8" name="Місце для вмісту 7">
            <a:extLst>
              <a:ext uri="{FF2B5EF4-FFF2-40B4-BE49-F238E27FC236}">
                <a16:creationId xmlns:a16="http://schemas.microsoft.com/office/drawing/2014/main" id="{1CA6D39A-F619-4079-A18C-1E7810FA7669}"/>
              </a:ext>
            </a:extLst>
          </p:cNvPr>
          <p:cNvSpPr>
            <a:spLocks noGrp="1"/>
          </p:cNvSpPr>
          <p:nvPr>
            <p:ph sz="quarter" idx="4"/>
          </p:nvPr>
        </p:nvSpPr>
        <p:spPr/>
        <p:txBody>
          <a:bodyPr>
            <a:normAutofit fontScale="92500" lnSpcReduction="20000"/>
          </a:bodyPr>
          <a:lstStyle/>
          <a:p>
            <a:r>
              <a:rPr lang="ru-RU" dirty="0" err="1">
                <a:solidFill>
                  <a:schemeClr val="tx1"/>
                </a:solidFill>
              </a:rPr>
              <a:t>Національна</a:t>
            </a:r>
            <a:r>
              <a:rPr lang="ru-RU" dirty="0">
                <a:solidFill>
                  <a:schemeClr val="tx1"/>
                </a:solidFill>
              </a:rPr>
              <a:t> держава у </a:t>
            </a:r>
            <a:r>
              <a:rPr lang="ru-RU" dirty="0" err="1">
                <a:solidFill>
                  <a:schemeClr val="tx1"/>
                </a:solidFill>
              </a:rPr>
              <a:t>міжнародних</a:t>
            </a:r>
            <a:r>
              <a:rPr lang="ru-RU" dirty="0">
                <a:solidFill>
                  <a:schemeClr val="tx1"/>
                </a:solidFill>
              </a:rPr>
              <a:t> </a:t>
            </a:r>
            <a:r>
              <a:rPr lang="ru-RU" dirty="0" err="1">
                <a:solidFill>
                  <a:schemeClr val="tx1"/>
                </a:solidFill>
              </a:rPr>
              <a:t>відносинах</a:t>
            </a:r>
            <a:r>
              <a:rPr lang="ru-RU" dirty="0">
                <a:solidFill>
                  <a:schemeClr val="tx1"/>
                </a:solidFill>
              </a:rPr>
              <a:t> не </a:t>
            </a:r>
            <a:r>
              <a:rPr lang="ru-RU" dirty="0" err="1">
                <a:solidFill>
                  <a:schemeClr val="tx1"/>
                </a:solidFill>
              </a:rPr>
              <a:t>лише</a:t>
            </a:r>
            <a:r>
              <a:rPr lang="ru-RU" dirty="0">
                <a:solidFill>
                  <a:schemeClr val="tx1"/>
                </a:solidFill>
              </a:rPr>
              <a:t> повинна </a:t>
            </a:r>
            <a:r>
              <a:rPr lang="ru-RU" dirty="0" err="1">
                <a:solidFill>
                  <a:schemeClr val="tx1"/>
                </a:solidFill>
              </a:rPr>
              <a:t>розраховувати</a:t>
            </a:r>
            <a:r>
              <a:rPr lang="ru-RU" dirty="0">
                <a:solidFill>
                  <a:schemeClr val="tx1"/>
                </a:solidFill>
              </a:rPr>
              <a:t> на свою силу, а й </a:t>
            </a:r>
            <a:r>
              <a:rPr lang="ru-RU" dirty="0" err="1">
                <a:solidFill>
                  <a:schemeClr val="tx1"/>
                </a:solidFill>
              </a:rPr>
              <a:t>дотримуватися</a:t>
            </a:r>
            <a:r>
              <a:rPr lang="ru-RU" dirty="0">
                <a:solidFill>
                  <a:schemeClr val="tx1"/>
                </a:solidFill>
              </a:rPr>
              <a:t> норм </a:t>
            </a:r>
            <a:r>
              <a:rPr lang="ru-RU" dirty="0" err="1">
                <a:solidFill>
                  <a:schemeClr val="tx1"/>
                </a:solidFill>
              </a:rPr>
              <a:t>міжнародного</a:t>
            </a:r>
            <a:r>
              <a:rPr lang="ru-RU" dirty="0">
                <a:solidFill>
                  <a:schemeClr val="tx1"/>
                </a:solidFill>
              </a:rPr>
              <a:t> порядку.</a:t>
            </a:r>
          </a:p>
          <a:p>
            <a:r>
              <a:rPr lang="uk-UA" dirty="0">
                <a:solidFill>
                  <a:schemeClr val="tx1"/>
                </a:solidFill>
              </a:rPr>
              <a:t>Нинішній міжнародний порядок ґрунтується на принципах і нормах міжнародного права, зафіксованих у статуті ООН, документах Гельсінського заключного акту, Паризької хартії для нової Європи, а також документів засідань Наради з безпеки та співпраці в Європі (ОБСЄ). </a:t>
            </a:r>
          </a:p>
        </p:txBody>
      </p:sp>
    </p:spTree>
    <p:extLst>
      <p:ext uri="{BB962C8B-B14F-4D97-AF65-F5344CB8AC3E}">
        <p14:creationId xmlns:p14="http://schemas.microsoft.com/office/powerpoint/2010/main" val="2402972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75F00C-D25F-46C2-BC34-C83C03AE3C8F}"/>
              </a:ext>
            </a:extLst>
          </p:cNvPr>
          <p:cNvSpPr>
            <a:spLocks noGrp="1"/>
          </p:cNvSpPr>
          <p:nvPr>
            <p:ph type="title"/>
          </p:nvPr>
        </p:nvSpPr>
        <p:spPr/>
        <p:txBody>
          <a:bodyPr/>
          <a:lstStyle/>
          <a:p>
            <a:r>
              <a:rPr lang="ru-RU" dirty="0" err="1">
                <a:solidFill>
                  <a:schemeClr val="tx1"/>
                </a:solidFill>
              </a:rPr>
              <a:t>Міжнародні</a:t>
            </a:r>
            <a:r>
              <a:rPr lang="ru-RU" dirty="0">
                <a:solidFill>
                  <a:schemeClr val="tx1"/>
                </a:solidFill>
              </a:rPr>
              <a:t> </a:t>
            </a:r>
            <a:r>
              <a:rPr lang="ru-RU" dirty="0" err="1">
                <a:solidFill>
                  <a:schemeClr val="tx1"/>
                </a:solidFill>
              </a:rPr>
              <a:t>відносини</a:t>
            </a:r>
            <a:r>
              <a:rPr lang="ru-RU" dirty="0">
                <a:solidFill>
                  <a:schemeClr val="tx1"/>
                </a:solidFill>
              </a:rPr>
              <a:t> </a:t>
            </a:r>
            <a:r>
              <a:rPr lang="ru-RU" dirty="0" err="1">
                <a:solidFill>
                  <a:schemeClr val="tx1"/>
                </a:solidFill>
              </a:rPr>
              <a:t>ґрунтуються</a:t>
            </a:r>
            <a:r>
              <a:rPr lang="ru-RU" dirty="0">
                <a:solidFill>
                  <a:schemeClr val="tx1"/>
                </a:solidFill>
              </a:rPr>
              <a:t> на </a:t>
            </a:r>
            <a:r>
              <a:rPr lang="ru-RU" dirty="0" err="1">
                <a:solidFill>
                  <a:schemeClr val="tx1"/>
                </a:solidFill>
              </a:rPr>
              <a:t>двох</a:t>
            </a:r>
            <a:r>
              <a:rPr lang="ru-RU" dirty="0">
                <a:solidFill>
                  <a:schemeClr val="tx1"/>
                </a:solidFill>
              </a:rPr>
              <a:t> </a:t>
            </a:r>
            <a:r>
              <a:rPr lang="ru-RU" dirty="0" err="1">
                <a:solidFill>
                  <a:schemeClr val="tx1"/>
                </a:solidFill>
              </a:rPr>
              <a:t>основних</a:t>
            </a:r>
            <a:r>
              <a:rPr lang="ru-RU" dirty="0">
                <a:solidFill>
                  <a:schemeClr val="tx1"/>
                </a:solidFill>
              </a:rPr>
              <a:t> принципах: </a:t>
            </a:r>
            <a:r>
              <a:rPr lang="ru-RU" b="1" dirty="0" err="1">
                <a:solidFill>
                  <a:schemeClr val="tx1"/>
                </a:solidFill>
              </a:rPr>
              <a:t>сили</a:t>
            </a:r>
            <a:r>
              <a:rPr lang="ru-RU" b="1" dirty="0">
                <a:solidFill>
                  <a:schemeClr val="tx1"/>
                </a:solidFill>
              </a:rPr>
              <a:t> і права</a:t>
            </a:r>
            <a:r>
              <a:rPr lang="ru-RU" dirty="0">
                <a:solidFill>
                  <a:schemeClr val="tx1"/>
                </a:solidFill>
              </a:rPr>
              <a:t>. </a:t>
            </a:r>
            <a:endParaRPr lang="uk-UA" dirty="0">
              <a:solidFill>
                <a:schemeClr val="tx1"/>
              </a:solidFill>
            </a:endParaRPr>
          </a:p>
        </p:txBody>
      </p:sp>
      <p:sp>
        <p:nvSpPr>
          <p:cNvPr id="5" name="Місце для тексту 4">
            <a:extLst>
              <a:ext uri="{FF2B5EF4-FFF2-40B4-BE49-F238E27FC236}">
                <a16:creationId xmlns:a16="http://schemas.microsoft.com/office/drawing/2014/main" id="{3A9E1C3C-5E8B-4037-B33B-A22AAA3AD5AC}"/>
              </a:ext>
            </a:extLst>
          </p:cNvPr>
          <p:cNvSpPr>
            <a:spLocks noGrp="1"/>
          </p:cNvSpPr>
          <p:nvPr>
            <p:ph type="body" idx="1"/>
          </p:nvPr>
        </p:nvSpPr>
        <p:spPr/>
        <p:txBody>
          <a:bodyPr/>
          <a:lstStyle/>
          <a:p>
            <a:r>
              <a:rPr lang="uk-UA" dirty="0">
                <a:solidFill>
                  <a:schemeClr val="accent1">
                    <a:lumMod val="50000"/>
                  </a:schemeClr>
                </a:solidFill>
              </a:rPr>
              <a:t>Принцип сили </a:t>
            </a:r>
          </a:p>
        </p:txBody>
      </p:sp>
      <p:sp>
        <p:nvSpPr>
          <p:cNvPr id="6" name="Місце для вмісту 5">
            <a:extLst>
              <a:ext uri="{FF2B5EF4-FFF2-40B4-BE49-F238E27FC236}">
                <a16:creationId xmlns:a16="http://schemas.microsoft.com/office/drawing/2014/main" id="{BE075550-A446-415C-8A94-A1E847E15793}"/>
              </a:ext>
            </a:extLst>
          </p:cNvPr>
          <p:cNvSpPr>
            <a:spLocks noGrp="1"/>
          </p:cNvSpPr>
          <p:nvPr>
            <p:ph sz="half" idx="2"/>
          </p:nvPr>
        </p:nvSpPr>
        <p:spPr/>
        <p:txBody>
          <a:bodyPr>
            <a:normAutofit lnSpcReduction="10000"/>
          </a:bodyPr>
          <a:lstStyle/>
          <a:p>
            <a:pPr algn="just"/>
            <a:r>
              <a:rPr lang="uk-UA" b="1" dirty="0">
                <a:solidFill>
                  <a:schemeClr val="tx1"/>
                </a:solidFill>
              </a:rPr>
              <a:t>Силу держави, її становище у системі міжнародних відносин зумовлює низка чинників. </a:t>
            </a:r>
            <a:r>
              <a:rPr lang="uk-UA" dirty="0">
                <a:solidFill>
                  <a:schemeClr val="tx1"/>
                </a:solidFill>
              </a:rPr>
              <a:t>Серед них найвагомішими є: геополітичне становище; населення; природні ресурси; індустріальний розвиток держави; військова могутність; воля; політичне керівництво і внутрішня організація влади; дипломатія; міжнародний імідж.</a:t>
            </a:r>
          </a:p>
        </p:txBody>
      </p:sp>
      <p:sp>
        <p:nvSpPr>
          <p:cNvPr id="7" name="Місце для тексту 6">
            <a:extLst>
              <a:ext uri="{FF2B5EF4-FFF2-40B4-BE49-F238E27FC236}">
                <a16:creationId xmlns:a16="http://schemas.microsoft.com/office/drawing/2014/main" id="{BD7EA2F8-CDF4-4670-86FA-F255D40CE591}"/>
              </a:ext>
            </a:extLst>
          </p:cNvPr>
          <p:cNvSpPr>
            <a:spLocks noGrp="1"/>
          </p:cNvSpPr>
          <p:nvPr>
            <p:ph type="body" sz="quarter" idx="3"/>
          </p:nvPr>
        </p:nvSpPr>
        <p:spPr/>
        <p:txBody>
          <a:bodyPr/>
          <a:lstStyle/>
          <a:p>
            <a:r>
              <a:rPr lang="uk-UA" dirty="0">
                <a:solidFill>
                  <a:schemeClr val="accent1">
                    <a:lumMod val="50000"/>
                  </a:schemeClr>
                </a:solidFill>
              </a:rPr>
              <a:t>Принцип права </a:t>
            </a:r>
          </a:p>
        </p:txBody>
      </p:sp>
      <p:sp>
        <p:nvSpPr>
          <p:cNvPr id="8" name="Місце для вмісту 7">
            <a:extLst>
              <a:ext uri="{FF2B5EF4-FFF2-40B4-BE49-F238E27FC236}">
                <a16:creationId xmlns:a16="http://schemas.microsoft.com/office/drawing/2014/main" id="{1CA6D39A-F619-4079-A18C-1E7810FA7669}"/>
              </a:ext>
            </a:extLst>
          </p:cNvPr>
          <p:cNvSpPr>
            <a:spLocks noGrp="1"/>
          </p:cNvSpPr>
          <p:nvPr>
            <p:ph sz="quarter" idx="4"/>
          </p:nvPr>
        </p:nvSpPr>
        <p:spPr/>
        <p:txBody>
          <a:bodyPr>
            <a:normAutofit lnSpcReduction="10000"/>
          </a:bodyPr>
          <a:lstStyle/>
          <a:p>
            <a:r>
              <a:rPr lang="ru-RU" b="1" dirty="0" err="1">
                <a:solidFill>
                  <a:schemeClr val="tx1"/>
                </a:solidFill>
              </a:rPr>
              <a:t>Сутність</a:t>
            </a:r>
            <a:r>
              <a:rPr lang="ru-RU" b="1" dirty="0">
                <a:solidFill>
                  <a:schemeClr val="tx1"/>
                </a:solidFill>
              </a:rPr>
              <a:t> </a:t>
            </a:r>
            <a:r>
              <a:rPr lang="ru-RU" b="1" dirty="0" err="1">
                <a:solidFill>
                  <a:schemeClr val="tx1"/>
                </a:solidFill>
              </a:rPr>
              <a:t>міжнародного</a:t>
            </a:r>
            <a:r>
              <a:rPr lang="ru-RU" b="1" dirty="0">
                <a:solidFill>
                  <a:schemeClr val="tx1"/>
                </a:solidFill>
              </a:rPr>
              <a:t> порядку </a:t>
            </a:r>
            <a:r>
              <a:rPr lang="ru-RU" b="1" dirty="0" err="1">
                <a:solidFill>
                  <a:schemeClr val="tx1"/>
                </a:solidFill>
              </a:rPr>
              <a:t>виражено</a:t>
            </a:r>
            <a:r>
              <a:rPr lang="ru-RU" b="1" dirty="0">
                <a:solidFill>
                  <a:schemeClr val="tx1"/>
                </a:solidFill>
              </a:rPr>
              <a:t> у таких принципах: </a:t>
            </a:r>
            <a:r>
              <a:rPr lang="ru-RU" dirty="0" err="1">
                <a:solidFill>
                  <a:schemeClr val="tx1"/>
                </a:solidFill>
              </a:rPr>
              <a:t>повага</a:t>
            </a:r>
            <a:r>
              <a:rPr lang="ru-RU" dirty="0">
                <a:solidFill>
                  <a:schemeClr val="tx1"/>
                </a:solidFill>
              </a:rPr>
              <a:t> до державного </a:t>
            </a:r>
            <a:r>
              <a:rPr lang="ru-RU" dirty="0" err="1">
                <a:solidFill>
                  <a:schemeClr val="tx1"/>
                </a:solidFill>
              </a:rPr>
              <a:t>суверенітету</a:t>
            </a:r>
            <a:r>
              <a:rPr lang="ru-RU" dirty="0">
                <a:solidFill>
                  <a:schemeClr val="tx1"/>
                </a:solidFill>
              </a:rPr>
              <a:t> і </a:t>
            </a:r>
            <a:r>
              <a:rPr lang="ru-RU" dirty="0" err="1">
                <a:solidFill>
                  <a:schemeClr val="tx1"/>
                </a:solidFill>
              </a:rPr>
              <a:t>державної</a:t>
            </a:r>
            <a:r>
              <a:rPr lang="ru-RU" dirty="0">
                <a:solidFill>
                  <a:schemeClr val="tx1"/>
                </a:solidFill>
              </a:rPr>
              <a:t> </a:t>
            </a:r>
            <a:r>
              <a:rPr lang="ru-RU" dirty="0" err="1">
                <a:solidFill>
                  <a:schemeClr val="tx1"/>
                </a:solidFill>
              </a:rPr>
              <a:t>рівності</a:t>
            </a:r>
            <a:r>
              <a:rPr lang="ru-RU" dirty="0">
                <a:solidFill>
                  <a:schemeClr val="tx1"/>
                </a:solidFill>
              </a:rPr>
              <a:t>; </a:t>
            </a:r>
            <a:r>
              <a:rPr lang="ru-RU" dirty="0" err="1">
                <a:solidFill>
                  <a:schemeClr val="tx1"/>
                </a:solidFill>
              </a:rPr>
              <a:t>незастосування</a:t>
            </a:r>
            <a:r>
              <a:rPr lang="ru-RU" dirty="0">
                <a:solidFill>
                  <a:schemeClr val="tx1"/>
                </a:solidFill>
              </a:rPr>
              <a:t> </a:t>
            </a:r>
            <a:r>
              <a:rPr lang="ru-RU" dirty="0" err="1">
                <a:solidFill>
                  <a:schemeClr val="tx1"/>
                </a:solidFill>
              </a:rPr>
              <a:t>сили</a:t>
            </a:r>
            <a:r>
              <a:rPr lang="ru-RU" dirty="0">
                <a:solidFill>
                  <a:schemeClr val="tx1"/>
                </a:solidFill>
              </a:rPr>
              <a:t> </a:t>
            </a:r>
            <a:r>
              <a:rPr lang="ru-RU" dirty="0" err="1">
                <a:solidFill>
                  <a:schemeClr val="tx1"/>
                </a:solidFill>
              </a:rPr>
              <a:t>чи</a:t>
            </a:r>
            <a:r>
              <a:rPr lang="ru-RU" dirty="0">
                <a:solidFill>
                  <a:schemeClr val="tx1"/>
                </a:solidFill>
              </a:rPr>
              <a:t> погрози силою; </a:t>
            </a:r>
            <a:r>
              <a:rPr lang="ru-RU" dirty="0" err="1">
                <a:solidFill>
                  <a:schemeClr val="tx1"/>
                </a:solidFill>
              </a:rPr>
              <a:t>непорушність</a:t>
            </a:r>
            <a:r>
              <a:rPr lang="ru-RU" dirty="0">
                <a:solidFill>
                  <a:schemeClr val="tx1"/>
                </a:solidFill>
              </a:rPr>
              <a:t> </a:t>
            </a:r>
            <a:r>
              <a:rPr lang="ru-RU" dirty="0" err="1">
                <a:solidFill>
                  <a:schemeClr val="tx1"/>
                </a:solidFill>
              </a:rPr>
              <a:t>кордонів</a:t>
            </a:r>
            <a:r>
              <a:rPr lang="ru-RU" dirty="0">
                <a:solidFill>
                  <a:schemeClr val="tx1"/>
                </a:solidFill>
              </a:rPr>
              <a:t> і </a:t>
            </a:r>
            <a:r>
              <a:rPr lang="ru-RU" dirty="0" err="1">
                <a:solidFill>
                  <a:schemeClr val="tx1"/>
                </a:solidFill>
              </a:rPr>
              <a:t>територіальна</a:t>
            </a:r>
            <a:r>
              <a:rPr lang="ru-RU" dirty="0">
                <a:solidFill>
                  <a:schemeClr val="tx1"/>
                </a:solidFill>
              </a:rPr>
              <a:t> </a:t>
            </a:r>
            <a:r>
              <a:rPr lang="ru-RU" dirty="0" err="1">
                <a:solidFill>
                  <a:schemeClr val="tx1"/>
                </a:solidFill>
              </a:rPr>
              <a:t>цілісність</a:t>
            </a:r>
            <a:r>
              <a:rPr lang="ru-RU" dirty="0">
                <a:solidFill>
                  <a:schemeClr val="tx1"/>
                </a:solidFill>
              </a:rPr>
              <a:t> </a:t>
            </a:r>
            <a:r>
              <a:rPr lang="ru-RU" dirty="0" err="1">
                <a:solidFill>
                  <a:schemeClr val="tx1"/>
                </a:solidFill>
              </a:rPr>
              <a:t>держави</a:t>
            </a:r>
            <a:r>
              <a:rPr lang="ru-RU" dirty="0">
                <a:solidFill>
                  <a:schemeClr val="tx1"/>
                </a:solidFill>
              </a:rPr>
              <a:t>; </a:t>
            </a:r>
            <a:r>
              <a:rPr lang="ru-RU" dirty="0" err="1">
                <a:solidFill>
                  <a:schemeClr val="tx1"/>
                </a:solidFill>
              </a:rPr>
              <a:t>мирне</a:t>
            </a:r>
            <a:r>
              <a:rPr lang="ru-RU" dirty="0">
                <a:solidFill>
                  <a:schemeClr val="tx1"/>
                </a:solidFill>
              </a:rPr>
              <a:t> </a:t>
            </a:r>
            <a:r>
              <a:rPr lang="ru-RU" dirty="0" err="1">
                <a:solidFill>
                  <a:schemeClr val="tx1"/>
                </a:solidFill>
              </a:rPr>
              <a:t>врегулювання</a:t>
            </a:r>
            <a:r>
              <a:rPr lang="ru-RU" dirty="0">
                <a:solidFill>
                  <a:schemeClr val="tx1"/>
                </a:solidFill>
              </a:rPr>
              <a:t> </a:t>
            </a:r>
            <a:r>
              <a:rPr lang="ru-RU" dirty="0" err="1">
                <a:solidFill>
                  <a:schemeClr val="tx1"/>
                </a:solidFill>
              </a:rPr>
              <a:t>спорів</a:t>
            </a:r>
            <a:r>
              <a:rPr lang="ru-RU" dirty="0">
                <a:solidFill>
                  <a:schemeClr val="tx1"/>
                </a:solidFill>
              </a:rPr>
              <a:t>; </a:t>
            </a:r>
            <a:r>
              <a:rPr lang="ru-RU" dirty="0" err="1">
                <a:solidFill>
                  <a:schemeClr val="tx1"/>
                </a:solidFill>
              </a:rPr>
              <a:t>повага</a:t>
            </a:r>
            <a:r>
              <a:rPr lang="ru-RU" dirty="0">
                <a:solidFill>
                  <a:schemeClr val="tx1"/>
                </a:solidFill>
              </a:rPr>
              <a:t> прав і свобод </a:t>
            </a:r>
            <a:r>
              <a:rPr lang="ru-RU" dirty="0" err="1">
                <a:solidFill>
                  <a:schemeClr val="tx1"/>
                </a:solidFill>
              </a:rPr>
              <a:t>людини</a:t>
            </a:r>
            <a:r>
              <a:rPr lang="ru-RU" dirty="0">
                <a:solidFill>
                  <a:schemeClr val="tx1"/>
                </a:solidFill>
              </a:rPr>
              <a:t>; право </a:t>
            </a:r>
            <a:r>
              <a:rPr lang="ru-RU" dirty="0" err="1">
                <a:solidFill>
                  <a:schemeClr val="tx1"/>
                </a:solidFill>
              </a:rPr>
              <a:t>націй</a:t>
            </a:r>
            <a:r>
              <a:rPr lang="ru-RU" dirty="0">
                <a:solidFill>
                  <a:schemeClr val="tx1"/>
                </a:solidFill>
              </a:rPr>
              <a:t> на </a:t>
            </a:r>
            <a:r>
              <a:rPr lang="ru-RU" dirty="0" err="1">
                <a:solidFill>
                  <a:schemeClr val="tx1"/>
                </a:solidFill>
              </a:rPr>
              <a:t>самовизначення</a:t>
            </a:r>
            <a:r>
              <a:rPr lang="ru-RU" dirty="0">
                <a:solidFill>
                  <a:schemeClr val="tx1"/>
                </a:solidFill>
              </a:rPr>
              <a:t>; </a:t>
            </a:r>
            <a:r>
              <a:rPr lang="ru-RU" dirty="0" err="1">
                <a:solidFill>
                  <a:schemeClr val="tx1"/>
                </a:solidFill>
              </a:rPr>
              <a:t>сумлінне</a:t>
            </a:r>
            <a:r>
              <a:rPr lang="ru-RU" dirty="0">
                <a:solidFill>
                  <a:schemeClr val="tx1"/>
                </a:solidFill>
              </a:rPr>
              <a:t> </a:t>
            </a:r>
            <a:r>
              <a:rPr lang="ru-RU" dirty="0" err="1">
                <a:solidFill>
                  <a:schemeClr val="tx1"/>
                </a:solidFill>
              </a:rPr>
              <a:t>виконання</a:t>
            </a:r>
            <a:r>
              <a:rPr lang="ru-RU" dirty="0">
                <a:solidFill>
                  <a:schemeClr val="tx1"/>
                </a:solidFill>
              </a:rPr>
              <a:t> </a:t>
            </a:r>
            <a:r>
              <a:rPr lang="ru-RU" dirty="0" err="1">
                <a:solidFill>
                  <a:schemeClr val="tx1"/>
                </a:solidFill>
              </a:rPr>
              <a:t>міжнародних</a:t>
            </a:r>
            <a:r>
              <a:rPr lang="ru-RU" dirty="0">
                <a:solidFill>
                  <a:schemeClr val="tx1"/>
                </a:solidFill>
              </a:rPr>
              <a:t> </a:t>
            </a:r>
            <a:r>
              <a:rPr lang="ru-RU" dirty="0" err="1">
                <a:solidFill>
                  <a:schemeClr val="tx1"/>
                </a:solidFill>
              </a:rPr>
              <a:t>зобов'язань</a:t>
            </a:r>
            <a:r>
              <a:rPr lang="ru-RU" dirty="0">
                <a:solidFill>
                  <a:schemeClr val="tx1"/>
                </a:solidFill>
              </a:rPr>
              <a:t>; </a:t>
            </a:r>
            <a:r>
              <a:rPr lang="ru-RU" dirty="0" err="1">
                <a:solidFill>
                  <a:schemeClr val="tx1"/>
                </a:solidFill>
              </a:rPr>
              <a:t>невтручання</a:t>
            </a:r>
            <a:r>
              <a:rPr lang="ru-RU" dirty="0">
                <a:solidFill>
                  <a:schemeClr val="tx1"/>
                </a:solidFill>
              </a:rPr>
              <a:t> у </a:t>
            </a:r>
            <a:r>
              <a:rPr lang="ru-RU" dirty="0" err="1">
                <a:solidFill>
                  <a:schemeClr val="tx1"/>
                </a:solidFill>
              </a:rPr>
              <a:t>внутрішні</a:t>
            </a:r>
            <a:r>
              <a:rPr lang="ru-RU" dirty="0">
                <a:solidFill>
                  <a:schemeClr val="tx1"/>
                </a:solidFill>
              </a:rPr>
              <a:t> </a:t>
            </a:r>
            <a:r>
              <a:rPr lang="ru-RU" dirty="0" err="1">
                <a:solidFill>
                  <a:schemeClr val="tx1"/>
                </a:solidFill>
              </a:rPr>
              <a:t>справи</a:t>
            </a:r>
            <a:r>
              <a:rPr lang="ru-RU" dirty="0">
                <a:solidFill>
                  <a:schemeClr val="tx1"/>
                </a:solidFill>
              </a:rPr>
              <a:t>.</a:t>
            </a:r>
            <a:endParaRPr lang="uk-UA" dirty="0">
              <a:solidFill>
                <a:schemeClr val="tx1"/>
              </a:solidFill>
            </a:endParaRPr>
          </a:p>
        </p:txBody>
      </p:sp>
    </p:spTree>
    <p:extLst>
      <p:ext uri="{BB962C8B-B14F-4D97-AF65-F5344CB8AC3E}">
        <p14:creationId xmlns:p14="http://schemas.microsoft.com/office/powerpoint/2010/main" val="4182715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084B3F-1E3E-4791-8BF1-4CCDCDCF9AA7}"/>
              </a:ext>
            </a:extLst>
          </p:cNvPr>
          <p:cNvSpPr>
            <a:spLocks noGrp="1"/>
          </p:cNvSpPr>
          <p:nvPr>
            <p:ph type="title"/>
          </p:nvPr>
        </p:nvSpPr>
        <p:spPr>
          <a:xfrm>
            <a:off x="3474720" y="18361"/>
            <a:ext cx="9875520" cy="1356360"/>
          </a:xfrm>
        </p:spPr>
        <p:txBody>
          <a:bodyPr/>
          <a:lstStyle/>
          <a:p>
            <a:r>
              <a:rPr lang="uk-UA" b="1" dirty="0">
                <a:solidFill>
                  <a:schemeClr val="tx2"/>
                </a:solidFill>
              </a:rPr>
              <a:t>Чинники сили держави: </a:t>
            </a:r>
          </a:p>
        </p:txBody>
      </p:sp>
      <p:sp>
        <p:nvSpPr>
          <p:cNvPr id="7" name="Місце для вмісту 6">
            <a:extLst>
              <a:ext uri="{FF2B5EF4-FFF2-40B4-BE49-F238E27FC236}">
                <a16:creationId xmlns:a16="http://schemas.microsoft.com/office/drawing/2014/main" id="{6DE22450-AC03-43C3-BB94-E142033B6FB9}"/>
              </a:ext>
            </a:extLst>
          </p:cNvPr>
          <p:cNvSpPr>
            <a:spLocks noGrp="1"/>
          </p:cNvSpPr>
          <p:nvPr>
            <p:ph sz="half" idx="1"/>
          </p:nvPr>
        </p:nvSpPr>
        <p:spPr>
          <a:xfrm>
            <a:off x="530352" y="928116"/>
            <a:ext cx="6510528" cy="5001767"/>
          </a:xfrm>
        </p:spPr>
        <p:txBody>
          <a:bodyPr>
            <a:noAutofit/>
          </a:bodyPr>
          <a:lstStyle/>
          <a:p>
            <a:pPr algn="just"/>
            <a:r>
              <a:rPr lang="uk-UA" sz="2800" b="1" dirty="0">
                <a:solidFill>
                  <a:schemeClr val="accent1">
                    <a:lumMod val="50000"/>
                  </a:schemeClr>
                </a:solidFill>
              </a:rPr>
              <a:t>Військова могутність</a:t>
            </a:r>
          </a:p>
          <a:p>
            <a:pPr algn="just"/>
            <a:r>
              <a:rPr lang="ru-RU" sz="2000" dirty="0" err="1">
                <a:solidFill>
                  <a:schemeClr val="tx1"/>
                </a:solidFill>
                <a:effectLst/>
                <a:ea typeface="Times New Roman" panose="02020603050405020304" pitchFamily="18" charset="0"/>
              </a:rPr>
              <a:t>Донедавна</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важали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що</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основним</a:t>
            </a:r>
            <a:r>
              <a:rPr lang="ru-RU" sz="2000" dirty="0">
                <a:solidFill>
                  <a:schemeClr val="tx1"/>
                </a:solidFill>
                <a:effectLst/>
                <a:ea typeface="Times New Roman" panose="02020603050405020304" pitchFamily="18" charset="0"/>
              </a:rPr>
              <a:t> у </a:t>
            </a:r>
            <a:r>
              <a:rPr lang="ru-RU" sz="2000" dirty="0" err="1">
                <a:solidFill>
                  <a:schemeClr val="tx1"/>
                </a:solidFill>
                <a:effectLst/>
                <a:ea typeface="Times New Roman" panose="02020603050405020304" pitchFamily="18" charset="0"/>
              </a:rPr>
              <a:t>визначенні</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формули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сили</a:t>
            </a:r>
            <a:r>
              <a:rPr lang="ru-RU" sz="2000" dirty="0">
                <a:solidFill>
                  <a:schemeClr val="tx1"/>
                </a:solidFill>
                <a:effectLst/>
                <a:ea typeface="Times New Roman" panose="02020603050405020304" pitchFamily="18" charset="0"/>
              </a:rPr>
              <a:t> є </a:t>
            </a:r>
            <a:r>
              <a:rPr lang="ru-RU" sz="2000" dirty="0" err="1">
                <a:solidFill>
                  <a:schemeClr val="tx1"/>
                </a:solidFill>
                <a:effectLst/>
                <a:ea typeface="Times New Roman" panose="02020603050405020304" pitchFamily="18" charset="0"/>
              </a:rPr>
              <a:t>військова</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могутність</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держави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Водночас</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завдання</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задля</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яких</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держави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завжди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нарощували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військову</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могутність</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вимагають</a:t>
            </a:r>
            <a:r>
              <a:rPr lang="ru-RU" sz="2000" dirty="0">
                <a:solidFill>
                  <a:schemeClr val="tx1"/>
                </a:solidFill>
                <a:effectLst/>
                <a:ea typeface="Times New Roman" panose="02020603050405020304" pitchFamily="18" charset="0"/>
              </a:rPr>
              <a:t> на початку XXI ст. </a:t>
            </a:r>
            <a:r>
              <a:rPr lang="ru-RU" sz="2000" dirty="0" err="1">
                <a:solidFill>
                  <a:schemeClr val="tx1"/>
                </a:solidFill>
                <a:effectLst/>
                <a:ea typeface="Times New Roman" panose="02020603050405020304" pitchFamily="18" charset="0"/>
              </a:rPr>
              <a:t>принципово</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нових</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рішень</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Тепер</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неможливо</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забезпечити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своїй</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країні</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економічні</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переваги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зростання</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її</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багатства</a:t>
            </a:r>
            <a:r>
              <a:rPr lang="ru-RU" sz="2000" dirty="0">
                <a:solidFill>
                  <a:schemeClr val="tx1"/>
                </a:solidFill>
                <a:effectLst/>
                <a:ea typeface="Times New Roman" panose="02020603050405020304" pitchFamily="18" charset="0"/>
              </a:rPr>
              <a:t> шляхом </a:t>
            </a:r>
            <a:r>
              <a:rPr lang="ru-RU" sz="2000" dirty="0" err="1">
                <a:solidFill>
                  <a:schemeClr val="tx1"/>
                </a:solidFill>
                <a:effectLst/>
                <a:ea typeface="Times New Roman" panose="02020603050405020304" pitchFamily="18" charset="0"/>
              </a:rPr>
              <a:t>насильницького</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захоплення</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ресурсів</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інших</a:t>
            </a:r>
            <a:r>
              <a:rPr lang="ru-RU" sz="2000" dirty="0">
                <a:solidFill>
                  <a:schemeClr val="tx1"/>
                </a:solidFill>
                <a:effectLst/>
                <a:ea typeface="Times New Roman" panose="02020603050405020304" pitchFamily="18" charset="0"/>
              </a:rPr>
              <a:t> держав. </a:t>
            </a:r>
          </a:p>
          <a:p>
            <a:pPr algn="just"/>
            <a:r>
              <a:rPr lang="uk-UA" sz="2000" dirty="0">
                <a:solidFill>
                  <a:schemeClr val="tx1"/>
                </a:solidFill>
              </a:rPr>
              <a:t>До прикладу, провал політики Іраку вирішити проблеми внутрішнього розвитку нападом на Кувейт, розв'язання війни в Перській </a:t>
            </a:r>
            <a:r>
              <a:rPr lang="uk-UA" sz="2000" dirty="0" err="1">
                <a:solidFill>
                  <a:schemeClr val="tx1"/>
                </a:solidFill>
              </a:rPr>
              <a:t>затоці</a:t>
            </a:r>
            <a:r>
              <a:rPr lang="uk-UA" sz="2000" dirty="0">
                <a:solidFill>
                  <a:schemeClr val="tx1"/>
                </a:solidFill>
              </a:rPr>
              <a:t> 1991 р. За певних обставин і ядерна держава може виявитися безпорадною перед країною, значно слабшою щодо військових ресурсів. Як підтвердження — сумний досвід США у війні з В'єтнамом та Іраком, СРСР в Афганістані. Якими б масштабними не були прямі витрати держави на ведення військових операцій, їх побічні витрати переважають у стократ. </a:t>
            </a:r>
          </a:p>
        </p:txBody>
      </p:sp>
      <p:pic>
        <p:nvPicPr>
          <p:cNvPr id="13" name="Рисунок 12">
            <a:extLst>
              <a:ext uri="{FF2B5EF4-FFF2-40B4-BE49-F238E27FC236}">
                <a16:creationId xmlns:a16="http://schemas.microsoft.com/office/drawing/2014/main" id="{A5F8173F-B4F1-4875-8ADC-A3190AAFB17A}"/>
              </a:ext>
            </a:extLst>
          </p:cNvPr>
          <p:cNvPicPr>
            <a:picLocks noChangeAspect="1"/>
          </p:cNvPicPr>
          <p:nvPr/>
        </p:nvPicPr>
        <p:blipFill rotWithShape="1">
          <a:blip r:embed="rId2"/>
          <a:srcRect l="1765" r="13612" b="7514"/>
          <a:stretch/>
        </p:blipFill>
        <p:spPr>
          <a:xfrm>
            <a:off x="7040880" y="1654629"/>
            <a:ext cx="4727099" cy="45551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0880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3">
            <a:extLst>
              <a:ext uri="{FF2B5EF4-FFF2-40B4-BE49-F238E27FC236}">
                <a16:creationId xmlns:a16="http://schemas.microsoft.com/office/drawing/2014/main" id="{5C0AEBC7-F1AB-42DB-818A-B6E70A21F54E}"/>
              </a:ext>
            </a:extLst>
          </p:cNvPr>
          <p:cNvSpPr>
            <a:spLocks noGrp="1"/>
          </p:cNvSpPr>
          <p:nvPr>
            <p:ph sz="half" idx="2"/>
          </p:nvPr>
        </p:nvSpPr>
        <p:spPr>
          <a:xfrm>
            <a:off x="5580571" y="1196975"/>
            <a:ext cx="6199632" cy="5074920"/>
          </a:xfrm>
        </p:spPr>
        <p:txBody>
          <a:bodyPr>
            <a:noAutofit/>
          </a:bodyPr>
          <a:lstStyle/>
          <a:p>
            <a:pPr algn="just"/>
            <a:r>
              <a:rPr lang="uk-UA" sz="2000" dirty="0">
                <a:solidFill>
                  <a:schemeClr val="tx2"/>
                </a:solidFill>
              </a:rPr>
              <a:t>Нині у світі на кожного солдата витрачають у 60 разів більше коштів, ніж на освіту однієї дитини. "Чисті" військові витрати індустріальних держав становлять від 20 до 25 % національного бюджету. Частка країн, що розвивається, у світових витратах на військові потреби сягає 14 %. Військові витрати зростають удвічі швидше, ніж економічна база тих країн, що стає непоборною перешкодою на шляху розвитку їх національної економіки, соціальної сфери і культури. </a:t>
            </a:r>
          </a:p>
          <a:p>
            <a:pPr algn="just"/>
            <a:r>
              <a:rPr lang="ru-RU" sz="2000" dirty="0" err="1">
                <a:solidFill>
                  <a:schemeClr val="tx2"/>
                </a:solidFill>
                <a:effectLst/>
                <a:ea typeface="Times New Roman" panose="02020603050405020304" pitchFamily="18" charset="0"/>
              </a:rPr>
              <a:t>Згідно</a:t>
            </a:r>
            <a:r>
              <a:rPr lang="ru-RU" sz="2000" dirty="0">
                <a:solidFill>
                  <a:schemeClr val="tx2"/>
                </a:solidFill>
                <a:effectLst/>
                <a:ea typeface="Times New Roman" panose="02020603050405020304" pitchFamily="18" charset="0"/>
              </a:rPr>
              <a:t> з </a:t>
            </a:r>
            <a:r>
              <a:rPr lang="ru-RU" sz="2000" dirty="0" err="1">
                <a:solidFill>
                  <a:schemeClr val="tx2"/>
                </a:solidFill>
                <a:effectLst/>
                <a:ea typeface="Times New Roman" panose="02020603050405020304" pitchFamily="18" charset="0"/>
              </a:rPr>
              <a:t>прийнятими</a:t>
            </a:r>
            <a:r>
              <a:rPr lang="ru-RU" sz="2000" dirty="0">
                <a:solidFill>
                  <a:schemeClr val="tx2"/>
                </a:solidFill>
                <a:effectLst/>
                <a:ea typeface="Times New Roman" panose="02020603050405020304" pitchFamily="18" charset="0"/>
              </a:rPr>
              <a:t> в </a:t>
            </a:r>
            <a:r>
              <a:rPr lang="ru-RU" sz="2000" dirty="0" err="1">
                <a:solidFill>
                  <a:schemeClr val="tx2"/>
                </a:solidFill>
                <a:effectLst/>
                <a:ea typeface="Times New Roman" panose="02020603050405020304" pitchFamily="18" charset="0"/>
              </a:rPr>
              <a:t>Європі</a:t>
            </a:r>
            <a:r>
              <a:rPr lang="ru-RU" sz="2000" dirty="0">
                <a:solidFill>
                  <a:schemeClr val="tx2"/>
                </a:solidFill>
                <a:effectLst/>
                <a:ea typeface="Times New Roman" panose="02020603050405020304" pitchFamily="18" charset="0"/>
              </a:rPr>
              <a:t> стандартами, </a:t>
            </a:r>
            <a:r>
              <a:rPr lang="ru-RU" sz="2000" dirty="0" err="1">
                <a:solidFill>
                  <a:schemeClr val="tx2"/>
                </a:solidFill>
                <a:effectLst/>
                <a:ea typeface="Times New Roman" panose="02020603050405020304" pitchFamily="18" charset="0"/>
              </a:rPr>
              <a:t>кількість</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збройних</a:t>
            </a:r>
            <a:r>
              <a:rPr lang="ru-RU" sz="2000" dirty="0">
                <a:solidFill>
                  <a:schemeClr val="tx2"/>
                </a:solidFill>
                <a:effectLst/>
                <a:ea typeface="Times New Roman" panose="02020603050405020304" pitchFamily="18" charset="0"/>
              </a:rPr>
              <a:t> сил у </a:t>
            </a:r>
            <a:r>
              <a:rPr lang="ru-RU" sz="2000" dirty="0" err="1">
                <a:solidFill>
                  <a:schemeClr val="tx2"/>
                </a:solidFill>
                <a:effectLst/>
                <a:ea typeface="Times New Roman" panose="02020603050405020304" pitchFamily="18" charset="0"/>
              </a:rPr>
              <a:t>країні</a:t>
            </a:r>
            <a:r>
              <a:rPr lang="ru-RU" sz="2000" dirty="0">
                <a:solidFill>
                  <a:schemeClr val="tx2"/>
                </a:solidFill>
                <a:effectLst/>
                <a:ea typeface="Times New Roman" panose="02020603050405020304" pitchFamily="18" charset="0"/>
              </a:rPr>
              <a:t> не </a:t>
            </a:r>
            <a:r>
              <a:rPr lang="ru-RU" sz="2000" dirty="0" err="1">
                <a:solidFill>
                  <a:schemeClr val="tx2"/>
                </a:solidFill>
                <a:effectLst/>
                <a:ea typeface="Times New Roman" panose="02020603050405020304" pitchFamily="18" charset="0"/>
              </a:rPr>
              <a:t>має</a:t>
            </a:r>
            <a:r>
              <a:rPr lang="ru-RU" sz="2000" dirty="0">
                <a:solidFill>
                  <a:schemeClr val="tx2"/>
                </a:solidFill>
                <a:effectLst/>
                <a:ea typeface="Times New Roman" panose="02020603050405020304" pitchFamily="18" charset="0"/>
              </a:rPr>
              <a:t> бути </a:t>
            </a:r>
            <a:r>
              <a:rPr lang="ru-RU" sz="2000" dirty="0" err="1">
                <a:solidFill>
                  <a:schemeClr val="tx2"/>
                </a:solidFill>
                <a:effectLst/>
                <a:ea typeface="Times New Roman" panose="02020603050405020304" pitchFamily="18" charset="0"/>
              </a:rPr>
              <a:t>більшою</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ніж</a:t>
            </a:r>
            <a:r>
              <a:rPr lang="ru-RU" sz="2000" dirty="0">
                <a:solidFill>
                  <a:schemeClr val="tx2"/>
                </a:solidFill>
                <a:effectLst/>
                <a:ea typeface="Times New Roman" panose="02020603050405020304" pitchFamily="18" charset="0"/>
              </a:rPr>
              <a:t> 1 % </a:t>
            </a:r>
            <a:r>
              <a:rPr lang="ru-RU" sz="2000" dirty="0" err="1">
                <a:solidFill>
                  <a:schemeClr val="tx2"/>
                </a:solidFill>
                <a:effectLst/>
                <a:ea typeface="Times New Roman" panose="02020603050405020304" pitchFamily="18" charset="0"/>
              </a:rPr>
              <a:t>чисельності</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населення</a:t>
            </a:r>
            <a:r>
              <a:rPr lang="ru-RU" sz="2000" dirty="0">
                <a:solidFill>
                  <a:schemeClr val="tx2"/>
                </a:solidFill>
                <a:effectLst/>
                <a:ea typeface="Times New Roman" panose="02020603050405020304" pitchFamily="18" charset="0"/>
              </a:rPr>
              <a:t>. За такими стандартами, </a:t>
            </a:r>
            <a:r>
              <a:rPr lang="ru-RU" sz="2000" dirty="0" err="1">
                <a:solidFill>
                  <a:schemeClr val="tx2"/>
                </a:solidFill>
                <a:effectLst/>
                <a:ea typeface="Times New Roman" panose="02020603050405020304" pitchFamily="18" charset="0"/>
              </a:rPr>
              <a:t>Україні</a:t>
            </a:r>
            <a:r>
              <a:rPr lang="ru-RU" sz="2000" dirty="0">
                <a:solidFill>
                  <a:schemeClr val="tx2"/>
                </a:solidFill>
                <a:effectLst/>
                <a:ea typeface="Times New Roman" panose="02020603050405020304" pitchFamily="18" charset="0"/>
              </a:rPr>
              <a:t> з </a:t>
            </a:r>
            <a:r>
              <a:rPr lang="ru-RU" sz="2000" dirty="0" err="1">
                <a:solidFill>
                  <a:schemeClr val="tx2"/>
                </a:solidFill>
                <a:effectLst/>
                <a:ea typeface="Times New Roman" panose="02020603050405020304" pitchFamily="18" charset="0"/>
              </a:rPr>
              <a:t>населенням</a:t>
            </a:r>
            <a:r>
              <a:rPr lang="ru-RU" sz="2000" dirty="0">
                <a:solidFill>
                  <a:schemeClr val="tx2"/>
                </a:solidFill>
                <a:effectLst/>
                <a:ea typeface="Times New Roman" panose="02020603050405020304" pitchFamily="18" charset="0"/>
              </a:rPr>
              <a:t> 46 млн </a:t>
            </a:r>
            <a:r>
              <a:rPr lang="ru-RU" sz="2000" dirty="0" err="1">
                <a:solidFill>
                  <a:schemeClr val="tx2"/>
                </a:solidFill>
                <a:effectLst/>
                <a:ea typeface="Times New Roman" panose="02020603050405020304" pitchFamily="18" charset="0"/>
              </a:rPr>
              <a:t>осіб</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необхідно</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мати</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армію</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меншу</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ніж</a:t>
            </a:r>
            <a:r>
              <a:rPr lang="ru-RU" sz="2000" dirty="0">
                <a:solidFill>
                  <a:schemeClr val="tx2"/>
                </a:solidFill>
                <a:effectLst/>
                <a:ea typeface="Times New Roman" panose="02020603050405020304" pitchFamily="18" charset="0"/>
              </a:rPr>
              <a:t> 0,5 млн. </a:t>
            </a:r>
            <a:r>
              <a:rPr lang="ru-RU" sz="2000" dirty="0" err="1">
                <a:solidFill>
                  <a:schemeClr val="tx2"/>
                </a:solidFill>
                <a:effectLst/>
                <a:ea typeface="Times New Roman" panose="02020603050405020304" pitchFamily="18" charset="0"/>
              </a:rPr>
              <a:t>Побутує</a:t>
            </a:r>
            <a:r>
              <a:rPr lang="ru-RU" sz="2000" dirty="0">
                <a:solidFill>
                  <a:schemeClr val="tx2"/>
                </a:solidFill>
                <a:effectLst/>
                <a:ea typeface="Times New Roman" panose="02020603050405020304" pitchFamily="18" charset="0"/>
              </a:rPr>
              <a:t> й </a:t>
            </a:r>
            <a:r>
              <a:rPr lang="ru-RU" sz="2000" dirty="0" err="1">
                <a:solidFill>
                  <a:schemeClr val="tx2"/>
                </a:solidFill>
                <a:effectLst/>
                <a:ea typeface="Times New Roman" panose="02020603050405020304" pitchFamily="18" charset="0"/>
              </a:rPr>
              <a:t>інша</a:t>
            </a:r>
            <a:r>
              <a:rPr lang="ru-RU" sz="2000" dirty="0">
                <a:solidFill>
                  <a:schemeClr val="tx2"/>
                </a:solidFill>
                <a:effectLst/>
                <a:ea typeface="Times New Roman" panose="02020603050405020304" pitchFamily="18" charset="0"/>
              </a:rPr>
              <a:t> думка, </a:t>
            </a:r>
            <a:r>
              <a:rPr lang="ru-RU" sz="2000" dirty="0" err="1">
                <a:solidFill>
                  <a:schemeClr val="tx2"/>
                </a:solidFill>
                <a:effectLst/>
                <a:ea typeface="Times New Roman" panose="02020603050405020304" pitchFamily="18" charset="0"/>
              </a:rPr>
              <a:t>згідно</a:t>
            </a:r>
            <a:r>
              <a:rPr lang="ru-RU" sz="2000" dirty="0">
                <a:solidFill>
                  <a:schemeClr val="tx2"/>
                </a:solidFill>
                <a:effectLst/>
                <a:ea typeface="Times New Roman" panose="02020603050405020304" pitchFamily="18" charset="0"/>
              </a:rPr>
              <a:t> з </a:t>
            </a:r>
            <a:r>
              <a:rPr lang="ru-RU" sz="2000" dirty="0" err="1">
                <a:solidFill>
                  <a:schemeClr val="tx2"/>
                </a:solidFill>
                <a:effectLst/>
                <a:ea typeface="Times New Roman" panose="02020603050405020304" pitchFamily="18" charset="0"/>
              </a:rPr>
              <a:t>якою</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кількість</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армії</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має</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визначатися</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кількістю</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військовослужбовців</a:t>
            </a:r>
            <a:r>
              <a:rPr lang="ru-RU" sz="2000" dirty="0">
                <a:solidFill>
                  <a:schemeClr val="tx2"/>
                </a:solidFill>
                <a:effectLst/>
                <a:ea typeface="Times New Roman" panose="02020603050405020304" pitchFamily="18" charset="0"/>
              </a:rPr>
              <a:t> на 1 км2 </a:t>
            </a:r>
            <a:r>
              <a:rPr lang="ru-RU" sz="2000" dirty="0" err="1">
                <a:solidFill>
                  <a:schemeClr val="tx2"/>
                </a:solidFill>
                <a:effectLst/>
                <a:ea typeface="Times New Roman" panose="02020603050405020304" pitchFamily="18" charset="0"/>
              </a:rPr>
              <a:t>території</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країни</a:t>
            </a:r>
            <a:r>
              <a:rPr lang="ru-RU" sz="2000" dirty="0">
                <a:solidFill>
                  <a:schemeClr val="tx2"/>
                </a:solidFill>
                <a:effectLst/>
                <a:ea typeface="Times New Roman" panose="02020603050405020304" pitchFamily="18" charset="0"/>
              </a:rPr>
              <a:t>. </a:t>
            </a:r>
            <a:r>
              <a:rPr lang="ru-RU" sz="2000" dirty="0" err="1">
                <a:solidFill>
                  <a:schemeClr val="tx2"/>
                </a:solidFill>
                <a:effectLst/>
                <a:ea typeface="Times New Roman" panose="02020603050405020304" pitchFamily="18" charset="0"/>
              </a:rPr>
              <a:t>Отже</a:t>
            </a:r>
            <a:r>
              <a:rPr lang="ru-RU" sz="2000" dirty="0">
                <a:solidFill>
                  <a:schemeClr val="tx2"/>
                </a:solidFill>
                <a:effectLst/>
                <a:ea typeface="Times New Roman" panose="02020603050405020304" pitchFamily="18" charset="0"/>
              </a:rPr>
              <a:t>, в </a:t>
            </a:r>
            <a:r>
              <a:rPr lang="ru-RU" sz="2000" dirty="0" err="1">
                <a:solidFill>
                  <a:schemeClr val="tx2"/>
                </a:solidFill>
                <a:effectLst/>
                <a:ea typeface="Times New Roman" panose="02020603050405020304" pitchFamily="18" charset="0"/>
              </a:rPr>
              <a:t>Китаї</a:t>
            </a:r>
            <a:r>
              <a:rPr lang="ru-RU" sz="2000" dirty="0">
                <a:solidFill>
                  <a:schemeClr val="tx2"/>
                </a:solidFill>
                <a:effectLst/>
                <a:ea typeface="Times New Roman" panose="02020603050405020304" pitchFamily="18" charset="0"/>
              </a:rPr>
              <a:t> на 1 км2 </a:t>
            </a:r>
            <a:r>
              <a:rPr lang="ru-RU" sz="2000" dirty="0" err="1">
                <a:solidFill>
                  <a:schemeClr val="tx2"/>
                </a:solidFill>
                <a:effectLst/>
                <a:ea typeface="Times New Roman" panose="02020603050405020304" pitchFamily="18" charset="0"/>
              </a:rPr>
              <a:t>припадає</a:t>
            </a:r>
            <a:r>
              <a:rPr lang="ru-RU" sz="2000" dirty="0">
                <a:solidFill>
                  <a:schemeClr val="tx2"/>
                </a:solidFill>
                <a:effectLst/>
                <a:ea typeface="Times New Roman" panose="02020603050405020304" pitchFamily="18" charset="0"/>
              </a:rPr>
              <a:t> 86 </a:t>
            </a:r>
            <a:r>
              <a:rPr lang="ru-RU" sz="2000" dirty="0" err="1">
                <a:solidFill>
                  <a:schemeClr val="tx2"/>
                </a:solidFill>
                <a:effectLst/>
                <a:ea typeface="Times New Roman" panose="02020603050405020304" pitchFamily="18" charset="0"/>
              </a:rPr>
              <a:t>військовослужбовців</a:t>
            </a:r>
            <a:r>
              <a:rPr lang="ru-RU" sz="2000" dirty="0">
                <a:solidFill>
                  <a:schemeClr val="tx2"/>
                </a:solidFill>
                <a:effectLst/>
                <a:ea typeface="Times New Roman" panose="02020603050405020304" pitchFamily="18" charset="0"/>
              </a:rPr>
              <a:t>, у </a:t>
            </a:r>
            <a:r>
              <a:rPr lang="ru-RU" sz="2000" dirty="0" err="1">
                <a:solidFill>
                  <a:schemeClr val="tx2"/>
                </a:solidFill>
                <a:effectLst/>
                <a:ea typeface="Times New Roman" panose="02020603050405020304" pitchFamily="18" charset="0"/>
              </a:rPr>
              <a:t>Франції</a:t>
            </a:r>
            <a:r>
              <a:rPr lang="ru-RU" sz="2000" dirty="0">
                <a:solidFill>
                  <a:schemeClr val="tx2"/>
                </a:solidFill>
                <a:effectLst/>
                <a:ea typeface="Times New Roman" panose="02020603050405020304" pitchFamily="18" charset="0"/>
              </a:rPr>
              <a:t> — 79, у </a:t>
            </a:r>
            <a:r>
              <a:rPr lang="ru-RU" sz="2000" dirty="0" err="1">
                <a:solidFill>
                  <a:schemeClr val="tx2"/>
                </a:solidFill>
                <a:effectLst/>
                <a:ea typeface="Times New Roman" panose="02020603050405020304" pitchFamily="18" charset="0"/>
              </a:rPr>
              <a:t>Німеччині</a:t>
            </a:r>
            <a:r>
              <a:rPr lang="ru-RU" sz="2000" dirty="0">
                <a:solidFill>
                  <a:schemeClr val="tx2"/>
                </a:solidFill>
                <a:effectLst/>
                <a:ea typeface="Times New Roman" panose="02020603050405020304" pitchFamily="18" charset="0"/>
              </a:rPr>
              <a:t> — 77, у США — 62.</a:t>
            </a:r>
            <a:endParaRPr lang="uk-UA" sz="2000" dirty="0">
              <a:solidFill>
                <a:schemeClr val="tx2"/>
              </a:solidFill>
            </a:endParaRPr>
          </a:p>
        </p:txBody>
      </p:sp>
      <p:sp>
        <p:nvSpPr>
          <p:cNvPr id="7" name="Місце для вмісту 7">
            <a:extLst>
              <a:ext uri="{FF2B5EF4-FFF2-40B4-BE49-F238E27FC236}">
                <a16:creationId xmlns:a16="http://schemas.microsoft.com/office/drawing/2014/main" id="{7E86A4FF-9832-47AB-B285-40EB25D3A84E}"/>
              </a:ext>
            </a:extLst>
          </p:cNvPr>
          <p:cNvSpPr>
            <a:spLocks noGrp="1"/>
          </p:cNvSpPr>
          <p:nvPr>
            <p:ph sz="half" idx="1"/>
          </p:nvPr>
        </p:nvSpPr>
        <p:spPr>
          <a:xfrm>
            <a:off x="411797" y="586740"/>
            <a:ext cx="5202619" cy="5074285"/>
          </a:xfrm>
        </p:spPr>
        <p:txBody>
          <a:bodyPr>
            <a:normAutofit lnSpcReduction="10000"/>
          </a:bodyPr>
          <a:lstStyle/>
          <a:p>
            <a:pPr algn="just"/>
            <a:r>
              <a:rPr lang="uk-UA" dirty="0">
                <a:solidFill>
                  <a:schemeClr val="tx2"/>
                </a:solidFill>
              </a:rPr>
              <a:t>Військові конфлікти, які давно вже завершилися, понині впливають на державні бюджети. Уряд має віддавати свої борги і відсотки за них, виплачувати пенсії ветеранам, удовам і дітям загиблих. За підрахунками американських фахівців, війна у В'єтнамі буде відчутною на фінансових витратах США щонайменше 50 років, тобто до 2020 р. Окрім цього, нарощування військового потенціалу держави може призвести до "ефекту бумерангу": виділяючи надмірну кількість матеріальних та інших ресурсів на озброєння, в збиток розвитку невійськових галузей господарства, науки і культури, держава втрачає внутрішньополітичну стабільність і тим самим підриває основи своєї могутності. </a:t>
            </a:r>
          </a:p>
        </p:txBody>
      </p:sp>
    </p:spTree>
    <p:extLst>
      <p:ext uri="{BB962C8B-B14F-4D97-AF65-F5344CB8AC3E}">
        <p14:creationId xmlns:p14="http://schemas.microsoft.com/office/powerpoint/2010/main" val="2636830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1089DDCA-53E6-4CB3-9565-9604499EE37A}"/>
              </a:ext>
            </a:extLst>
          </p:cNvPr>
          <p:cNvSpPr>
            <a:spLocks noGrp="1"/>
          </p:cNvSpPr>
          <p:nvPr>
            <p:ph sz="half" idx="1"/>
          </p:nvPr>
        </p:nvSpPr>
        <p:spPr>
          <a:xfrm>
            <a:off x="495301" y="1181100"/>
            <a:ext cx="5600700" cy="5391150"/>
          </a:xfrm>
        </p:spPr>
        <p:txBody>
          <a:bodyPr>
            <a:normAutofit fontScale="92500" lnSpcReduction="20000"/>
          </a:bodyPr>
          <a:lstStyle/>
          <a:p>
            <a:r>
              <a:rPr lang="ru-RU" sz="2800" b="1" dirty="0" err="1">
                <a:solidFill>
                  <a:schemeClr val="accent1">
                    <a:lumMod val="50000"/>
                  </a:schemeClr>
                </a:solidFill>
                <a:effectLst/>
                <a:latin typeface="Times New Roman" panose="02020603050405020304" pitchFamily="18" charset="0"/>
                <a:ea typeface="Times New Roman" panose="02020603050405020304" pitchFamily="18" charset="0"/>
              </a:rPr>
              <a:t>Геополітичне</a:t>
            </a:r>
            <a:r>
              <a:rPr lang="ru-RU" sz="2800" b="1" dirty="0">
                <a:solidFill>
                  <a:schemeClr val="accent1">
                    <a:lumMod val="50000"/>
                  </a:schemeClr>
                </a:solidFill>
                <a:effectLst/>
                <a:latin typeface="Times New Roman" panose="02020603050405020304" pitchFamily="18" charset="0"/>
                <a:ea typeface="Times New Roman" panose="02020603050405020304" pitchFamily="18" charset="0"/>
              </a:rPr>
              <a:t> становище </a:t>
            </a:r>
          </a:p>
          <a:p>
            <a:pPr algn="just"/>
            <a:r>
              <a:rPr lang="uk-UA" sz="2800" dirty="0">
                <a:solidFill>
                  <a:schemeClr val="tx1"/>
                </a:solidFill>
              </a:rPr>
              <a:t>охоплює рельєф і клімат, </a:t>
            </a:r>
            <a:r>
              <a:rPr lang="uk-UA" sz="2800" dirty="0" err="1">
                <a:solidFill>
                  <a:schemeClr val="tx1"/>
                </a:solidFill>
              </a:rPr>
              <a:t>сконсолідованість</a:t>
            </a:r>
            <a:r>
              <a:rPr lang="uk-UA" sz="2800" dirty="0">
                <a:solidFill>
                  <a:schemeClr val="tx1"/>
                </a:solidFill>
              </a:rPr>
              <a:t> територіального простору. Свого часу Чемберлен писав, що географічні чинники були вирішальними для британської політичної історії, і що саме вони диктують основні принципи британської зовнішньої політики. </a:t>
            </a:r>
          </a:p>
          <a:p>
            <a:pPr algn="just"/>
            <a:r>
              <a:rPr lang="ru-RU" sz="2800" dirty="0">
                <a:solidFill>
                  <a:schemeClr val="tx1"/>
                </a:solidFill>
              </a:rPr>
              <a:t>З метою </a:t>
            </a:r>
            <a:r>
              <a:rPr lang="ru-RU" sz="2800" dirty="0" err="1">
                <a:solidFill>
                  <a:schemeClr val="tx1"/>
                </a:solidFill>
              </a:rPr>
              <a:t>забезпечення</a:t>
            </a:r>
            <a:r>
              <a:rPr lang="ru-RU" sz="2800" dirty="0">
                <a:solidFill>
                  <a:schemeClr val="tx1"/>
                </a:solidFill>
              </a:rPr>
              <a:t> </a:t>
            </a:r>
            <a:r>
              <a:rPr lang="ru-RU" sz="2800" dirty="0" err="1">
                <a:solidFill>
                  <a:schemeClr val="tx1"/>
                </a:solidFill>
              </a:rPr>
              <a:t>безпеки</a:t>
            </a:r>
            <a:r>
              <a:rPr lang="ru-RU" sz="2800" dirty="0">
                <a:solidFill>
                  <a:schemeClr val="tx1"/>
                </a:solidFill>
              </a:rPr>
              <a:t> </a:t>
            </a:r>
            <a:r>
              <a:rPr lang="ru-RU" sz="2800" dirty="0" err="1">
                <a:solidFill>
                  <a:schemeClr val="tx1"/>
                </a:solidFill>
              </a:rPr>
              <a:t>власних</a:t>
            </a:r>
            <a:r>
              <a:rPr lang="ru-RU" sz="2800" dirty="0">
                <a:solidFill>
                  <a:schemeClr val="tx1"/>
                </a:solidFill>
              </a:rPr>
              <a:t> </a:t>
            </a:r>
            <a:r>
              <a:rPr lang="ru-RU" sz="2800" dirty="0" err="1">
                <a:solidFill>
                  <a:schemeClr val="tx1"/>
                </a:solidFill>
              </a:rPr>
              <a:t>кордонів</a:t>
            </a:r>
            <a:r>
              <a:rPr lang="ru-RU" sz="2800" dirty="0">
                <a:solidFill>
                  <a:schemeClr val="tx1"/>
                </a:solidFill>
              </a:rPr>
              <a:t> </a:t>
            </a:r>
            <a:r>
              <a:rPr lang="ru-RU" sz="2800" dirty="0" err="1">
                <a:solidFill>
                  <a:schemeClr val="tx1"/>
                </a:solidFill>
              </a:rPr>
              <a:t>держави</a:t>
            </a:r>
            <a:r>
              <a:rPr lang="ru-RU" sz="2800" dirty="0">
                <a:solidFill>
                  <a:schemeClr val="tx1"/>
                </a:solidFill>
              </a:rPr>
              <a:t> часто </a:t>
            </a:r>
            <a:r>
              <a:rPr lang="ru-RU" sz="2800" dirty="0" err="1">
                <a:solidFill>
                  <a:schemeClr val="tx1"/>
                </a:solidFill>
              </a:rPr>
              <a:t>використовують</a:t>
            </a:r>
            <a:r>
              <a:rPr lang="ru-RU" sz="2800" dirty="0">
                <a:solidFill>
                  <a:schemeClr val="tx1"/>
                </a:solidFill>
              </a:rPr>
              <a:t> не </a:t>
            </a:r>
            <a:r>
              <a:rPr lang="ru-RU" sz="2800" dirty="0" err="1">
                <a:solidFill>
                  <a:schemeClr val="tx1"/>
                </a:solidFill>
              </a:rPr>
              <a:t>лише</a:t>
            </a:r>
            <a:r>
              <a:rPr lang="ru-RU" sz="2800" dirty="0">
                <a:solidFill>
                  <a:schemeClr val="tx1"/>
                </a:solidFill>
              </a:rPr>
              <a:t> </a:t>
            </a:r>
            <a:r>
              <a:rPr lang="ru-RU" sz="2800" dirty="0" err="1">
                <a:solidFill>
                  <a:schemeClr val="tx1"/>
                </a:solidFill>
              </a:rPr>
              <a:t>природні</a:t>
            </a:r>
            <a:r>
              <a:rPr lang="ru-RU" sz="2800" dirty="0">
                <a:solidFill>
                  <a:schemeClr val="tx1"/>
                </a:solidFill>
              </a:rPr>
              <a:t> </a:t>
            </a:r>
            <a:r>
              <a:rPr lang="ru-RU" sz="2800" dirty="0" err="1">
                <a:solidFill>
                  <a:schemeClr val="tx1"/>
                </a:solidFill>
              </a:rPr>
              <a:t>бар'єри</a:t>
            </a:r>
            <a:r>
              <a:rPr lang="ru-RU" sz="2800" dirty="0">
                <a:solidFill>
                  <a:schemeClr val="tx1"/>
                </a:solidFill>
              </a:rPr>
              <a:t> (гори, моря, </a:t>
            </a:r>
            <a:r>
              <a:rPr lang="ru-RU" sz="2800" dirty="0" err="1">
                <a:solidFill>
                  <a:schemeClr val="tx1"/>
                </a:solidFill>
              </a:rPr>
              <a:t>ріки</a:t>
            </a:r>
            <a:r>
              <a:rPr lang="ru-RU" sz="2800" dirty="0">
                <a:solidFill>
                  <a:schemeClr val="tx1"/>
                </a:solidFill>
              </a:rPr>
              <a:t>), а й </a:t>
            </a:r>
            <a:r>
              <a:rPr lang="ru-RU" sz="2800" dirty="0" err="1">
                <a:solidFill>
                  <a:schemeClr val="tx1"/>
                </a:solidFill>
              </a:rPr>
              <a:t>штучні</a:t>
            </a:r>
            <a:r>
              <a:rPr lang="ru-RU" sz="2800" dirty="0">
                <a:solidFill>
                  <a:schemeClr val="tx1"/>
                </a:solidFill>
              </a:rPr>
              <a:t>. </a:t>
            </a:r>
            <a:r>
              <a:rPr lang="ru-RU" sz="2800" dirty="0" err="1">
                <a:solidFill>
                  <a:schemeClr val="tx1"/>
                </a:solidFill>
              </a:rPr>
              <a:t>Наприклад</a:t>
            </a:r>
            <a:r>
              <a:rPr lang="ru-RU" sz="2800" dirty="0">
                <a:solidFill>
                  <a:schemeClr val="tx1"/>
                </a:solidFill>
              </a:rPr>
              <a:t>, через "</a:t>
            </a:r>
            <a:r>
              <a:rPr lang="ru-RU" sz="2800" dirty="0" err="1">
                <a:solidFill>
                  <a:schemeClr val="tx1"/>
                </a:solidFill>
              </a:rPr>
              <a:t>нейтралізацію</a:t>
            </a:r>
            <a:r>
              <a:rPr lang="ru-RU" sz="2800" dirty="0">
                <a:solidFill>
                  <a:schemeClr val="tx1"/>
                </a:solidFill>
              </a:rPr>
              <a:t>" </a:t>
            </a:r>
            <a:r>
              <a:rPr lang="ru-RU" sz="2800" dirty="0" err="1">
                <a:solidFill>
                  <a:schemeClr val="tx1"/>
                </a:solidFill>
              </a:rPr>
              <a:t>окремих</a:t>
            </a:r>
            <a:r>
              <a:rPr lang="ru-RU" sz="2800" dirty="0">
                <a:solidFill>
                  <a:schemeClr val="tx1"/>
                </a:solidFill>
              </a:rPr>
              <a:t> держав і </a:t>
            </a:r>
            <a:r>
              <a:rPr lang="ru-RU" sz="2800" dirty="0" err="1">
                <a:solidFill>
                  <a:schemeClr val="tx1"/>
                </a:solidFill>
              </a:rPr>
              <a:t>утворення</a:t>
            </a:r>
            <a:r>
              <a:rPr lang="ru-RU" sz="2800" dirty="0">
                <a:solidFill>
                  <a:schemeClr val="tx1"/>
                </a:solidFill>
              </a:rPr>
              <a:t> "</a:t>
            </a:r>
            <a:r>
              <a:rPr lang="ru-RU" sz="2800" dirty="0" err="1">
                <a:solidFill>
                  <a:schemeClr val="tx1"/>
                </a:solidFill>
              </a:rPr>
              <a:t>буферних</a:t>
            </a:r>
            <a:r>
              <a:rPr lang="ru-RU" sz="2800" dirty="0">
                <a:solidFill>
                  <a:schemeClr val="tx1"/>
                </a:solidFill>
              </a:rPr>
              <a:t>" держав.</a:t>
            </a:r>
            <a:endParaRPr lang="uk-UA" sz="2800" dirty="0">
              <a:solidFill>
                <a:schemeClr val="tx1"/>
              </a:solidFill>
            </a:endParaRPr>
          </a:p>
        </p:txBody>
      </p:sp>
      <p:sp>
        <p:nvSpPr>
          <p:cNvPr id="4" name="Місце для вмісту 3">
            <a:extLst>
              <a:ext uri="{FF2B5EF4-FFF2-40B4-BE49-F238E27FC236}">
                <a16:creationId xmlns:a16="http://schemas.microsoft.com/office/drawing/2014/main" id="{6153E133-E391-43C1-A6C4-583F4C808E0D}"/>
              </a:ext>
            </a:extLst>
          </p:cNvPr>
          <p:cNvSpPr>
            <a:spLocks noGrp="1"/>
          </p:cNvSpPr>
          <p:nvPr>
            <p:ph sz="half" idx="2"/>
          </p:nvPr>
        </p:nvSpPr>
        <p:spPr>
          <a:xfrm>
            <a:off x="6267612" y="3429000"/>
            <a:ext cx="5429087" cy="4423410"/>
          </a:xfrm>
        </p:spPr>
        <p:txBody>
          <a:bodyPr>
            <a:normAutofit fontScale="92500" lnSpcReduction="20000"/>
          </a:bodyPr>
          <a:lstStyle/>
          <a:p>
            <a:pPr algn="just"/>
            <a:r>
              <a:rPr lang="uk-UA" sz="2400" dirty="0">
                <a:solidFill>
                  <a:schemeClr val="tx1"/>
                </a:solidFill>
              </a:rPr>
              <a:t>Зокрема, для того, щоб не допустити будь-яку європейську державу до опанування контролю над альпійськими гірськими переходами, що пов'язували між собою Австрію та Італію, Німеччину й Італію, Австрію і Францію, самі європейці наділили Швейцарію статусом "нейтральної", уклавши між собою відповідні угоди. Прикладом буферних зон можуть бути такі держави як Корея між </a:t>
            </a:r>
            <a:r>
              <a:rPr lang="uk-UA" sz="2400" dirty="0" err="1">
                <a:solidFill>
                  <a:schemeClr val="tx1"/>
                </a:solidFill>
              </a:rPr>
              <a:t>росією</a:t>
            </a:r>
            <a:r>
              <a:rPr lang="uk-UA" sz="2400" dirty="0">
                <a:solidFill>
                  <a:schemeClr val="tx1"/>
                </a:solidFill>
              </a:rPr>
              <a:t> і Китаєм, Афганістан між Індією і </a:t>
            </a:r>
            <a:r>
              <a:rPr lang="uk-UA" sz="2400" dirty="0" err="1">
                <a:solidFill>
                  <a:schemeClr val="tx1"/>
                </a:solidFill>
              </a:rPr>
              <a:t>росією</a:t>
            </a:r>
            <a:r>
              <a:rPr lang="uk-UA" sz="2400" dirty="0">
                <a:solidFill>
                  <a:schemeClr val="tx1"/>
                </a:solidFill>
              </a:rPr>
              <a:t>.</a:t>
            </a:r>
          </a:p>
        </p:txBody>
      </p:sp>
      <p:sp>
        <p:nvSpPr>
          <p:cNvPr id="5" name="Заголовок 1">
            <a:extLst>
              <a:ext uri="{FF2B5EF4-FFF2-40B4-BE49-F238E27FC236}">
                <a16:creationId xmlns:a16="http://schemas.microsoft.com/office/drawing/2014/main" id="{1F64D90E-2BF9-4220-8CBF-8D21D447F2E3}"/>
              </a:ext>
            </a:extLst>
          </p:cNvPr>
          <p:cNvSpPr>
            <a:spLocks noGrp="1"/>
          </p:cNvSpPr>
          <p:nvPr>
            <p:ph type="title"/>
          </p:nvPr>
        </p:nvSpPr>
        <p:spPr>
          <a:xfrm>
            <a:off x="769461" y="99377"/>
            <a:ext cx="9875838" cy="1355725"/>
          </a:xfrm>
        </p:spPr>
        <p:txBody>
          <a:bodyPr/>
          <a:lstStyle/>
          <a:p>
            <a:r>
              <a:rPr lang="uk-UA" b="1" dirty="0">
                <a:solidFill>
                  <a:schemeClr val="tx2"/>
                </a:solidFill>
              </a:rPr>
              <a:t>Чинники сили держави: </a:t>
            </a:r>
          </a:p>
        </p:txBody>
      </p:sp>
    </p:spTree>
    <p:extLst>
      <p:ext uri="{BB962C8B-B14F-4D97-AF65-F5344CB8AC3E}">
        <p14:creationId xmlns:p14="http://schemas.microsoft.com/office/powerpoint/2010/main" val="426799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Населення України катастрофічно скорочується і невпинно старіє – Foreign  Ukraine">
            <a:extLst>
              <a:ext uri="{FF2B5EF4-FFF2-40B4-BE49-F238E27FC236}">
                <a16:creationId xmlns:a16="http://schemas.microsoft.com/office/drawing/2014/main" id="{B982A4A5-DEF2-43FA-993E-F1E9F60A49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881"/>
          <a:stretch/>
        </p:blipFill>
        <p:spPr bwMode="auto">
          <a:xfrm>
            <a:off x="4644570" y="285750"/>
            <a:ext cx="7228115" cy="6286500"/>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a:extLst>
              <a:ext uri="{FF2B5EF4-FFF2-40B4-BE49-F238E27FC236}">
                <a16:creationId xmlns:a16="http://schemas.microsoft.com/office/drawing/2014/main" id="{1089DDCA-53E6-4CB3-9565-9604499EE37A}"/>
              </a:ext>
            </a:extLst>
          </p:cNvPr>
          <p:cNvSpPr>
            <a:spLocks noGrp="1"/>
          </p:cNvSpPr>
          <p:nvPr>
            <p:ph sz="half" idx="1"/>
          </p:nvPr>
        </p:nvSpPr>
        <p:spPr>
          <a:xfrm>
            <a:off x="495301" y="1181100"/>
            <a:ext cx="5600700" cy="5391150"/>
          </a:xfrm>
        </p:spPr>
        <p:txBody>
          <a:bodyPr>
            <a:normAutofit/>
          </a:bodyPr>
          <a:lstStyle/>
          <a:p>
            <a:r>
              <a:rPr lang="uk-UA" sz="2800" b="1" dirty="0">
                <a:solidFill>
                  <a:schemeClr val="accent1">
                    <a:lumMod val="50000"/>
                  </a:schemeClr>
                </a:solidFill>
                <a:effectLst/>
                <a:latin typeface="Times New Roman" panose="02020603050405020304" pitchFamily="18" charset="0"/>
                <a:ea typeface="Times New Roman" panose="02020603050405020304" pitchFamily="18" charset="0"/>
              </a:rPr>
              <a:t>Населення </a:t>
            </a:r>
          </a:p>
          <a:p>
            <a:pPr algn="just"/>
            <a:r>
              <a:rPr lang="ru-RU" sz="2800" dirty="0" err="1">
                <a:solidFill>
                  <a:schemeClr val="tx1"/>
                </a:solidFill>
              </a:rPr>
              <a:t>Якщо</a:t>
            </a:r>
            <a:r>
              <a:rPr lang="ru-RU" sz="2800" dirty="0">
                <a:solidFill>
                  <a:schemeClr val="tx1"/>
                </a:solidFill>
              </a:rPr>
              <a:t> </a:t>
            </a:r>
            <a:r>
              <a:rPr lang="ru-RU" sz="2800" dirty="0" err="1">
                <a:solidFill>
                  <a:schemeClr val="tx1"/>
                </a:solidFill>
              </a:rPr>
              <a:t>говорити</a:t>
            </a:r>
            <a:r>
              <a:rPr lang="ru-RU" sz="2800" dirty="0">
                <a:solidFill>
                  <a:schemeClr val="tx1"/>
                </a:solidFill>
              </a:rPr>
              <a:t> про </a:t>
            </a:r>
            <a:r>
              <a:rPr lang="ru-RU" sz="2800" dirty="0" err="1">
                <a:solidFill>
                  <a:schemeClr val="tx1"/>
                </a:solidFill>
              </a:rPr>
              <a:t>населення</a:t>
            </a:r>
            <a:r>
              <a:rPr lang="ru-RU" sz="2800" dirty="0">
                <a:solidFill>
                  <a:schemeClr val="tx1"/>
                </a:solidFill>
              </a:rPr>
              <a:t> як один </a:t>
            </a:r>
            <a:r>
              <a:rPr lang="ru-RU" sz="2800" dirty="0" err="1">
                <a:solidFill>
                  <a:schemeClr val="tx1"/>
                </a:solidFill>
              </a:rPr>
              <a:t>із</a:t>
            </a:r>
            <a:r>
              <a:rPr lang="ru-RU" sz="2800" dirty="0">
                <a:solidFill>
                  <a:schemeClr val="tx1"/>
                </a:solidFill>
              </a:rPr>
              <a:t> </a:t>
            </a:r>
            <a:r>
              <a:rPr lang="ru-RU" sz="2800" dirty="0" err="1">
                <a:solidFill>
                  <a:schemeClr val="tx1"/>
                </a:solidFill>
              </a:rPr>
              <a:t>чинників</a:t>
            </a:r>
            <a:r>
              <a:rPr lang="ru-RU" sz="2800" dirty="0">
                <a:solidFill>
                  <a:schemeClr val="tx1"/>
                </a:solidFill>
              </a:rPr>
              <a:t> </a:t>
            </a:r>
            <a:r>
              <a:rPr lang="ru-RU" sz="2800" dirty="0" err="1">
                <a:solidFill>
                  <a:schemeClr val="tx1"/>
                </a:solidFill>
              </a:rPr>
              <a:t>сили</a:t>
            </a:r>
            <a:r>
              <a:rPr lang="ru-RU" sz="2800" dirty="0">
                <a:solidFill>
                  <a:schemeClr val="tx1"/>
                </a:solidFill>
              </a:rPr>
              <a:t> </a:t>
            </a:r>
            <a:r>
              <a:rPr lang="ru-RU" sz="2800" dirty="0" err="1">
                <a:solidFill>
                  <a:schemeClr val="tx1"/>
                </a:solidFill>
              </a:rPr>
              <a:t>впливу</a:t>
            </a:r>
            <a:r>
              <a:rPr lang="ru-RU" sz="2800" dirty="0">
                <a:solidFill>
                  <a:schemeClr val="tx1"/>
                </a:solidFill>
              </a:rPr>
              <a:t> </a:t>
            </a:r>
            <a:r>
              <a:rPr lang="ru-RU" sz="2800" dirty="0" err="1">
                <a:solidFill>
                  <a:schemeClr val="tx1"/>
                </a:solidFill>
              </a:rPr>
              <a:t>держави</a:t>
            </a:r>
            <a:r>
              <a:rPr lang="ru-RU" sz="2800" dirty="0">
                <a:solidFill>
                  <a:schemeClr val="tx1"/>
                </a:solidFill>
              </a:rPr>
              <a:t>, то </a:t>
            </a:r>
            <a:r>
              <a:rPr lang="ru-RU" sz="2800" dirty="0" err="1">
                <a:solidFill>
                  <a:schemeClr val="tx1"/>
                </a:solidFill>
              </a:rPr>
              <a:t>варто</a:t>
            </a:r>
            <a:r>
              <a:rPr lang="ru-RU" sz="2800" dirty="0">
                <a:solidFill>
                  <a:schemeClr val="tx1"/>
                </a:solidFill>
              </a:rPr>
              <a:t> </a:t>
            </a:r>
            <a:r>
              <a:rPr lang="ru-RU" sz="2800" dirty="0" err="1">
                <a:solidFill>
                  <a:schemeClr val="tx1"/>
                </a:solidFill>
              </a:rPr>
              <a:t>характеризувати</a:t>
            </a:r>
            <a:r>
              <a:rPr lang="ru-RU" sz="2800" dirty="0">
                <a:solidFill>
                  <a:schemeClr val="tx1"/>
                </a:solidFill>
              </a:rPr>
              <a:t> не </a:t>
            </a:r>
            <a:r>
              <a:rPr lang="ru-RU" sz="2800" dirty="0" err="1">
                <a:solidFill>
                  <a:schemeClr val="tx1"/>
                </a:solidFill>
              </a:rPr>
              <a:t>лише</a:t>
            </a:r>
            <a:r>
              <a:rPr lang="ru-RU" sz="2800" dirty="0">
                <a:solidFill>
                  <a:schemeClr val="tx1"/>
                </a:solidFill>
              </a:rPr>
              <a:t> </a:t>
            </a:r>
            <a:r>
              <a:rPr lang="ru-RU" sz="2800" dirty="0" err="1">
                <a:solidFill>
                  <a:schemeClr val="tx1"/>
                </a:solidFill>
              </a:rPr>
              <a:t>його</a:t>
            </a:r>
            <a:r>
              <a:rPr lang="ru-RU" sz="2800" dirty="0">
                <a:solidFill>
                  <a:schemeClr val="tx1"/>
                </a:solidFill>
              </a:rPr>
              <a:t> </a:t>
            </a:r>
            <a:r>
              <a:rPr lang="ru-RU" sz="2800" dirty="0" err="1">
                <a:solidFill>
                  <a:schemeClr val="tx1"/>
                </a:solidFill>
              </a:rPr>
              <a:t>кількісний</a:t>
            </a:r>
            <a:r>
              <a:rPr lang="ru-RU" sz="2800" dirty="0">
                <a:solidFill>
                  <a:schemeClr val="tx1"/>
                </a:solidFill>
              </a:rPr>
              <a:t> склад, а й стан </a:t>
            </a:r>
            <a:r>
              <a:rPr lang="ru-RU" sz="2800" dirty="0" err="1">
                <a:solidFill>
                  <a:schemeClr val="tx1"/>
                </a:solidFill>
              </a:rPr>
              <a:t>його</a:t>
            </a:r>
            <a:r>
              <a:rPr lang="ru-RU" sz="2800" dirty="0">
                <a:solidFill>
                  <a:schemeClr val="tx1"/>
                </a:solidFill>
              </a:rPr>
              <a:t> </a:t>
            </a:r>
            <a:r>
              <a:rPr lang="ru-RU" sz="2800" dirty="0" err="1">
                <a:solidFill>
                  <a:schemeClr val="tx1"/>
                </a:solidFill>
              </a:rPr>
              <a:t>здоров'я</a:t>
            </a:r>
            <a:r>
              <a:rPr lang="ru-RU" sz="2800" dirty="0">
                <a:solidFill>
                  <a:schemeClr val="tx1"/>
                </a:solidFill>
              </a:rPr>
              <a:t>, </a:t>
            </a:r>
            <a:r>
              <a:rPr lang="ru-RU" sz="2800" dirty="0" err="1">
                <a:solidFill>
                  <a:schemeClr val="tx1"/>
                </a:solidFill>
              </a:rPr>
              <a:t>вікову</a:t>
            </a:r>
            <a:r>
              <a:rPr lang="ru-RU" sz="2800" dirty="0">
                <a:solidFill>
                  <a:schemeClr val="tx1"/>
                </a:solidFill>
              </a:rPr>
              <a:t> структуру, </a:t>
            </a:r>
            <a:r>
              <a:rPr lang="ru-RU" sz="2800" dirty="0" err="1">
                <a:solidFill>
                  <a:schemeClr val="tx1"/>
                </a:solidFill>
              </a:rPr>
              <a:t>природний</a:t>
            </a:r>
            <a:r>
              <a:rPr lang="ru-RU" sz="2800" dirty="0">
                <a:solidFill>
                  <a:schemeClr val="tx1"/>
                </a:solidFill>
              </a:rPr>
              <a:t> </a:t>
            </a:r>
            <a:r>
              <a:rPr lang="ru-RU" sz="2800" dirty="0" err="1">
                <a:solidFill>
                  <a:schemeClr val="tx1"/>
                </a:solidFill>
              </a:rPr>
              <a:t>приріст</a:t>
            </a:r>
            <a:r>
              <a:rPr lang="ru-RU" sz="2800" dirty="0">
                <a:solidFill>
                  <a:schemeClr val="tx1"/>
                </a:solidFill>
              </a:rPr>
              <a:t>, </a:t>
            </a:r>
            <a:r>
              <a:rPr lang="ru-RU" sz="2800" dirty="0" err="1">
                <a:solidFill>
                  <a:schemeClr val="tx1"/>
                </a:solidFill>
              </a:rPr>
              <a:t>соціальні</a:t>
            </a:r>
            <a:r>
              <a:rPr lang="ru-RU" sz="2800" dirty="0">
                <a:solidFill>
                  <a:schemeClr val="tx1"/>
                </a:solidFill>
              </a:rPr>
              <a:t> характеристики. </a:t>
            </a:r>
          </a:p>
          <a:p>
            <a:pPr algn="just"/>
            <a:r>
              <a:rPr lang="ru-RU" sz="2800" dirty="0">
                <a:solidFill>
                  <a:schemeClr val="tx1"/>
                </a:solidFill>
              </a:rPr>
              <a:t>У </a:t>
            </a:r>
            <a:r>
              <a:rPr lang="ru-RU" sz="2800" dirty="0" err="1">
                <a:solidFill>
                  <a:schemeClr val="tx1"/>
                </a:solidFill>
              </a:rPr>
              <a:t>сучасних</a:t>
            </a:r>
            <a:r>
              <a:rPr lang="ru-RU" sz="2800" dirty="0">
                <a:solidFill>
                  <a:schemeClr val="tx1"/>
                </a:solidFill>
              </a:rPr>
              <a:t> </a:t>
            </a:r>
            <a:r>
              <a:rPr lang="ru-RU" sz="2800" dirty="0" err="1">
                <a:solidFill>
                  <a:schemeClr val="tx1"/>
                </a:solidFill>
              </a:rPr>
              <a:t>умовах</a:t>
            </a:r>
            <a:r>
              <a:rPr lang="ru-RU" sz="2800" dirty="0">
                <a:solidFill>
                  <a:schemeClr val="tx1"/>
                </a:solidFill>
              </a:rPr>
              <a:t> </a:t>
            </a:r>
            <a:r>
              <a:rPr lang="ru-RU" sz="2800" dirty="0" err="1">
                <a:solidFill>
                  <a:schemeClr val="tx1"/>
                </a:solidFill>
              </a:rPr>
              <a:t>помітний</a:t>
            </a:r>
            <a:r>
              <a:rPr lang="ru-RU" sz="2800" dirty="0">
                <a:solidFill>
                  <a:schemeClr val="tx1"/>
                </a:solidFill>
              </a:rPr>
              <a:t> </a:t>
            </a:r>
            <a:r>
              <a:rPr lang="ru-RU" sz="2800" dirty="0" err="1">
                <a:solidFill>
                  <a:schemeClr val="tx1"/>
                </a:solidFill>
              </a:rPr>
              <a:t>вплив</a:t>
            </a:r>
            <a:r>
              <a:rPr lang="ru-RU" sz="2800" dirty="0">
                <a:solidFill>
                  <a:schemeClr val="tx1"/>
                </a:solidFill>
              </a:rPr>
              <a:t> на </a:t>
            </a:r>
            <a:r>
              <a:rPr lang="ru-RU" sz="2800" dirty="0" err="1">
                <a:solidFill>
                  <a:schemeClr val="tx1"/>
                </a:solidFill>
              </a:rPr>
              <a:t>міжнародні</a:t>
            </a:r>
            <a:r>
              <a:rPr lang="ru-RU" sz="2800" dirty="0">
                <a:solidFill>
                  <a:schemeClr val="tx1"/>
                </a:solidFill>
              </a:rPr>
              <a:t> </a:t>
            </a:r>
            <a:r>
              <a:rPr lang="ru-RU" sz="2800" dirty="0" err="1">
                <a:solidFill>
                  <a:schemeClr val="tx1"/>
                </a:solidFill>
              </a:rPr>
              <a:t>справи</a:t>
            </a:r>
            <a:r>
              <a:rPr lang="ru-RU" sz="2800" dirty="0">
                <a:solidFill>
                  <a:schemeClr val="tx1"/>
                </a:solidFill>
              </a:rPr>
              <a:t> </a:t>
            </a:r>
            <a:r>
              <a:rPr lang="ru-RU" sz="2800" dirty="0" err="1">
                <a:solidFill>
                  <a:schemeClr val="tx1"/>
                </a:solidFill>
              </a:rPr>
              <a:t>може</a:t>
            </a:r>
            <a:r>
              <a:rPr lang="ru-RU" sz="2800" dirty="0">
                <a:solidFill>
                  <a:schemeClr val="tx1"/>
                </a:solidFill>
              </a:rPr>
              <a:t> </a:t>
            </a:r>
            <a:r>
              <a:rPr lang="ru-RU" sz="2800" dirty="0" err="1">
                <a:solidFill>
                  <a:schemeClr val="tx1"/>
                </a:solidFill>
              </a:rPr>
              <a:t>мати</a:t>
            </a:r>
            <a:r>
              <a:rPr lang="ru-RU" sz="2800" dirty="0">
                <a:solidFill>
                  <a:schemeClr val="tx1"/>
                </a:solidFill>
              </a:rPr>
              <a:t> </a:t>
            </a:r>
            <a:r>
              <a:rPr lang="ru-RU" sz="2800" dirty="0" err="1">
                <a:solidFill>
                  <a:schemeClr val="tx1"/>
                </a:solidFill>
              </a:rPr>
              <a:t>країна</a:t>
            </a:r>
            <a:r>
              <a:rPr lang="ru-RU" sz="2800" dirty="0">
                <a:solidFill>
                  <a:schemeClr val="tx1"/>
                </a:solidFill>
              </a:rPr>
              <a:t> з </a:t>
            </a:r>
            <a:r>
              <a:rPr lang="ru-RU" sz="2800" dirty="0" err="1">
                <a:solidFill>
                  <a:schemeClr val="tx1"/>
                </a:solidFill>
              </a:rPr>
              <a:t>населенням</a:t>
            </a:r>
            <a:r>
              <a:rPr lang="ru-RU" sz="2800" dirty="0">
                <a:solidFill>
                  <a:schemeClr val="tx1"/>
                </a:solidFill>
              </a:rPr>
              <a:t> не </a:t>
            </a:r>
            <a:r>
              <a:rPr lang="ru-RU" sz="2800" dirty="0" err="1">
                <a:solidFill>
                  <a:schemeClr val="tx1"/>
                </a:solidFill>
              </a:rPr>
              <a:t>менше</a:t>
            </a:r>
            <a:r>
              <a:rPr lang="ru-RU" sz="2800" dirty="0">
                <a:solidFill>
                  <a:schemeClr val="tx1"/>
                </a:solidFill>
              </a:rPr>
              <a:t> 50 млн </a:t>
            </a:r>
            <a:r>
              <a:rPr lang="ru-RU" sz="2800" dirty="0" err="1">
                <a:solidFill>
                  <a:schemeClr val="tx1"/>
                </a:solidFill>
              </a:rPr>
              <a:t>осіб</a:t>
            </a:r>
            <a:r>
              <a:rPr lang="ru-RU" sz="2800" dirty="0">
                <a:solidFill>
                  <a:schemeClr val="tx1"/>
                </a:solidFill>
              </a:rPr>
              <a:t>.</a:t>
            </a:r>
            <a:endParaRPr lang="uk-UA" sz="2800" dirty="0">
              <a:solidFill>
                <a:schemeClr val="tx1"/>
              </a:solidFill>
            </a:endParaRPr>
          </a:p>
        </p:txBody>
      </p:sp>
      <p:sp>
        <p:nvSpPr>
          <p:cNvPr id="5" name="Заголовок 1">
            <a:extLst>
              <a:ext uri="{FF2B5EF4-FFF2-40B4-BE49-F238E27FC236}">
                <a16:creationId xmlns:a16="http://schemas.microsoft.com/office/drawing/2014/main" id="{1F64D90E-2BF9-4220-8CBF-8D21D447F2E3}"/>
              </a:ext>
            </a:extLst>
          </p:cNvPr>
          <p:cNvSpPr>
            <a:spLocks noGrp="1"/>
          </p:cNvSpPr>
          <p:nvPr>
            <p:ph type="title"/>
          </p:nvPr>
        </p:nvSpPr>
        <p:spPr>
          <a:xfrm>
            <a:off x="636111" y="0"/>
            <a:ext cx="9875838" cy="1355725"/>
          </a:xfrm>
        </p:spPr>
        <p:txBody>
          <a:bodyPr/>
          <a:lstStyle/>
          <a:p>
            <a:r>
              <a:rPr lang="uk-UA" b="1" dirty="0">
                <a:solidFill>
                  <a:schemeClr val="tx2"/>
                </a:solidFill>
              </a:rPr>
              <a:t>Чинники сили держави: </a:t>
            </a:r>
          </a:p>
        </p:txBody>
      </p:sp>
    </p:spTree>
    <p:extLst>
      <p:ext uri="{BB962C8B-B14F-4D97-AF65-F5344CB8AC3E}">
        <p14:creationId xmlns:p14="http://schemas.microsoft.com/office/powerpoint/2010/main" val="4258711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1089DDCA-53E6-4CB3-9565-9604499EE37A}"/>
              </a:ext>
            </a:extLst>
          </p:cNvPr>
          <p:cNvSpPr>
            <a:spLocks noGrp="1"/>
          </p:cNvSpPr>
          <p:nvPr>
            <p:ph sz="half" idx="1"/>
          </p:nvPr>
        </p:nvSpPr>
        <p:spPr>
          <a:xfrm>
            <a:off x="495301" y="1181100"/>
            <a:ext cx="5600700" cy="5391150"/>
          </a:xfrm>
        </p:spPr>
        <p:txBody>
          <a:bodyPr>
            <a:normAutofit fontScale="77500" lnSpcReduction="20000"/>
          </a:bodyPr>
          <a:lstStyle/>
          <a:p>
            <a:r>
              <a:rPr lang="uk-UA" sz="2800" b="1" dirty="0">
                <a:solidFill>
                  <a:schemeClr val="accent1">
                    <a:lumMod val="50000"/>
                  </a:schemeClr>
                </a:solidFill>
                <a:effectLst/>
                <a:latin typeface="Times New Roman" panose="02020603050405020304" pitchFamily="18" charset="0"/>
                <a:ea typeface="Times New Roman" panose="02020603050405020304" pitchFamily="18" charset="0"/>
              </a:rPr>
              <a:t>Національний характер</a:t>
            </a:r>
          </a:p>
          <a:p>
            <a:pPr algn="just"/>
            <a:r>
              <a:rPr lang="uk-UA" sz="2800" dirty="0">
                <a:solidFill>
                  <a:schemeClr val="tx1"/>
                </a:solidFill>
                <a:effectLst/>
                <a:ea typeface="Times New Roman" panose="02020603050405020304" pitchFamily="18" charset="0"/>
              </a:rPr>
              <a:t>є одним із кваліфікаційних вимірів населення. Він випливає з його корінного традиційного буття, історичного досвіду та народної філософії. Кожний народ наділений певними психологічними особливостями. Наприклад: французи схильні до академічного формалізму; для англійців характерний індивідуалізм; німцям притаманні деструктивні політичні та військові нахили, традиційна брутальність; для американців — прагматизм, ідеалізм, ставка на успіх, як мірило правди; для росіян властива "широка душа", крайня самопожертва, містична </a:t>
            </a:r>
            <a:r>
              <a:rPr lang="uk-UA" sz="2800" dirty="0" err="1">
                <a:solidFill>
                  <a:schemeClr val="tx1"/>
                </a:solidFill>
                <a:effectLst/>
                <a:ea typeface="Times New Roman" panose="02020603050405020304" pitchFamily="18" charset="0"/>
              </a:rPr>
              <a:t>месійність</a:t>
            </a:r>
            <a:r>
              <a:rPr lang="uk-UA" sz="2800" dirty="0">
                <a:solidFill>
                  <a:schemeClr val="tx1"/>
                </a:solidFill>
                <a:effectLst/>
                <a:ea typeface="Times New Roman" panose="02020603050405020304" pitchFamily="18" charset="0"/>
              </a:rPr>
              <a:t>, невгамовність, агресивність, брутальна єхидність; українці — "романтичні душею", політично наївні, індивідуальні, неорганізовані, схильні до поширення пліток.</a:t>
            </a:r>
          </a:p>
        </p:txBody>
      </p:sp>
      <p:sp>
        <p:nvSpPr>
          <p:cNvPr id="4" name="Місце для вмісту 3">
            <a:extLst>
              <a:ext uri="{FF2B5EF4-FFF2-40B4-BE49-F238E27FC236}">
                <a16:creationId xmlns:a16="http://schemas.microsoft.com/office/drawing/2014/main" id="{6153E133-E391-43C1-A6C4-583F4C808E0D}"/>
              </a:ext>
            </a:extLst>
          </p:cNvPr>
          <p:cNvSpPr>
            <a:spLocks noGrp="1"/>
          </p:cNvSpPr>
          <p:nvPr>
            <p:ph sz="half" idx="2"/>
          </p:nvPr>
        </p:nvSpPr>
        <p:spPr>
          <a:xfrm>
            <a:off x="6236811" y="1181100"/>
            <a:ext cx="5631501" cy="5044281"/>
          </a:xfrm>
        </p:spPr>
        <p:txBody>
          <a:bodyPr>
            <a:normAutofit fontScale="77500" lnSpcReduction="20000"/>
          </a:bodyPr>
          <a:lstStyle/>
          <a:p>
            <a:pPr algn="just"/>
            <a:r>
              <a:rPr lang="uk-UA" sz="2800" b="1" dirty="0">
                <a:solidFill>
                  <a:schemeClr val="accent1">
                    <a:lumMod val="50000"/>
                  </a:schemeClr>
                </a:solidFill>
              </a:rPr>
              <a:t>Природні ресурси </a:t>
            </a:r>
          </a:p>
          <a:p>
            <a:pPr algn="just"/>
            <a:r>
              <a:rPr lang="uk-UA" sz="2800" dirty="0">
                <a:solidFill>
                  <a:schemeClr val="tx1"/>
                </a:solidFill>
              </a:rPr>
              <a:t>Країна з великими ресурсами потенційно перебуває у вигідному становищі (наприклад, газова криза у стосунках Україна — </a:t>
            </a:r>
            <a:r>
              <a:rPr lang="uk-UA" sz="2800" dirty="0" err="1">
                <a:solidFill>
                  <a:schemeClr val="tx1"/>
                </a:solidFill>
              </a:rPr>
              <a:t>росія</a:t>
            </a:r>
            <a:r>
              <a:rPr lang="uk-UA" sz="2800" dirty="0">
                <a:solidFill>
                  <a:schemeClr val="tx1"/>
                </a:solidFill>
              </a:rPr>
              <a:t>), але за умови, що вона має змогу їх експлуатувати. </a:t>
            </a:r>
            <a:r>
              <a:rPr lang="uk-UA" sz="2800" dirty="0" err="1">
                <a:solidFill>
                  <a:schemeClr val="tx1"/>
                </a:solidFill>
              </a:rPr>
              <a:t>росія</a:t>
            </a:r>
            <a:r>
              <a:rPr lang="uk-UA" sz="2800" dirty="0">
                <a:solidFill>
                  <a:schemeClr val="tx1"/>
                </a:solidFill>
              </a:rPr>
              <a:t>, наприклад, не завжди може освоювати природні ресурси Сибіру. Заїр і Замбія, багаті на природні ресурси, не мають індустріальної та економічної баз для їх розроблення. Арабські країни, навпаки, завдяки покладам нафти, зміцнили свій економічний потенціал і стали важливим чинником міжнародної політики.</a:t>
            </a:r>
          </a:p>
        </p:txBody>
      </p:sp>
      <p:sp>
        <p:nvSpPr>
          <p:cNvPr id="5" name="Заголовок 1">
            <a:extLst>
              <a:ext uri="{FF2B5EF4-FFF2-40B4-BE49-F238E27FC236}">
                <a16:creationId xmlns:a16="http://schemas.microsoft.com/office/drawing/2014/main" id="{1F64D90E-2BF9-4220-8CBF-8D21D447F2E3}"/>
              </a:ext>
            </a:extLst>
          </p:cNvPr>
          <p:cNvSpPr>
            <a:spLocks noGrp="1"/>
          </p:cNvSpPr>
          <p:nvPr>
            <p:ph type="title"/>
          </p:nvPr>
        </p:nvSpPr>
        <p:spPr>
          <a:xfrm>
            <a:off x="636111" y="0"/>
            <a:ext cx="9875838" cy="1355725"/>
          </a:xfrm>
        </p:spPr>
        <p:txBody>
          <a:bodyPr/>
          <a:lstStyle/>
          <a:p>
            <a:r>
              <a:rPr lang="uk-UA" b="1" dirty="0">
                <a:solidFill>
                  <a:schemeClr val="tx2"/>
                </a:solidFill>
              </a:rPr>
              <a:t>Чинники сили держави: </a:t>
            </a:r>
          </a:p>
        </p:txBody>
      </p:sp>
    </p:spTree>
    <p:extLst>
      <p:ext uri="{BB962C8B-B14F-4D97-AF65-F5344CB8AC3E}">
        <p14:creationId xmlns:p14="http://schemas.microsoft.com/office/powerpoint/2010/main" val="1562374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7F3797-3220-4425-90F2-F024C0765E83}"/>
              </a:ext>
            </a:extLst>
          </p:cNvPr>
          <p:cNvSpPr>
            <a:spLocks noGrp="1"/>
          </p:cNvSpPr>
          <p:nvPr>
            <p:ph type="title"/>
          </p:nvPr>
        </p:nvSpPr>
        <p:spPr/>
        <p:txBody>
          <a:bodyPr/>
          <a:lstStyle/>
          <a:p>
            <a:r>
              <a:rPr lang="uk-UA" dirty="0">
                <a:solidFill>
                  <a:schemeClr val="accent1">
                    <a:lumMod val="50000"/>
                  </a:schemeClr>
                </a:solidFill>
              </a:rPr>
              <a:t>План</a:t>
            </a:r>
            <a:r>
              <a:rPr lang="uk-UA" dirty="0"/>
              <a:t> </a:t>
            </a:r>
          </a:p>
        </p:txBody>
      </p:sp>
      <p:sp>
        <p:nvSpPr>
          <p:cNvPr id="3" name="Місце для вмісту 2">
            <a:extLst>
              <a:ext uri="{FF2B5EF4-FFF2-40B4-BE49-F238E27FC236}">
                <a16:creationId xmlns:a16="http://schemas.microsoft.com/office/drawing/2014/main" id="{E6414ECC-A618-4848-A008-A5B4BA0914E2}"/>
              </a:ext>
            </a:extLst>
          </p:cNvPr>
          <p:cNvSpPr>
            <a:spLocks noGrp="1"/>
          </p:cNvSpPr>
          <p:nvPr>
            <p:ph idx="1"/>
          </p:nvPr>
        </p:nvSpPr>
        <p:spPr>
          <a:xfrm>
            <a:off x="1143000" y="2057400"/>
            <a:ext cx="9274629" cy="4038600"/>
          </a:xfrm>
        </p:spPr>
        <p:txBody>
          <a:bodyPr/>
          <a:lstStyle/>
          <a:p>
            <a:pPr marL="342900" lvl="0" indent="-342900" algn="just" fontAlgn="auto">
              <a:lnSpc>
                <a:spcPts val="1800"/>
              </a:lnSpc>
              <a:buFont typeface="+mj-lt"/>
              <a:buAutoNum type="arabicPeriod"/>
              <a:tabLst>
                <a:tab pos="180340" algn="l"/>
                <a:tab pos="5029200" algn="l"/>
              </a:tabLst>
            </a:pPr>
            <a:r>
              <a:rPr lang="uk-UA" sz="2800" dirty="0">
                <a:solidFill>
                  <a:srgbClr val="000000"/>
                </a:solidFill>
                <a:effectLst/>
                <a:latin typeface="Times New Roman" panose="02020603050405020304" pitchFamily="18" charset="0"/>
                <a:ea typeface="Times New Roman" panose="02020603050405020304" pitchFamily="18" charset="0"/>
              </a:rPr>
              <a:t>Міжнародне співробітництво та його суть. </a:t>
            </a:r>
            <a:endParaRPr lang="uk-UA" sz="2800" dirty="0">
              <a:effectLst/>
              <a:latin typeface="Times New Roman" panose="02020603050405020304" pitchFamily="18" charset="0"/>
              <a:ea typeface="Times New Roman" panose="02020603050405020304" pitchFamily="18" charset="0"/>
            </a:endParaRPr>
          </a:p>
          <a:p>
            <a:pPr marL="342900" lvl="0" indent="-342900" algn="just" fontAlgn="auto">
              <a:lnSpc>
                <a:spcPts val="1800"/>
              </a:lnSpc>
              <a:buFont typeface="+mj-lt"/>
              <a:buAutoNum type="arabicPeriod"/>
              <a:tabLst>
                <a:tab pos="180340" algn="l"/>
                <a:tab pos="5029200" algn="l"/>
              </a:tabLst>
            </a:pPr>
            <a:r>
              <a:rPr lang="uk-UA" sz="2800" dirty="0">
                <a:solidFill>
                  <a:srgbClr val="000000"/>
                </a:solidFill>
                <a:effectLst/>
                <a:latin typeface="Times New Roman" panose="02020603050405020304" pitchFamily="18" charset="0"/>
                <a:ea typeface="Times New Roman" panose="02020603050405020304" pitchFamily="18" charset="0"/>
              </a:rPr>
              <a:t>Сучасні форми міжнародного співробітництва. </a:t>
            </a:r>
            <a:endParaRPr lang="uk-UA" sz="2800" dirty="0">
              <a:effectLst/>
              <a:latin typeface="Times New Roman" panose="02020603050405020304" pitchFamily="18" charset="0"/>
              <a:ea typeface="Times New Roman" panose="02020603050405020304" pitchFamily="18" charset="0"/>
            </a:endParaRPr>
          </a:p>
          <a:p>
            <a:pPr marL="342900" lvl="0" indent="-342900" algn="just" fontAlgn="auto">
              <a:lnSpc>
                <a:spcPts val="1800"/>
              </a:lnSpc>
              <a:buFont typeface="+mj-lt"/>
              <a:buAutoNum type="arabicPeriod"/>
              <a:tabLst>
                <a:tab pos="180340" algn="l"/>
                <a:tab pos="5029200" algn="l"/>
              </a:tabLst>
            </a:pPr>
            <a:r>
              <a:rPr lang="uk-UA" sz="2800" dirty="0">
                <a:solidFill>
                  <a:srgbClr val="000000"/>
                </a:solidFill>
                <a:effectLst/>
                <a:latin typeface="Times New Roman" panose="02020603050405020304" pitchFamily="18" charset="0"/>
                <a:ea typeface="Times New Roman" panose="02020603050405020304" pitchFamily="18" charset="0"/>
              </a:rPr>
              <a:t>Зміст поняття «міжнародний конфлікт».</a:t>
            </a:r>
            <a:endParaRPr lang="uk-UA" sz="2800" dirty="0">
              <a:effectLst/>
              <a:latin typeface="Times New Roman" panose="02020603050405020304" pitchFamily="18" charset="0"/>
              <a:ea typeface="Times New Roman" panose="02020603050405020304" pitchFamily="18" charset="0"/>
            </a:endParaRPr>
          </a:p>
          <a:p>
            <a:pPr marL="342900" lvl="0" indent="-342900" algn="just" fontAlgn="auto">
              <a:lnSpc>
                <a:spcPts val="1800"/>
              </a:lnSpc>
              <a:buFont typeface="+mj-lt"/>
              <a:buAutoNum type="arabicPeriod"/>
              <a:tabLst>
                <a:tab pos="180340" algn="l"/>
                <a:tab pos="5029200" algn="l"/>
              </a:tabLst>
            </a:pPr>
            <a:r>
              <a:rPr lang="uk-UA" sz="2800" dirty="0">
                <a:solidFill>
                  <a:srgbClr val="000000"/>
                </a:solidFill>
                <a:effectLst/>
                <a:latin typeface="Times New Roman" panose="02020603050405020304" pitchFamily="18" charset="0"/>
                <a:ea typeface="Times New Roman" panose="02020603050405020304" pitchFamily="18" charset="0"/>
              </a:rPr>
              <a:t>Загальна характеристика моделей міжнародної безпеки.</a:t>
            </a:r>
            <a:endParaRPr lang="uk-UA" sz="2800" dirty="0">
              <a:effectLst/>
              <a:latin typeface="Times New Roman" panose="02020603050405020304" pitchFamily="18" charset="0"/>
              <a:ea typeface="Times New Roman" panose="02020603050405020304" pitchFamily="18" charset="0"/>
            </a:endParaRPr>
          </a:p>
          <a:p>
            <a:endParaRPr lang="uk-UA" dirty="0"/>
          </a:p>
        </p:txBody>
      </p:sp>
    </p:spTree>
    <p:extLst>
      <p:ext uri="{BB962C8B-B14F-4D97-AF65-F5344CB8AC3E}">
        <p14:creationId xmlns:p14="http://schemas.microsoft.com/office/powerpoint/2010/main" val="2245480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1089DDCA-53E6-4CB3-9565-9604499EE37A}"/>
              </a:ext>
            </a:extLst>
          </p:cNvPr>
          <p:cNvSpPr>
            <a:spLocks noGrp="1"/>
          </p:cNvSpPr>
          <p:nvPr>
            <p:ph sz="half" idx="1"/>
          </p:nvPr>
        </p:nvSpPr>
        <p:spPr>
          <a:xfrm>
            <a:off x="495301" y="1181100"/>
            <a:ext cx="5600700" cy="5391150"/>
          </a:xfrm>
        </p:spPr>
        <p:txBody>
          <a:bodyPr>
            <a:normAutofit fontScale="85000" lnSpcReduction="20000"/>
          </a:bodyPr>
          <a:lstStyle/>
          <a:p>
            <a:r>
              <a:rPr lang="uk-UA" sz="2800" b="1" dirty="0">
                <a:solidFill>
                  <a:schemeClr val="accent1">
                    <a:lumMod val="50000"/>
                  </a:schemeClr>
                </a:solidFill>
                <a:effectLst/>
                <a:latin typeface="Times New Roman" panose="02020603050405020304" pitchFamily="18" charset="0"/>
                <a:ea typeface="Times New Roman" panose="02020603050405020304" pitchFamily="18" charset="0"/>
              </a:rPr>
              <a:t>Воля</a:t>
            </a:r>
          </a:p>
          <a:p>
            <a:pPr algn="just"/>
            <a:r>
              <a:rPr lang="ru-RU" sz="2800" dirty="0" err="1">
                <a:solidFill>
                  <a:schemeClr val="tx1"/>
                </a:solidFill>
                <a:effectLst/>
                <a:ea typeface="Times New Roman" panose="02020603050405020304" pitchFamily="18" charset="0"/>
              </a:rPr>
              <a:t>Цей</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показник</a:t>
            </a:r>
            <a:r>
              <a:rPr lang="ru-RU" sz="2800" dirty="0">
                <a:solidFill>
                  <a:schemeClr val="tx1"/>
                </a:solidFill>
                <a:effectLst/>
                <a:ea typeface="Times New Roman" panose="02020603050405020304" pitchFamily="18" charset="0"/>
              </a:rPr>
              <a:t> не </a:t>
            </a:r>
            <a:r>
              <a:rPr lang="ru-RU" sz="2800" dirty="0" err="1">
                <a:solidFill>
                  <a:schemeClr val="tx1"/>
                </a:solidFill>
                <a:effectLst/>
                <a:ea typeface="Times New Roman" panose="02020603050405020304" pitchFamily="18" charset="0"/>
              </a:rPr>
              <a:t>підлягає</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кількісному</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виміру</a:t>
            </a:r>
            <a:r>
              <a:rPr lang="ru-RU" sz="2800" dirty="0">
                <a:solidFill>
                  <a:schemeClr val="tx1"/>
                </a:solidFill>
                <a:effectLst/>
                <a:ea typeface="Times New Roman" panose="02020603050405020304" pitchFamily="18" charset="0"/>
              </a:rPr>
              <a:t>. Але без </a:t>
            </a:r>
            <a:r>
              <a:rPr lang="ru-RU" sz="2800" dirty="0" err="1">
                <a:solidFill>
                  <a:schemeClr val="tx1"/>
                </a:solidFill>
                <a:effectLst/>
                <a:ea typeface="Times New Roman" panose="02020603050405020304" pitchFamily="18" charset="0"/>
              </a:rPr>
              <a:t>волі</a:t>
            </a:r>
            <a:r>
              <a:rPr lang="ru-RU" sz="2800" dirty="0">
                <a:solidFill>
                  <a:schemeClr val="tx1"/>
                </a:solidFill>
                <a:effectLst/>
                <a:ea typeface="Times New Roman" panose="02020603050405020304" pitchFamily="18" charset="0"/>
              </a:rPr>
              <a:t>, без </a:t>
            </a:r>
            <a:r>
              <a:rPr lang="ru-RU" sz="2800" dirty="0" err="1">
                <a:solidFill>
                  <a:schemeClr val="tx1"/>
                </a:solidFill>
                <a:effectLst/>
                <a:ea typeface="Times New Roman" panose="02020603050405020304" pitchFamily="18" charset="0"/>
              </a:rPr>
              <a:t>бажання</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використати</a:t>
            </a:r>
            <a:r>
              <a:rPr lang="ru-RU" sz="2800" dirty="0">
                <a:solidFill>
                  <a:schemeClr val="tx1"/>
                </a:solidFill>
                <a:effectLst/>
                <a:ea typeface="Times New Roman" panose="02020603050405020304" pitchFamily="18" charset="0"/>
              </a:rPr>
              <a:t> все, про </a:t>
            </a:r>
            <a:r>
              <a:rPr lang="ru-RU" sz="2800" dirty="0" err="1">
                <a:solidFill>
                  <a:schemeClr val="tx1"/>
                </a:solidFill>
                <a:effectLst/>
                <a:ea typeface="Times New Roman" panose="02020603050405020304" pitchFamily="18" charset="0"/>
              </a:rPr>
              <a:t>що</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йшлося</a:t>
            </a:r>
            <a:r>
              <a:rPr lang="ru-RU" sz="2800" dirty="0">
                <a:solidFill>
                  <a:schemeClr val="tx1"/>
                </a:solidFill>
                <a:effectLst/>
                <a:ea typeface="Times New Roman" panose="02020603050405020304" pitchFamily="18" charset="0"/>
              </a:rPr>
              <a:t>, в </a:t>
            </a:r>
            <a:r>
              <a:rPr lang="ru-RU" sz="2800" dirty="0" err="1">
                <a:solidFill>
                  <a:schemeClr val="tx1"/>
                </a:solidFill>
                <a:effectLst/>
                <a:ea typeface="Times New Roman" panose="02020603050405020304" pitchFamily="18" charset="0"/>
              </a:rPr>
              <a:t>інтересах</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своєї</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держави</a:t>
            </a:r>
            <a:r>
              <a:rPr lang="ru-RU" sz="2800" dirty="0">
                <a:solidFill>
                  <a:schemeClr val="tx1"/>
                </a:solidFill>
                <a:effectLst/>
                <a:ea typeface="Times New Roman" panose="02020603050405020304" pitchFamily="18" charset="0"/>
              </a:rPr>
              <a:t>, не </a:t>
            </a:r>
            <a:r>
              <a:rPr lang="ru-RU" sz="2800" dirty="0" err="1">
                <a:solidFill>
                  <a:schemeClr val="tx1"/>
                </a:solidFill>
                <a:effectLst/>
                <a:ea typeface="Times New Roman" panose="02020603050405020304" pitchFamily="18" charset="0"/>
              </a:rPr>
              <a:t>може</a:t>
            </a:r>
            <a:r>
              <a:rPr lang="ru-RU" sz="2800" dirty="0">
                <a:solidFill>
                  <a:schemeClr val="tx1"/>
                </a:solidFill>
                <a:effectLst/>
                <a:ea typeface="Times New Roman" panose="02020603050405020304" pitchFamily="18" charset="0"/>
              </a:rPr>
              <a:t> бути й </a:t>
            </a:r>
            <a:r>
              <a:rPr lang="ru-RU" sz="2800" dirty="0" err="1">
                <a:solidFill>
                  <a:schemeClr val="tx1"/>
                </a:solidFill>
                <a:effectLst/>
                <a:ea typeface="Times New Roman" panose="02020603050405020304" pitchFamily="18" charset="0"/>
              </a:rPr>
              <a:t>мови</a:t>
            </a:r>
            <a:r>
              <a:rPr lang="ru-RU" sz="2800" dirty="0">
                <a:solidFill>
                  <a:schemeClr val="tx1"/>
                </a:solidFill>
                <a:effectLst/>
                <a:ea typeface="Times New Roman" panose="02020603050405020304" pitchFamily="18" charset="0"/>
              </a:rPr>
              <a:t> про </a:t>
            </a:r>
            <a:r>
              <a:rPr lang="ru-RU" sz="2800" dirty="0" err="1">
                <a:solidFill>
                  <a:schemeClr val="tx1"/>
                </a:solidFill>
                <a:effectLst/>
                <a:ea typeface="Times New Roman" panose="02020603050405020304" pitchFamily="18" charset="0"/>
              </a:rPr>
              <a:t>міжнародну</a:t>
            </a:r>
            <a:r>
              <a:rPr lang="ru-RU" sz="2800" dirty="0">
                <a:solidFill>
                  <a:schemeClr val="tx1"/>
                </a:solidFill>
                <a:effectLst/>
                <a:ea typeface="Times New Roman" panose="02020603050405020304" pitchFamily="18" charset="0"/>
              </a:rPr>
              <a:t> силу. </a:t>
            </a:r>
            <a:r>
              <a:rPr lang="ru-RU" sz="2800" dirty="0" err="1">
                <a:solidFill>
                  <a:schemeClr val="tx1"/>
                </a:solidFill>
                <a:effectLst/>
                <a:ea typeface="Times New Roman" panose="02020603050405020304" pitchFamily="18" charset="0"/>
              </a:rPr>
              <a:t>Наприклад</a:t>
            </a:r>
            <a:r>
              <a:rPr lang="ru-RU" sz="2800" dirty="0">
                <a:solidFill>
                  <a:schemeClr val="tx1"/>
                </a:solidFill>
                <a:effectLst/>
                <a:ea typeface="Times New Roman" panose="02020603050405020304" pitchFamily="18" charset="0"/>
              </a:rPr>
              <a:t>, 1982 p., коли Аргентина </a:t>
            </a:r>
            <a:r>
              <a:rPr lang="ru-RU" sz="2800" dirty="0" err="1">
                <a:solidFill>
                  <a:schemeClr val="tx1"/>
                </a:solidFill>
                <a:effectLst/>
                <a:ea typeface="Times New Roman" panose="02020603050405020304" pitchFamily="18" charset="0"/>
              </a:rPr>
              <a:t>захопила</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Фолклендські</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острови</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Великобританія</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здивувала</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світ</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стійкою</a:t>
            </a:r>
            <a:r>
              <a:rPr lang="ru-RU" sz="2800" dirty="0">
                <a:solidFill>
                  <a:schemeClr val="tx1"/>
                </a:solidFill>
                <a:effectLst/>
                <a:ea typeface="Times New Roman" panose="02020603050405020304" pitchFamily="18" charset="0"/>
              </a:rPr>
              <a:t> волею </a:t>
            </a:r>
            <a:r>
              <a:rPr lang="ru-RU" sz="2800" dirty="0" err="1">
                <a:solidFill>
                  <a:schemeClr val="tx1"/>
                </a:solidFill>
                <a:effectLst/>
                <a:ea typeface="Times New Roman" panose="02020603050405020304" pitchFamily="18" charset="0"/>
              </a:rPr>
              <a:t>правлячих</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кіл</a:t>
            </a:r>
            <a:r>
              <a:rPr lang="ru-RU" sz="2800" dirty="0">
                <a:solidFill>
                  <a:schemeClr val="tx1"/>
                </a:solidFill>
                <a:effectLst/>
                <a:ea typeface="Times New Roman" panose="02020603050405020304" pitchFamily="18" charset="0"/>
              </a:rPr>
              <a:t> і </a:t>
            </a:r>
            <a:r>
              <a:rPr lang="ru-RU" sz="2800" dirty="0" err="1">
                <a:solidFill>
                  <a:schemeClr val="tx1"/>
                </a:solidFill>
                <a:effectLst/>
                <a:ea typeface="Times New Roman" panose="02020603050405020304" pitchFamily="18" charset="0"/>
              </a:rPr>
              <a:t>населення</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повернути</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острови</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під</a:t>
            </a:r>
            <a:r>
              <a:rPr lang="ru-RU" sz="2800" dirty="0">
                <a:solidFill>
                  <a:schemeClr val="tx1"/>
                </a:solidFill>
                <a:effectLst/>
                <a:ea typeface="Times New Roman" panose="02020603050405020304" pitchFamily="18" charset="0"/>
              </a:rPr>
              <a:t> свою </a:t>
            </a:r>
            <a:r>
              <a:rPr lang="ru-RU" sz="2800" dirty="0" err="1">
                <a:solidFill>
                  <a:schemeClr val="tx1"/>
                </a:solidFill>
                <a:effectLst/>
                <a:ea typeface="Times New Roman" panose="02020603050405020304" pitchFamily="18" charset="0"/>
              </a:rPr>
              <a:t>владу</a:t>
            </a:r>
            <a:r>
              <a:rPr lang="ru-RU" sz="2800" dirty="0">
                <a:solidFill>
                  <a:schemeClr val="tx1"/>
                </a:solidFill>
                <a:effectLst/>
                <a:ea typeface="Times New Roman" panose="02020603050405020304" pitchFamily="18" charset="0"/>
              </a:rPr>
              <a:t>.</a:t>
            </a:r>
            <a:endParaRPr lang="uk-UA" sz="2800" dirty="0">
              <a:solidFill>
                <a:schemeClr val="tx1"/>
              </a:solidFill>
              <a:effectLst/>
              <a:ea typeface="Times New Roman" panose="02020603050405020304" pitchFamily="18" charset="0"/>
            </a:endParaRPr>
          </a:p>
        </p:txBody>
      </p:sp>
      <p:sp>
        <p:nvSpPr>
          <p:cNvPr id="4" name="Місце для вмісту 3">
            <a:extLst>
              <a:ext uri="{FF2B5EF4-FFF2-40B4-BE49-F238E27FC236}">
                <a16:creationId xmlns:a16="http://schemas.microsoft.com/office/drawing/2014/main" id="{6153E133-E391-43C1-A6C4-583F4C808E0D}"/>
              </a:ext>
            </a:extLst>
          </p:cNvPr>
          <p:cNvSpPr>
            <a:spLocks noGrp="1"/>
          </p:cNvSpPr>
          <p:nvPr>
            <p:ph sz="half" idx="2"/>
          </p:nvPr>
        </p:nvSpPr>
        <p:spPr>
          <a:xfrm>
            <a:off x="6236811" y="1181100"/>
            <a:ext cx="5631501" cy="5044281"/>
          </a:xfrm>
        </p:spPr>
        <p:txBody>
          <a:bodyPr>
            <a:normAutofit fontScale="85000" lnSpcReduction="20000"/>
          </a:bodyPr>
          <a:lstStyle/>
          <a:p>
            <a:pPr algn="just"/>
            <a:r>
              <a:rPr lang="uk-UA" sz="2800" b="1" dirty="0">
                <a:solidFill>
                  <a:schemeClr val="accent1">
                    <a:lumMod val="50000"/>
                  </a:schemeClr>
                </a:solidFill>
              </a:rPr>
              <a:t>Індустріальний розвиток держави</a:t>
            </a:r>
          </a:p>
          <a:p>
            <a:pPr algn="just"/>
            <a:r>
              <a:rPr lang="uk-UA" sz="2800" dirty="0">
                <a:solidFill>
                  <a:schemeClr val="tx1"/>
                </a:solidFill>
                <a:effectLst/>
                <a:ea typeface="Times New Roman" panose="02020603050405020304" pitchFamily="18" charset="0"/>
              </a:rPr>
              <a:t>Усі військові конфлікти </a:t>
            </a:r>
            <a:r>
              <a:rPr lang="en-US" sz="2800" dirty="0">
                <a:solidFill>
                  <a:schemeClr val="tx1"/>
                </a:solidFill>
                <a:effectLst/>
                <a:ea typeface="Times New Roman" panose="02020603050405020304" pitchFamily="18" charset="0"/>
              </a:rPr>
              <a:t>XIX—XX </a:t>
            </a:r>
            <a:r>
              <a:rPr lang="uk-UA" sz="2800" dirty="0">
                <a:solidFill>
                  <a:schemeClr val="tx1"/>
                </a:solidFill>
                <a:effectLst/>
                <a:ea typeface="Times New Roman" panose="02020603050405020304" pitchFamily="18" charset="0"/>
              </a:rPr>
              <a:t>ст. підтверджували висновок: перемогу здобували країни з вищою індустріальною базою. Наслідком індустріальної могутності країни є досягнення вищого рівня життя, що створює ситуацію політичної стабільності в країні. Так, німецький народ підтримав Гітлера тому, що він, націоналізувавши індустрію, вивів Німеччину з глибокої депресії. Водночас зміцнення індустріальної могутності держави збільшує її потребу в нових ресурсах, а це призводить до потенційної </a:t>
            </a:r>
            <a:r>
              <a:rPr lang="uk-UA" sz="2800" dirty="0" err="1">
                <a:solidFill>
                  <a:schemeClr val="tx1"/>
                </a:solidFill>
                <a:effectLst/>
                <a:ea typeface="Times New Roman" panose="02020603050405020304" pitchFamily="18" charset="0"/>
              </a:rPr>
              <a:t>зележності</a:t>
            </a:r>
            <a:r>
              <a:rPr lang="uk-UA" sz="2800" dirty="0">
                <a:solidFill>
                  <a:schemeClr val="tx1"/>
                </a:solidFill>
                <a:effectLst/>
                <a:ea typeface="Times New Roman" panose="02020603050405020304" pitchFamily="18" charset="0"/>
              </a:rPr>
              <a:t> від інших країн, особливо у сфері енергоносіїв, якими країни забезпечені украй нерівномірно.</a:t>
            </a:r>
          </a:p>
          <a:p>
            <a:pPr algn="just"/>
            <a:endParaRPr lang="uk-UA" sz="2800" b="1" dirty="0">
              <a:solidFill>
                <a:schemeClr val="accent1">
                  <a:lumMod val="50000"/>
                </a:schemeClr>
              </a:solidFill>
            </a:endParaRPr>
          </a:p>
        </p:txBody>
      </p:sp>
      <p:sp>
        <p:nvSpPr>
          <p:cNvPr id="5" name="Заголовок 1">
            <a:extLst>
              <a:ext uri="{FF2B5EF4-FFF2-40B4-BE49-F238E27FC236}">
                <a16:creationId xmlns:a16="http://schemas.microsoft.com/office/drawing/2014/main" id="{1F64D90E-2BF9-4220-8CBF-8D21D447F2E3}"/>
              </a:ext>
            </a:extLst>
          </p:cNvPr>
          <p:cNvSpPr>
            <a:spLocks noGrp="1"/>
          </p:cNvSpPr>
          <p:nvPr>
            <p:ph type="title"/>
          </p:nvPr>
        </p:nvSpPr>
        <p:spPr>
          <a:xfrm>
            <a:off x="636111" y="0"/>
            <a:ext cx="9875838" cy="1355725"/>
          </a:xfrm>
        </p:spPr>
        <p:txBody>
          <a:bodyPr/>
          <a:lstStyle/>
          <a:p>
            <a:r>
              <a:rPr lang="uk-UA" b="1" dirty="0">
                <a:solidFill>
                  <a:schemeClr val="tx2"/>
                </a:solidFill>
              </a:rPr>
              <a:t>Чинники сили держави: </a:t>
            </a:r>
          </a:p>
        </p:txBody>
      </p:sp>
    </p:spTree>
    <p:extLst>
      <p:ext uri="{BB962C8B-B14F-4D97-AF65-F5344CB8AC3E}">
        <p14:creationId xmlns:p14="http://schemas.microsoft.com/office/powerpoint/2010/main" val="1520744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724D92DC-B370-485E-B202-E985EFDF712E}"/>
              </a:ext>
            </a:extLst>
          </p:cNvPr>
          <p:cNvSpPr>
            <a:spLocks noGrp="1"/>
          </p:cNvSpPr>
          <p:nvPr>
            <p:ph sz="half" idx="1"/>
          </p:nvPr>
        </p:nvSpPr>
        <p:spPr>
          <a:xfrm>
            <a:off x="636110" y="1450974"/>
            <a:ext cx="5269389" cy="4873625"/>
          </a:xfrm>
        </p:spPr>
        <p:txBody>
          <a:bodyPr>
            <a:normAutofit fontScale="92500" lnSpcReduction="20000"/>
          </a:bodyPr>
          <a:lstStyle/>
          <a:p>
            <a:r>
              <a:rPr lang="ru-RU" sz="3000" b="1" dirty="0" err="1">
                <a:solidFill>
                  <a:schemeClr val="accent1">
                    <a:lumMod val="50000"/>
                  </a:schemeClr>
                </a:solidFill>
                <a:effectLst/>
                <a:ea typeface="Times New Roman" panose="02020603050405020304" pitchFamily="18" charset="0"/>
              </a:rPr>
              <a:t>Політичне</a:t>
            </a:r>
            <a:r>
              <a:rPr lang="ru-RU" sz="3000" b="1" dirty="0">
                <a:solidFill>
                  <a:schemeClr val="accent1">
                    <a:lumMod val="50000"/>
                  </a:schemeClr>
                </a:solidFill>
                <a:effectLst/>
                <a:ea typeface="Times New Roman" panose="02020603050405020304" pitchFamily="18" charset="0"/>
              </a:rPr>
              <a:t> </a:t>
            </a:r>
            <a:r>
              <a:rPr lang="ru-RU" sz="3000" b="1" dirty="0" err="1">
                <a:solidFill>
                  <a:schemeClr val="accent1">
                    <a:lumMod val="50000"/>
                  </a:schemeClr>
                </a:solidFill>
                <a:effectLst/>
                <a:ea typeface="Times New Roman" panose="02020603050405020304" pitchFamily="18" charset="0"/>
              </a:rPr>
              <a:t>керівництво</a:t>
            </a:r>
            <a:r>
              <a:rPr lang="ru-RU" sz="3000" b="1" dirty="0">
                <a:solidFill>
                  <a:schemeClr val="accent1">
                    <a:lumMod val="50000"/>
                  </a:schemeClr>
                </a:solidFill>
                <a:effectLst/>
                <a:ea typeface="Times New Roman" panose="02020603050405020304" pitchFamily="18" charset="0"/>
              </a:rPr>
              <a:t> </a:t>
            </a:r>
          </a:p>
          <a:p>
            <a:pPr algn="just"/>
            <a:r>
              <a:rPr lang="uk-UA" sz="2400" dirty="0">
                <a:solidFill>
                  <a:schemeClr val="tx1"/>
                </a:solidFill>
              </a:rPr>
              <a:t>Політичне керівництво і внутрішня організація влади є також важливим чинником міжнародної сили держави. У період миру і процвітання переважають колективні форми керівництва. У кризові або військові часи країни потребують централізованого управління. І це однаково важливо як для демократичних, так і для авторитарних режимів. Політична фракційність зменшує політичну стабільність і відповідно підриває силу держави. Політичне керівництво відіграє неабияку роль у зміцненні національної волі та в досягненні національної злагоди, особливо в екстремальних умовах (наприклад, Рузвельт, Кеннеді).</a:t>
            </a:r>
          </a:p>
        </p:txBody>
      </p:sp>
      <p:sp>
        <p:nvSpPr>
          <p:cNvPr id="4" name="Місце для вмісту 3">
            <a:extLst>
              <a:ext uri="{FF2B5EF4-FFF2-40B4-BE49-F238E27FC236}">
                <a16:creationId xmlns:a16="http://schemas.microsoft.com/office/drawing/2014/main" id="{5E267EEE-4FB0-4ACB-9F68-737520041DBA}"/>
              </a:ext>
            </a:extLst>
          </p:cNvPr>
          <p:cNvSpPr>
            <a:spLocks noGrp="1"/>
          </p:cNvSpPr>
          <p:nvPr>
            <p:ph sz="half" idx="2"/>
          </p:nvPr>
        </p:nvSpPr>
        <p:spPr>
          <a:xfrm>
            <a:off x="6096000" y="1450975"/>
            <a:ext cx="4754880" cy="4023360"/>
          </a:xfrm>
        </p:spPr>
        <p:txBody>
          <a:bodyPr>
            <a:normAutofit fontScale="92500" lnSpcReduction="20000"/>
          </a:bodyPr>
          <a:lstStyle/>
          <a:p>
            <a:r>
              <a:rPr lang="ru-RU" sz="3000" b="1" dirty="0" err="1">
                <a:solidFill>
                  <a:schemeClr val="accent1">
                    <a:lumMod val="50000"/>
                  </a:schemeClr>
                </a:solidFill>
                <a:effectLst/>
                <a:ea typeface="Times New Roman" panose="02020603050405020304" pitchFamily="18" charset="0"/>
              </a:rPr>
              <a:t>Дипломатія</a:t>
            </a:r>
            <a:endParaRPr lang="ru-RU" sz="3000" b="1" dirty="0">
              <a:solidFill>
                <a:schemeClr val="accent1">
                  <a:lumMod val="50000"/>
                </a:schemeClr>
              </a:solidFill>
              <a:effectLst/>
              <a:ea typeface="Times New Roman" panose="02020603050405020304" pitchFamily="18" charset="0"/>
            </a:endParaRPr>
          </a:p>
          <a:p>
            <a:pPr algn="just"/>
            <a:r>
              <a:rPr lang="ru-RU" sz="2800" dirty="0" err="1">
                <a:solidFill>
                  <a:schemeClr val="tx1"/>
                </a:solidFill>
              </a:rPr>
              <a:t>сукупність</a:t>
            </a:r>
            <a:r>
              <a:rPr lang="ru-RU" sz="2800" dirty="0">
                <a:solidFill>
                  <a:schemeClr val="tx1"/>
                </a:solidFill>
              </a:rPr>
              <a:t> </a:t>
            </a:r>
            <a:r>
              <a:rPr lang="ru-RU" sz="2800" dirty="0" err="1">
                <a:solidFill>
                  <a:schemeClr val="tx1"/>
                </a:solidFill>
              </a:rPr>
              <a:t>невійськових</a:t>
            </a:r>
            <a:r>
              <a:rPr lang="ru-RU" sz="2800" dirty="0">
                <a:solidFill>
                  <a:schemeClr val="tx1"/>
                </a:solidFill>
              </a:rPr>
              <a:t> </a:t>
            </a:r>
            <a:r>
              <a:rPr lang="ru-RU" sz="2800" dirty="0" err="1">
                <a:solidFill>
                  <a:schemeClr val="tx1"/>
                </a:solidFill>
              </a:rPr>
              <a:t>практичних</a:t>
            </a:r>
            <a:r>
              <a:rPr lang="ru-RU" sz="2800" dirty="0">
                <a:solidFill>
                  <a:schemeClr val="tx1"/>
                </a:solidFill>
              </a:rPr>
              <a:t> </a:t>
            </a:r>
            <a:r>
              <a:rPr lang="ru-RU" sz="2800" dirty="0" err="1">
                <a:solidFill>
                  <a:schemeClr val="tx1"/>
                </a:solidFill>
              </a:rPr>
              <a:t>заходів</a:t>
            </a:r>
            <a:r>
              <a:rPr lang="ru-RU" sz="2800" dirty="0">
                <a:solidFill>
                  <a:schemeClr val="tx1"/>
                </a:solidFill>
              </a:rPr>
              <a:t>, </a:t>
            </a:r>
            <a:r>
              <a:rPr lang="ru-RU" sz="2800" dirty="0" err="1">
                <a:solidFill>
                  <a:schemeClr val="tx1"/>
                </a:solidFill>
              </a:rPr>
              <a:t>прийомів</a:t>
            </a:r>
            <a:r>
              <a:rPr lang="ru-RU" sz="2800" dirty="0">
                <a:solidFill>
                  <a:schemeClr val="tx1"/>
                </a:solidFill>
              </a:rPr>
              <a:t> і </a:t>
            </a:r>
            <a:r>
              <a:rPr lang="ru-RU" sz="2800" dirty="0" err="1">
                <a:solidFill>
                  <a:schemeClr val="tx1"/>
                </a:solidFill>
              </a:rPr>
              <a:t>методів</a:t>
            </a:r>
            <a:r>
              <a:rPr lang="ru-RU" sz="2800" dirty="0">
                <a:solidFill>
                  <a:schemeClr val="tx1"/>
                </a:solidFill>
              </a:rPr>
              <a:t>, </a:t>
            </a:r>
            <a:r>
              <a:rPr lang="ru-RU" sz="2800" dirty="0" err="1">
                <a:solidFill>
                  <a:schemeClr val="tx1"/>
                </a:solidFill>
              </a:rPr>
              <a:t>що</a:t>
            </a:r>
            <a:r>
              <a:rPr lang="ru-RU" sz="2800" dirty="0">
                <a:solidFill>
                  <a:schemeClr val="tx1"/>
                </a:solidFill>
              </a:rPr>
              <a:t> </a:t>
            </a:r>
            <a:r>
              <a:rPr lang="ru-RU" sz="2800" dirty="0" err="1">
                <a:solidFill>
                  <a:schemeClr val="tx1"/>
                </a:solidFill>
              </a:rPr>
              <a:t>застосовуються</a:t>
            </a:r>
            <a:r>
              <a:rPr lang="ru-RU" sz="2800" dirty="0">
                <a:solidFill>
                  <a:schemeClr val="tx1"/>
                </a:solidFill>
              </a:rPr>
              <a:t> з </a:t>
            </a:r>
            <a:r>
              <a:rPr lang="ru-RU" sz="2800" dirty="0" err="1">
                <a:solidFill>
                  <a:schemeClr val="tx1"/>
                </a:solidFill>
              </a:rPr>
              <a:t>урахуванням</a:t>
            </a:r>
            <a:r>
              <a:rPr lang="ru-RU" sz="2800" dirty="0">
                <a:solidFill>
                  <a:schemeClr val="tx1"/>
                </a:solidFill>
              </a:rPr>
              <a:t> </a:t>
            </a:r>
            <a:r>
              <a:rPr lang="ru-RU" sz="2800" dirty="0" err="1">
                <a:solidFill>
                  <a:schemeClr val="tx1"/>
                </a:solidFill>
              </a:rPr>
              <a:t>конкретних</a:t>
            </a:r>
            <a:r>
              <a:rPr lang="ru-RU" sz="2800" dirty="0">
                <a:solidFill>
                  <a:schemeClr val="tx1"/>
                </a:solidFill>
              </a:rPr>
              <a:t> умов і </a:t>
            </a:r>
            <a:r>
              <a:rPr lang="ru-RU" sz="2800" dirty="0" err="1">
                <a:solidFill>
                  <a:schemeClr val="tx1"/>
                </a:solidFill>
              </a:rPr>
              <a:t>поставлених</a:t>
            </a:r>
            <a:r>
              <a:rPr lang="ru-RU" sz="2800" dirty="0">
                <a:solidFill>
                  <a:schemeClr val="tx1"/>
                </a:solidFill>
              </a:rPr>
              <a:t> </a:t>
            </a:r>
            <a:r>
              <a:rPr lang="ru-RU" sz="2800" dirty="0" err="1">
                <a:solidFill>
                  <a:schemeClr val="tx1"/>
                </a:solidFill>
              </a:rPr>
              <a:t>завдань</a:t>
            </a:r>
            <a:r>
              <a:rPr lang="ru-RU" sz="2800" dirty="0">
                <a:solidFill>
                  <a:schemeClr val="tx1"/>
                </a:solidFill>
              </a:rPr>
              <a:t>. </a:t>
            </a:r>
            <a:endParaRPr lang="uk-UA" sz="2800" dirty="0">
              <a:solidFill>
                <a:schemeClr val="tx1"/>
              </a:solidFill>
            </a:endParaRPr>
          </a:p>
        </p:txBody>
      </p:sp>
      <p:sp>
        <p:nvSpPr>
          <p:cNvPr id="5" name="Заголовок 1">
            <a:extLst>
              <a:ext uri="{FF2B5EF4-FFF2-40B4-BE49-F238E27FC236}">
                <a16:creationId xmlns:a16="http://schemas.microsoft.com/office/drawing/2014/main" id="{37E94557-3475-4C67-A52A-8A5A3C46FD15}"/>
              </a:ext>
            </a:extLst>
          </p:cNvPr>
          <p:cNvSpPr>
            <a:spLocks noGrp="1"/>
          </p:cNvSpPr>
          <p:nvPr>
            <p:ph type="title"/>
          </p:nvPr>
        </p:nvSpPr>
        <p:spPr>
          <a:xfrm>
            <a:off x="636111" y="0"/>
            <a:ext cx="9875838" cy="1355725"/>
          </a:xfrm>
        </p:spPr>
        <p:txBody>
          <a:bodyPr/>
          <a:lstStyle/>
          <a:p>
            <a:r>
              <a:rPr lang="uk-UA" b="1" dirty="0">
                <a:solidFill>
                  <a:schemeClr val="tx2"/>
                </a:solidFill>
              </a:rPr>
              <a:t>Чинники сили держави: </a:t>
            </a:r>
          </a:p>
        </p:txBody>
      </p:sp>
      <p:pic>
        <p:nvPicPr>
          <p:cNvPr id="6" name="Рисунок 5">
            <a:extLst>
              <a:ext uri="{FF2B5EF4-FFF2-40B4-BE49-F238E27FC236}">
                <a16:creationId xmlns:a16="http://schemas.microsoft.com/office/drawing/2014/main" id="{EF72474C-9166-4098-B4FB-1E7C3A997E9B}"/>
              </a:ext>
            </a:extLst>
          </p:cNvPr>
          <p:cNvPicPr>
            <a:picLocks noChangeAspect="1"/>
          </p:cNvPicPr>
          <p:nvPr/>
        </p:nvPicPr>
        <p:blipFill>
          <a:blip r:embed="rId3"/>
          <a:stretch>
            <a:fillRect/>
          </a:stretch>
        </p:blipFill>
        <p:spPr>
          <a:xfrm>
            <a:off x="6582094" y="3429000"/>
            <a:ext cx="4459287" cy="2967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2825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A2BA1A-BB60-496B-89A0-FEE7F3ACEF82}"/>
              </a:ext>
            </a:extLst>
          </p:cNvPr>
          <p:cNvSpPr>
            <a:spLocks noGrp="1"/>
          </p:cNvSpPr>
          <p:nvPr>
            <p:ph type="title"/>
          </p:nvPr>
        </p:nvSpPr>
        <p:spPr>
          <a:xfrm>
            <a:off x="1158240" y="381000"/>
            <a:ext cx="9875520" cy="1066800"/>
          </a:xfrm>
        </p:spPr>
        <p:txBody>
          <a:bodyPr/>
          <a:lstStyle/>
          <a:p>
            <a:pPr algn="ctr"/>
            <a:r>
              <a:rPr lang="uk-UA" b="1" dirty="0">
                <a:solidFill>
                  <a:schemeClr val="accent1">
                    <a:lumMod val="50000"/>
                  </a:schemeClr>
                </a:solidFill>
              </a:rPr>
              <a:t>Зміст і функції дипломатії</a:t>
            </a:r>
          </a:p>
        </p:txBody>
      </p:sp>
      <p:sp>
        <p:nvSpPr>
          <p:cNvPr id="3" name="Місце для вмісту 2">
            <a:extLst>
              <a:ext uri="{FF2B5EF4-FFF2-40B4-BE49-F238E27FC236}">
                <a16:creationId xmlns:a16="http://schemas.microsoft.com/office/drawing/2014/main" id="{159D2545-C855-4E00-A9DD-DE73C81CC445}"/>
              </a:ext>
            </a:extLst>
          </p:cNvPr>
          <p:cNvSpPr>
            <a:spLocks noGrp="1"/>
          </p:cNvSpPr>
          <p:nvPr>
            <p:ph sz="half" idx="1"/>
          </p:nvPr>
        </p:nvSpPr>
        <p:spPr>
          <a:xfrm>
            <a:off x="533400" y="1447800"/>
            <a:ext cx="10991850" cy="5029200"/>
          </a:xfrm>
        </p:spPr>
        <p:txBody>
          <a:bodyPr/>
          <a:lstStyle/>
          <a:p>
            <a:pPr indent="933450" algn="just" fontAlgn="auto">
              <a:lnSpc>
                <a:spcPts val="1800"/>
              </a:lnSpc>
              <a:buNone/>
              <a:tabLst>
                <a:tab pos="180340" algn="l"/>
                <a:tab pos="5029200" algn="l"/>
              </a:tabLst>
            </a:pPr>
            <a:r>
              <a:rPr lang="ru-RU" sz="2400" b="1" dirty="0">
                <a:solidFill>
                  <a:schemeClr val="accent1">
                    <a:lumMod val="50000"/>
                  </a:schemeClr>
                </a:solidFill>
                <a:effectLst/>
                <a:ea typeface="Times New Roman" panose="02020603050405020304" pitchFamily="18" charset="0"/>
              </a:rPr>
              <a:t>1. </a:t>
            </a:r>
            <a:r>
              <a:rPr lang="ru-RU" sz="2400" b="1" dirty="0" err="1">
                <a:solidFill>
                  <a:schemeClr val="accent1">
                    <a:lumMod val="50000"/>
                  </a:schemeClr>
                </a:solidFill>
                <a:effectLst/>
                <a:ea typeface="Times New Roman" panose="02020603050405020304" pitchFamily="18" charset="0"/>
              </a:rPr>
              <a:t>Інформаційна</a:t>
            </a:r>
            <a:r>
              <a:rPr lang="ru-RU" sz="2400" b="1" dirty="0">
                <a:solidFill>
                  <a:schemeClr val="accent1">
                    <a:lumMod val="50000"/>
                  </a:schemeClr>
                </a:solidFill>
                <a:effectLst/>
                <a:ea typeface="Times New Roman" panose="02020603050405020304" pitchFamily="18" charset="0"/>
              </a:rPr>
              <a:t> </a:t>
            </a:r>
            <a:r>
              <a:rPr lang="ru-RU" sz="2400" b="1" dirty="0" err="1">
                <a:solidFill>
                  <a:schemeClr val="accent1">
                    <a:lumMod val="50000"/>
                  </a:schemeClr>
                </a:solidFill>
                <a:effectLst/>
                <a:ea typeface="Times New Roman" panose="02020603050405020304" pitchFamily="18" charset="0"/>
              </a:rPr>
              <a:t>функція</a:t>
            </a:r>
            <a:r>
              <a:rPr lang="ru-RU" sz="2400" b="1" dirty="0">
                <a:solidFill>
                  <a:schemeClr val="accent1">
                    <a:lumMod val="50000"/>
                  </a:schemeClr>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дипломатичних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інституцій</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полягає</a:t>
            </a:r>
            <a:r>
              <a:rPr lang="ru-RU" sz="2400" dirty="0">
                <a:solidFill>
                  <a:schemeClr val="tx1"/>
                </a:solidFill>
                <a:effectLst/>
                <a:ea typeface="Times New Roman" panose="02020603050405020304" pitchFamily="18" charset="0"/>
              </a:rPr>
              <a:t> у </a:t>
            </a:r>
            <a:r>
              <a:rPr lang="ru-RU" sz="2400" dirty="0" err="1">
                <a:solidFill>
                  <a:schemeClr val="tx1"/>
                </a:solidFill>
                <a:effectLst/>
                <a:ea typeface="Times New Roman" panose="02020603050405020304" pitchFamily="18" charset="0"/>
              </a:rPr>
              <a:t>постійному</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забезпеченні</a:t>
            </a:r>
            <a:r>
              <a:rPr lang="ru-RU" sz="2400" dirty="0">
                <a:solidFill>
                  <a:schemeClr val="tx1"/>
                </a:solidFill>
                <a:effectLst/>
                <a:ea typeface="Times New Roman" panose="02020603050405020304" pitchFamily="18" charset="0"/>
              </a:rPr>
              <a:t> уряду </a:t>
            </a:r>
            <a:r>
              <a:rPr lang="ru-RU" sz="2400" dirty="0" err="1">
                <a:solidFill>
                  <a:schemeClr val="tx1"/>
                </a:solidFill>
                <a:effectLst/>
                <a:ea typeface="Times New Roman" panose="02020603050405020304" pitchFamily="18" charset="0"/>
              </a:rPr>
              <a:t>своєї</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держави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відомостями</a:t>
            </a:r>
            <a:r>
              <a:rPr lang="ru-RU" sz="2400" dirty="0">
                <a:solidFill>
                  <a:schemeClr val="tx1"/>
                </a:solidFill>
                <a:effectLst/>
                <a:ea typeface="Times New Roman" panose="02020603050405020304" pitchFamily="18" charset="0"/>
              </a:rPr>
              <a:t> про стан справ у </a:t>
            </a:r>
            <a:r>
              <a:rPr lang="ru-RU" sz="2400" dirty="0" err="1">
                <a:solidFill>
                  <a:schemeClr val="tx1"/>
                </a:solidFill>
                <a:effectLst/>
                <a:ea typeface="Times New Roman" panose="02020603050405020304" pitchFamily="18" charset="0"/>
              </a:rPr>
              <a:t>державі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перебування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позицію</a:t>
            </a:r>
            <a:r>
              <a:rPr lang="ru-RU" sz="2400" dirty="0">
                <a:solidFill>
                  <a:schemeClr val="tx1"/>
                </a:solidFill>
                <a:effectLst/>
                <a:ea typeface="Times New Roman" panose="02020603050405020304" pitchFamily="18" charset="0"/>
              </a:rPr>
              <a:t> і </a:t>
            </a:r>
            <a:r>
              <a:rPr lang="ru-RU" sz="2400" dirty="0" err="1">
                <a:solidFill>
                  <a:schemeClr val="tx1"/>
                </a:solidFill>
                <a:effectLst/>
                <a:ea typeface="Times New Roman" panose="02020603050405020304" pitchFamily="18" charset="0"/>
              </a:rPr>
              <a:t>наміри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її</a:t>
            </a:r>
            <a:r>
              <a:rPr lang="ru-RU" sz="2400" dirty="0">
                <a:solidFill>
                  <a:schemeClr val="tx1"/>
                </a:solidFill>
                <a:effectLst/>
                <a:ea typeface="Times New Roman" panose="02020603050405020304" pitchFamily="18" charset="0"/>
              </a:rPr>
              <a:t> уряду, характер та </a:t>
            </a:r>
            <a:r>
              <a:rPr lang="ru-RU" sz="2400" dirty="0" err="1">
                <a:solidFill>
                  <a:schemeClr val="tx1"/>
                </a:solidFill>
                <a:effectLst/>
                <a:ea typeface="Times New Roman" panose="02020603050405020304" pitchFamily="18" charset="0"/>
              </a:rPr>
              <a:t>особливості</a:t>
            </a:r>
            <a:r>
              <a:rPr lang="ru-RU" sz="2400" dirty="0">
                <a:solidFill>
                  <a:schemeClr val="tx1"/>
                </a:solidFill>
                <a:effectLst/>
                <a:ea typeface="Times New Roman" panose="02020603050405020304" pitchFamily="18" charset="0"/>
              </a:rPr>
              <a:t> будь-</a:t>
            </a:r>
            <a:r>
              <a:rPr lang="ru-RU" sz="2400" dirty="0" err="1">
                <a:solidFill>
                  <a:schemeClr val="tx1"/>
                </a:solidFill>
                <a:effectLst/>
                <a:ea typeface="Times New Roman" panose="02020603050405020304" pitchFamily="18" charset="0"/>
              </a:rPr>
              <a:t>яких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процесів</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що</a:t>
            </a:r>
            <a:r>
              <a:rPr lang="ru-RU" sz="2400" dirty="0">
                <a:solidFill>
                  <a:schemeClr val="tx1"/>
                </a:solidFill>
                <a:effectLst/>
                <a:ea typeface="Times New Roman" panose="02020603050405020304" pitchFamily="18" charset="0"/>
              </a:rPr>
              <a:t> прямо </a:t>
            </a:r>
            <a:r>
              <a:rPr lang="ru-RU" sz="2400" dirty="0" err="1">
                <a:solidFill>
                  <a:schemeClr val="tx1"/>
                </a:solidFill>
                <a:effectLst/>
                <a:ea typeface="Times New Roman" panose="02020603050405020304" pitchFamily="18" charset="0"/>
              </a:rPr>
              <a:t>стосуються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чи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можуть</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стосуватися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окремої</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держави</a:t>
            </a:r>
            <a:r>
              <a:rPr lang="ru-RU" sz="2400" dirty="0">
                <a:solidFill>
                  <a:schemeClr val="tx1"/>
                </a:solidFill>
                <a:effectLst/>
                <a:ea typeface="Times New Roman" panose="02020603050405020304" pitchFamily="18" charset="0"/>
              </a:rPr>
              <a:t>. </a:t>
            </a:r>
            <a:endParaRPr lang="uk-UA" sz="2400" dirty="0">
              <a:solidFill>
                <a:schemeClr val="tx1"/>
              </a:solidFill>
              <a:effectLst/>
              <a:ea typeface="Times New Roman" panose="02020603050405020304" pitchFamily="18" charset="0"/>
            </a:endParaRPr>
          </a:p>
          <a:p>
            <a:pPr indent="933450" algn="just" fontAlgn="auto">
              <a:lnSpc>
                <a:spcPts val="1800"/>
              </a:lnSpc>
              <a:buNone/>
              <a:tabLst>
                <a:tab pos="180340" algn="l"/>
                <a:tab pos="5029200" algn="l"/>
              </a:tabLst>
            </a:pPr>
            <a:r>
              <a:rPr lang="ru-RU" sz="2400" b="1" dirty="0">
                <a:solidFill>
                  <a:schemeClr val="accent1">
                    <a:lumMod val="50000"/>
                  </a:schemeClr>
                </a:solidFill>
                <a:effectLst/>
                <a:ea typeface="Times New Roman" panose="02020603050405020304" pitchFamily="18" charset="0"/>
              </a:rPr>
              <a:t>2. </a:t>
            </a:r>
            <a:r>
              <a:rPr lang="ru-RU" sz="2400" b="1" dirty="0" err="1">
                <a:solidFill>
                  <a:schemeClr val="accent1">
                    <a:lumMod val="50000"/>
                  </a:schemeClr>
                </a:solidFill>
                <a:effectLst/>
                <a:ea typeface="Times New Roman" panose="02020603050405020304" pitchFamily="18" charset="0"/>
              </a:rPr>
              <a:t>Проведення</a:t>
            </a:r>
            <a:r>
              <a:rPr lang="ru-RU" sz="2400" b="1" dirty="0">
                <a:solidFill>
                  <a:schemeClr val="accent1">
                    <a:lumMod val="50000"/>
                  </a:schemeClr>
                </a:solidFill>
                <a:effectLst/>
                <a:ea typeface="Times New Roman" panose="02020603050405020304" pitchFamily="18" charset="0"/>
              </a:rPr>
              <a:t> </a:t>
            </a:r>
            <a:r>
              <a:rPr lang="ru-RU" sz="2400" b="1" dirty="0" err="1">
                <a:solidFill>
                  <a:schemeClr val="accent1">
                    <a:lumMod val="50000"/>
                  </a:schemeClr>
                </a:solidFill>
                <a:effectLst/>
                <a:ea typeface="Times New Roman" panose="02020603050405020304" pitchFamily="18" charset="0"/>
              </a:rPr>
              <a:t>переговорів</a:t>
            </a:r>
            <a:r>
              <a:rPr lang="ru-RU" sz="2400" b="1" dirty="0">
                <a:solidFill>
                  <a:schemeClr val="accent1">
                    <a:lumMod val="50000"/>
                  </a:schemeClr>
                </a:solidFill>
                <a:effectLst/>
                <a:ea typeface="Times New Roman" panose="02020603050405020304" pitchFamily="18" charset="0"/>
              </a:rPr>
              <a:t> </a:t>
            </a:r>
            <a:r>
              <a:rPr lang="ru-RU" sz="2400" dirty="0">
                <a:solidFill>
                  <a:schemeClr val="tx1"/>
                </a:solidFill>
                <a:effectLst/>
                <a:ea typeface="Times New Roman" panose="02020603050405020304" pitchFamily="18" charset="0"/>
              </a:rPr>
              <a:t>та </a:t>
            </a:r>
            <a:r>
              <a:rPr lang="ru-RU" sz="2400" dirty="0" err="1">
                <a:solidFill>
                  <a:schemeClr val="tx1"/>
                </a:solidFill>
                <a:effectLst/>
                <a:ea typeface="Times New Roman" panose="02020603050405020304" pitchFamily="18" charset="0"/>
              </a:rPr>
              <a:t>досягнення</a:t>
            </a:r>
            <a:r>
              <a:rPr lang="ru-RU" sz="2400" dirty="0">
                <a:solidFill>
                  <a:schemeClr val="tx1"/>
                </a:solidFill>
                <a:effectLst/>
                <a:ea typeface="Times New Roman" panose="02020603050405020304" pitchFamily="18" charset="0"/>
              </a:rPr>
              <a:t> за </a:t>
            </a:r>
            <a:r>
              <a:rPr lang="ru-RU" sz="2400" dirty="0" err="1">
                <a:solidFill>
                  <a:schemeClr val="tx1"/>
                </a:solidFill>
                <a:effectLst/>
                <a:ea typeface="Times New Roman" panose="02020603050405020304" pitchFamily="18" charset="0"/>
              </a:rPr>
              <a:t>їхніми</a:t>
            </a:r>
            <a:r>
              <a:rPr lang="ru-RU" sz="2400" dirty="0">
                <a:solidFill>
                  <a:schemeClr val="tx1"/>
                </a:solidFill>
                <a:effectLst/>
                <a:ea typeface="Times New Roman" panose="02020603050405020304" pitchFamily="18" charset="0"/>
              </a:rPr>
              <a:t> результатами </a:t>
            </a:r>
            <a:r>
              <a:rPr lang="ru-RU" sz="2400" dirty="0" err="1">
                <a:solidFill>
                  <a:schemeClr val="tx1"/>
                </a:solidFill>
                <a:effectLst/>
                <a:ea typeface="Times New Roman" panose="02020603050405020304" pitchFamily="18" charset="0"/>
              </a:rPr>
              <a:t>угод</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традиційно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розуміють</a:t>
            </a:r>
            <a:r>
              <a:rPr lang="ru-RU" sz="2400" dirty="0">
                <a:solidFill>
                  <a:schemeClr val="tx1"/>
                </a:solidFill>
                <a:effectLst/>
                <a:ea typeface="Times New Roman" panose="02020603050405020304" pitchFamily="18" charset="0"/>
              </a:rPr>
              <a:t> як </a:t>
            </a:r>
            <a:r>
              <a:rPr lang="ru-RU" sz="2400" dirty="0" err="1">
                <a:solidFill>
                  <a:schemeClr val="tx1"/>
                </a:solidFill>
                <a:effectLst/>
                <a:ea typeface="Times New Roman" panose="02020603050405020304" pitchFamily="18" charset="0"/>
              </a:rPr>
              <a:t>найважливішу</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функцію</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дипломатії</a:t>
            </a:r>
            <a:r>
              <a:rPr lang="ru-RU" sz="2400" dirty="0">
                <a:solidFill>
                  <a:schemeClr val="tx1"/>
                </a:solidFill>
                <a:effectLst/>
                <a:ea typeface="Times New Roman" panose="02020603050405020304" pitchFamily="18" charset="0"/>
              </a:rPr>
              <a:t>. Дипломатична </a:t>
            </a:r>
            <a:r>
              <a:rPr lang="ru-RU" sz="2400" dirty="0" err="1">
                <a:solidFill>
                  <a:schemeClr val="tx1"/>
                </a:solidFill>
                <a:effectLst/>
                <a:ea typeface="Times New Roman" panose="02020603050405020304" pitchFamily="18" charset="0"/>
              </a:rPr>
              <a:t>діяльність</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завжди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спрямована</a:t>
            </a:r>
            <a:r>
              <a:rPr lang="ru-RU" sz="2400" dirty="0">
                <a:solidFill>
                  <a:schemeClr val="tx1"/>
                </a:solidFill>
                <a:effectLst/>
                <a:ea typeface="Times New Roman" panose="02020603050405020304" pitchFamily="18" charset="0"/>
              </a:rPr>
              <a:t> на </a:t>
            </a:r>
            <a:r>
              <a:rPr lang="ru-RU" sz="2400" dirty="0" err="1">
                <a:solidFill>
                  <a:schemeClr val="tx1"/>
                </a:solidFill>
                <a:effectLst/>
                <a:ea typeface="Times New Roman" panose="02020603050405020304" pitchFamily="18" charset="0"/>
              </a:rPr>
              <a:t>досягнення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цілей</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зовнішньої</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політики</a:t>
            </a:r>
            <a:r>
              <a:rPr lang="ru-RU" sz="2400" dirty="0">
                <a:solidFill>
                  <a:schemeClr val="tx1"/>
                </a:solidFill>
                <a:effectLst/>
                <a:ea typeface="Times New Roman" panose="02020603050405020304" pitchFamily="18" charset="0"/>
              </a:rPr>
              <a:t> через </a:t>
            </a:r>
            <a:r>
              <a:rPr lang="ru-RU" sz="2400" dirty="0" err="1">
                <a:solidFill>
                  <a:schemeClr val="tx1"/>
                </a:solidFill>
                <a:effectLst/>
                <a:ea typeface="Times New Roman" panose="02020603050405020304" pitchFamily="18" charset="0"/>
              </a:rPr>
              <a:t>переконання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протилежної</a:t>
            </a:r>
            <a:r>
              <a:rPr lang="ru-RU" sz="2400" dirty="0">
                <a:solidFill>
                  <a:schemeClr val="tx1"/>
                </a:solidFill>
                <a:effectLst/>
                <a:ea typeface="Times New Roman" panose="02020603050405020304" pitchFamily="18" charset="0"/>
              </a:rPr>
              <a:t> у переговорах </a:t>
            </a:r>
            <a:r>
              <a:rPr lang="ru-RU" sz="2400" dirty="0" err="1">
                <a:solidFill>
                  <a:schemeClr val="tx1"/>
                </a:solidFill>
                <a:effectLst/>
                <a:ea typeface="Times New Roman" panose="02020603050405020304" pitchFamily="18" charset="0"/>
              </a:rPr>
              <a:t>сторони</a:t>
            </a:r>
            <a:r>
              <a:rPr lang="ru-RU" sz="2400" dirty="0">
                <a:solidFill>
                  <a:schemeClr val="tx1"/>
                </a:solidFill>
                <a:effectLst/>
                <a:ea typeface="Times New Roman" panose="02020603050405020304" pitchFamily="18" charset="0"/>
              </a:rPr>
              <a:t> у </a:t>
            </a:r>
            <a:r>
              <a:rPr lang="ru-RU" sz="2400" dirty="0" err="1">
                <a:solidFill>
                  <a:schemeClr val="tx1"/>
                </a:solidFill>
                <a:effectLst/>
                <a:ea typeface="Times New Roman" panose="02020603050405020304" pitchFamily="18" charset="0"/>
              </a:rPr>
              <a:t>правильності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рішення</a:t>
            </a:r>
            <a:r>
              <a:rPr lang="ru-RU" sz="2400" dirty="0">
                <a:solidFill>
                  <a:schemeClr val="tx1"/>
                </a:solidFill>
                <a:effectLst/>
                <a:ea typeface="Times New Roman" panose="02020603050405020304" pitchFamily="18" charset="0"/>
              </a:rPr>
              <a:t>, яке </a:t>
            </a:r>
            <a:r>
              <a:rPr lang="ru-RU" sz="2400" dirty="0" err="1">
                <a:solidFill>
                  <a:schemeClr val="tx1"/>
                </a:solidFill>
                <a:effectLst/>
                <a:ea typeface="Times New Roman" panose="02020603050405020304" pitchFamily="18" charset="0"/>
              </a:rPr>
              <a:t>пропонується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виходячи</a:t>
            </a:r>
            <a:r>
              <a:rPr lang="ru-RU" sz="2400" dirty="0">
                <a:solidFill>
                  <a:schemeClr val="tx1"/>
                </a:solidFill>
                <a:effectLst/>
                <a:ea typeface="Times New Roman" panose="02020603050405020304" pitchFamily="18" charset="0"/>
              </a:rPr>
              <a:t> з </a:t>
            </a:r>
            <a:r>
              <a:rPr lang="ru-RU" sz="2400" dirty="0" err="1">
                <a:solidFill>
                  <a:schemeClr val="tx1"/>
                </a:solidFill>
                <a:effectLst/>
                <a:ea typeface="Times New Roman" panose="02020603050405020304" pitchFamily="18" charset="0"/>
              </a:rPr>
              <a:t>інтересів</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сторони-ініціатора</a:t>
            </a:r>
            <a:r>
              <a:rPr lang="ru-RU" sz="2400" dirty="0">
                <a:solidFill>
                  <a:schemeClr val="tx1"/>
                </a:solidFill>
                <a:effectLst/>
                <a:ea typeface="Times New Roman" panose="02020603050405020304" pitchFamily="18" charset="0"/>
              </a:rPr>
              <a:t>. </a:t>
            </a:r>
            <a:endParaRPr lang="uk-UA" sz="2400" dirty="0">
              <a:solidFill>
                <a:schemeClr val="tx1"/>
              </a:solidFill>
              <a:effectLst/>
              <a:ea typeface="Times New Roman" panose="02020603050405020304" pitchFamily="18" charset="0"/>
            </a:endParaRPr>
          </a:p>
          <a:p>
            <a:pPr indent="933450" algn="just" fontAlgn="auto">
              <a:lnSpc>
                <a:spcPts val="1800"/>
              </a:lnSpc>
              <a:buNone/>
              <a:tabLst>
                <a:tab pos="180340" algn="l"/>
                <a:tab pos="5029200" algn="l"/>
              </a:tabLst>
            </a:pPr>
            <a:r>
              <a:rPr lang="ru-RU" sz="2400" b="1" dirty="0">
                <a:solidFill>
                  <a:schemeClr val="accent1">
                    <a:lumMod val="50000"/>
                  </a:schemeClr>
                </a:solidFill>
                <a:effectLst/>
                <a:ea typeface="Times New Roman" panose="02020603050405020304" pitchFamily="18" charset="0"/>
              </a:rPr>
              <a:t>3. </a:t>
            </a:r>
            <a:r>
              <a:rPr lang="ru-RU" sz="2400" b="1" dirty="0" err="1">
                <a:solidFill>
                  <a:schemeClr val="accent1">
                    <a:lumMod val="50000"/>
                  </a:schemeClr>
                </a:solidFill>
                <a:effectLst/>
                <a:ea typeface="Times New Roman" panose="02020603050405020304" pitchFamily="18" charset="0"/>
              </a:rPr>
              <a:t>Процес</a:t>
            </a:r>
            <a:r>
              <a:rPr lang="ru-RU" sz="2400" b="1" dirty="0">
                <a:solidFill>
                  <a:schemeClr val="accent1">
                    <a:lumMod val="50000"/>
                  </a:schemeClr>
                </a:solidFill>
                <a:effectLst/>
                <a:ea typeface="Times New Roman" panose="02020603050405020304" pitchFamily="18" charset="0"/>
              </a:rPr>
              <a:t> </a:t>
            </a:r>
            <a:r>
              <a:rPr lang="ru-RU" sz="2400" b="1" dirty="0" err="1">
                <a:solidFill>
                  <a:schemeClr val="accent1">
                    <a:lumMod val="50000"/>
                  </a:schemeClr>
                </a:solidFill>
                <a:effectLst/>
                <a:ea typeface="Times New Roman" panose="02020603050405020304" pitchFamily="18" charset="0"/>
              </a:rPr>
              <a:t>утворення</a:t>
            </a:r>
            <a:r>
              <a:rPr lang="ru-RU" sz="2400" b="1" dirty="0">
                <a:solidFill>
                  <a:schemeClr val="accent1">
                    <a:lumMod val="50000"/>
                  </a:schemeClr>
                </a:solidFill>
                <a:effectLst/>
                <a:ea typeface="Times New Roman" panose="02020603050405020304" pitchFamily="18" charset="0"/>
              </a:rPr>
              <a:t> норм </a:t>
            </a:r>
            <a:r>
              <a:rPr lang="ru-RU" sz="2400" b="1" dirty="0" err="1">
                <a:solidFill>
                  <a:schemeClr val="accent1">
                    <a:lumMod val="50000"/>
                  </a:schemeClr>
                </a:solidFill>
                <a:effectLst/>
                <a:ea typeface="Times New Roman" panose="02020603050405020304" pitchFamily="18" charset="0"/>
              </a:rPr>
              <a:t>міжнародного</a:t>
            </a:r>
            <a:r>
              <a:rPr lang="ru-RU" sz="2400" b="1" dirty="0">
                <a:solidFill>
                  <a:schemeClr val="accent1">
                    <a:lumMod val="50000"/>
                  </a:schemeClr>
                </a:solidFill>
                <a:effectLst/>
                <a:ea typeface="Times New Roman" panose="02020603050405020304" pitchFamily="18" charset="0"/>
              </a:rPr>
              <a:t> </a:t>
            </a:r>
            <a:r>
              <a:rPr lang="ru-RU" sz="2400" dirty="0">
                <a:solidFill>
                  <a:schemeClr val="tx1"/>
                </a:solidFill>
                <a:effectLst/>
                <a:ea typeface="Times New Roman" panose="02020603050405020304" pitchFamily="18" charset="0"/>
              </a:rPr>
              <a:t>права шляхом договору, </a:t>
            </a:r>
            <a:r>
              <a:rPr lang="ru-RU" sz="2400" dirty="0" err="1">
                <a:solidFill>
                  <a:schemeClr val="tx1"/>
                </a:solidFill>
                <a:effectLst/>
                <a:ea typeface="Times New Roman" panose="02020603050405020304" pitchFamily="18" charset="0"/>
              </a:rPr>
              <a:t>незалежно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від</a:t>
            </a:r>
            <a:r>
              <a:rPr lang="ru-RU" sz="2400" dirty="0">
                <a:solidFill>
                  <a:schemeClr val="tx1"/>
                </a:solidFill>
                <a:effectLst/>
                <a:ea typeface="Times New Roman" panose="02020603050405020304" pitchFamily="18" charset="0"/>
              </a:rPr>
              <a:t> того, </a:t>
            </a:r>
            <a:r>
              <a:rPr lang="ru-RU" sz="2400" dirty="0" err="1">
                <a:solidFill>
                  <a:schemeClr val="tx1"/>
                </a:solidFill>
                <a:effectLst/>
                <a:ea typeface="Times New Roman" panose="02020603050405020304" pitchFamily="18" charset="0"/>
              </a:rPr>
              <a:t>які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питання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цей</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договір</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закріплює</a:t>
            </a:r>
            <a:r>
              <a:rPr lang="ru-RU" sz="2400" dirty="0">
                <a:solidFill>
                  <a:schemeClr val="tx1"/>
                </a:solidFill>
                <a:effectLst/>
                <a:ea typeface="Times New Roman" panose="02020603050405020304" pitchFamily="18" charset="0"/>
              </a:rPr>
              <a:t>, є, по </a:t>
            </a:r>
            <a:r>
              <a:rPr lang="ru-RU" sz="2400" dirty="0" err="1">
                <a:solidFill>
                  <a:schemeClr val="tx1"/>
                </a:solidFill>
                <a:effectLst/>
                <a:ea typeface="Times New Roman" panose="02020603050405020304" pitchFamily="18" charset="0"/>
              </a:rPr>
              <a:t>суті</a:t>
            </a:r>
            <a:r>
              <a:rPr lang="ru-RU" sz="2400" dirty="0">
                <a:solidFill>
                  <a:schemeClr val="tx1"/>
                </a:solidFill>
                <a:effectLst/>
                <a:ea typeface="Times New Roman" panose="02020603050405020304" pitchFamily="18" charset="0"/>
              </a:rPr>
              <a:t>, результатом дипломатичного </a:t>
            </a:r>
            <a:r>
              <a:rPr lang="ru-RU" sz="2400" dirty="0" err="1">
                <a:solidFill>
                  <a:schemeClr val="tx1"/>
                </a:solidFill>
                <a:effectLst/>
                <a:ea typeface="Times New Roman" panose="02020603050405020304" pitchFamily="18" charset="0"/>
              </a:rPr>
              <a:t>процесу</a:t>
            </a:r>
            <a:r>
              <a:rPr lang="ru-RU" sz="2400" dirty="0">
                <a:solidFill>
                  <a:schemeClr val="tx1"/>
                </a:solidFill>
                <a:effectLst/>
                <a:ea typeface="Times New Roman" panose="02020603050405020304" pitchFamily="18" charset="0"/>
              </a:rPr>
              <a:t>. </a:t>
            </a:r>
          </a:p>
          <a:p>
            <a:pPr indent="933450" algn="just" fontAlgn="auto">
              <a:lnSpc>
                <a:spcPts val="1800"/>
              </a:lnSpc>
              <a:buNone/>
              <a:tabLst>
                <a:tab pos="180340" algn="l"/>
                <a:tab pos="5029200" algn="l"/>
              </a:tabLst>
            </a:pPr>
            <a:r>
              <a:rPr lang="ru-RU" sz="2400" dirty="0">
                <a:solidFill>
                  <a:schemeClr val="tx1"/>
                </a:solidFill>
                <a:effectLst/>
                <a:ea typeface="Times New Roman" panose="02020603050405020304" pitchFamily="18" charset="0"/>
              </a:rPr>
              <a:t>До </a:t>
            </a:r>
            <a:r>
              <a:rPr lang="ru-RU" sz="2400" dirty="0" err="1">
                <a:solidFill>
                  <a:schemeClr val="tx1"/>
                </a:solidFill>
                <a:effectLst/>
                <a:ea typeface="Times New Roman" panose="02020603050405020304" pitchFamily="18" charset="0"/>
              </a:rPr>
              <a:t>найбільш</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поширених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дипломатичних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методів</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відносять</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офіційні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візити</a:t>
            </a:r>
            <a:r>
              <a:rPr lang="ru-RU" sz="2400" dirty="0">
                <a:solidFill>
                  <a:schemeClr val="tx1"/>
                </a:solidFill>
                <a:effectLst/>
                <a:ea typeface="Times New Roman" panose="02020603050405020304" pitchFamily="18" charset="0"/>
              </a:rPr>
              <a:t> та переговори на </a:t>
            </a:r>
            <a:r>
              <a:rPr lang="ru-RU" sz="2400" dirty="0" err="1">
                <a:solidFill>
                  <a:schemeClr val="tx1"/>
                </a:solidFill>
                <a:effectLst/>
                <a:ea typeface="Times New Roman" panose="02020603050405020304" pitchFamily="18" charset="0"/>
              </a:rPr>
              <a:t>високому</a:t>
            </a:r>
            <a:r>
              <a:rPr lang="ru-RU" sz="2400" dirty="0">
                <a:solidFill>
                  <a:schemeClr val="tx1"/>
                </a:solidFill>
                <a:effectLst/>
                <a:ea typeface="Times New Roman" panose="02020603050405020304" pitchFamily="18" charset="0"/>
              </a:rPr>
              <a:t> та </a:t>
            </a:r>
            <a:r>
              <a:rPr lang="ru-RU" sz="2400" dirty="0" err="1">
                <a:solidFill>
                  <a:schemeClr val="tx1"/>
                </a:solidFill>
                <a:effectLst/>
                <a:ea typeface="Times New Roman" panose="02020603050405020304" pitchFamily="18" charset="0"/>
              </a:rPr>
              <a:t>найвищому</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рівнях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конгреси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конференції</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наради</a:t>
            </a:r>
            <a:r>
              <a:rPr lang="ru-RU" sz="2400" dirty="0">
                <a:solidFill>
                  <a:schemeClr val="tx1"/>
                </a:solidFill>
                <a:effectLst/>
                <a:ea typeface="Times New Roman" panose="02020603050405020304" pitchFamily="18" charset="0"/>
              </a:rPr>
              <a:t> та </a:t>
            </a:r>
            <a:r>
              <a:rPr lang="ru-RU" sz="2400" dirty="0" err="1">
                <a:solidFill>
                  <a:schemeClr val="tx1"/>
                </a:solidFill>
                <a:effectLst/>
                <a:ea typeface="Times New Roman" panose="02020603050405020304" pitchFamily="18" charset="0"/>
              </a:rPr>
              <a:t>зустрічі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консультації</a:t>
            </a:r>
            <a:r>
              <a:rPr lang="ru-RU" sz="2400" dirty="0">
                <a:solidFill>
                  <a:schemeClr val="tx1"/>
                </a:solidFill>
                <a:effectLst/>
                <a:ea typeface="Times New Roman" panose="02020603050405020304" pitchFamily="18" charset="0"/>
              </a:rPr>
              <a:t> та </a:t>
            </a:r>
            <a:r>
              <a:rPr lang="ru-RU" sz="2400" dirty="0" err="1">
                <a:solidFill>
                  <a:schemeClr val="tx1"/>
                </a:solidFill>
                <a:effectLst/>
                <a:ea typeface="Times New Roman" panose="02020603050405020304" pitchFamily="18" charset="0"/>
              </a:rPr>
              <a:t>обмін</a:t>
            </a:r>
            <a:r>
              <a:rPr lang="ru-RU" sz="2400" dirty="0">
                <a:solidFill>
                  <a:schemeClr val="tx1"/>
                </a:solidFill>
                <a:effectLst/>
                <a:ea typeface="Times New Roman" panose="02020603050405020304" pitchFamily="18" charset="0"/>
              </a:rPr>
              <a:t> думками, </a:t>
            </a:r>
            <a:r>
              <a:rPr lang="ru-RU" sz="2400" dirty="0" err="1">
                <a:solidFill>
                  <a:schemeClr val="tx1"/>
                </a:solidFill>
                <a:effectLst/>
                <a:ea typeface="Times New Roman" panose="02020603050405020304" pitchFamily="18" charset="0"/>
              </a:rPr>
              <a:t>підготовка</a:t>
            </a:r>
            <a:r>
              <a:rPr lang="ru-RU" sz="2400" dirty="0">
                <a:solidFill>
                  <a:schemeClr val="tx1"/>
                </a:solidFill>
                <a:effectLst/>
                <a:ea typeface="Times New Roman" panose="02020603050405020304" pitchFamily="18" charset="0"/>
              </a:rPr>
              <a:t> та </a:t>
            </a:r>
            <a:r>
              <a:rPr lang="ru-RU" sz="2400" dirty="0" err="1">
                <a:solidFill>
                  <a:schemeClr val="tx1"/>
                </a:solidFill>
                <a:effectLst/>
                <a:ea typeface="Times New Roman" panose="02020603050405020304" pitchFamily="18" charset="0"/>
              </a:rPr>
              <a:t>укладення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двосторонніх</a:t>
            </a:r>
            <a:r>
              <a:rPr lang="ru-RU" sz="2400" dirty="0">
                <a:solidFill>
                  <a:schemeClr val="tx1"/>
                </a:solidFill>
                <a:effectLst/>
                <a:ea typeface="Times New Roman" panose="02020603050405020304" pitchFamily="18" charset="0"/>
              </a:rPr>
              <a:t> і </a:t>
            </a:r>
            <a:r>
              <a:rPr lang="ru-RU" sz="2400" dirty="0" err="1">
                <a:solidFill>
                  <a:schemeClr val="tx1"/>
                </a:solidFill>
                <a:effectLst/>
                <a:ea typeface="Times New Roman" panose="02020603050405020304" pitchFamily="18" charset="0"/>
              </a:rPr>
              <a:t>багатосторонніх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договорів</a:t>
            </a:r>
            <a:r>
              <a:rPr lang="ru-RU" sz="2400" dirty="0">
                <a:solidFill>
                  <a:schemeClr val="tx1"/>
                </a:solidFill>
                <a:effectLst/>
                <a:ea typeface="Times New Roman" panose="02020603050405020304" pitchFamily="18" charset="0"/>
              </a:rPr>
              <a:t> та </a:t>
            </a:r>
            <a:r>
              <a:rPr lang="ru-RU" sz="2400" dirty="0" err="1">
                <a:solidFill>
                  <a:schemeClr val="tx1"/>
                </a:solidFill>
                <a:effectLst/>
                <a:ea typeface="Times New Roman" panose="02020603050405020304" pitchFamily="18" charset="0"/>
              </a:rPr>
              <a:t>інших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дипломатичних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документів</a:t>
            </a:r>
            <a:r>
              <a:rPr lang="ru-RU" sz="2400" dirty="0">
                <a:solidFill>
                  <a:schemeClr val="tx1"/>
                </a:solidFill>
                <a:effectLst/>
                <a:ea typeface="Times New Roman" panose="02020603050405020304" pitchFamily="18" charset="0"/>
              </a:rPr>
              <a:t>, участь у </a:t>
            </a:r>
            <a:r>
              <a:rPr lang="ru-RU" sz="2400" dirty="0" err="1">
                <a:solidFill>
                  <a:schemeClr val="tx1"/>
                </a:solidFill>
                <a:effectLst/>
                <a:ea typeface="Times New Roman" panose="02020603050405020304" pitchFamily="18" charset="0"/>
              </a:rPr>
              <a:t>роботі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міжнародних</a:t>
            </a:r>
            <a:r>
              <a:rPr lang="ru-RU" sz="2400" dirty="0">
                <a:solidFill>
                  <a:schemeClr val="tx1"/>
                </a:solidFill>
                <a:effectLst/>
                <a:ea typeface="Times New Roman" panose="02020603050405020304" pitchFamily="18" charset="0"/>
              </a:rPr>
              <a:t> та </a:t>
            </a:r>
            <a:r>
              <a:rPr lang="ru-RU" sz="2400" dirty="0" err="1">
                <a:solidFill>
                  <a:schemeClr val="tx1"/>
                </a:solidFill>
                <a:effectLst/>
                <a:ea typeface="Times New Roman" panose="02020603050405020304" pitchFamily="18" charset="0"/>
              </a:rPr>
              <a:t>міжурядових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організацій</a:t>
            </a:r>
            <a:r>
              <a:rPr lang="ru-RU" sz="2400" dirty="0">
                <a:solidFill>
                  <a:schemeClr val="tx1"/>
                </a:solidFill>
                <a:effectLst/>
                <a:ea typeface="Times New Roman" panose="02020603050405020304" pitchFamily="18" charset="0"/>
              </a:rPr>
              <a:t> та </a:t>
            </a:r>
            <a:r>
              <a:rPr lang="ru-RU" sz="2400" dirty="0" err="1">
                <a:solidFill>
                  <a:schemeClr val="tx1"/>
                </a:solidFill>
                <a:effectLst/>
                <a:ea typeface="Times New Roman" panose="02020603050405020304" pitchFamily="18" charset="0"/>
              </a:rPr>
              <a:t>їхніх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органів</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дипломатичне</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листування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публікації</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документів</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тощо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періодичні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бесіди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державних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діячів</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під</a:t>
            </a:r>
            <a:r>
              <a:rPr lang="ru-RU" sz="2400" dirty="0">
                <a:solidFill>
                  <a:schemeClr val="tx1"/>
                </a:solidFill>
                <a:effectLst/>
                <a:ea typeface="Times New Roman" panose="02020603050405020304" pitchFamily="18" charset="0"/>
              </a:rPr>
              <a:t> час </a:t>
            </a:r>
            <a:r>
              <a:rPr lang="ru-RU" sz="2400" dirty="0" err="1">
                <a:solidFill>
                  <a:schemeClr val="tx1"/>
                </a:solidFill>
                <a:effectLst/>
                <a:ea typeface="Times New Roman" panose="02020603050405020304" pitchFamily="18" charset="0"/>
              </a:rPr>
              <a:t>прийомів</a:t>
            </a:r>
            <a:r>
              <a:rPr lang="ru-RU" sz="2400" dirty="0">
                <a:solidFill>
                  <a:schemeClr val="tx1"/>
                </a:solidFill>
                <a:effectLst/>
                <a:ea typeface="Times New Roman" panose="02020603050405020304" pitchFamily="18" charset="0"/>
              </a:rPr>
              <a:t> у посольствах і </a:t>
            </a:r>
            <a:r>
              <a:rPr lang="ru-RU" sz="2400" dirty="0" err="1">
                <a:solidFill>
                  <a:schemeClr val="tx1"/>
                </a:solidFill>
                <a:effectLst/>
                <a:ea typeface="Times New Roman" panose="02020603050405020304" pitchFamily="18" charset="0"/>
              </a:rPr>
              <a:t>місіях</a:t>
            </a:r>
            <a:endParaRPr lang="uk-UA" sz="2400" dirty="0">
              <a:solidFill>
                <a:schemeClr val="tx1"/>
              </a:solidFill>
              <a:effectLst/>
              <a:ea typeface="Times New Roman" panose="02020603050405020304" pitchFamily="18" charset="0"/>
            </a:endParaRPr>
          </a:p>
          <a:p>
            <a:endParaRPr lang="uk-UA" dirty="0"/>
          </a:p>
        </p:txBody>
      </p:sp>
    </p:spTree>
    <p:extLst>
      <p:ext uri="{BB962C8B-B14F-4D97-AF65-F5344CB8AC3E}">
        <p14:creationId xmlns:p14="http://schemas.microsoft.com/office/powerpoint/2010/main" val="2331284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Місце для вмісту 4">
            <a:extLst>
              <a:ext uri="{FF2B5EF4-FFF2-40B4-BE49-F238E27FC236}">
                <a16:creationId xmlns:a16="http://schemas.microsoft.com/office/drawing/2014/main" id="{D5A06C31-1F59-48D4-9078-D678996020CB}"/>
              </a:ext>
            </a:extLst>
          </p:cNvPr>
          <p:cNvGraphicFramePr>
            <a:graphicFrameLocks noGrp="1"/>
          </p:cNvGraphicFramePr>
          <p:nvPr>
            <p:ph sz="half" idx="1"/>
            <p:extLst>
              <p:ext uri="{D42A27DB-BD31-4B8C-83A1-F6EECF244321}">
                <p14:modId xmlns:p14="http://schemas.microsoft.com/office/powerpoint/2010/main" val="2952744837"/>
              </p:ext>
            </p:extLst>
          </p:nvPr>
        </p:nvGraphicFramePr>
        <p:xfrm>
          <a:off x="219919" y="162045"/>
          <a:ext cx="11794603" cy="6458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2625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Місце для вмісту 7">
            <a:extLst>
              <a:ext uri="{FF2B5EF4-FFF2-40B4-BE49-F238E27FC236}">
                <a16:creationId xmlns:a16="http://schemas.microsoft.com/office/drawing/2014/main" id="{1B6DAD56-EF76-430F-926A-43CC35DD047B}"/>
              </a:ext>
            </a:extLst>
          </p:cNvPr>
          <p:cNvSpPr>
            <a:spLocks noGrp="1"/>
          </p:cNvSpPr>
          <p:nvPr>
            <p:ph idx="1"/>
          </p:nvPr>
        </p:nvSpPr>
        <p:spPr>
          <a:xfrm>
            <a:off x="645289" y="517967"/>
            <a:ext cx="11187047" cy="4038600"/>
          </a:xfrm>
        </p:spPr>
        <p:txBody>
          <a:bodyPr>
            <a:normAutofit fontScale="92500" lnSpcReduction="20000"/>
          </a:bodyPr>
          <a:lstStyle/>
          <a:p>
            <a:r>
              <a:rPr lang="ru-RU" sz="2000" b="1" dirty="0" err="1">
                <a:solidFill>
                  <a:srgbClr val="000000"/>
                </a:solidFill>
                <a:effectLst/>
                <a:ea typeface="Times New Roman" panose="02020603050405020304" pitchFamily="18" charset="0"/>
              </a:rPr>
              <a:t>Інтеграційний</a:t>
            </a:r>
            <a:r>
              <a:rPr lang="ru-RU" sz="2000" b="1" dirty="0">
                <a:solidFill>
                  <a:srgbClr val="000000"/>
                </a:solidFill>
                <a:effectLst/>
                <a:ea typeface="Times New Roman" panose="02020603050405020304" pitchFamily="18" charset="0"/>
              </a:rPr>
              <a:t> </a:t>
            </a:r>
            <a:r>
              <a:rPr lang="ru-RU" sz="2000" b="1" dirty="0" err="1">
                <a:solidFill>
                  <a:srgbClr val="000000"/>
                </a:solidFill>
                <a:effectLst/>
                <a:ea typeface="Times New Roman" panose="02020603050405020304" pitchFamily="18" charset="0"/>
              </a:rPr>
              <a:t>процес</a:t>
            </a:r>
            <a:r>
              <a:rPr lang="ru-RU" sz="2000" dirty="0">
                <a:solidFill>
                  <a:srgbClr val="000000"/>
                </a:solidFill>
                <a:effectLst/>
                <a:ea typeface="Times New Roman" panose="02020603050405020304" pitchFamily="18" charset="0"/>
              </a:rPr>
              <a:t> – є </a:t>
            </a:r>
            <a:r>
              <a:rPr lang="ru-RU" sz="2000" dirty="0" err="1">
                <a:solidFill>
                  <a:srgbClr val="000000"/>
                </a:solidFill>
                <a:effectLst/>
                <a:ea typeface="Times New Roman" panose="02020603050405020304" pitchFamily="18" charset="0"/>
              </a:rPr>
              <a:t>процес</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становлення</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нової</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цілісності</a:t>
            </a:r>
            <a:r>
              <a:rPr lang="ru-RU" sz="2000" dirty="0">
                <a:solidFill>
                  <a:srgbClr val="000000"/>
                </a:solidFill>
                <a:effectLst/>
                <a:ea typeface="Times New Roman" panose="02020603050405020304" pitchFamily="18" charset="0"/>
              </a:rPr>
              <a:t> в </a:t>
            </a:r>
            <a:r>
              <a:rPr lang="ru-RU" sz="2000" dirty="0" err="1">
                <a:solidFill>
                  <a:srgbClr val="000000"/>
                </a:solidFill>
                <a:effectLst/>
                <a:ea typeface="Times New Roman" panose="02020603050405020304" pitchFamily="18" charset="0"/>
              </a:rPr>
              <a:t>результаті</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упорядкування</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узгодження</a:t>
            </a:r>
            <a:r>
              <a:rPr lang="ru-RU" sz="2000" dirty="0">
                <a:solidFill>
                  <a:srgbClr val="000000"/>
                </a:solidFill>
                <a:effectLst/>
                <a:ea typeface="Times New Roman" panose="02020603050405020304" pitchFamily="18" charset="0"/>
              </a:rPr>
              <a:t> й </a:t>
            </a:r>
            <a:r>
              <a:rPr lang="ru-RU" sz="2000" dirty="0" err="1">
                <a:solidFill>
                  <a:srgbClr val="000000"/>
                </a:solidFill>
                <a:effectLst/>
                <a:ea typeface="Times New Roman" panose="02020603050405020304" pitchFamily="18" charset="0"/>
              </a:rPr>
              <a:t>об'єднання</a:t>
            </a:r>
            <a:r>
              <a:rPr lang="ru-RU" sz="2000" dirty="0">
                <a:solidFill>
                  <a:srgbClr val="000000"/>
                </a:solidFill>
                <a:effectLst/>
                <a:ea typeface="Times New Roman" panose="02020603050405020304" pitchFamily="18" charset="0"/>
              </a:rPr>
              <a:t> в </a:t>
            </a:r>
            <a:r>
              <a:rPr lang="ru-RU" sz="2000" dirty="0" err="1">
                <a:solidFill>
                  <a:srgbClr val="000000"/>
                </a:solidFill>
                <a:effectLst/>
                <a:ea typeface="Times New Roman" panose="02020603050405020304" pitchFamily="18" charset="0"/>
              </a:rPr>
              <a:t>просторі</a:t>
            </a:r>
            <a:r>
              <a:rPr lang="ru-RU" sz="2000" dirty="0">
                <a:solidFill>
                  <a:srgbClr val="000000"/>
                </a:solidFill>
                <a:effectLst/>
                <a:ea typeface="Times New Roman" panose="02020603050405020304" pitchFamily="18" charset="0"/>
              </a:rPr>
              <a:t> і в </a:t>
            </a:r>
            <a:r>
              <a:rPr lang="ru-RU" sz="2000" dirty="0" err="1">
                <a:solidFill>
                  <a:srgbClr val="000000"/>
                </a:solidFill>
                <a:effectLst/>
                <a:ea typeface="Times New Roman" panose="02020603050405020304" pitchFamily="18" charset="0"/>
              </a:rPr>
              <a:t>часі</a:t>
            </a:r>
            <a:r>
              <a:rPr lang="ru-RU" sz="2000" dirty="0">
                <a:solidFill>
                  <a:srgbClr val="000000"/>
                </a:solidFill>
                <a:effectLst/>
                <a:ea typeface="Times New Roman" panose="02020603050405020304" pitchFamily="18" charset="0"/>
              </a:rPr>
              <a:t> структур і </a:t>
            </a:r>
            <a:r>
              <a:rPr lang="ru-RU" sz="2000" dirty="0" err="1">
                <a:solidFill>
                  <a:srgbClr val="000000"/>
                </a:solidFill>
                <a:effectLst/>
                <a:ea typeface="Times New Roman" panose="02020603050405020304" pitchFamily="18" charset="0"/>
              </a:rPr>
              <a:t>функцій</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вже</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існуючих</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відкритих</a:t>
            </a:r>
            <a:r>
              <a:rPr lang="ru-RU" sz="2000" dirty="0">
                <a:solidFill>
                  <a:srgbClr val="000000"/>
                </a:solidFill>
                <a:effectLst/>
                <a:ea typeface="Times New Roman" panose="02020603050405020304" pitchFamily="18" charset="0"/>
              </a:rPr>
              <a:t> систем на кожному з </a:t>
            </a:r>
            <a:r>
              <a:rPr lang="ru-RU" sz="2000" dirty="0" err="1">
                <a:solidFill>
                  <a:srgbClr val="000000"/>
                </a:solidFill>
                <a:effectLst/>
                <a:ea typeface="Times New Roman" panose="02020603050405020304" pitchFamily="18" charset="0"/>
              </a:rPr>
              <a:t>рівнів</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їхньої</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організації</a:t>
            </a:r>
            <a:r>
              <a:rPr lang="ru-RU" sz="2000" dirty="0">
                <a:solidFill>
                  <a:srgbClr val="000000"/>
                </a:solidFill>
                <a:effectLst/>
                <a:ea typeface="Times New Roman" panose="02020603050405020304" pitchFamily="18" charset="0"/>
              </a:rPr>
              <a:t>.</a:t>
            </a:r>
            <a:endParaRPr lang="uk-UA" sz="2000" dirty="0">
              <a:effectLst/>
              <a:ea typeface="Times New Roman" panose="02020603050405020304" pitchFamily="18" charset="0"/>
            </a:endParaRPr>
          </a:p>
          <a:p>
            <a:pPr marL="45720" indent="0">
              <a:buNone/>
            </a:pPr>
            <a:r>
              <a:rPr lang="ru-RU" sz="2000" b="1" dirty="0" err="1">
                <a:solidFill>
                  <a:srgbClr val="000000"/>
                </a:solidFill>
                <a:effectLst/>
                <a:ea typeface="Times New Roman" panose="02020603050405020304" pitchFamily="18" charset="0"/>
              </a:rPr>
              <a:t>Добровільна</a:t>
            </a:r>
            <a:r>
              <a:rPr lang="ru-RU" sz="2000" b="1" dirty="0">
                <a:solidFill>
                  <a:srgbClr val="000000"/>
                </a:solidFill>
                <a:effectLst/>
                <a:ea typeface="Times New Roman" panose="02020603050405020304" pitchFamily="18" charset="0"/>
              </a:rPr>
              <a:t> </a:t>
            </a:r>
            <a:r>
              <a:rPr lang="ru-RU" sz="2000" b="1" dirty="0" err="1">
                <a:solidFill>
                  <a:srgbClr val="000000"/>
                </a:solidFill>
                <a:effectLst/>
                <a:ea typeface="Times New Roman" panose="02020603050405020304" pitchFamily="18" charset="0"/>
              </a:rPr>
              <a:t>інтеграція</a:t>
            </a:r>
            <a:r>
              <a:rPr lang="ru-RU" sz="2000" b="1" dirty="0">
                <a:solidFill>
                  <a:srgbClr val="000000"/>
                </a:solidFill>
                <a:effectLst/>
                <a:ea typeface="Times New Roman" panose="02020603050405020304" pitchFamily="18" charset="0"/>
              </a:rPr>
              <a:t>: </a:t>
            </a:r>
          </a:p>
          <a:p>
            <a:pPr indent="450215" algn="just" fontAlgn="auto">
              <a:lnSpc>
                <a:spcPts val="1800"/>
              </a:lnSpc>
              <a:tabLst>
                <a:tab pos="180340" algn="l"/>
                <a:tab pos="5029200" algn="l"/>
              </a:tabLst>
            </a:pPr>
            <a:r>
              <a:rPr lang="ru-RU" sz="2000" dirty="0" err="1">
                <a:solidFill>
                  <a:srgbClr val="000000"/>
                </a:solidFill>
                <a:effectLst/>
                <a:ea typeface="Times New Roman" panose="02020603050405020304" pitchFamily="18" charset="0"/>
              </a:rPr>
              <a:t>має</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місце</a:t>
            </a:r>
            <a:r>
              <a:rPr lang="ru-RU" sz="2000" dirty="0">
                <a:solidFill>
                  <a:srgbClr val="000000"/>
                </a:solidFill>
                <a:effectLst/>
                <a:ea typeface="Times New Roman" panose="02020603050405020304" pitchFamily="18" charset="0"/>
              </a:rPr>
              <a:t> там і </a:t>
            </a:r>
            <a:r>
              <a:rPr lang="ru-RU" sz="2000" dirty="0" err="1">
                <a:solidFill>
                  <a:srgbClr val="000000"/>
                </a:solidFill>
                <a:effectLst/>
                <a:ea typeface="Times New Roman" panose="02020603050405020304" pitchFamily="18" charset="0"/>
              </a:rPr>
              <a:t>тоді</a:t>
            </a:r>
            <a:r>
              <a:rPr lang="ru-RU" sz="2000" dirty="0">
                <a:solidFill>
                  <a:srgbClr val="000000"/>
                </a:solidFill>
                <a:effectLst/>
                <a:ea typeface="Times New Roman" panose="02020603050405020304" pitchFamily="18" charset="0"/>
              </a:rPr>
              <a:t>, де і коли </a:t>
            </a:r>
            <a:r>
              <a:rPr lang="ru-RU" sz="2000" dirty="0" err="1">
                <a:solidFill>
                  <a:srgbClr val="000000"/>
                </a:solidFill>
                <a:effectLst/>
                <a:ea typeface="Times New Roman" panose="02020603050405020304" pitchFamily="18" charset="0"/>
              </a:rPr>
              <a:t>виникає</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історична</a:t>
            </a:r>
            <a:r>
              <a:rPr lang="ru-RU" sz="2000" dirty="0">
                <a:solidFill>
                  <a:srgbClr val="000000"/>
                </a:solidFill>
                <a:effectLst/>
                <a:ea typeface="Times New Roman" panose="02020603050405020304" pitchFamily="18" charset="0"/>
              </a:rPr>
              <a:t> потреба; </a:t>
            </a:r>
            <a:endParaRPr lang="uk-UA" sz="2000" dirty="0">
              <a:effectLst/>
              <a:ea typeface="Times New Roman" panose="02020603050405020304" pitchFamily="18" charset="0"/>
            </a:endParaRPr>
          </a:p>
          <a:p>
            <a:pPr indent="450215" algn="just" fontAlgn="auto">
              <a:lnSpc>
                <a:spcPts val="1800"/>
              </a:lnSpc>
              <a:tabLst>
                <a:tab pos="180340" algn="l"/>
                <a:tab pos="5029200" algn="l"/>
              </a:tabLst>
            </a:pPr>
            <a:r>
              <a:rPr lang="ru-RU" sz="2000" dirty="0" err="1">
                <a:solidFill>
                  <a:srgbClr val="000000"/>
                </a:solidFill>
                <a:effectLst/>
                <a:ea typeface="Times New Roman" panose="02020603050405020304" pitchFamily="18" charset="0"/>
              </a:rPr>
              <a:t>свідчить</a:t>
            </a:r>
            <a:r>
              <a:rPr lang="ru-RU" sz="2000" dirty="0">
                <a:solidFill>
                  <a:srgbClr val="000000"/>
                </a:solidFill>
                <a:effectLst/>
                <a:ea typeface="Times New Roman" panose="02020603050405020304" pitchFamily="18" charset="0"/>
              </a:rPr>
              <a:t> про </a:t>
            </a:r>
            <a:r>
              <a:rPr lang="ru-RU" sz="2000" dirty="0" err="1">
                <a:solidFill>
                  <a:srgbClr val="000000"/>
                </a:solidFill>
                <a:effectLst/>
                <a:ea typeface="Times New Roman" panose="02020603050405020304" pitchFamily="18" charset="0"/>
              </a:rPr>
              <a:t>завершення</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процесу</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самовизначення</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націй</a:t>
            </a:r>
            <a:r>
              <a:rPr lang="ru-RU" sz="2000" dirty="0">
                <a:solidFill>
                  <a:srgbClr val="000000"/>
                </a:solidFill>
                <a:effectLst/>
                <a:ea typeface="Times New Roman" panose="02020603050405020304" pitchFamily="18" charset="0"/>
              </a:rPr>
              <a:t>; </a:t>
            </a:r>
            <a:endParaRPr lang="uk-UA" sz="2000" dirty="0">
              <a:effectLst/>
              <a:ea typeface="Times New Roman" panose="02020603050405020304" pitchFamily="18" charset="0"/>
            </a:endParaRPr>
          </a:p>
          <a:p>
            <a:pPr indent="450215" algn="just" fontAlgn="auto">
              <a:lnSpc>
                <a:spcPts val="1800"/>
              </a:lnSpc>
              <a:tabLst>
                <a:tab pos="180340" algn="l"/>
                <a:tab pos="5029200" algn="l"/>
              </a:tabLst>
            </a:pPr>
            <a:r>
              <a:rPr lang="ru-RU" sz="2000" dirty="0" err="1">
                <a:solidFill>
                  <a:srgbClr val="000000"/>
                </a:solidFill>
                <a:effectLst/>
                <a:ea typeface="Times New Roman" panose="02020603050405020304" pitchFamily="18" charset="0"/>
              </a:rPr>
              <a:t>відбувається</a:t>
            </a:r>
            <a:r>
              <a:rPr lang="ru-RU" sz="2000" dirty="0">
                <a:solidFill>
                  <a:srgbClr val="000000"/>
                </a:solidFill>
                <a:effectLst/>
                <a:ea typeface="Times New Roman" panose="02020603050405020304" pitchFamily="18" charset="0"/>
              </a:rPr>
              <a:t> на </a:t>
            </a:r>
            <a:r>
              <a:rPr lang="ru-RU" sz="2000" dirty="0" err="1">
                <a:solidFill>
                  <a:srgbClr val="000000"/>
                </a:solidFill>
                <a:effectLst/>
                <a:ea typeface="Times New Roman" panose="02020603050405020304" pitchFamily="18" charset="0"/>
              </a:rPr>
              <a:t>справді</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добровільних</a:t>
            </a:r>
            <a:r>
              <a:rPr lang="ru-RU" sz="2000" dirty="0">
                <a:solidFill>
                  <a:srgbClr val="000000"/>
                </a:solidFill>
                <a:effectLst/>
                <a:ea typeface="Times New Roman" panose="02020603050405020304" pitchFamily="18" charset="0"/>
              </a:rPr>
              <a:t> засадах; </a:t>
            </a:r>
            <a:endParaRPr lang="uk-UA" sz="2000" dirty="0">
              <a:effectLst/>
              <a:ea typeface="Times New Roman" panose="02020603050405020304" pitchFamily="18" charset="0"/>
            </a:endParaRPr>
          </a:p>
          <a:p>
            <a:pPr indent="450215" algn="just" fontAlgn="auto">
              <a:lnSpc>
                <a:spcPts val="1800"/>
              </a:lnSpc>
              <a:tabLst>
                <a:tab pos="180340" algn="l"/>
                <a:tab pos="5029200" algn="l"/>
              </a:tabLst>
            </a:pPr>
            <a:r>
              <a:rPr lang="ru-RU" sz="2000" dirty="0" err="1">
                <a:solidFill>
                  <a:srgbClr val="000000"/>
                </a:solidFill>
                <a:effectLst/>
                <a:ea typeface="Times New Roman" panose="02020603050405020304" pitchFamily="18" charset="0"/>
              </a:rPr>
              <a:t>вільна</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від</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імперсько-гегемоністського</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тягаря</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минулого</a:t>
            </a:r>
            <a:r>
              <a:rPr lang="ru-RU" sz="2000" dirty="0">
                <a:solidFill>
                  <a:srgbClr val="000000"/>
                </a:solidFill>
                <a:effectLst/>
                <a:ea typeface="Times New Roman" panose="02020603050405020304" pitchFamily="18" charset="0"/>
              </a:rPr>
              <a:t>; </a:t>
            </a:r>
          </a:p>
          <a:p>
            <a:pPr indent="450215" algn="just" fontAlgn="auto">
              <a:lnSpc>
                <a:spcPts val="1800"/>
              </a:lnSpc>
              <a:tabLst>
                <a:tab pos="180340" algn="l"/>
                <a:tab pos="5029200" algn="l"/>
              </a:tabLst>
            </a:pPr>
            <a:r>
              <a:rPr lang="ru-RU" sz="2000" dirty="0" err="1">
                <a:solidFill>
                  <a:srgbClr val="000000"/>
                </a:solidFill>
                <a:effectLst/>
                <a:ea typeface="Times New Roman" panose="02020603050405020304" pitchFamily="18" charset="0"/>
              </a:rPr>
              <a:t>позбавлена</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ідеологічної</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виключності</a:t>
            </a:r>
            <a:r>
              <a:rPr lang="ru-RU" sz="2000" dirty="0">
                <a:solidFill>
                  <a:srgbClr val="000000"/>
                </a:solidFill>
                <a:effectLst/>
                <a:ea typeface="Times New Roman" panose="02020603050405020304" pitchFamily="18" charset="0"/>
              </a:rPr>
              <a:t>; </a:t>
            </a:r>
            <a:endParaRPr lang="uk-UA" sz="2000" dirty="0">
              <a:effectLst/>
              <a:ea typeface="Times New Roman" panose="02020603050405020304" pitchFamily="18" charset="0"/>
            </a:endParaRPr>
          </a:p>
          <a:p>
            <a:pPr indent="450215" algn="just" fontAlgn="auto">
              <a:lnSpc>
                <a:spcPts val="1800"/>
              </a:lnSpc>
              <a:tabLst>
                <a:tab pos="180340" algn="l"/>
                <a:tab pos="5029200" algn="l"/>
              </a:tabLst>
            </a:pPr>
            <a:r>
              <a:rPr lang="ru-RU" sz="2000" dirty="0" err="1">
                <a:solidFill>
                  <a:srgbClr val="000000"/>
                </a:solidFill>
                <a:effectLst/>
                <a:ea typeface="Times New Roman" panose="02020603050405020304" pitchFamily="18" charset="0"/>
              </a:rPr>
              <a:t>задовольняє</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національні</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домагання</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всіх</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націй</a:t>
            </a:r>
            <a:r>
              <a:rPr lang="ru-RU" sz="2000" dirty="0">
                <a:solidFill>
                  <a:srgbClr val="000000"/>
                </a:solidFill>
                <a:effectLst/>
                <a:ea typeface="Times New Roman" panose="02020603050405020304" pitchFamily="18" charset="0"/>
              </a:rPr>
              <a:t>; </a:t>
            </a:r>
          </a:p>
          <a:p>
            <a:pPr indent="450215" algn="just" fontAlgn="auto">
              <a:lnSpc>
                <a:spcPts val="1800"/>
              </a:lnSpc>
              <a:tabLst>
                <a:tab pos="180340" algn="l"/>
                <a:tab pos="5029200" algn="l"/>
              </a:tabLst>
            </a:pPr>
            <a:r>
              <a:rPr lang="ru-RU" sz="2000" dirty="0" err="1">
                <a:solidFill>
                  <a:srgbClr val="000000"/>
                </a:solidFill>
                <a:effectLst/>
                <a:ea typeface="Times New Roman" panose="02020603050405020304" pitchFamily="18" charset="0"/>
              </a:rPr>
              <a:t>координує</a:t>
            </a:r>
            <a:r>
              <a:rPr lang="ru-RU" sz="2000" dirty="0">
                <a:solidFill>
                  <a:srgbClr val="000000"/>
                </a:solidFill>
                <a:effectLst/>
                <a:ea typeface="Times New Roman" panose="02020603050405020304" pitchFamily="18" charset="0"/>
              </a:rPr>
              <a:t> волю й </a:t>
            </a:r>
            <a:r>
              <a:rPr lang="ru-RU" sz="2000" dirty="0" err="1">
                <a:solidFill>
                  <a:srgbClr val="000000"/>
                </a:solidFill>
                <a:effectLst/>
                <a:ea typeface="Times New Roman" panose="02020603050405020304" pitchFamily="18" charset="0"/>
              </a:rPr>
              <a:t>інтереси</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кожної</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країни</a:t>
            </a:r>
            <a:r>
              <a:rPr lang="ru-RU" sz="2000" dirty="0">
                <a:solidFill>
                  <a:srgbClr val="000000"/>
                </a:solidFill>
                <a:effectLst/>
                <a:ea typeface="Times New Roman" panose="02020603050405020304" pitchFamily="18" charset="0"/>
              </a:rPr>
              <a:t> </a:t>
            </a:r>
            <a:r>
              <a:rPr lang="ru-RU" sz="2000" dirty="0" err="1">
                <a:solidFill>
                  <a:srgbClr val="000000"/>
                </a:solidFill>
                <a:effectLst/>
                <a:ea typeface="Times New Roman" panose="02020603050405020304" pitchFamily="18" charset="0"/>
              </a:rPr>
              <a:t>тощо</a:t>
            </a:r>
            <a:r>
              <a:rPr lang="ru-RU" sz="2000" dirty="0">
                <a:solidFill>
                  <a:srgbClr val="000000"/>
                </a:solidFill>
                <a:effectLst/>
                <a:ea typeface="Times New Roman" panose="02020603050405020304" pitchFamily="18" charset="0"/>
              </a:rPr>
              <a:t>.</a:t>
            </a:r>
            <a:endParaRPr lang="uk-UA" sz="2000" dirty="0">
              <a:effectLst/>
              <a:ea typeface="Times New Roman" panose="02020603050405020304" pitchFamily="18" charset="0"/>
            </a:endParaRPr>
          </a:p>
          <a:p>
            <a:endParaRPr lang="uk-UA" dirty="0"/>
          </a:p>
        </p:txBody>
      </p:sp>
      <p:sp>
        <p:nvSpPr>
          <p:cNvPr id="10" name="TextBox 9">
            <a:extLst>
              <a:ext uri="{FF2B5EF4-FFF2-40B4-BE49-F238E27FC236}">
                <a16:creationId xmlns:a16="http://schemas.microsoft.com/office/drawing/2014/main" id="{2DFCB188-B964-4F43-A888-16DC6C5FE193}"/>
              </a:ext>
            </a:extLst>
          </p:cNvPr>
          <p:cNvSpPr txBox="1"/>
          <p:nvPr/>
        </p:nvSpPr>
        <p:spPr>
          <a:xfrm>
            <a:off x="645289" y="4556567"/>
            <a:ext cx="10901422" cy="1484381"/>
          </a:xfrm>
          <a:prstGeom prst="rect">
            <a:avLst/>
          </a:prstGeom>
          <a:noFill/>
        </p:spPr>
        <p:txBody>
          <a:bodyPr wrap="square">
            <a:spAutoFit/>
          </a:bodyPr>
          <a:lstStyle/>
          <a:p>
            <a:pPr indent="450215" algn="just" fontAlgn="auto">
              <a:lnSpc>
                <a:spcPts val="1800"/>
              </a:lnSpc>
              <a:tabLst>
                <a:tab pos="180340" algn="l"/>
                <a:tab pos="5029200" algn="l"/>
              </a:tabLst>
            </a:pPr>
            <a:r>
              <a:rPr lang="ru-RU" sz="1800" b="1" dirty="0" err="1">
                <a:solidFill>
                  <a:srgbClr val="000000"/>
                </a:solidFill>
                <a:effectLst/>
                <a:ea typeface="Times New Roman" panose="02020603050405020304" pitchFamily="18" charset="0"/>
              </a:rPr>
              <a:t>Етапи</a:t>
            </a:r>
            <a:r>
              <a:rPr lang="ru-RU" sz="1800" b="1" dirty="0">
                <a:solidFill>
                  <a:srgbClr val="000000"/>
                </a:solidFill>
                <a:effectLst/>
                <a:ea typeface="Times New Roman" panose="02020603050405020304" pitchFamily="18" charset="0"/>
              </a:rPr>
              <a:t> і </a:t>
            </a:r>
            <a:r>
              <a:rPr lang="ru-RU" sz="1800" b="1" dirty="0" err="1">
                <a:solidFill>
                  <a:srgbClr val="000000"/>
                </a:solidFill>
                <a:effectLst/>
                <a:ea typeface="Times New Roman" panose="02020603050405020304" pitchFamily="18" charset="0"/>
              </a:rPr>
              <a:t>методи</a:t>
            </a:r>
            <a:r>
              <a:rPr lang="ru-RU" sz="1800" b="1" dirty="0">
                <a:solidFill>
                  <a:srgbClr val="000000"/>
                </a:solidFill>
                <a:effectLst/>
                <a:ea typeface="Times New Roman" panose="02020603050405020304" pitchFamily="18" charset="0"/>
              </a:rPr>
              <a:t> </a:t>
            </a:r>
            <a:r>
              <a:rPr lang="ru-RU" sz="1800" b="1" dirty="0" err="1">
                <a:solidFill>
                  <a:srgbClr val="000000"/>
                </a:solidFill>
                <a:effectLst/>
                <a:ea typeface="Times New Roman" panose="02020603050405020304" pitchFamily="18" charset="0"/>
              </a:rPr>
              <a:t>етнополітичної</a:t>
            </a:r>
            <a:r>
              <a:rPr lang="ru-RU" sz="1800" b="1" dirty="0">
                <a:solidFill>
                  <a:srgbClr val="000000"/>
                </a:solidFill>
                <a:effectLst/>
                <a:ea typeface="Times New Roman" panose="02020603050405020304" pitchFamily="18" charset="0"/>
              </a:rPr>
              <a:t> </a:t>
            </a:r>
            <a:r>
              <a:rPr lang="ru-RU" sz="1800" b="1" dirty="0" err="1">
                <a:solidFill>
                  <a:srgbClr val="000000"/>
                </a:solidFill>
                <a:effectLst/>
                <a:ea typeface="Times New Roman" panose="02020603050405020304" pitchFamily="18" charset="0"/>
              </a:rPr>
              <a:t>інтеграції</a:t>
            </a:r>
            <a:r>
              <a:rPr lang="ru-RU" sz="1800" dirty="0">
                <a:solidFill>
                  <a:srgbClr val="000000"/>
                </a:solidFill>
                <a:effectLst/>
                <a:ea typeface="Times New Roman" panose="02020603050405020304" pitchFamily="18" charset="0"/>
              </a:rPr>
              <a:t> </a:t>
            </a:r>
            <a:endParaRPr lang="uk-UA" sz="1100" dirty="0">
              <a:effectLst/>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ea typeface="Times New Roman" panose="02020603050405020304" pitchFamily="18" charset="0"/>
              </a:rPr>
              <a:t>За </a:t>
            </a:r>
            <a:r>
              <a:rPr lang="ru-RU" sz="1800" dirty="0" err="1">
                <a:solidFill>
                  <a:srgbClr val="000000"/>
                </a:solidFill>
                <a:effectLst/>
                <a:ea typeface="Times New Roman" panose="02020603050405020304" pitchFamily="18" charset="0"/>
              </a:rPr>
              <a:t>слушним</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твердженням</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К.Дойча</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інтеграційні</a:t>
            </a:r>
            <a:r>
              <a:rPr lang="ru-RU" sz="1800" dirty="0">
                <a:solidFill>
                  <a:srgbClr val="000000"/>
                </a:solidFill>
                <a:effectLst/>
                <a:ea typeface="Times New Roman" panose="02020603050405020304" pitchFamily="18" charset="0"/>
              </a:rPr>
              <a:t> рухи у </a:t>
            </a:r>
            <a:r>
              <a:rPr lang="ru-RU" sz="1800" dirty="0" err="1">
                <a:solidFill>
                  <a:srgbClr val="000000"/>
                </a:solidFill>
                <a:effectLst/>
                <a:ea typeface="Times New Roman" panose="02020603050405020304" pitchFamily="18" charset="0"/>
              </a:rPr>
              <a:t>своєму</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розвитку</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проходять</a:t>
            </a:r>
            <a:r>
              <a:rPr lang="ru-RU" sz="1800" dirty="0">
                <a:solidFill>
                  <a:srgbClr val="000000"/>
                </a:solidFill>
                <a:effectLst/>
                <a:ea typeface="Times New Roman" panose="02020603050405020304" pitchFamily="18" charset="0"/>
              </a:rPr>
              <a:t> три </a:t>
            </a:r>
            <a:r>
              <a:rPr lang="ru-RU" sz="1800" dirty="0" err="1">
                <a:solidFill>
                  <a:srgbClr val="000000"/>
                </a:solidFill>
                <a:effectLst/>
                <a:ea typeface="Times New Roman" panose="02020603050405020304" pitchFamily="18" charset="0"/>
              </a:rPr>
              <a:t>етапи</a:t>
            </a:r>
            <a:r>
              <a:rPr lang="ru-RU" sz="1800" dirty="0">
                <a:solidFill>
                  <a:srgbClr val="000000"/>
                </a:solidFill>
                <a:effectLst/>
                <a:ea typeface="Times New Roman" panose="02020603050405020304" pitchFamily="18" charset="0"/>
              </a:rPr>
              <a:t>. </a:t>
            </a:r>
            <a:endParaRPr lang="uk-UA" sz="1100" dirty="0">
              <a:effectLst/>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ea typeface="Times New Roman" panose="02020603050405020304" pitchFamily="18" charset="0"/>
              </a:rPr>
              <a:t>1) «</a:t>
            </a:r>
            <a:r>
              <a:rPr lang="ru-RU" sz="1800" dirty="0" err="1">
                <a:solidFill>
                  <a:srgbClr val="000000"/>
                </a:solidFill>
                <a:effectLst/>
                <a:ea typeface="Times New Roman" panose="02020603050405020304" pitchFamily="18" charset="0"/>
              </a:rPr>
              <a:t>етап</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інтелектуалів</a:t>
            </a:r>
            <a:r>
              <a:rPr lang="ru-RU" sz="1800" dirty="0">
                <a:solidFill>
                  <a:srgbClr val="000000"/>
                </a:solidFill>
                <a:effectLst/>
                <a:ea typeface="Times New Roman" panose="02020603050405020304" pitchFamily="18" charset="0"/>
              </a:rPr>
              <a:t>», коли </a:t>
            </a:r>
            <a:r>
              <a:rPr lang="ru-RU" sz="1800" dirty="0" err="1">
                <a:solidFill>
                  <a:srgbClr val="000000"/>
                </a:solidFill>
                <a:effectLst/>
                <a:ea typeface="Times New Roman" panose="02020603050405020304" pitchFamily="18" charset="0"/>
              </a:rPr>
              <a:t>його</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очолюють</a:t>
            </a:r>
            <a:r>
              <a:rPr lang="ru-RU" sz="1800" dirty="0">
                <a:solidFill>
                  <a:srgbClr val="000000"/>
                </a:solidFill>
                <a:effectLst/>
                <a:ea typeface="Times New Roman" panose="02020603050405020304" pitchFamily="18" charset="0"/>
              </a:rPr>
              <a:t> і </a:t>
            </a:r>
            <a:r>
              <a:rPr lang="ru-RU" sz="1800" dirty="0" err="1">
                <a:solidFill>
                  <a:srgbClr val="000000"/>
                </a:solidFill>
                <a:effectLst/>
                <a:ea typeface="Times New Roman" panose="02020603050405020304" pitchFamily="18" charset="0"/>
              </a:rPr>
              <a:t>підтримують</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лише</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деякі</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представники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інтелігенції</a:t>
            </a:r>
            <a:r>
              <a:rPr lang="ru-RU" sz="1800" dirty="0">
                <a:solidFill>
                  <a:srgbClr val="000000"/>
                </a:solidFill>
                <a:effectLst/>
                <a:ea typeface="Times New Roman" panose="02020603050405020304" pitchFamily="18" charset="0"/>
              </a:rPr>
              <a:t>; </a:t>
            </a:r>
            <a:endParaRPr lang="uk-UA" sz="1100" dirty="0">
              <a:effectLst/>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ea typeface="Times New Roman" panose="02020603050405020304" pitchFamily="18" charset="0"/>
              </a:rPr>
              <a:t>2) «</a:t>
            </a:r>
            <a:r>
              <a:rPr lang="ru-RU" sz="1800" dirty="0" err="1">
                <a:solidFill>
                  <a:srgbClr val="000000"/>
                </a:solidFill>
                <a:effectLst/>
                <a:ea typeface="Times New Roman" panose="02020603050405020304" pitchFamily="18" charset="0"/>
              </a:rPr>
              <a:t>етап</a:t>
            </a:r>
            <a:r>
              <a:rPr lang="ru-RU" sz="1800" dirty="0">
                <a:solidFill>
                  <a:srgbClr val="000000"/>
                </a:solidFill>
                <a:effectLst/>
                <a:ea typeface="Times New Roman" panose="02020603050405020304" pitchFamily="18" charset="0"/>
              </a:rPr>
              <a:t> великих </a:t>
            </a:r>
            <a:r>
              <a:rPr lang="ru-RU" sz="1800" dirty="0" err="1">
                <a:solidFill>
                  <a:srgbClr val="000000"/>
                </a:solidFill>
                <a:effectLst/>
                <a:ea typeface="Times New Roman" panose="02020603050405020304" pitchFamily="18" charset="0"/>
              </a:rPr>
              <a:t>політиків</a:t>
            </a:r>
            <a:r>
              <a:rPr lang="ru-RU" sz="1800" dirty="0">
                <a:solidFill>
                  <a:srgbClr val="000000"/>
                </a:solidFill>
                <a:effectLst/>
                <a:ea typeface="Times New Roman" panose="02020603050405020304" pitchFamily="18" charset="0"/>
              </a:rPr>
              <a:t>», коли до </a:t>
            </a:r>
            <a:r>
              <a:rPr lang="ru-RU" sz="1800" dirty="0" err="1">
                <a:solidFill>
                  <a:srgbClr val="000000"/>
                </a:solidFill>
                <a:effectLst/>
                <a:ea typeface="Times New Roman" panose="02020603050405020304" pitchFamily="18" charset="0"/>
              </a:rPr>
              <a:t>нього</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приєднуються</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більш</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широкі</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політичні</a:t>
            </a:r>
            <a:r>
              <a:rPr lang="ru-RU" sz="1800" dirty="0">
                <a:solidFill>
                  <a:srgbClr val="000000"/>
                </a:solidFill>
                <a:effectLst/>
                <a:ea typeface="Times New Roman" panose="02020603050405020304" pitchFamily="18" charset="0"/>
              </a:rPr>
              <a:t> кола і </a:t>
            </a:r>
            <a:r>
              <a:rPr lang="ru-RU" sz="1800" dirty="0" err="1">
                <a:solidFill>
                  <a:srgbClr val="000000"/>
                </a:solidFill>
                <a:effectLst/>
                <a:ea typeface="Times New Roman" panose="02020603050405020304" pitchFamily="18" charset="0"/>
              </a:rPr>
              <a:t>йдуть</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пошуки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політичних</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компромісів</a:t>
            </a:r>
            <a:r>
              <a:rPr lang="ru-RU" sz="1800" dirty="0">
                <a:solidFill>
                  <a:srgbClr val="000000"/>
                </a:solidFill>
                <a:effectLst/>
                <a:ea typeface="Times New Roman" panose="02020603050405020304" pitchFamily="18" charset="0"/>
              </a:rPr>
              <a:t>; </a:t>
            </a:r>
            <a:endParaRPr lang="uk-UA" sz="1100" dirty="0">
              <a:effectLst/>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ea typeface="Times New Roman" panose="02020603050405020304" pitchFamily="18" charset="0"/>
              </a:rPr>
              <a:t>3) «</a:t>
            </a:r>
            <a:r>
              <a:rPr lang="ru-RU" sz="1800" dirty="0" err="1">
                <a:solidFill>
                  <a:srgbClr val="000000"/>
                </a:solidFill>
                <a:effectLst/>
                <a:ea typeface="Times New Roman" panose="02020603050405020304" pitchFamily="18" charset="0"/>
              </a:rPr>
              <a:t>етап</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масового</a:t>
            </a:r>
            <a:r>
              <a:rPr lang="ru-RU" sz="1800" dirty="0">
                <a:solidFill>
                  <a:srgbClr val="000000"/>
                </a:solidFill>
                <a:effectLst/>
                <a:ea typeface="Times New Roman" panose="02020603050405020304" pitchFamily="18" charset="0"/>
              </a:rPr>
              <a:t> руху та/</a:t>
            </a:r>
            <a:r>
              <a:rPr lang="ru-RU" sz="1800" dirty="0" err="1">
                <a:solidFill>
                  <a:srgbClr val="000000"/>
                </a:solidFill>
                <a:effectLst/>
                <a:ea typeface="Times New Roman" panose="02020603050405020304" pitchFamily="18" charset="0"/>
              </a:rPr>
              <a:t>чи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широкомасштабної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елітної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політики</a:t>
            </a:r>
            <a:r>
              <a:rPr lang="ru-RU" sz="1800" dirty="0">
                <a:solidFill>
                  <a:srgbClr val="000000"/>
                </a:solidFill>
                <a:effectLst/>
                <a:ea typeface="Times New Roman" panose="02020603050405020304" pitchFamily="18" charset="0"/>
              </a:rPr>
              <a:t>». </a:t>
            </a:r>
            <a:endParaRPr lang="uk-UA" sz="1100" dirty="0">
              <a:effectLst/>
              <a:ea typeface="Times New Roman" panose="02020603050405020304" pitchFamily="18" charset="0"/>
            </a:endParaRPr>
          </a:p>
        </p:txBody>
      </p:sp>
    </p:spTree>
    <p:extLst>
      <p:ext uri="{BB962C8B-B14F-4D97-AF65-F5344CB8AC3E}">
        <p14:creationId xmlns:p14="http://schemas.microsoft.com/office/powerpoint/2010/main" val="2877406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B6598A08-9F21-42E3-823B-F7D18948BA4C}"/>
              </a:ext>
            </a:extLst>
          </p:cNvPr>
          <p:cNvSpPr>
            <a:spLocks noGrp="1"/>
          </p:cNvSpPr>
          <p:nvPr>
            <p:ph type="title"/>
          </p:nvPr>
        </p:nvSpPr>
        <p:spPr/>
        <p:txBody>
          <a:bodyPr>
            <a:noAutofit/>
          </a:bodyPr>
          <a:lstStyle/>
          <a:p>
            <a:pPr algn="just"/>
            <a:r>
              <a:rPr lang="uk-UA" sz="2400" b="1" dirty="0">
                <a:solidFill>
                  <a:schemeClr val="tx1"/>
                </a:solidFill>
                <a:latin typeface="+mn-lt"/>
              </a:rPr>
              <a:t>Дезінтеграція у міжнародних відносинах </a:t>
            </a:r>
            <a:r>
              <a:rPr lang="uk-UA" sz="2400" dirty="0">
                <a:solidFill>
                  <a:schemeClr val="tx1"/>
                </a:solidFill>
                <a:latin typeface="+mn-lt"/>
              </a:rPr>
              <a:t>– це процес розпаду або ослаблення інтеграційних </a:t>
            </a:r>
            <a:r>
              <a:rPr lang="uk-UA" sz="2400" dirty="0" err="1">
                <a:solidFill>
                  <a:schemeClr val="tx1"/>
                </a:solidFill>
                <a:latin typeface="+mn-lt"/>
              </a:rPr>
              <a:t>зв’язків</a:t>
            </a:r>
            <a:r>
              <a:rPr lang="uk-UA" sz="2400" dirty="0">
                <a:solidFill>
                  <a:schemeClr val="tx1"/>
                </a:solidFill>
                <a:latin typeface="+mn-lt"/>
              </a:rPr>
              <a:t> між державами, що може проявлятися у виході країни з міжнародних організацій, розпаді союзів, послабленні економічної, політичної чи військової співпраці.</a:t>
            </a:r>
          </a:p>
        </p:txBody>
      </p:sp>
      <p:sp>
        <p:nvSpPr>
          <p:cNvPr id="8" name="Місце для тексту 7">
            <a:extLst>
              <a:ext uri="{FF2B5EF4-FFF2-40B4-BE49-F238E27FC236}">
                <a16:creationId xmlns:a16="http://schemas.microsoft.com/office/drawing/2014/main" id="{5101E0D5-65D4-4243-B261-C1838E6917A6}"/>
              </a:ext>
            </a:extLst>
          </p:cNvPr>
          <p:cNvSpPr>
            <a:spLocks noGrp="1"/>
          </p:cNvSpPr>
          <p:nvPr>
            <p:ph type="body" idx="1"/>
          </p:nvPr>
        </p:nvSpPr>
        <p:spPr/>
        <p:txBody>
          <a:bodyPr/>
          <a:lstStyle/>
          <a:p>
            <a:r>
              <a:rPr lang="uk-UA" dirty="0">
                <a:solidFill>
                  <a:schemeClr val="accent1">
                    <a:lumMod val="50000"/>
                  </a:schemeClr>
                </a:solidFill>
              </a:rPr>
              <a:t>Причини дезінтеграції:</a:t>
            </a:r>
          </a:p>
        </p:txBody>
      </p:sp>
      <p:sp>
        <p:nvSpPr>
          <p:cNvPr id="9" name="Місце для вмісту 8">
            <a:extLst>
              <a:ext uri="{FF2B5EF4-FFF2-40B4-BE49-F238E27FC236}">
                <a16:creationId xmlns:a16="http://schemas.microsoft.com/office/drawing/2014/main" id="{AA92F9A3-2506-4981-A4DF-551911F5EA96}"/>
              </a:ext>
            </a:extLst>
          </p:cNvPr>
          <p:cNvSpPr>
            <a:spLocks noGrp="1"/>
          </p:cNvSpPr>
          <p:nvPr>
            <p:ph sz="half" idx="2"/>
          </p:nvPr>
        </p:nvSpPr>
        <p:spPr/>
        <p:txBody>
          <a:bodyPr>
            <a:normAutofit fontScale="77500" lnSpcReduction="20000"/>
          </a:bodyPr>
          <a:lstStyle/>
          <a:p>
            <a:pPr marL="0" indent="46038" algn="just">
              <a:tabLst>
                <a:tab pos="274638" algn="l"/>
              </a:tabLst>
            </a:pPr>
            <a:r>
              <a:rPr lang="uk-UA" dirty="0">
                <a:solidFill>
                  <a:schemeClr val="tx1"/>
                </a:solidFill>
              </a:rPr>
              <a:t>1.	Політичні розбіжності – конфлікти між країнами, розбіжності в поглядах на міжнародну політику.</a:t>
            </a:r>
          </a:p>
          <a:p>
            <a:pPr marL="0" indent="46038" algn="just">
              <a:tabLst>
                <a:tab pos="274638" algn="l"/>
              </a:tabLst>
            </a:pPr>
            <a:r>
              <a:rPr lang="uk-UA" dirty="0">
                <a:solidFill>
                  <a:schemeClr val="tx1"/>
                </a:solidFill>
              </a:rPr>
              <a:t>2.	Економічні фактори – фінансові кризи, нерівномірний розподіл </a:t>
            </a:r>
            <a:r>
              <a:rPr lang="uk-UA" dirty="0" err="1">
                <a:solidFill>
                  <a:schemeClr val="tx1"/>
                </a:solidFill>
              </a:rPr>
              <a:t>вигод</a:t>
            </a:r>
            <a:r>
              <a:rPr lang="uk-UA" dirty="0">
                <a:solidFill>
                  <a:schemeClr val="tx1"/>
                </a:solidFill>
              </a:rPr>
              <a:t> від інтеграції.</a:t>
            </a:r>
          </a:p>
          <a:p>
            <a:pPr marL="0" indent="46038" algn="just">
              <a:tabLst>
                <a:tab pos="274638" algn="l"/>
              </a:tabLst>
            </a:pPr>
            <a:r>
              <a:rPr lang="uk-UA" dirty="0">
                <a:solidFill>
                  <a:schemeClr val="tx1"/>
                </a:solidFill>
              </a:rPr>
              <a:t>3.	Соціокультурні відмінності – етнічні, релігійні та культурні суперечності.</a:t>
            </a:r>
          </a:p>
          <a:p>
            <a:pPr marL="0" indent="46038" algn="just">
              <a:tabLst>
                <a:tab pos="274638" algn="l"/>
              </a:tabLst>
            </a:pPr>
            <a:r>
              <a:rPr lang="uk-UA" dirty="0">
                <a:solidFill>
                  <a:schemeClr val="tx1"/>
                </a:solidFill>
              </a:rPr>
              <a:t>4.	Зростання націоналізму – прагнення держав до суверенітету і зменшення зовнішнього впливу.</a:t>
            </a:r>
          </a:p>
          <a:p>
            <a:pPr marL="0" indent="46038" algn="just">
              <a:tabLst>
                <a:tab pos="274638" algn="l"/>
              </a:tabLst>
            </a:pPr>
            <a:r>
              <a:rPr lang="uk-UA" dirty="0">
                <a:solidFill>
                  <a:schemeClr val="tx1"/>
                </a:solidFill>
              </a:rPr>
              <a:t>5.	Геополітичні зміни – трансформації у світовому порядку, зміна балансу сил.</a:t>
            </a:r>
          </a:p>
          <a:p>
            <a:endParaRPr lang="uk-UA" dirty="0">
              <a:solidFill>
                <a:schemeClr val="tx1"/>
              </a:solidFill>
            </a:endParaRPr>
          </a:p>
        </p:txBody>
      </p:sp>
      <p:sp>
        <p:nvSpPr>
          <p:cNvPr id="10" name="Місце для тексту 9">
            <a:extLst>
              <a:ext uri="{FF2B5EF4-FFF2-40B4-BE49-F238E27FC236}">
                <a16:creationId xmlns:a16="http://schemas.microsoft.com/office/drawing/2014/main" id="{84F69461-D90B-45B1-A927-5F25F8B49C7F}"/>
              </a:ext>
            </a:extLst>
          </p:cNvPr>
          <p:cNvSpPr>
            <a:spLocks noGrp="1"/>
          </p:cNvSpPr>
          <p:nvPr>
            <p:ph type="body" sz="quarter" idx="3"/>
          </p:nvPr>
        </p:nvSpPr>
        <p:spPr>
          <a:xfrm>
            <a:off x="6269172" y="1999032"/>
            <a:ext cx="5496107" cy="777240"/>
          </a:xfrm>
        </p:spPr>
        <p:txBody>
          <a:bodyPr/>
          <a:lstStyle/>
          <a:p>
            <a:r>
              <a:rPr lang="uk-UA" dirty="0">
                <a:solidFill>
                  <a:schemeClr val="accent1">
                    <a:lumMod val="50000"/>
                  </a:schemeClr>
                </a:solidFill>
              </a:rPr>
              <a:t>Приклади дезінтеграційних процесів:</a:t>
            </a:r>
          </a:p>
        </p:txBody>
      </p:sp>
      <p:sp>
        <p:nvSpPr>
          <p:cNvPr id="11" name="Місце для вмісту 10">
            <a:extLst>
              <a:ext uri="{FF2B5EF4-FFF2-40B4-BE49-F238E27FC236}">
                <a16:creationId xmlns:a16="http://schemas.microsoft.com/office/drawing/2014/main" id="{79609558-9134-42B6-A8D1-53243B0E9D76}"/>
              </a:ext>
            </a:extLst>
          </p:cNvPr>
          <p:cNvSpPr>
            <a:spLocks noGrp="1"/>
          </p:cNvSpPr>
          <p:nvPr>
            <p:ph sz="quarter" idx="4"/>
          </p:nvPr>
        </p:nvSpPr>
        <p:spPr/>
        <p:txBody>
          <a:bodyPr>
            <a:normAutofit fontScale="77500" lnSpcReduction="20000"/>
          </a:bodyPr>
          <a:lstStyle/>
          <a:p>
            <a:pPr marL="92075" indent="90488" algn="just">
              <a:tabLst>
                <a:tab pos="438150" algn="l"/>
              </a:tabLst>
            </a:pPr>
            <a:r>
              <a:rPr lang="en-US" dirty="0">
                <a:solidFill>
                  <a:schemeClr val="tx1"/>
                </a:solidFill>
              </a:rPr>
              <a:t>Brexit (</a:t>
            </a:r>
            <a:r>
              <a:rPr lang="uk-UA" dirty="0">
                <a:solidFill>
                  <a:schemeClr val="tx1"/>
                </a:solidFill>
              </a:rPr>
              <a:t>вихід Великої Британії з ЄС, 2020) – один із найяскравіших прикладів дезінтеграції в сучасних міжнародних відносинах.</a:t>
            </a:r>
          </a:p>
          <a:p>
            <a:pPr marL="92075" indent="90488" algn="just">
              <a:tabLst>
                <a:tab pos="438150" algn="l"/>
              </a:tabLst>
            </a:pPr>
            <a:r>
              <a:rPr lang="uk-UA" dirty="0">
                <a:solidFill>
                  <a:schemeClr val="tx1"/>
                </a:solidFill>
              </a:rPr>
              <a:t>Розпад СРСР (1991) – припинення існування єдиної держави та створення незалежних країн.</a:t>
            </a:r>
          </a:p>
          <a:p>
            <a:pPr marL="92075" indent="90488" algn="just">
              <a:tabLst>
                <a:tab pos="438150" algn="l"/>
              </a:tabLst>
            </a:pPr>
            <a:r>
              <a:rPr lang="uk-UA" dirty="0">
                <a:solidFill>
                  <a:schemeClr val="tx1"/>
                </a:solidFill>
              </a:rPr>
              <a:t>Розпад Югославії (1990-ті роки) – серія конфліктів, що призвела до утворення окремих держав.</a:t>
            </a:r>
          </a:p>
          <a:p>
            <a:pPr marL="92075" indent="90488" algn="just">
              <a:tabLst>
                <a:tab pos="438150" algn="l"/>
              </a:tabLst>
            </a:pPr>
            <a:r>
              <a:rPr lang="uk-UA" dirty="0">
                <a:solidFill>
                  <a:schemeClr val="tx1"/>
                </a:solidFill>
              </a:rPr>
              <a:t>Ослаблення СНД (Співдружності Незалежних Держав) – поступова втрата значення цієї організації через вихід деяких країн та зменшення співпраці.</a:t>
            </a:r>
          </a:p>
          <a:p>
            <a:pPr marL="92075" indent="90488" algn="just">
              <a:tabLst>
                <a:tab pos="438150" algn="l"/>
              </a:tabLst>
            </a:pPr>
            <a:endParaRPr lang="uk-UA" dirty="0">
              <a:solidFill>
                <a:schemeClr val="tx1"/>
              </a:solidFill>
            </a:endParaRPr>
          </a:p>
        </p:txBody>
      </p:sp>
    </p:spTree>
    <p:extLst>
      <p:ext uri="{BB962C8B-B14F-4D97-AF65-F5344CB8AC3E}">
        <p14:creationId xmlns:p14="http://schemas.microsoft.com/office/powerpoint/2010/main" val="2281585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4BC9242-3421-4CCF-A42E-B8DE5A474D13}"/>
              </a:ext>
            </a:extLst>
          </p:cNvPr>
          <p:cNvSpPr>
            <a:spLocks noGrp="1"/>
          </p:cNvSpPr>
          <p:nvPr>
            <p:ph type="title"/>
          </p:nvPr>
        </p:nvSpPr>
        <p:spPr>
          <a:xfrm>
            <a:off x="1061720" y="314960"/>
            <a:ext cx="9875520" cy="1356360"/>
          </a:xfrm>
        </p:spPr>
        <p:txBody>
          <a:bodyPr/>
          <a:lstStyle/>
          <a:p>
            <a:r>
              <a:rPr lang="uk-UA" dirty="0">
                <a:solidFill>
                  <a:schemeClr val="accent1">
                    <a:lumMod val="50000"/>
                  </a:schemeClr>
                </a:solidFill>
              </a:rPr>
              <a:t>Причини дезінтеграції</a:t>
            </a:r>
          </a:p>
        </p:txBody>
      </p:sp>
      <p:sp>
        <p:nvSpPr>
          <p:cNvPr id="8" name="Місце для вмісту 7">
            <a:extLst>
              <a:ext uri="{FF2B5EF4-FFF2-40B4-BE49-F238E27FC236}">
                <a16:creationId xmlns:a16="http://schemas.microsoft.com/office/drawing/2014/main" id="{69BF7C1D-243F-4D7A-B936-FA2C6610EB7F}"/>
              </a:ext>
            </a:extLst>
          </p:cNvPr>
          <p:cNvSpPr>
            <a:spLocks noGrp="1"/>
          </p:cNvSpPr>
          <p:nvPr>
            <p:ph sz="half" idx="1"/>
          </p:nvPr>
        </p:nvSpPr>
        <p:spPr>
          <a:xfrm>
            <a:off x="604520" y="1468120"/>
            <a:ext cx="10982960" cy="5181600"/>
          </a:xfrm>
        </p:spPr>
        <p:txBody>
          <a:bodyPr>
            <a:normAutofit/>
          </a:bodyPr>
          <a:lstStyle/>
          <a:p>
            <a:pPr indent="450215" algn="just" fontAlgn="auto">
              <a:lnSpc>
                <a:spcPts val="1800"/>
              </a:lnSpc>
              <a:tabLst>
                <a:tab pos="180340" algn="l"/>
                <a:tab pos="5029200" algn="l"/>
              </a:tabLst>
            </a:pPr>
            <a:r>
              <a:rPr lang="ru-RU" sz="1800" dirty="0">
                <a:solidFill>
                  <a:srgbClr val="000000"/>
                </a:solidFill>
                <a:effectLst/>
                <a:ea typeface="Times New Roman" panose="02020603050405020304" pitchFamily="18" charset="0"/>
              </a:rPr>
              <a:t>1) </a:t>
            </a:r>
            <a:r>
              <a:rPr lang="ru-RU" sz="1800" dirty="0" err="1">
                <a:solidFill>
                  <a:srgbClr val="000000"/>
                </a:solidFill>
                <a:effectLst/>
                <a:ea typeface="Times New Roman" panose="02020603050405020304" pitchFamily="18" charset="0"/>
              </a:rPr>
              <a:t>Швидке</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зростання</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тягаря</a:t>
            </a:r>
            <a:r>
              <a:rPr lang="ru-RU" sz="1800" dirty="0">
                <a:solidFill>
                  <a:srgbClr val="000000"/>
                </a:solidFill>
                <a:effectLst/>
                <a:ea typeface="Times New Roman" panose="02020603050405020304" pitchFamily="18" charset="0"/>
              </a:rPr>
              <a:t> в </a:t>
            </a:r>
            <a:r>
              <a:rPr lang="ru-RU" sz="1800" dirty="0" err="1">
                <a:solidFill>
                  <a:srgbClr val="000000"/>
                </a:solidFill>
                <a:effectLst/>
                <a:ea typeface="Times New Roman" panose="02020603050405020304" pitchFamily="18" charset="0"/>
              </a:rPr>
              <a:t>економічній</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військовій</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або</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політичній</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царинах</a:t>
            </a:r>
            <a:r>
              <a:rPr lang="ru-RU" sz="1800" dirty="0">
                <a:solidFill>
                  <a:srgbClr val="000000"/>
                </a:solidFill>
                <a:effectLst/>
                <a:ea typeface="Times New Roman" panose="02020603050405020304" pitchFamily="18" charset="0"/>
              </a:rPr>
              <a:t> для </a:t>
            </a:r>
            <a:r>
              <a:rPr lang="ru-RU" sz="1800" dirty="0" err="1">
                <a:solidFill>
                  <a:srgbClr val="000000"/>
                </a:solidFill>
                <a:effectLst/>
                <a:ea typeface="Times New Roman" panose="02020603050405020304" pitchFamily="18" charset="0"/>
              </a:rPr>
              <a:t>всієї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спільноти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або</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якоїсь</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її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складової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частини</a:t>
            </a:r>
            <a:r>
              <a:rPr lang="ru-RU" sz="1800" dirty="0">
                <a:solidFill>
                  <a:srgbClr val="000000"/>
                </a:solidFill>
                <a:effectLst/>
                <a:ea typeface="Times New Roman" panose="02020603050405020304" pitchFamily="18" charset="0"/>
              </a:rPr>
              <a:t> /особливо, </a:t>
            </a:r>
            <a:r>
              <a:rPr lang="ru-RU" sz="1800" dirty="0" err="1">
                <a:solidFill>
                  <a:srgbClr val="000000"/>
                </a:solidFill>
                <a:effectLst/>
                <a:ea typeface="Times New Roman" panose="02020603050405020304" pitchFamily="18" charset="0"/>
              </a:rPr>
              <a:t>якщо</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це</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зростання</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тягаря</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відбувається</a:t>
            </a:r>
            <a:r>
              <a:rPr lang="ru-RU" sz="1800" dirty="0">
                <a:solidFill>
                  <a:srgbClr val="000000"/>
                </a:solidFill>
                <a:effectLst/>
                <a:ea typeface="Times New Roman" panose="02020603050405020304" pitchFamily="18" charset="0"/>
              </a:rPr>
              <a:t> на </a:t>
            </a:r>
            <a:r>
              <a:rPr lang="ru-RU" sz="1800" dirty="0" err="1">
                <a:solidFill>
                  <a:srgbClr val="000000"/>
                </a:solidFill>
                <a:effectLst/>
                <a:ea typeface="Times New Roman" panose="02020603050405020304" pitchFamily="18" charset="0"/>
              </a:rPr>
              <a:t>ранньому</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етапі</a:t>
            </a:r>
            <a:r>
              <a:rPr lang="ru-RU" sz="1800" dirty="0">
                <a:solidFill>
                  <a:srgbClr val="000000"/>
                </a:solidFill>
                <a:effectLst/>
                <a:ea typeface="Times New Roman" panose="02020603050405020304" pitchFamily="18" charset="0"/>
              </a:rPr>
              <a:t>, до того як </a:t>
            </a:r>
            <a:r>
              <a:rPr lang="ru-RU" sz="1800" dirty="0" err="1">
                <a:solidFill>
                  <a:srgbClr val="000000"/>
                </a:solidFill>
                <a:effectLst/>
                <a:ea typeface="Times New Roman" panose="02020603050405020304" pitchFamily="18" charset="0"/>
              </a:rPr>
              <a:t>інтеграція</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укорінилась</a:t>
            </a:r>
            <a:r>
              <a:rPr lang="ru-RU" sz="1800" dirty="0">
                <a:solidFill>
                  <a:srgbClr val="000000"/>
                </a:solidFill>
                <a:effectLst/>
                <a:ea typeface="Times New Roman" panose="02020603050405020304" pitchFamily="18" charset="0"/>
              </a:rPr>
              <a:t> і </a:t>
            </a:r>
            <a:r>
              <a:rPr lang="ru-RU" sz="1800" dirty="0" err="1">
                <a:solidFill>
                  <a:srgbClr val="000000"/>
                </a:solidFill>
                <a:effectLst/>
                <a:ea typeface="Times New Roman" panose="02020603050405020304" pitchFamily="18" charset="0"/>
              </a:rPr>
              <a:t>призвела</a:t>
            </a:r>
            <a:r>
              <a:rPr lang="ru-RU" sz="1800" dirty="0">
                <a:solidFill>
                  <a:srgbClr val="000000"/>
                </a:solidFill>
                <a:effectLst/>
                <a:ea typeface="Times New Roman" panose="02020603050405020304" pitchFamily="18" charset="0"/>
              </a:rPr>
              <a:t> до </a:t>
            </a:r>
            <a:r>
              <a:rPr lang="ru-RU" sz="1800" dirty="0" err="1">
                <a:solidFill>
                  <a:srgbClr val="000000"/>
                </a:solidFill>
                <a:effectLst/>
                <a:ea typeface="Times New Roman" panose="02020603050405020304" pitchFamily="18" charset="0"/>
              </a:rPr>
              <a:t>народження</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глибокої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політичної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лояльності</a:t>
            </a:r>
            <a:r>
              <a:rPr lang="ru-RU" sz="1800" dirty="0">
                <a:solidFill>
                  <a:srgbClr val="000000"/>
                </a:solidFill>
                <a:effectLst/>
                <a:ea typeface="Times New Roman" panose="02020603050405020304" pitchFamily="18" charset="0"/>
              </a:rPr>
              <a:t> та </a:t>
            </a:r>
            <a:r>
              <a:rPr lang="ru-RU" sz="1800" dirty="0" err="1">
                <a:solidFill>
                  <a:srgbClr val="000000"/>
                </a:solidFill>
                <a:effectLst/>
                <a:ea typeface="Times New Roman" panose="02020603050405020304" pitchFamily="18" charset="0"/>
              </a:rPr>
              <a:t>звичаїв</a:t>
            </a:r>
            <a:r>
              <a:rPr lang="ru-RU" sz="1800" dirty="0">
                <a:solidFill>
                  <a:srgbClr val="000000"/>
                </a:solidFill>
                <a:effectLst/>
                <a:ea typeface="Times New Roman" panose="02020603050405020304" pitchFamily="18" charset="0"/>
              </a:rPr>
              <a:t>. </a:t>
            </a:r>
            <a:endParaRPr lang="uk-UA" sz="1800" dirty="0">
              <a:effectLst/>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ea typeface="Times New Roman" panose="02020603050405020304" pitchFamily="18" charset="0"/>
              </a:rPr>
              <a:t>2) </a:t>
            </a:r>
            <a:r>
              <a:rPr lang="ru-RU" sz="1800" dirty="0" err="1">
                <a:solidFill>
                  <a:srgbClr val="000000"/>
                </a:solidFill>
                <a:effectLst/>
                <a:ea typeface="Times New Roman" panose="02020603050405020304" pitchFamily="18" charset="0"/>
              </a:rPr>
              <a:t>Значне</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піднесення</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соціальної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мобілізації</a:t>
            </a:r>
            <a:r>
              <a:rPr lang="ru-RU" sz="1800" dirty="0">
                <a:solidFill>
                  <a:srgbClr val="000000"/>
                </a:solidFill>
                <a:effectLst/>
                <a:ea typeface="Times New Roman" panose="02020603050405020304" pitchFamily="18" charset="0"/>
              </a:rPr>
              <a:t> та </a:t>
            </a:r>
            <a:r>
              <a:rPr lang="ru-RU" sz="1800" dirty="0" err="1">
                <a:solidFill>
                  <a:srgbClr val="000000"/>
                </a:solidFill>
                <a:effectLst/>
                <a:ea typeface="Times New Roman" panose="02020603050405020304" pitchFamily="18" charset="0"/>
              </a:rPr>
              <a:t>політичної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активності</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більш</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швидке</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ніж</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процес</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громадянської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асиміляції</a:t>
            </a:r>
            <a:r>
              <a:rPr lang="ru-RU" sz="1800" dirty="0">
                <a:solidFill>
                  <a:srgbClr val="000000"/>
                </a:solidFill>
                <a:effectLst/>
                <a:ea typeface="Times New Roman" panose="02020603050405020304" pitchFamily="18" charset="0"/>
              </a:rPr>
              <a:t> і </a:t>
            </a:r>
            <a:r>
              <a:rPr lang="ru-RU" sz="1800" dirty="0" err="1">
                <a:solidFill>
                  <a:srgbClr val="000000"/>
                </a:solidFill>
                <a:effectLst/>
                <a:ea typeface="Times New Roman" panose="02020603050405020304" pitchFamily="18" charset="0"/>
              </a:rPr>
              <a:t>набуття</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загальної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політичної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культури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спільноти</a:t>
            </a:r>
            <a:r>
              <a:rPr lang="ru-RU" sz="1800" dirty="0">
                <a:solidFill>
                  <a:srgbClr val="000000"/>
                </a:solidFill>
                <a:effectLst/>
                <a:ea typeface="Times New Roman" panose="02020603050405020304" pitchFamily="18" charset="0"/>
              </a:rPr>
              <a:t>. </a:t>
            </a:r>
            <a:endParaRPr lang="uk-UA" sz="1800" dirty="0">
              <a:effectLst/>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ea typeface="Times New Roman" panose="02020603050405020304" pitchFamily="18" charset="0"/>
              </a:rPr>
              <a:t>3) </a:t>
            </a:r>
            <a:r>
              <a:rPr lang="ru-RU" sz="1800" dirty="0" err="1">
                <a:solidFill>
                  <a:srgbClr val="000000"/>
                </a:solidFill>
                <a:effectLst/>
                <a:ea typeface="Times New Roman" panose="02020603050405020304" pitchFamily="18" charset="0"/>
              </a:rPr>
              <a:t>Різке</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посилення</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регіональної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економічної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культурної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соціальної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лінгвістичної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або</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етнічної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диференціації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більш</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швидке</a:t>
            </a:r>
            <a:r>
              <a:rPr lang="ru-RU" sz="1800" dirty="0">
                <a:solidFill>
                  <a:srgbClr val="000000"/>
                </a:solidFill>
                <a:effectLst/>
                <a:ea typeface="Times New Roman" panose="02020603050405020304" pitchFamily="18" charset="0"/>
              </a:rPr>
              <a:t> і </a:t>
            </a:r>
            <a:r>
              <a:rPr lang="ru-RU" sz="1800" dirty="0" err="1">
                <a:solidFill>
                  <a:srgbClr val="000000"/>
                </a:solidFill>
                <a:effectLst/>
                <a:ea typeface="Times New Roman" panose="02020603050405020304" pitchFamily="18" charset="0"/>
              </a:rPr>
              <a:t>сильне</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ніж</a:t>
            </a:r>
            <a:r>
              <a:rPr lang="ru-RU" sz="1800" dirty="0">
                <a:solidFill>
                  <a:srgbClr val="000000"/>
                </a:solidFill>
                <a:effectLst/>
                <a:ea typeface="Times New Roman" panose="02020603050405020304" pitchFamily="18" charset="0"/>
              </a:rPr>
              <a:t> будь-</a:t>
            </a:r>
            <a:r>
              <a:rPr lang="ru-RU" sz="1800" dirty="0" err="1">
                <a:solidFill>
                  <a:srgbClr val="000000"/>
                </a:solidFill>
                <a:effectLst/>
                <a:ea typeface="Times New Roman" panose="02020603050405020304" pitchFamily="18" charset="0"/>
              </a:rPr>
              <a:t>який</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компенсуючий</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інтеграційний</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процес</a:t>
            </a:r>
            <a:r>
              <a:rPr lang="ru-RU" sz="1800" dirty="0">
                <a:solidFill>
                  <a:srgbClr val="000000"/>
                </a:solidFill>
                <a:effectLst/>
                <a:ea typeface="Times New Roman" panose="02020603050405020304" pitchFamily="18" charset="0"/>
              </a:rPr>
              <a:t>. </a:t>
            </a:r>
            <a:endParaRPr lang="uk-UA" sz="1800" dirty="0">
              <a:effectLst/>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ea typeface="Times New Roman" panose="02020603050405020304" pitchFamily="18" charset="0"/>
              </a:rPr>
              <a:t>4) </a:t>
            </a:r>
            <a:r>
              <a:rPr lang="ru-RU" sz="1800" dirty="0" err="1">
                <a:solidFill>
                  <a:srgbClr val="000000"/>
                </a:solidFill>
                <a:effectLst/>
                <a:ea typeface="Times New Roman" panose="02020603050405020304" pitchFamily="18" charset="0"/>
              </a:rPr>
              <a:t>Серйозний</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занепад</a:t>
            </a:r>
            <a:r>
              <a:rPr lang="ru-RU" sz="1800" dirty="0">
                <a:solidFill>
                  <a:srgbClr val="000000"/>
                </a:solidFill>
                <a:effectLst/>
                <a:ea typeface="Times New Roman" panose="02020603050405020304" pitchFamily="18" charset="0"/>
              </a:rPr>
              <a:t> у </a:t>
            </a:r>
            <a:r>
              <a:rPr lang="ru-RU" sz="1800" dirty="0" err="1">
                <a:solidFill>
                  <a:srgbClr val="000000"/>
                </a:solidFill>
                <a:effectLst/>
                <a:ea typeface="Times New Roman" panose="02020603050405020304" pitchFamily="18" charset="0"/>
              </a:rPr>
              <a:t>царині</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політичних</a:t>
            </a:r>
            <a:r>
              <a:rPr lang="ru-RU" sz="1800" dirty="0">
                <a:solidFill>
                  <a:srgbClr val="000000"/>
                </a:solidFill>
                <a:effectLst/>
                <a:ea typeface="Times New Roman" panose="02020603050405020304" pitchFamily="18" charset="0"/>
              </a:rPr>
              <a:t> і </a:t>
            </a:r>
            <a:r>
              <a:rPr lang="ru-RU" sz="1800" dirty="0" err="1">
                <a:solidFill>
                  <a:srgbClr val="000000"/>
                </a:solidFill>
                <a:effectLst/>
                <a:ea typeface="Times New Roman" panose="02020603050405020304" pitchFamily="18" charset="0"/>
              </a:rPr>
              <a:t>адміністративних</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можливостей</a:t>
            </a:r>
            <a:r>
              <a:rPr lang="ru-RU" sz="1800" dirty="0">
                <a:solidFill>
                  <a:srgbClr val="000000"/>
                </a:solidFill>
                <a:effectLst/>
                <a:ea typeface="Times New Roman" panose="02020603050405020304" pitchFamily="18" charset="0"/>
              </a:rPr>
              <a:t> уряду й </a:t>
            </a:r>
            <a:r>
              <a:rPr lang="ru-RU" sz="1800" dirty="0" err="1">
                <a:solidFill>
                  <a:srgbClr val="000000"/>
                </a:solidFill>
                <a:effectLst/>
                <a:ea typeface="Times New Roman" panose="02020603050405020304" pitchFamily="18" charset="0"/>
              </a:rPr>
              <a:t>політичної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еліти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вирішувати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поточні</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завдання</a:t>
            </a:r>
            <a:r>
              <a:rPr lang="ru-RU" sz="1800" dirty="0">
                <a:solidFill>
                  <a:srgbClr val="000000"/>
                </a:solidFill>
                <a:effectLst/>
                <a:ea typeface="Times New Roman" panose="02020603050405020304" pitchFamily="18" charset="0"/>
              </a:rPr>
              <a:t> та нести </a:t>
            </a:r>
            <a:r>
              <a:rPr lang="ru-RU" sz="1800" dirty="0" err="1">
                <a:solidFill>
                  <a:srgbClr val="000000"/>
                </a:solidFill>
                <a:effectLst/>
                <a:ea typeface="Times New Roman" panose="02020603050405020304" pitchFamily="18" charset="0"/>
              </a:rPr>
              <a:t>тягар</a:t>
            </a:r>
            <a:r>
              <a:rPr lang="ru-RU" sz="1800" dirty="0">
                <a:solidFill>
                  <a:srgbClr val="000000"/>
                </a:solidFill>
                <a:effectLst/>
                <a:ea typeface="Times New Roman" panose="02020603050405020304" pitchFamily="18" charset="0"/>
              </a:rPr>
              <a:t>. </a:t>
            </a:r>
            <a:endParaRPr lang="uk-UA" sz="1800" dirty="0">
              <a:effectLst/>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ea typeface="Times New Roman" panose="02020603050405020304" pitchFamily="18" charset="0"/>
              </a:rPr>
              <a:t>5) </a:t>
            </a:r>
            <a:r>
              <a:rPr lang="ru-RU" sz="1800" dirty="0" err="1">
                <a:solidFill>
                  <a:srgbClr val="000000"/>
                </a:solidFill>
                <a:effectLst/>
                <a:ea typeface="Times New Roman" panose="02020603050405020304" pitchFamily="18" charset="0"/>
              </a:rPr>
              <a:t>Закритий</a:t>
            </a:r>
            <a:r>
              <a:rPr lang="ru-RU" sz="1800" dirty="0">
                <a:solidFill>
                  <a:srgbClr val="000000"/>
                </a:solidFill>
                <a:effectLst/>
                <a:ea typeface="Times New Roman" panose="02020603050405020304" pitchFamily="18" charset="0"/>
              </a:rPr>
              <a:t> характер </a:t>
            </a:r>
            <a:r>
              <a:rPr lang="ru-RU" sz="1800" dirty="0" err="1">
                <a:solidFill>
                  <a:srgbClr val="000000"/>
                </a:solidFill>
                <a:effectLst/>
                <a:ea typeface="Times New Roman" panose="02020603050405020304" pitchFamily="18" charset="0"/>
              </a:rPr>
              <a:t>політичної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еліти</a:t>
            </a:r>
            <a:r>
              <a:rPr lang="ru-RU" sz="1800" dirty="0">
                <a:solidFill>
                  <a:srgbClr val="000000"/>
                </a:solidFill>
                <a:effectLst/>
                <a:ea typeface="Times New Roman" panose="02020603050405020304" pitchFamily="18" charset="0"/>
              </a:rPr>
              <a:t>, яка </a:t>
            </a:r>
            <a:r>
              <a:rPr lang="ru-RU" sz="1800" dirty="0" err="1">
                <a:solidFill>
                  <a:srgbClr val="000000"/>
                </a:solidFill>
                <a:effectLst/>
                <a:ea typeface="Times New Roman" panose="02020603050405020304" pitchFamily="18" charset="0"/>
              </a:rPr>
              <a:t>посилено</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гальмує</a:t>
            </a:r>
            <a:r>
              <a:rPr lang="ru-RU" sz="1800" dirty="0">
                <a:solidFill>
                  <a:srgbClr val="000000"/>
                </a:solidFill>
                <a:effectLst/>
                <a:ea typeface="Times New Roman" panose="02020603050405020304" pitchFamily="18" charset="0"/>
              </a:rPr>
              <a:t> доступ </a:t>
            </a:r>
            <a:r>
              <a:rPr lang="ru-RU" sz="1800" dirty="0" err="1">
                <a:solidFill>
                  <a:srgbClr val="000000"/>
                </a:solidFill>
                <a:effectLst/>
                <a:ea typeface="Times New Roman" panose="02020603050405020304" pitchFamily="18" charset="0"/>
              </a:rPr>
              <a:t>нових</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членів</a:t>
            </a:r>
            <a:r>
              <a:rPr lang="ru-RU" sz="1800" dirty="0">
                <a:solidFill>
                  <a:srgbClr val="000000"/>
                </a:solidFill>
                <a:effectLst/>
                <a:ea typeface="Times New Roman" panose="02020603050405020304" pitchFamily="18" charset="0"/>
              </a:rPr>
              <a:t> та </a:t>
            </a:r>
            <a:r>
              <a:rPr lang="ru-RU" sz="1800" dirty="0" err="1">
                <a:solidFill>
                  <a:srgbClr val="000000"/>
                </a:solidFill>
                <a:effectLst/>
                <a:ea typeface="Times New Roman" panose="02020603050405020304" pitchFamily="18" charset="0"/>
              </a:rPr>
              <a:t>ідей</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що</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призводять</a:t>
            </a:r>
            <a:r>
              <a:rPr lang="ru-RU" sz="1800" dirty="0">
                <a:solidFill>
                  <a:srgbClr val="000000"/>
                </a:solidFill>
                <a:effectLst/>
                <a:ea typeface="Times New Roman" panose="02020603050405020304" pitchFamily="18" charset="0"/>
              </a:rPr>
              <a:t> до </a:t>
            </a:r>
            <a:r>
              <a:rPr lang="ru-RU" sz="1800" dirty="0" err="1">
                <a:solidFill>
                  <a:srgbClr val="000000"/>
                </a:solidFill>
                <a:effectLst/>
                <a:ea typeface="Times New Roman" panose="02020603050405020304" pitchFamily="18" charset="0"/>
              </a:rPr>
              <a:t>зростання</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ворожих</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контреліт</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серед</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потенційних</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членів</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правлячої</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еліти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які</a:t>
            </a:r>
            <a:r>
              <a:rPr lang="ru-RU" sz="1800" dirty="0">
                <a:solidFill>
                  <a:srgbClr val="000000"/>
                </a:solidFill>
                <a:effectLst/>
                <a:ea typeface="Times New Roman" panose="02020603050405020304" pitchFamily="18" charset="0"/>
              </a:rPr>
              <a:t> до </a:t>
            </a:r>
            <a:r>
              <a:rPr lang="ru-RU" sz="1800" dirty="0" err="1">
                <a:solidFill>
                  <a:srgbClr val="000000"/>
                </a:solidFill>
                <a:effectLst/>
                <a:ea typeface="Times New Roman" panose="02020603050405020304" pitchFamily="18" charset="0"/>
              </a:rPr>
              <a:t>неї</a:t>
            </a:r>
            <a:r>
              <a:rPr lang="ru-RU" sz="1800" dirty="0">
                <a:solidFill>
                  <a:srgbClr val="000000"/>
                </a:solidFill>
                <a:effectLst/>
                <a:ea typeface="Times New Roman" panose="02020603050405020304" pitchFamily="18" charset="0"/>
              </a:rPr>
              <a:t> так і не </a:t>
            </a:r>
            <a:r>
              <a:rPr lang="ru-RU" sz="1800" dirty="0" err="1">
                <a:solidFill>
                  <a:srgbClr val="000000"/>
                </a:solidFill>
                <a:effectLst/>
                <a:ea typeface="Times New Roman" panose="02020603050405020304" pitchFamily="18" charset="0"/>
              </a:rPr>
              <a:t>увійшли</a:t>
            </a:r>
            <a:r>
              <a:rPr lang="ru-RU" sz="1800" dirty="0">
                <a:solidFill>
                  <a:srgbClr val="000000"/>
                </a:solidFill>
                <a:effectLst/>
                <a:ea typeface="Times New Roman" panose="02020603050405020304" pitchFamily="18" charset="0"/>
              </a:rPr>
              <a:t>. </a:t>
            </a:r>
            <a:endParaRPr lang="uk-UA" sz="1800" dirty="0">
              <a:effectLst/>
              <a:ea typeface="Times New Roman" panose="02020603050405020304" pitchFamily="18" charset="0"/>
            </a:endParaRPr>
          </a:p>
          <a:p>
            <a:pPr indent="450215" algn="just" fontAlgn="auto">
              <a:lnSpc>
                <a:spcPts val="1800"/>
              </a:lnSpc>
              <a:tabLst>
                <a:tab pos="180340" algn="l"/>
                <a:tab pos="5029200" algn="l"/>
              </a:tabLst>
            </a:pPr>
            <a:r>
              <a:rPr lang="ru-RU" sz="1800" dirty="0">
                <a:solidFill>
                  <a:srgbClr val="000000"/>
                </a:solidFill>
                <a:effectLst/>
                <a:ea typeface="Times New Roman" panose="02020603050405020304" pitchFamily="18" charset="0"/>
              </a:rPr>
              <a:t>6) </a:t>
            </a:r>
            <a:r>
              <a:rPr lang="ru-RU" sz="1800" dirty="0" err="1">
                <a:solidFill>
                  <a:srgbClr val="000000"/>
                </a:solidFill>
                <a:effectLst/>
                <a:ea typeface="Times New Roman" panose="02020603050405020304" pitchFamily="18" charset="0"/>
              </a:rPr>
              <a:t>Нездатність</a:t>
            </a:r>
            <a:r>
              <a:rPr lang="ru-RU" sz="1800" dirty="0">
                <a:solidFill>
                  <a:srgbClr val="000000"/>
                </a:solidFill>
                <a:effectLst/>
                <a:ea typeface="Times New Roman" panose="02020603050405020304" pitchFamily="18" charset="0"/>
              </a:rPr>
              <a:t> уряду і </a:t>
            </a:r>
            <a:r>
              <a:rPr lang="ru-RU" sz="1800" dirty="0" err="1">
                <a:solidFill>
                  <a:srgbClr val="000000"/>
                </a:solidFill>
                <a:effectLst/>
                <a:ea typeface="Times New Roman" panose="02020603050405020304" pitchFamily="18" charset="0"/>
              </a:rPr>
              <a:t>еліти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вчасно</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проводити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потрібні</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реформи</a:t>
            </a:r>
            <a:r>
              <a:rPr lang="ru-RU" sz="1800" dirty="0">
                <a:solidFill>
                  <a:srgbClr val="000000"/>
                </a:solidFill>
                <a:effectLst/>
                <a:ea typeface="Times New Roman" panose="02020603050405020304" pitchFamily="18" charset="0"/>
              </a:rPr>
              <a:t> та </a:t>
            </a:r>
            <a:r>
              <a:rPr lang="ru-RU" sz="1800" dirty="0" err="1">
                <a:solidFill>
                  <a:srgbClr val="000000"/>
                </a:solidFill>
                <a:effectLst/>
                <a:ea typeface="Times New Roman" panose="02020603050405020304" pitchFamily="18" charset="0"/>
              </a:rPr>
              <a:t>вирішувати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питання</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яких</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бажає</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чи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очікує</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населення</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або</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нездатність</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вчасно</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реагувати</a:t>
            </a:r>
            <a:r>
              <a:rPr lang="ru-RU" sz="1800" dirty="0">
                <a:solidFill>
                  <a:srgbClr val="000000"/>
                </a:solidFill>
                <a:effectLst/>
                <a:ea typeface="Times New Roman" panose="02020603050405020304" pitchFamily="18" charset="0"/>
              </a:rPr>
              <a:t> на </a:t>
            </a:r>
            <a:r>
              <a:rPr lang="ru-RU" sz="1800" dirty="0" err="1">
                <a:solidFill>
                  <a:srgbClr val="000000"/>
                </a:solidFill>
                <a:effectLst/>
                <a:ea typeface="Times New Roman" panose="02020603050405020304" pitchFamily="18" charset="0"/>
              </a:rPr>
              <a:t>занепад</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або</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втрату</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деяких</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привілеїв</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чи</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домінуючих</a:t>
            </a:r>
            <a:r>
              <a:rPr lang="ru-RU" sz="1800" dirty="0">
                <a:solidFill>
                  <a:srgbClr val="000000"/>
                </a:solidFill>
                <a:effectLst/>
                <a:ea typeface="Times New Roman" panose="02020603050405020304" pitchFamily="18" charset="0"/>
              </a:rPr>
              <a:t> </a:t>
            </a:r>
            <a:r>
              <a:rPr lang="ru-RU" sz="1800" dirty="0" err="1">
                <a:solidFill>
                  <a:srgbClr val="000000"/>
                </a:solidFill>
                <a:effectLst/>
                <a:ea typeface="Times New Roman" panose="02020603050405020304" pitchFamily="18" charset="0"/>
              </a:rPr>
              <a:t>позицій</a:t>
            </a:r>
            <a:r>
              <a:rPr lang="ru-RU" sz="1800" dirty="0">
                <a:solidFill>
                  <a:srgbClr val="000000"/>
                </a:solidFill>
                <a:effectLst/>
                <a:ea typeface="Times New Roman" panose="02020603050405020304" pitchFamily="18" charset="0"/>
              </a:rPr>
              <a:t>.</a:t>
            </a:r>
            <a:endParaRPr lang="uk-UA" sz="1800" dirty="0">
              <a:effectLst/>
              <a:ea typeface="Times New Roman" panose="02020603050405020304" pitchFamily="18" charset="0"/>
            </a:endParaRPr>
          </a:p>
          <a:p>
            <a:endParaRPr lang="uk-UA" dirty="0"/>
          </a:p>
        </p:txBody>
      </p:sp>
    </p:spTree>
    <p:extLst>
      <p:ext uri="{BB962C8B-B14F-4D97-AF65-F5344CB8AC3E}">
        <p14:creationId xmlns:p14="http://schemas.microsoft.com/office/powerpoint/2010/main" val="4077660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562D4D-9967-4C30-8666-101D7DCD5BED}"/>
              </a:ext>
            </a:extLst>
          </p:cNvPr>
          <p:cNvSpPr>
            <a:spLocks noGrp="1"/>
          </p:cNvSpPr>
          <p:nvPr>
            <p:ph type="title"/>
          </p:nvPr>
        </p:nvSpPr>
        <p:spPr/>
        <p:txBody>
          <a:bodyPr/>
          <a:lstStyle/>
          <a:p>
            <a:pPr algn="ctr"/>
            <a:r>
              <a:rPr lang="ru-RU" b="1" dirty="0">
                <a:solidFill>
                  <a:schemeClr val="accent1">
                    <a:lumMod val="50000"/>
                  </a:schemeClr>
                </a:solidFill>
              </a:rPr>
              <a:t>2. </a:t>
            </a:r>
            <a:r>
              <a:rPr lang="ru-RU" b="1" dirty="0" err="1">
                <a:solidFill>
                  <a:schemeClr val="accent1">
                    <a:lumMod val="50000"/>
                  </a:schemeClr>
                </a:solidFill>
              </a:rPr>
              <a:t>Сучасні</a:t>
            </a:r>
            <a:r>
              <a:rPr lang="ru-RU" b="1" dirty="0">
                <a:solidFill>
                  <a:schemeClr val="accent1">
                    <a:lumMod val="50000"/>
                  </a:schemeClr>
                </a:solidFill>
              </a:rPr>
              <a:t> </a:t>
            </a:r>
            <a:r>
              <a:rPr lang="ru-RU" b="1" dirty="0" err="1">
                <a:solidFill>
                  <a:schemeClr val="accent1">
                    <a:lumMod val="50000"/>
                  </a:schemeClr>
                </a:solidFill>
              </a:rPr>
              <a:t>форми</a:t>
            </a:r>
            <a:r>
              <a:rPr lang="ru-RU" b="1" dirty="0">
                <a:solidFill>
                  <a:schemeClr val="accent1">
                    <a:lumMod val="50000"/>
                  </a:schemeClr>
                </a:solidFill>
              </a:rPr>
              <a:t> </a:t>
            </a:r>
            <a:r>
              <a:rPr lang="ru-RU" b="1" dirty="0" err="1">
                <a:solidFill>
                  <a:schemeClr val="accent1">
                    <a:lumMod val="50000"/>
                  </a:schemeClr>
                </a:solidFill>
              </a:rPr>
              <a:t>міжнародного</a:t>
            </a:r>
            <a:r>
              <a:rPr lang="ru-RU" b="1" dirty="0">
                <a:solidFill>
                  <a:schemeClr val="accent1">
                    <a:lumMod val="50000"/>
                  </a:schemeClr>
                </a:solidFill>
              </a:rPr>
              <a:t> </a:t>
            </a:r>
            <a:r>
              <a:rPr lang="ru-RU" b="1" dirty="0" err="1">
                <a:solidFill>
                  <a:schemeClr val="accent1">
                    <a:lumMod val="50000"/>
                  </a:schemeClr>
                </a:solidFill>
              </a:rPr>
              <a:t>співробітництва</a:t>
            </a:r>
            <a:endParaRPr lang="uk-UA" b="1" dirty="0">
              <a:solidFill>
                <a:schemeClr val="accent1">
                  <a:lumMod val="50000"/>
                </a:schemeClr>
              </a:solidFill>
            </a:endParaRPr>
          </a:p>
        </p:txBody>
      </p:sp>
      <p:sp>
        <p:nvSpPr>
          <p:cNvPr id="3" name="Місце для вмісту 2">
            <a:extLst>
              <a:ext uri="{FF2B5EF4-FFF2-40B4-BE49-F238E27FC236}">
                <a16:creationId xmlns:a16="http://schemas.microsoft.com/office/drawing/2014/main" id="{8E6EA76A-24E3-4227-84DC-44C22D46CE7A}"/>
              </a:ext>
            </a:extLst>
          </p:cNvPr>
          <p:cNvSpPr>
            <a:spLocks noGrp="1"/>
          </p:cNvSpPr>
          <p:nvPr>
            <p:ph idx="1"/>
          </p:nvPr>
        </p:nvSpPr>
        <p:spPr>
          <a:xfrm>
            <a:off x="1143000" y="2057400"/>
            <a:ext cx="10159738" cy="4191000"/>
          </a:xfrm>
        </p:spPr>
        <p:txBody>
          <a:bodyPr>
            <a:normAutofit lnSpcReduction="10000"/>
          </a:bodyPr>
          <a:lstStyle/>
          <a:p>
            <a:pPr marL="45720" indent="0" algn="just">
              <a:buNone/>
            </a:pPr>
            <a:r>
              <a:rPr lang="uk-UA" dirty="0">
                <a:solidFill>
                  <a:schemeClr val="tx1"/>
                </a:solidFill>
              </a:rPr>
              <a:t>У наукових дослідженнях виділяють такі </a:t>
            </a:r>
            <a:r>
              <a:rPr lang="uk-UA" b="1" dirty="0">
                <a:solidFill>
                  <a:schemeClr val="tx1"/>
                </a:solidFill>
              </a:rPr>
              <a:t>типи міждержавного співробітництва</a:t>
            </a:r>
            <a:r>
              <a:rPr lang="uk-UA" dirty="0">
                <a:solidFill>
                  <a:schemeClr val="tx1"/>
                </a:solidFill>
              </a:rPr>
              <a:t>: </a:t>
            </a:r>
          </a:p>
          <a:p>
            <a:pPr marL="45720" indent="0" algn="just">
              <a:buNone/>
            </a:pPr>
            <a:r>
              <a:rPr lang="uk-UA" dirty="0">
                <a:solidFill>
                  <a:schemeClr val="tx1"/>
                </a:solidFill>
              </a:rPr>
              <a:t>•двостороння та багатостороння дипломатія, переговори, предметом яких є розподіл </a:t>
            </a:r>
            <a:r>
              <a:rPr lang="uk-UA" dirty="0" err="1">
                <a:solidFill>
                  <a:schemeClr val="tx1"/>
                </a:solidFill>
              </a:rPr>
              <a:t>вигод</a:t>
            </a:r>
            <a:r>
              <a:rPr lang="uk-UA" dirty="0">
                <a:solidFill>
                  <a:schemeClr val="tx1"/>
                </a:solidFill>
              </a:rPr>
              <a:t> держав від їх взаємодій (наприклад, відміна тарифних бар’єрів), свідоме узгодження політик, яке досягнуте в результаті обговорення (формальні договори та угоди про діяльність), </a:t>
            </a:r>
          </a:p>
          <a:p>
            <a:pPr marL="45720" indent="0" algn="just">
              <a:buNone/>
            </a:pPr>
            <a:r>
              <a:rPr lang="uk-UA" dirty="0">
                <a:solidFill>
                  <a:schemeClr val="tx1"/>
                </a:solidFill>
              </a:rPr>
              <a:t>•неявне співробітництво, яке здійснюється без прямих </a:t>
            </a:r>
            <a:r>
              <a:rPr lang="uk-UA" dirty="0" err="1">
                <a:solidFill>
                  <a:schemeClr val="tx1"/>
                </a:solidFill>
              </a:rPr>
              <a:t>зв’язків</a:t>
            </a:r>
            <a:r>
              <a:rPr lang="uk-UA" dirty="0">
                <a:solidFill>
                  <a:schemeClr val="tx1"/>
                </a:solidFill>
              </a:rPr>
              <a:t> та/чи формальних угод, які не передбачають укладення договорів (таке співробітництво виникає із співпадіння очікувань акторів), </a:t>
            </a:r>
          </a:p>
          <a:p>
            <a:pPr marL="45720" indent="0" algn="just">
              <a:buNone/>
            </a:pPr>
            <a:r>
              <a:rPr lang="uk-UA" dirty="0">
                <a:solidFill>
                  <a:schemeClr val="tx1"/>
                </a:solidFill>
              </a:rPr>
              <a:t>•нав’язане співробітництво, коли більш сильна сторона примушує іншу коректувати свою політику, але одночасно коректує і свою власну, </a:t>
            </a:r>
          </a:p>
          <a:p>
            <a:pPr marL="45720" indent="0" algn="just">
              <a:buNone/>
            </a:pPr>
            <a:r>
              <a:rPr lang="uk-UA" dirty="0">
                <a:solidFill>
                  <a:schemeClr val="tx1"/>
                </a:solidFill>
              </a:rPr>
              <a:t>• створення міжнародних організацій та спеціалізованих інститутів (наприклад, інститути ООН), які виробляють та здійснюють регламентації, експертизи, субсидії.</a:t>
            </a:r>
          </a:p>
          <a:p>
            <a:endParaRPr lang="uk-UA" dirty="0"/>
          </a:p>
        </p:txBody>
      </p:sp>
    </p:spTree>
    <p:extLst>
      <p:ext uri="{BB962C8B-B14F-4D97-AF65-F5344CB8AC3E}">
        <p14:creationId xmlns:p14="http://schemas.microsoft.com/office/powerpoint/2010/main" val="356479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74AE66-E63C-43EE-AD98-8E5475BFC051}"/>
              </a:ext>
            </a:extLst>
          </p:cNvPr>
          <p:cNvSpPr>
            <a:spLocks noGrp="1"/>
          </p:cNvSpPr>
          <p:nvPr>
            <p:ph type="title"/>
          </p:nvPr>
        </p:nvSpPr>
        <p:spPr/>
        <p:txBody>
          <a:bodyPr>
            <a:normAutofit fontScale="90000"/>
          </a:bodyPr>
          <a:lstStyle/>
          <a:p>
            <a:pPr algn="ctr"/>
            <a:r>
              <a:rPr lang="ru-RU" dirty="0">
                <a:solidFill>
                  <a:schemeClr val="accent1">
                    <a:lumMod val="50000"/>
                  </a:schemeClr>
                </a:solidFill>
              </a:rPr>
              <a:t>До </a:t>
            </a:r>
            <a:r>
              <a:rPr lang="ru-RU" dirty="0" err="1">
                <a:solidFill>
                  <a:schemeClr val="accent1">
                    <a:lumMod val="50000"/>
                  </a:schemeClr>
                </a:solidFill>
              </a:rPr>
              <a:t>основних</a:t>
            </a:r>
            <a:r>
              <a:rPr lang="ru-RU" dirty="0">
                <a:solidFill>
                  <a:schemeClr val="accent1">
                    <a:lumMod val="50000"/>
                  </a:schemeClr>
                </a:solidFill>
              </a:rPr>
              <a:t> </a:t>
            </a:r>
            <a:r>
              <a:rPr lang="ru-RU" dirty="0" err="1">
                <a:solidFill>
                  <a:schemeClr val="accent1">
                    <a:lumMod val="50000"/>
                  </a:schemeClr>
                </a:solidFill>
              </a:rPr>
              <a:t>видів</a:t>
            </a:r>
            <a:r>
              <a:rPr lang="ru-RU" dirty="0">
                <a:solidFill>
                  <a:schemeClr val="accent1">
                    <a:lumMod val="50000"/>
                  </a:schemeClr>
                </a:solidFill>
              </a:rPr>
              <a:t> </a:t>
            </a:r>
            <a:r>
              <a:rPr lang="ru-RU" dirty="0" err="1">
                <a:solidFill>
                  <a:schemeClr val="accent1">
                    <a:lumMod val="50000"/>
                  </a:schemeClr>
                </a:solidFill>
              </a:rPr>
              <a:t>міжнародного</a:t>
            </a:r>
            <a:r>
              <a:rPr lang="ru-RU" dirty="0">
                <a:solidFill>
                  <a:schemeClr val="accent1">
                    <a:lumMod val="50000"/>
                  </a:schemeClr>
                </a:solidFill>
              </a:rPr>
              <a:t> </a:t>
            </a:r>
            <a:r>
              <a:rPr lang="ru-RU" dirty="0" err="1">
                <a:solidFill>
                  <a:schemeClr val="accent1">
                    <a:lumMod val="50000"/>
                  </a:schemeClr>
                </a:solidFill>
              </a:rPr>
              <a:t>співробітництва</a:t>
            </a:r>
            <a:r>
              <a:rPr lang="ru-RU" dirty="0">
                <a:solidFill>
                  <a:schemeClr val="accent1">
                    <a:lumMod val="50000"/>
                  </a:schemeClr>
                </a:solidFill>
              </a:rPr>
              <a:t> у </a:t>
            </a:r>
            <a:r>
              <a:rPr lang="ru-RU" dirty="0" err="1">
                <a:solidFill>
                  <a:schemeClr val="accent1">
                    <a:lumMod val="50000"/>
                  </a:schemeClr>
                </a:solidFill>
              </a:rPr>
              <a:t>сфері</a:t>
            </a:r>
            <a:r>
              <a:rPr lang="ru-RU" dirty="0">
                <a:solidFill>
                  <a:schemeClr val="accent1">
                    <a:lumMod val="50000"/>
                  </a:schemeClr>
                </a:solidFill>
              </a:rPr>
              <a:t> </a:t>
            </a:r>
            <a:r>
              <a:rPr lang="ru-RU" dirty="0" err="1">
                <a:solidFill>
                  <a:schemeClr val="accent1">
                    <a:lumMod val="50000"/>
                  </a:schemeClr>
                </a:solidFill>
              </a:rPr>
              <a:t>врегулювання</a:t>
            </a:r>
            <a:r>
              <a:rPr lang="ru-RU" dirty="0">
                <a:solidFill>
                  <a:schemeClr val="accent1">
                    <a:lumMod val="50000"/>
                  </a:schemeClr>
                </a:solidFill>
              </a:rPr>
              <a:t> </a:t>
            </a:r>
            <a:r>
              <a:rPr lang="ru-RU" dirty="0" err="1">
                <a:solidFill>
                  <a:schemeClr val="accent1">
                    <a:lumMod val="50000"/>
                  </a:schemeClr>
                </a:solidFill>
              </a:rPr>
              <a:t>конфліктів</a:t>
            </a:r>
            <a:r>
              <a:rPr lang="ru-RU" dirty="0">
                <a:solidFill>
                  <a:schemeClr val="accent1">
                    <a:lumMod val="50000"/>
                  </a:schemeClr>
                </a:solidFill>
              </a:rPr>
              <a:t> </a:t>
            </a:r>
            <a:r>
              <a:rPr lang="ru-RU" dirty="0" err="1">
                <a:solidFill>
                  <a:schemeClr val="accent1">
                    <a:lumMod val="50000"/>
                  </a:schemeClr>
                </a:solidFill>
              </a:rPr>
              <a:t>відносять</a:t>
            </a:r>
            <a:r>
              <a:rPr lang="ru-RU" dirty="0">
                <a:solidFill>
                  <a:schemeClr val="accent1">
                    <a:lumMod val="50000"/>
                  </a:schemeClr>
                </a:solidFill>
              </a:rPr>
              <a:t>: </a:t>
            </a:r>
            <a:endParaRPr lang="uk-UA" dirty="0">
              <a:solidFill>
                <a:schemeClr val="accent1">
                  <a:lumMod val="50000"/>
                </a:schemeClr>
              </a:solidFill>
            </a:endParaRPr>
          </a:p>
        </p:txBody>
      </p:sp>
      <p:graphicFrame>
        <p:nvGraphicFramePr>
          <p:cNvPr id="4" name="Місце для вмісту 3">
            <a:extLst>
              <a:ext uri="{FF2B5EF4-FFF2-40B4-BE49-F238E27FC236}">
                <a16:creationId xmlns:a16="http://schemas.microsoft.com/office/drawing/2014/main" id="{76BA53F2-A3B5-4E76-A65B-50F628477402}"/>
              </a:ext>
            </a:extLst>
          </p:cNvPr>
          <p:cNvGraphicFramePr>
            <a:graphicFrameLocks noGrp="1"/>
          </p:cNvGraphicFramePr>
          <p:nvPr>
            <p:ph idx="1"/>
            <p:extLst>
              <p:ext uri="{D42A27DB-BD31-4B8C-83A1-F6EECF244321}">
                <p14:modId xmlns:p14="http://schemas.microsoft.com/office/powerpoint/2010/main" val="309516128"/>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845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6F4F48A8-48B5-4F2F-BC48-BB19329C2C63}"/>
              </a:ext>
            </a:extLst>
          </p:cNvPr>
          <p:cNvSpPr>
            <a:spLocks noGrp="1"/>
          </p:cNvSpPr>
          <p:nvPr>
            <p:ph idx="1"/>
          </p:nvPr>
        </p:nvSpPr>
        <p:spPr>
          <a:xfrm>
            <a:off x="1025652" y="746760"/>
            <a:ext cx="10140696" cy="5364480"/>
          </a:xfrm>
        </p:spPr>
        <p:txBody>
          <a:bodyPr>
            <a:normAutofit fontScale="85000" lnSpcReduction="20000"/>
          </a:bodyPr>
          <a:lstStyle/>
          <a:p>
            <a:pPr indent="0" algn="just" fontAlgn="auto">
              <a:lnSpc>
                <a:spcPct val="150000"/>
              </a:lnSpc>
              <a:buNone/>
              <a:tabLst>
                <a:tab pos="180340" algn="l"/>
                <a:tab pos="5029200" algn="l"/>
              </a:tabLst>
            </a:pPr>
            <a:r>
              <a:rPr lang="ru-RU" sz="2400" b="1" dirty="0" err="1">
                <a:solidFill>
                  <a:srgbClr val="000000"/>
                </a:solidFill>
                <a:ea typeface="Times New Roman" panose="02020603050405020304" pitchFamily="18" charset="0"/>
              </a:rPr>
              <a:t>С</a:t>
            </a:r>
            <a:r>
              <a:rPr lang="ru-RU" sz="2400" b="1" dirty="0" err="1">
                <a:solidFill>
                  <a:srgbClr val="000000"/>
                </a:solidFill>
                <a:effectLst/>
                <a:ea typeface="Times New Roman" panose="02020603050405020304" pitchFamily="18" charset="0"/>
              </a:rPr>
              <a:t>тратегічне</a:t>
            </a:r>
            <a:r>
              <a:rPr lang="ru-RU" sz="2400" b="1" dirty="0">
                <a:solidFill>
                  <a:srgbClr val="000000"/>
                </a:solidFill>
                <a:effectLst/>
                <a:ea typeface="Times New Roman" panose="02020603050405020304" pitchFamily="18" charset="0"/>
              </a:rPr>
              <a:t> партнерство</a:t>
            </a:r>
            <a:r>
              <a:rPr lang="ru-RU" sz="2400" dirty="0">
                <a:solidFill>
                  <a:srgbClr val="000000"/>
                </a:solidFill>
                <a:effectLst/>
                <a:ea typeface="Times New Roman" panose="02020603050405020304" pitchFamily="18" charset="0"/>
              </a:rPr>
              <a:t> як </a:t>
            </a:r>
            <a:r>
              <a:rPr lang="ru-RU" sz="2400" dirty="0" err="1">
                <a:solidFill>
                  <a:srgbClr val="000000"/>
                </a:solidFill>
                <a:effectLst/>
                <a:ea typeface="Times New Roman" panose="02020603050405020304" pitchFamily="18" charset="0"/>
              </a:rPr>
              <a:t>особливий</a:t>
            </a:r>
            <a:r>
              <a:rPr lang="ru-RU" sz="2400" dirty="0">
                <a:solidFill>
                  <a:srgbClr val="000000"/>
                </a:solidFill>
                <a:effectLst/>
                <a:ea typeface="Times New Roman" panose="02020603050405020304" pitchFamily="18" charset="0"/>
              </a:rPr>
              <a:t> вид </a:t>
            </a:r>
            <a:r>
              <a:rPr lang="ru-RU" sz="2400" dirty="0" err="1">
                <a:solidFill>
                  <a:srgbClr val="000000"/>
                </a:solidFill>
                <a:effectLst/>
                <a:ea typeface="Times New Roman" panose="02020603050405020304" pitchFamily="18" charset="0"/>
              </a:rPr>
              <a:t>міжнародного</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співробітництва</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характеризується</a:t>
            </a:r>
            <a:r>
              <a:rPr lang="ru-RU" sz="2400" dirty="0">
                <a:solidFill>
                  <a:srgbClr val="000000"/>
                </a:solidFill>
                <a:effectLst/>
                <a:ea typeface="Times New Roman" panose="02020603050405020304" pitchFamily="18" charset="0"/>
              </a:rPr>
              <a:t> за такими параметрами: </a:t>
            </a:r>
            <a:endParaRPr lang="uk-UA" sz="2400" dirty="0">
              <a:effectLst/>
              <a:ea typeface="Times New Roman" panose="02020603050405020304" pitchFamily="18" charset="0"/>
            </a:endParaRPr>
          </a:p>
          <a:p>
            <a:pPr indent="450215" algn="just" fontAlgn="auto">
              <a:lnSpc>
                <a:spcPct val="150000"/>
              </a:lnSpc>
              <a:tabLst>
                <a:tab pos="180340" algn="l"/>
                <a:tab pos="5029200" algn="l"/>
              </a:tabLst>
            </a:pPr>
            <a:r>
              <a:rPr lang="ru-RU" sz="2400" dirty="0">
                <a:solidFill>
                  <a:srgbClr val="000000"/>
                </a:solidFill>
                <a:effectLst/>
                <a:ea typeface="Times New Roman" panose="02020603050405020304" pitchFamily="18" charset="0"/>
              </a:rPr>
              <a:t>1) </a:t>
            </a:r>
            <a:r>
              <a:rPr lang="ru-RU" sz="2400" dirty="0" err="1">
                <a:solidFill>
                  <a:srgbClr val="000000"/>
                </a:solidFill>
                <a:effectLst/>
                <a:ea typeface="Times New Roman" panose="02020603050405020304" pitchFamily="18" charset="0"/>
              </a:rPr>
              <a:t>сторони</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стратегічні</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партнери</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досягли</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високого</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рівня</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взаємної</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довіри</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можуть</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розвивати</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співпрацю</a:t>
            </a:r>
            <a:r>
              <a:rPr lang="ru-RU" sz="2400" dirty="0">
                <a:solidFill>
                  <a:srgbClr val="000000"/>
                </a:solidFill>
                <a:effectLst/>
                <a:ea typeface="Times New Roman" panose="02020603050405020304" pitchFamily="18" charset="0"/>
              </a:rPr>
              <a:t> на </a:t>
            </a:r>
            <a:r>
              <a:rPr lang="ru-RU" sz="2400" dirty="0" err="1">
                <a:solidFill>
                  <a:srgbClr val="000000"/>
                </a:solidFill>
                <a:effectLst/>
                <a:ea typeface="Times New Roman" panose="02020603050405020304" pitchFamily="18" charset="0"/>
              </a:rPr>
              <a:t>договірній</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основі</a:t>
            </a:r>
            <a:r>
              <a:rPr lang="ru-RU" sz="2400" dirty="0">
                <a:solidFill>
                  <a:srgbClr val="000000"/>
                </a:solidFill>
                <a:effectLst/>
                <a:ea typeface="Times New Roman" panose="02020603050405020304" pitchFamily="18" charset="0"/>
              </a:rPr>
              <a:t>; </a:t>
            </a:r>
            <a:endParaRPr lang="uk-UA" sz="2400" dirty="0">
              <a:effectLst/>
              <a:ea typeface="Times New Roman" panose="02020603050405020304" pitchFamily="18" charset="0"/>
            </a:endParaRPr>
          </a:p>
          <a:p>
            <a:pPr indent="450215" algn="just" fontAlgn="auto">
              <a:lnSpc>
                <a:spcPct val="150000"/>
              </a:lnSpc>
              <a:tabLst>
                <a:tab pos="180340" algn="l"/>
                <a:tab pos="5029200" algn="l"/>
              </a:tabLst>
            </a:pPr>
            <a:r>
              <a:rPr lang="ru-RU" sz="2400" dirty="0">
                <a:solidFill>
                  <a:srgbClr val="000000"/>
                </a:solidFill>
                <a:effectLst/>
                <a:ea typeface="Times New Roman" panose="02020603050405020304" pitchFamily="18" charset="0"/>
              </a:rPr>
              <a:t>2) </a:t>
            </a:r>
            <a:r>
              <a:rPr lang="ru-RU" sz="2400" dirty="0" err="1">
                <a:solidFill>
                  <a:srgbClr val="000000"/>
                </a:solidFill>
                <a:effectLst/>
                <a:ea typeface="Times New Roman" panose="02020603050405020304" pitchFamily="18" charset="0"/>
              </a:rPr>
              <a:t>їх</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співпраця</a:t>
            </a:r>
            <a:r>
              <a:rPr lang="ru-RU" sz="2400" dirty="0">
                <a:solidFill>
                  <a:srgbClr val="000000"/>
                </a:solidFill>
                <a:effectLst/>
                <a:ea typeface="Times New Roman" panose="02020603050405020304" pitchFamily="18" charset="0"/>
              </a:rPr>
              <a:t> є </a:t>
            </a:r>
            <a:r>
              <a:rPr lang="ru-RU" sz="2400" dirty="0" err="1">
                <a:solidFill>
                  <a:srgbClr val="000000"/>
                </a:solidFill>
                <a:effectLst/>
                <a:ea typeface="Times New Roman" panose="02020603050405020304" pitchFamily="18" charset="0"/>
              </a:rPr>
              <a:t>всеохоплюючою</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тобто</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включає</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різні</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сфери</a:t>
            </a:r>
            <a:r>
              <a:rPr lang="ru-RU" sz="2400" dirty="0">
                <a:solidFill>
                  <a:srgbClr val="000000"/>
                </a:solidFill>
                <a:effectLst/>
                <a:ea typeface="Times New Roman" panose="02020603050405020304" pitchFamily="18" charset="0"/>
              </a:rPr>
              <a:t> – </a:t>
            </a:r>
            <a:r>
              <a:rPr lang="ru-RU" sz="2400" dirty="0" err="1">
                <a:solidFill>
                  <a:srgbClr val="000000"/>
                </a:solidFill>
                <a:effectLst/>
                <a:ea typeface="Times New Roman" panose="02020603050405020304" pitchFamily="18" charset="0"/>
              </a:rPr>
              <a:t>економічну</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політичну</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культурну</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гуманітарну</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тощо</a:t>
            </a:r>
            <a:r>
              <a:rPr lang="ru-RU" sz="2400" dirty="0">
                <a:solidFill>
                  <a:srgbClr val="000000"/>
                </a:solidFill>
                <a:effectLst/>
                <a:ea typeface="Times New Roman" panose="02020603050405020304" pitchFamily="18" charset="0"/>
              </a:rPr>
              <a:t>; </a:t>
            </a:r>
            <a:endParaRPr lang="uk-UA" sz="2400" dirty="0">
              <a:effectLst/>
              <a:ea typeface="Times New Roman" panose="02020603050405020304" pitchFamily="18" charset="0"/>
            </a:endParaRPr>
          </a:p>
          <a:p>
            <a:pPr indent="450215" algn="just" fontAlgn="auto">
              <a:lnSpc>
                <a:spcPct val="150000"/>
              </a:lnSpc>
              <a:tabLst>
                <a:tab pos="180340" algn="l"/>
                <a:tab pos="5029200" algn="l"/>
              </a:tabLst>
            </a:pPr>
            <a:r>
              <a:rPr lang="ru-RU" sz="2400" dirty="0">
                <a:solidFill>
                  <a:srgbClr val="000000"/>
                </a:solidFill>
                <a:effectLst/>
                <a:ea typeface="Times New Roman" panose="02020603050405020304" pitchFamily="18" charset="0"/>
              </a:rPr>
              <a:t>3) </a:t>
            </a:r>
            <a:r>
              <a:rPr lang="ru-RU" sz="2400" dirty="0" err="1">
                <a:solidFill>
                  <a:srgbClr val="000000"/>
                </a:solidFill>
                <a:effectLst/>
                <a:ea typeface="Times New Roman" panose="02020603050405020304" pitchFamily="18" charset="0"/>
              </a:rPr>
              <a:t>ключовими</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напрямками</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співпраці</a:t>
            </a:r>
            <a:r>
              <a:rPr lang="ru-RU" sz="2400" dirty="0">
                <a:solidFill>
                  <a:srgbClr val="000000"/>
                </a:solidFill>
                <a:effectLst/>
                <a:ea typeface="Times New Roman" panose="02020603050405020304" pitchFamily="18" charset="0"/>
              </a:rPr>
              <a:t> держав є </a:t>
            </a:r>
            <a:r>
              <a:rPr lang="ru-RU" sz="2400" dirty="0" err="1">
                <a:solidFill>
                  <a:srgbClr val="000000"/>
                </a:solidFill>
                <a:effectLst/>
                <a:ea typeface="Times New Roman" panose="02020603050405020304" pitchFamily="18" charset="0"/>
              </a:rPr>
              <a:t>військова</a:t>
            </a:r>
            <a:r>
              <a:rPr lang="ru-RU" sz="2400" dirty="0">
                <a:solidFill>
                  <a:srgbClr val="000000"/>
                </a:solidFill>
                <a:effectLst/>
                <a:ea typeface="Times New Roman" panose="02020603050405020304" pitchFamily="18" charset="0"/>
              </a:rPr>
              <a:t> сфера та </a:t>
            </a:r>
            <a:r>
              <a:rPr lang="ru-RU" sz="2400" dirty="0" err="1">
                <a:solidFill>
                  <a:srgbClr val="000000"/>
                </a:solidFill>
                <a:effectLst/>
                <a:ea typeface="Times New Roman" panose="02020603050405020304" pitchFamily="18" charset="0"/>
              </a:rPr>
              <a:t>національна</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безпека</a:t>
            </a:r>
            <a:r>
              <a:rPr lang="ru-RU" sz="2400" dirty="0">
                <a:solidFill>
                  <a:srgbClr val="000000"/>
                </a:solidFill>
                <a:effectLst/>
                <a:ea typeface="Times New Roman" panose="02020603050405020304" pitchFamily="18" charset="0"/>
              </a:rPr>
              <a:t>; </a:t>
            </a:r>
            <a:endParaRPr lang="uk-UA" sz="2400" dirty="0">
              <a:effectLst/>
              <a:ea typeface="Times New Roman" panose="02020603050405020304" pitchFamily="18" charset="0"/>
            </a:endParaRPr>
          </a:p>
          <a:p>
            <a:pPr indent="450215" algn="just" fontAlgn="auto">
              <a:lnSpc>
                <a:spcPct val="150000"/>
              </a:lnSpc>
              <a:tabLst>
                <a:tab pos="180340" algn="l"/>
                <a:tab pos="5029200" algn="l"/>
              </a:tabLst>
            </a:pPr>
            <a:r>
              <a:rPr lang="ru-RU" sz="2400" dirty="0">
                <a:solidFill>
                  <a:srgbClr val="000000"/>
                </a:solidFill>
                <a:effectLst/>
                <a:ea typeface="Times New Roman" panose="02020603050405020304" pitchFamily="18" charset="0"/>
              </a:rPr>
              <a:t>4) </a:t>
            </a:r>
            <a:r>
              <a:rPr lang="ru-RU" sz="2400" dirty="0" err="1">
                <a:solidFill>
                  <a:srgbClr val="000000"/>
                </a:solidFill>
                <a:effectLst/>
                <a:ea typeface="Times New Roman" panose="02020603050405020304" pitchFamily="18" charset="0"/>
              </a:rPr>
              <a:t>інтереси</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сторін</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щодо</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кардинальних</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питань</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світової</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політики</a:t>
            </a:r>
            <a:r>
              <a:rPr lang="ru-RU" sz="2400" dirty="0">
                <a:solidFill>
                  <a:srgbClr val="000000"/>
                </a:solidFill>
                <a:effectLst/>
                <a:ea typeface="Times New Roman" panose="02020603050405020304" pitchFamily="18" charset="0"/>
              </a:rPr>
              <a:t> є </a:t>
            </a:r>
            <a:r>
              <a:rPr lang="ru-RU" sz="2400" dirty="0" err="1">
                <a:solidFill>
                  <a:srgbClr val="000000"/>
                </a:solidFill>
                <a:effectLst/>
                <a:ea typeface="Times New Roman" panose="02020603050405020304" pitchFamily="18" charset="0"/>
              </a:rPr>
              <a:t>близькими</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чи</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співпадають</a:t>
            </a:r>
            <a:r>
              <a:rPr lang="ru-RU" sz="2400" dirty="0">
                <a:solidFill>
                  <a:srgbClr val="000000"/>
                </a:solidFill>
                <a:effectLst/>
                <a:ea typeface="Times New Roman" panose="02020603050405020304" pitchFamily="18" charset="0"/>
              </a:rPr>
              <a:t>, тому вони </a:t>
            </a:r>
            <a:r>
              <a:rPr lang="ru-RU" sz="2400" dirty="0" err="1">
                <a:solidFill>
                  <a:srgbClr val="000000"/>
                </a:solidFill>
                <a:effectLst/>
                <a:ea typeface="Times New Roman" panose="02020603050405020304" pitchFamily="18" charset="0"/>
              </a:rPr>
              <a:t>можуть</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узгоджувати</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свої</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міжнародні</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позиції</a:t>
            </a:r>
            <a:r>
              <a:rPr lang="ru-RU" sz="2400" dirty="0">
                <a:solidFill>
                  <a:srgbClr val="000000"/>
                </a:solidFill>
                <a:effectLst/>
                <a:ea typeface="Times New Roman" panose="02020603050405020304" pitchFamily="18" charset="0"/>
              </a:rPr>
              <a:t>. Прикладами </a:t>
            </a:r>
            <a:r>
              <a:rPr lang="ru-RU" sz="2400" dirty="0" err="1">
                <a:solidFill>
                  <a:srgbClr val="000000"/>
                </a:solidFill>
                <a:effectLst/>
                <a:ea typeface="Times New Roman" panose="02020603050405020304" pitchFamily="18" charset="0"/>
              </a:rPr>
              <a:t>стратегічного</a:t>
            </a:r>
            <a:r>
              <a:rPr lang="ru-RU" sz="2400" dirty="0">
                <a:solidFill>
                  <a:srgbClr val="000000"/>
                </a:solidFill>
                <a:effectLst/>
                <a:ea typeface="Times New Roman" panose="02020603050405020304" pitchFamily="18" charset="0"/>
              </a:rPr>
              <a:t> партнерства є </a:t>
            </a:r>
            <a:r>
              <a:rPr lang="ru-RU" sz="2400" dirty="0" err="1">
                <a:solidFill>
                  <a:srgbClr val="000000"/>
                </a:solidFill>
                <a:effectLst/>
                <a:ea typeface="Times New Roman" panose="02020603050405020304" pitchFamily="18" charset="0"/>
              </a:rPr>
              <a:t>відносини</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між</a:t>
            </a:r>
            <a:r>
              <a:rPr lang="ru-RU" sz="2400" dirty="0">
                <a:solidFill>
                  <a:srgbClr val="000000"/>
                </a:solidFill>
                <a:effectLst/>
                <a:ea typeface="Times New Roman" panose="02020603050405020304" pitchFamily="18" charset="0"/>
              </a:rPr>
              <a:t> США та Великою </a:t>
            </a:r>
            <a:r>
              <a:rPr lang="ru-RU" sz="2400" dirty="0" err="1">
                <a:solidFill>
                  <a:srgbClr val="000000"/>
                </a:solidFill>
                <a:effectLst/>
                <a:ea typeface="Times New Roman" panose="02020603050405020304" pitchFamily="18" charset="0"/>
              </a:rPr>
              <a:t>Британією</a:t>
            </a:r>
            <a:r>
              <a:rPr lang="ru-RU" sz="2400" dirty="0">
                <a:solidFill>
                  <a:srgbClr val="000000"/>
                </a:solidFill>
                <a:effectLst/>
                <a:ea typeface="Times New Roman" panose="02020603050405020304" pitchFamily="18" charset="0"/>
              </a:rPr>
              <a:t>, США та </a:t>
            </a:r>
            <a:r>
              <a:rPr lang="ru-RU" sz="2400" dirty="0" err="1">
                <a:solidFill>
                  <a:srgbClr val="000000"/>
                </a:solidFill>
                <a:effectLst/>
                <a:ea typeface="Times New Roman" panose="02020603050405020304" pitchFamily="18" charset="0"/>
              </a:rPr>
              <a:t>Японією</a:t>
            </a:r>
            <a:r>
              <a:rPr lang="ru-RU" sz="2400" dirty="0">
                <a:solidFill>
                  <a:srgbClr val="000000"/>
                </a:solidFill>
                <a:effectLst/>
                <a:ea typeface="Times New Roman" panose="02020603050405020304" pitchFamily="18" charset="0"/>
              </a:rPr>
              <a:t> </a:t>
            </a:r>
            <a:r>
              <a:rPr lang="ru-RU" sz="2400" dirty="0" err="1">
                <a:solidFill>
                  <a:srgbClr val="000000"/>
                </a:solidFill>
                <a:effectLst/>
                <a:ea typeface="Times New Roman" panose="02020603050405020304" pitchFamily="18" charset="0"/>
              </a:rPr>
              <a:t>тощо</a:t>
            </a:r>
            <a:r>
              <a:rPr lang="ru-RU" sz="2400" dirty="0">
                <a:solidFill>
                  <a:srgbClr val="000000"/>
                </a:solidFill>
                <a:effectLst/>
                <a:ea typeface="Times New Roman" panose="02020603050405020304" pitchFamily="18" charset="0"/>
              </a:rPr>
              <a:t>;</a:t>
            </a:r>
            <a:endParaRPr lang="uk-UA" sz="2400" dirty="0">
              <a:effectLst/>
              <a:ea typeface="Times New Roman" panose="02020603050405020304" pitchFamily="18" charset="0"/>
            </a:endParaRPr>
          </a:p>
          <a:p>
            <a:endParaRPr lang="uk-UA" dirty="0"/>
          </a:p>
        </p:txBody>
      </p:sp>
    </p:spTree>
    <p:extLst>
      <p:ext uri="{BB962C8B-B14F-4D97-AF65-F5344CB8AC3E}">
        <p14:creationId xmlns:p14="http://schemas.microsoft.com/office/powerpoint/2010/main" val="459536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B98FBD-358B-4788-AF5B-541B6AE79863}"/>
              </a:ext>
            </a:extLst>
          </p:cNvPr>
          <p:cNvSpPr>
            <a:spLocks noGrp="1"/>
          </p:cNvSpPr>
          <p:nvPr>
            <p:ph type="title"/>
          </p:nvPr>
        </p:nvSpPr>
        <p:spPr/>
        <p:txBody>
          <a:bodyPr>
            <a:noAutofit/>
          </a:bodyPr>
          <a:lstStyle/>
          <a:p>
            <a:pPr algn="ctr"/>
            <a:r>
              <a:rPr lang="ru-RU" sz="4800" dirty="0">
                <a:solidFill>
                  <a:schemeClr val="accent1">
                    <a:lumMod val="50000"/>
                  </a:schemeClr>
                </a:solidFill>
              </a:rPr>
              <a:t>1. </a:t>
            </a:r>
            <a:r>
              <a:rPr lang="ru-RU" sz="4800" dirty="0" err="1">
                <a:solidFill>
                  <a:schemeClr val="accent1">
                    <a:lumMod val="50000"/>
                  </a:schemeClr>
                </a:solidFill>
              </a:rPr>
              <a:t>Міжнародне</a:t>
            </a:r>
            <a:r>
              <a:rPr lang="ru-RU" sz="4800" dirty="0">
                <a:solidFill>
                  <a:schemeClr val="accent1">
                    <a:lumMod val="50000"/>
                  </a:schemeClr>
                </a:solidFill>
              </a:rPr>
              <a:t> </a:t>
            </a:r>
            <a:r>
              <a:rPr lang="ru-RU" sz="4800" dirty="0" err="1">
                <a:solidFill>
                  <a:schemeClr val="accent1">
                    <a:lumMod val="50000"/>
                  </a:schemeClr>
                </a:solidFill>
              </a:rPr>
              <a:t>співробітництво</a:t>
            </a:r>
            <a:r>
              <a:rPr lang="ru-RU" sz="4800" dirty="0">
                <a:solidFill>
                  <a:schemeClr val="accent1">
                    <a:lumMod val="50000"/>
                  </a:schemeClr>
                </a:solidFill>
              </a:rPr>
              <a:t> та </a:t>
            </a:r>
            <a:r>
              <a:rPr lang="ru-RU" sz="4800" dirty="0" err="1">
                <a:solidFill>
                  <a:schemeClr val="accent1">
                    <a:lumMod val="50000"/>
                  </a:schemeClr>
                </a:solidFill>
              </a:rPr>
              <a:t>його</a:t>
            </a:r>
            <a:r>
              <a:rPr lang="ru-RU" sz="4800" dirty="0">
                <a:solidFill>
                  <a:schemeClr val="accent1">
                    <a:lumMod val="50000"/>
                  </a:schemeClr>
                </a:solidFill>
              </a:rPr>
              <a:t> суть</a:t>
            </a:r>
            <a:endParaRPr lang="uk-UA" sz="4800" dirty="0">
              <a:solidFill>
                <a:schemeClr val="accent1">
                  <a:lumMod val="50000"/>
                </a:schemeClr>
              </a:solidFill>
            </a:endParaRPr>
          </a:p>
        </p:txBody>
      </p:sp>
      <p:sp>
        <p:nvSpPr>
          <p:cNvPr id="3" name="Місце для вмісту 2">
            <a:extLst>
              <a:ext uri="{FF2B5EF4-FFF2-40B4-BE49-F238E27FC236}">
                <a16:creationId xmlns:a16="http://schemas.microsoft.com/office/drawing/2014/main" id="{4B8726F3-FF44-472A-AD74-813E7DE6800F}"/>
              </a:ext>
            </a:extLst>
          </p:cNvPr>
          <p:cNvSpPr>
            <a:spLocks noGrp="1"/>
          </p:cNvSpPr>
          <p:nvPr>
            <p:ph idx="1"/>
          </p:nvPr>
        </p:nvSpPr>
        <p:spPr>
          <a:xfrm>
            <a:off x="1159564" y="2314302"/>
            <a:ext cx="9872871" cy="4038600"/>
          </a:xfrm>
        </p:spPr>
        <p:txBody>
          <a:bodyPr>
            <a:normAutofit/>
          </a:bodyPr>
          <a:lstStyle/>
          <a:p>
            <a:pPr algn="just"/>
            <a:r>
              <a:rPr lang="ru-RU" sz="2800" b="1" dirty="0" err="1">
                <a:solidFill>
                  <a:schemeClr val="tx1"/>
                </a:solidFill>
                <a:effectLst/>
                <a:ea typeface="Times New Roman" panose="02020603050405020304" pitchFamily="18" charset="0"/>
              </a:rPr>
              <a:t>Співробітництво</a:t>
            </a:r>
            <a:r>
              <a:rPr lang="ru-RU" sz="2800" dirty="0">
                <a:solidFill>
                  <a:schemeClr val="tx1"/>
                </a:solidFill>
                <a:effectLst/>
                <a:ea typeface="Times New Roman" panose="02020603050405020304" pitchFamily="18" charset="0"/>
              </a:rPr>
              <a:t> </a:t>
            </a:r>
            <a:r>
              <a:rPr lang="ru-RU" sz="2800" dirty="0">
                <a:solidFill>
                  <a:schemeClr val="tx1"/>
                </a:solidFill>
                <a:ea typeface="Times New Roman" panose="02020603050405020304" pitchFamily="18" charset="0"/>
              </a:rPr>
              <a:t>- </a:t>
            </a:r>
            <a:r>
              <a:rPr lang="ru-RU" sz="2800" dirty="0" err="1">
                <a:solidFill>
                  <a:schemeClr val="tx1"/>
                </a:solidFill>
                <a:effectLst/>
                <a:ea typeface="Times New Roman" panose="02020603050405020304" pitchFamily="18" charset="0"/>
              </a:rPr>
              <a:t>засіб</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досягнення</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безпеки</a:t>
            </a:r>
            <a:r>
              <a:rPr lang="ru-RU" sz="2800" dirty="0">
                <a:solidFill>
                  <a:schemeClr val="tx1"/>
                </a:solidFill>
                <a:effectLst/>
                <a:ea typeface="Times New Roman" panose="02020603050405020304" pitchFamily="18" charset="0"/>
              </a:rPr>
              <a:t>, для </a:t>
            </a:r>
            <a:r>
              <a:rPr lang="ru-RU" sz="2800" dirty="0" err="1">
                <a:solidFill>
                  <a:schemeClr val="tx1"/>
                </a:solidFill>
                <a:effectLst/>
                <a:ea typeface="Times New Roman" panose="02020603050405020304" pitchFamily="18" charset="0"/>
              </a:rPr>
              <a:t>інших</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співробітництво</a:t>
            </a:r>
            <a:r>
              <a:rPr lang="ru-RU" sz="2800" dirty="0">
                <a:solidFill>
                  <a:schemeClr val="tx1"/>
                </a:solidFill>
                <a:effectLst/>
                <a:ea typeface="Times New Roman" panose="02020603050405020304" pitchFamily="18" charset="0"/>
              </a:rPr>
              <a:t> є головною </a:t>
            </a:r>
            <a:r>
              <a:rPr lang="ru-RU" sz="2800" dirty="0" err="1">
                <a:solidFill>
                  <a:schemeClr val="tx1"/>
                </a:solidFill>
                <a:effectLst/>
                <a:ea typeface="Times New Roman" panose="02020603050405020304" pitchFamily="18" charset="0"/>
              </a:rPr>
              <a:t>мотивацією</a:t>
            </a:r>
            <a:r>
              <a:rPr lang="ru-RU" sz="2800" dirty="0">
                <a:solidFill>
                  <a:schemeClr val="tx1"/>
                </a:solidFill>
                <a:effectLst/>
                <a:ea typeface="Times New Roman" panose="02020603050405020304" pitchFamily="18" charset="0"/>
              </a:rPr>
              <a:t> для </a:t>
            </a:r>
            <a:r>
              <a:rPr lang="ru-RU" sz="2800" dirty="0" err="1">
                <a:solidFill>
                  <a:schemeClr val="tx1"/>
                </a:solidFill>
                <a:effectLst/>
                <a:ea typeface="Times New Roman" panose="02020603050405020304" pitchFamily="18" charset="0"/>
              </a:rPr>
              <a:t>досягнення</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економічної</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користі</a:t>
            </a:r>
            <a:r>
              <a:rPr lang="ru-RU" sz="2800" dirty="0">
                <a:solidFill>
                  <a:schemeClr val="tx1"/>
                </a:solidFill>
                <a:effectLst/>
                <a:ea typeface="Times New Roman" panose="02020603050405020304" pitchFamily="18" charset="0"/>
              </a:rPr>
              <a:t>. </a:t>
            </a:r>
            <a:r>
              <a:rPr lang="ru-RU" sz="2800" dirty="0" err="1">
                <a:solidFill>
                  <a:schemeClr val="tx1"/>
                </a:solidFill>
                <a:ea typeface="Times New Roman" panose="02020603050405020304" pitchFamily="18" charset="0"/>
              </a:rPr>
              <a:t>І</a:t>
            </a:r>
            <a:r>
              <a:rPr lang="ru-RU" sz="2800" dirty="0" err="1">
                <a:solidFill>
                  <a:schemeClr val="tx1"/>
                </a:solidFill>
                <a:effectLst/>
                <a:ea typeface="Times New Roman" panose="02020603050405020304" pitchFamily="18" charset="0"/>
              </a:rPr>
              <a:t>нші</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трактують</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розширення</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співробітництва</a:t>
            </a:r>
            <a:r>
              <a:rPr lang="ru-RU" sz="2800" dirty="0">
                <a:solidFill>
                  <a:schemeClr val="tx1"/>
                </a:solidFill>
                <a:effectLst/>
                <a:ea typeface="Times New Roman" panose="02020603050405020304" pitchFamily="18" charset="0"/>
              </a:rPr>
              <a:t> як </a:t>
            </a:r>
            <a:r>
              <a:rPr lang="ru-RU" sz="2800" dirty="0" err="1">
                <a:solidFill>
                  <a:schemeClr val="tx1"/>
                </a:solidFill>
                <a:effectLst/>
                <a:ea typeface="Times New Roman" panose="02020603050405020304" pitchFamily="18" charset="0"/>
              </a:rPr>
              <a:t>засіб</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стабілізації</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міжнародної</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системи</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що</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проявляється</a:t>
            </a:r>
            <a:r>
              <a:rPr lang="ru-RU" sz="2800" dirty="0">
                <a:solidFill>
                  <a:schemeClr val="tx1"/>
                </a:solidFill>
                <a:effectLst/>
                <a:ea typeface="Times New Roman" panose="02020603050405020304" pitchFamily="18" charset="0"/>
              </a:rPr>
              <a:t> у </a:t>
            </a:r>
            <a:r>
              <a:rPr lang="ru-RU" sz="2800" dirty="0" err="1">
                <a:solidFill>
                  <a:schemeClr val="tx1"/>
                </a:solidFill>
                <a:effectLst/>
                <a:ea typeface="Times New Roman" panose="02020603050405020304" pitchFamily="18" charset="0"/>
              </a:rPr>
              <a:t>подоланні</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несприятливих</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закономірностей</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функціонування</a:t>
            </a:r>
            <a:r>
              <a:rPr lang="ru-RU" sz="2800" dirty="0">
                <a:solidFill>
                  <a:schemeClr val="tx1"/>
                </a:solidFill>
                <a:effectLst/>
                <a:ea typeface="Times New Roman" panose="02020603050405020304" pitchFamily="18" charset="0"/>
              </a:rPr>
              <a:t>, у </a:t>
            </a:r>
            <a:r>
              <a:rPr lang="ru-RU" sz="2800" dirty="0" err="1">
                <a:solidFill>
                  <a:schemeClr val="tx1"/>
                </a:solidFill>
                <a:effectLst/>
                <a:ea typeface="Times New Roman" panose="02020603050405020304" pitchFamily="18" charset="0"/>
              </a:rPr>
              <a:t>гнучкості</a:t>
            </a:r>
            <a:r>
              <a:rPr lang="ru-RU" sz="2800" dirty="0">
                <a:solidFill>
                  <a:schemeClr val="tx1"/>
                </a:solidFill>
                <a:effectLst/>
                <a:ea typeface="Times New Roman" panose="02020603050405020304" pitchFamily="18" charset="0"/>
              </a:rPr>
              <a:t> та </a:t>
            </a:r>
            <a:r>
              <a:rPr lang="ru-RU" sz="2800" dirty="0" err="1">
                <a:solidFill>
                  <a:schemeClr val="tx1"/>
                </a:solidFill>
                <a:effectLst/>
                <a:ea typeface="Times New Roman" panose="02020603050405020304" pitchFamily="18" charset="0"/>
              </a:rPr>
              <a:t>здатності</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супротивитись</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тільки</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тим</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змінам</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що</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призводять</a:t>
            </a:r>
            <a:r>
              <a:rPr lang="ru-RU" sz="2800" dirty="0">
                <a:solidFill>
                  <a:schemeClr val="tx1"/>
                </a:solidFill>
                <a:effectLst/>
                <a:ea typeface="Times New Roman" panose="02020603050405020304" pitchFamily="18" charset="0"/>
              </a:rPr>
              <a:t> до </a:t>
            </a:r>
            <a:r>
              <a:rPr lang="ru-RU" sz="2800" dirty="0" err="1">
                <a:solidFill>
                  <a:schemeClr val="tx1"/>
                </a:solidFill>
                <a:effectLst/>
                <a:ea typeface="Times New Roman" panose="02020603050405020304" pitchFamily="18" charset="0"/>
              </a:rPr>
              <a:t>дезінтеграції</a:t>
            </a:r>
            <a:r>
              <a:rPr lang="ru-RU" sz="2800" dirty="0">
                <a:solidFill>
                  <a:schemeClr val="tx1"/>
                </a:solidFill>
                <a:effectLst/>
                <a:ea typeface="Times New Roman" panose="02020603050405020304" pitchFamily="18" charset="0"/>
              </a:rPr>
              <a:t>, </a:t>
            </a:r>
            <a:r>
              <a:rPr lang="ru-RU" sz="2800" dirty="0" err="1">
                <a:solidFill>
                  <a:schemeClr val="tx1"/>
                </a:solidFill>
                <a:effectLst/>
                <a:ea typeface="Times New Roman" panose="02020603050405020304" pitchFamily="18" charset="0"/>
              </a:rPr>
              <a:t>руйнування</a:t>
            </a:r>
            <a:r>
              <a:rPr lang="ru-RU" sz="2800" dirty="0">
                <a:solidFill>
                  <a:schemeClr val="tx1"/>
                </a:solidFill>
                <a:effectLst/>
                <a:ea typeface="Times New Roman" panose="02020603050405020304" pitchFamily="18" charset="0"/>
              </a:rPr>
              <a:t>.</a:t>
            </a:r>
            <a:endParaRPr lang="uk-UA" sz="3200" dirty="0">
              <a:solidFill>
                <a:schemeClr val="tx1"/>
              </a:solidFill>
            </a:endParaRPr>
          </a:p>
        </p:txBody>
      </p:sp>
    </p:spTree>
    <p:extLst>
      <p:ext uri="{BB962C8B-B14F-4D97-AF65-F5344CB8AC3E}">
        <p14:creationId xmlns:p14="http://schemas.microsoft.com/office/powerpoint/2010/main" val="3131793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Місце для вмісту 4">
            <a:extLst>
              <a:ext uri="{FF2B5EF4-FFF2-40B4-BE49-F238E27FC236}">
                <a16:creationId xmlns:a16="http://schemas.microsoft.com/office/drawing/2014/main" id="{33DB67D2-25F4-4D1D-B269-0E9189ED0764}"/>
              </a:ext>
            </a:extLst>
          </p:cNvPr>
          <p:cNvSpPr>
            <a:spLocks noGrp="1"/>
          </p:cNvSpPr>
          <p:nvPr>
            <p:ph sz="half" idx="1"/>
          </p:nvPr>
        </p:nvSpPr>
        <p:spPr>
          <a:xfrm>
            <a:off x="1143000" y="786384"/>
            <a:ext cx="4754880" cy="5294375"/>
          </a:xfrm>
        </p:spPr>
        <p:txBody>
          <a:bodyPr>
            <a:normAutofit/>
          </a:bodyPr>
          <a:lstStyle/>
          <a:p>
            <a:pPr algn="just"/>
            <a:r>
              <a:rPr lang="uk-UA" sz="3600" b="1" dirty="0">
                <a:solidFill>
                  <a:schemeClr val="accent1">
                    <a:lumMod val="50000"/>
                  </a:schemeClr>
                </a:solidFill>
              </a:rPr>
              <a:t>союзні відносини </a:t>
            </a:r>
            <a:r>
              <a:rPr lang="uk-UA" sz="2400" dirty="0">
                <a:solidFill>
                  <a:schemeClr val="tx1"/>
                </a:solidFill>
              </a:rPr>
              <a:t>є видом співпраці держав, яка формується у випадку наявності загального ворога чи загрози їх </a:t>
            </a:r>
            <a:r>
              <a:rPr lang="uk-UA" sz="2400" dirty="0" err="1">
                <a:solidFill>
                  <a:schemeClr val="tx1"/>
                </a:solidFill>
              </a:rPr>
              <a:t>життєвоважливим</a:t>
            </a:r>
            <a:r>
              <a:rPr lang="uk-UA" sz="2400" dirty="0">
                <a:solidFill>
                  <a:schemeClr val="tx1"/>
                </a:solidFill>
              </a:rPr>
              <a:t> інтересам, а також з метою попередження можливих конфліктів. Такі відносини можуть бути тривалими, а також короткочасними і не завжди всеохоплюючими. Прикладами союзних відносин є антигітлерівська чи антитерористична коаліція;</a:t>
            </a:r>
          </a:p>
        </p:txBody>
      </p:sp>
      <p:sp>
        <p:nvSpPr>
          <p:cNvPr id="6" name="Місце для вмісту 5">
            <a:extLst>
              <a:ext uri="{FF2B5EF4-FFF2-40B4-BE49-F238E27FC236}">
                <a16:creationId xmlns:a16="http://schemas.microsoft.com/office/drawing/2014/main" id="{DB490104-7EE6-4516-A978-DA7223B3A489}"/>
              </a:ext>
            </a:extLst>
          </p:cNvPr>
          <p:cNvSpPr>
            <a:spLocks noGrp="1"/>
          </p:cNvSpPr>
          <p:nvPr>
            <p:ph sz="half" idx="2"/>
          </p:nvPr>
        </p:nvSpPr>
        <p:spPr>
          <a:xfrm>
            <a:off x="6267612" y="786384"/>
            <a:ext cx="4997796" cy="5294375"/>
          </a:xfrm>
        </p:spPr>
        <p:txBody>
          <a:bodyPr>
            <a:normAutofit/>
          </a:bodyPr>
          <a:lstStyle/>
          <a:p>
            <a:pPr algn="just"/>
            <a:r>
              <a:rPr lang="uk-UA" sz="3600" b="1" dirty="0">
                <a:solidFill>
                  <a:schemeClr val="accent1">
                    <a:lumMod val="50000"/>
                  </a:schemeClr>
                </a:solidFill>
              </a:rPr>
              <a:t>альянс</a:t>
            </a:r>
            <a:r>
              <a:rPr lang="uk-UA" sz="2400" dirty="0"/>
              <a:t> </a:t>
            </a:r>
            <a:r>
              <a:rPr lang="uk-UA" sz="2400" dirty="0">
                <a:solidFill>
                  <a:schemeClr val="tx1"/>
                </a:solidFill>
              </a:rPr>
              <a:t>– це співпраця держав у військовій сфері, що набула </a:t>
            </a:r>
            <a:r>
              <a:rPr lang="uk-UA" sz="2400" dirty="0" err="1">
                <a:solidFill>
                  <a:schemeClr val="tx1"/>
                </a:solidFill>
              </a:rPr>
              <a:t>інституціоналізованих</a:t>
            </a:r>
            <a:r>
              <a:rPr lang="uk-UA" sz="2400" dirty="0">
                <a:solidFill>
                  <a:schemeClr val="tx1"/>
                </a:solidFill>
              </a:rPr>
              <a:t> форм. Йдеться переважно про договірні дружні відносини, що характерні для регіональних систем колективної безпеки (НАТО, ЄС, СНД, Варшавський договір). Досягнення такого виду співпраці можливе лише за наявності інтеграційних процесів у різних сферах життєдіяльності держав</a:t>
            </a:r>
            <a:r>
              <a:rPr lang="uk-UA" sz="2400" dirty="0"/>
              <a:t>.</a:t>
            </a:r>
          </a:p>
        </p:txBody>
      </p:sp>
    </p:spTree>
    <p:extLst>
      <p:ext uri="{BB962C8B-B14F-4D97-AF65-F5344CB8AC3E}">
        <p14:creationId xmlns:p14="http://schemas.microsoft.com/office/powerpoint/2010/main" val="3306285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B032FC-3F62-4561-A6B7-F6380AAFD9AE}"/>
              </a:ext>
            </a:extLst>
          </p:cNvPr>
          <p:cNvSpPr>
            <a:spLocks noGrp="1"/>
          </p:cNvSpPr>
          <p:nvPr>
            <p:ph type="title"/>
          </p:nvPr>
        </p:nvSpPr>
        <p:spPr>
          <a:xfrm>
            <a:off x="717204" y="426720"/>
            <a:ext cx="11100816" cy="1356360"/>
          </a:xfrm>
        </p:spPr>
        <p:txBody>
          <a:bodyPr/>
          <a:lstStyle/>
          <a:p>
            <a:r>
              <a:rPr lang="ru-RU" b="1" dirty="0">
                <a:solidFill>
                  <a:schemeClr val="accent1">
                    <a:lumMod val="50000"/>
                  </a:schemeClr>
                </a:solidFill>
              </a:rPr>
              <a:t>3. </a:t>
            </a:r>
            <a:r>
              <a:rPr lang="ru-RU" b="1" dirty="0" err="1">
                <a:solidFill>
                  <a:schemeClr val="accent1">
                    <a:lumMod val="50000"/>
                  </a:schemeClr>
                </a:solidFill>
              </a:rPr>
              <a:t>Зміст</a:t>
            </a:r>
            <a:r>
              <a:rPr lang="ru-RU" b="1" dirty="0">
                <a:solidFill>
                  <a:schemeClr val="accent1">
                    <a:lumMod val="50000"/>
                  </a:schemeClr>
                </a:solidFill>
              </a:rPr>
              <a:t> </a:t>
            </a:r>
            <a:r>
              <a:rPr lang="ru-RU" b="1" dirty="0" err="1">
                <a:solidFill>
                  <a:schemeClr val="accent1">
                    <a:lumMod val="50000"/>
                  </a:schemeClr>
                </a:solidFill>
              </a:rPr>
              <a:t>поняття</a:t>
            </a:r>
            <a:r>
              <a:rPr lang="ru-RU" b="1" dirty="0">
                <a:solidFill>
                  <a:schemeClr val="accent1">
                    <a:lumMod val="50000"/>
                  </a:schemeClr>
                </a:solidFill>
              </a:rPr>
              <a:t> «</a:t>
            </a:r>
            <a:r>
              <a:rPr lang="ru-RU" b="1" dirty="0" err="1">
                <a:solidFill>
                  <a:schemeClr val="accent1">
                    <a:lumMod val="50000"/>
                  </a:schemeClr>
                </a:solidFill>
              </a:rPr>
              <a:t>міжнародний</a:t>
            </a:r>
            <a:r>
              <a:rPr lang="ru-RU" b="1" dirty="0">
                <a:solidFill>
                  <a:schemeClr val="accent1">
                    <a:lumMod val="50000"/>
                  </a:schemeClr>
                </a:solidFill>
              </a:rPr>
              <a:t> </a:t>
            </a:r>
            <a:r>
              <a:rPr lang="ru-RU" b="1" dirty="0" err="1">
                <a:solidFill>
                  <a:schemeClr val="accent1">
                    <a:lumMod val="50000"/>
                  </a:schemeClr>
                </a:solidFill>
              </a:rPr>
              <a:t>конфлікт</a:t>
            </a:r>
            <a:r>
              <a:rPr lang="ru-RU" b="1" dirty="0">
                <a:solidFill>
                  <a:schemeClr val="accent1">
                    <a:lumMod val="50000"/>
                  </a:schemeClr>
                </a:solidFill>
              </a:rPr>
              <a:t>»</a:t>
            </a:r>
            <a:endParaRPr lang="uk-UA" b="1" dirty="0">
              <a:solidFill>
                <a:schemeClr val="accent1">
                  <a:lumMod val="50000"/>
                </a:schemeClr>
              </a:solidFill>
            </a:endParaRPr>
          </a:p>
        </p:txBody>
      </p:sp>
      <p:sp>
        <p:nvSpPr>
          <p:cNvPr id="3" name="Місце для вмісту 2">
            <a:extLst>
              <a:ext uri="{FF2B5EF4-FFF2-40B4-BE49-F238E27FC236}">
                <a16:creationId xmlns:a16="http://schemas.microsoft.com/office/drawing/2014/main" id="{CA8A4A56-453A-4052-AB80-14AA0EF3F5AC}"/>
              </a:ext>
            </a:extLst>
          </p:cNvPr>
          <p:cNvSpPr>
            <a:spLocks noGrp="1"/>
          </p:cNvSpPr>
          <p:nvPr>
            <p:ph sz="half" idx="1"/>
          </p:nvPr>
        </p:nvSpPr>
        <p:spPr>
          <a:xfrm>
            <a:off x="717204" y="1578280"/>
            <a:ext cx="5646018" cy="4502480"/>
          </a:xfrm>
        </p:spPr>
        <p:txBody>
          <a:bodyPr>
            <a:normAutofit fontScale="77500" lnSpcReduction="20000"/>
          </a:bodyPr>
          <a:lstStyle/>
          <a:p>
            <a:pPr algn="just"/>
            <a:r>
              <a:rPr lang="uk-UA" b="1" dirty="0">
                <a:solidFill>
                  <a:schemeClr val="tx1"/>
                </a:solidFill>
              </a:rPr>
              <a:t>Конфлікт</a:t>
            </a:r>
            <a:r>
              <a:rPr lang="uk-UA" dirty="0">
                <a:solidFill>
                  <a:schemeClr val="tx1"/>
                </a:solidFill>
              </a:rPr>
              <a:t> – зіткнення протилежних інтересів та поглядів, напруження й крайнє загострення суперечностей, що призводить до активних дій, ускладнень, боротьби; ситуація, в якій кожна сторона намагається зайняти позицію, несумісну з інтересами іншої сторони.</a:t>
            </a:r>
          </a:p>
          <a:p>
            <a:pPr algn="just"/>
            <a:r>
              <a:rPr lang="uk-UA" b="1" dirty="0">
                <a:solidFill>
                  <a:schemeClr val="tx1"/>
                </a:solidFill>
              </a:rPr>
              <a:t>Суб’єктами</a:t>
            </a:r>
            <a:r>
              <a:rPr lang="uk-UA" dirty="0">
                <a:solidFill>
                  <a:schemeClr val="tx1"/>
                </a:solidFill>
              </a:rPr>
              <a:t> міжнародного конфлікту є держави, національно-визвольні рухи, терористичні угруповання, сепаратистські сили, транснаціональні корпорації та, цілком можливо, окремі індивіди. Суб’єкти міжнародного конфлікту мають власні інтереси та можливості їх захисту.</a:t>
            </a:r>
          </a:p>
          <a:p>
            <a:pPr algn="just"/>
            <a:r>
              <a:rPr lang="uk-UA" b="1" dirty="0">
                <a:solidFill>
                  <a:schemeClr val="tx1"/>
                </a:solidFill>
              </a:rPr>
              <a:t>Об’єкт </a:t>
            </a:r>
            <a:r>
              <a:rPr lang="uk-UA" dirty="0">
                <a:solidFill>
                  <a:schemeClr val="tx1"/>
                </a:solidFill>
              </a:rPr>
              <a:t>міжнародного конфлікту -- це матеріальна або нематеріальна цінність, з приводу якої інтереси його суб’єктів є несумісними; повне володіння або контроль над якою не може бути досягнуте одночасно всіма сторонами конфлікту. Об’єктом міжнародного конфлікту може бути територія, політичний вплив, військова присутність, ідеологічний контроль та ін. </a:t>
            </a:r>
          </a:p>
          <a:p>
            <a:pPr algn="just"/>
            <a:r>
              <a:rPr lang="ru-RU" b="1" dirty="0" err="1">
                <a:solidFill>
                  <a:schemeClr val="tx1"/>
                </a:solidFill>
              </a:rPr>
              <a:t>Об’єктне</a:t>
            </a:r>
            <a:r>
              <a:rPr lang="ru-RU" b="1" dirty="0">
                <a:solidFill>
                  <a:schemeClr val="tx1"/>
                </a:solidFill>
              </a:rPr>
              <a:t> поле </a:t>
            </a:r>
            <a:r>
              <a:rPr lang="ru-RU" b="1" dirty="0" err="1">
                <a:solidFill>
                  <a:schemeClr val="tx1"/>
                </a:solidFill>
              </a:rPr>
              <a:t>конфлікту</a:t>
            </a:r>
            <a:r>
              <a:rPr lang="ru-RU" b="1" dirty="0">
                <a:solidFill>
                  <a:schemeClr val="tx1"/>
                </a:solidFill>
              </a:rPr>
              <a:t> </a:t>
            </a:r>
            <a:r>
              <a:rPr lang="ru-RU" dirty="0">
                <a:solidFill>
                  <a:schemeClr val="tx1"/>
                </a:solidFill>
              </a:rPr>
              <a:t>– систему </a:t>
            </a:r>
            <a:r>
              <a:rPr lang="ru-RU" dirty="0" err="1">
                <a:solidFill>
                  <a:schemeClr val="tx1"/>
                </a:solidFill>
              </a:rPr>
              <a:t>взаємопов’язаних</a:t>
            </a:r>
            <a:r>
              <a:rPr lang="ru-RU" dirty="0">
                <a:solidFill>
                  <a:schemeClr val="tx1"/>
                </a:solidFill>
              </a:rPr>
              <a:t> </a:t>
            </a:r>
            <a:r>
              <a:rPr lang="ru-RU" dirty="0" err="1">
                <a:solidFill>
                  <a:schemeClr val="tx1"/>
                </a:solidFill>
              </a:rPr>
              <a:t>об’єктів</a:t>
            </a:r>
            <a:r>
              <a:rPr lang="ru-RU" dirty="0">
                <a:solidFill>
                  <a:schemeClr val="tx1"/>
                </a:solidFill>
              </a:rPr>
              <a:t>, </a:t>
            </a:r>
            <a:r>
              <a:rPr lang="ru-RU" dirty="0" err="1">
                <a:solidFill>
                  <a:schemeClr val="tx1"/>
                </a:solidFill>
              </a:rPr>
              <a:t>множину</a:t>
            </a:r>
            <a:r>
              <a:rPr lang="ru-RU" dirty="0">
                <a:solidFill>
                  <a:schemeClr val="tx1"/>
                </a:solidFill>
              </a:rPr>
              <a:t> </a:t>
            </a:r>
            <a:r>
              <a:rPr lang="ru-RU" dirty="0" err="1">
                <a:solidFill>
                  <a:schemeClr val="tx1"/>
                </a:solidFill>
              </a:rPr>
              <a:t>цілей</a:t>
            </a:r>
            <a:r>
              <a:rPr lang="ru-RU" dirty="0">
                <a:solidFill>
                  <a:schemeClr val="tx1"/>
                </a:solidFill>
              </a:rPr>
              <a:t>, </a:t>
            </a:r>
            <a:r>
              <a:rPr lang="ru-RU" dirty="0" err="1">
                <a:solidFill>
                  <a:schemeClr val="tx1"/>
                </a:solidFill>
              </a:rPr>
              <a:t>які</a:t>
            </a:r>
            <a:r>
              <a:rPr lang="ru-RU" dirty="0">
                <a:solidFill>
                  <a:schemeClr val="tx1"/>
                </a:solidFill>
              </a:rPr>
              <a:t> не </a:t>
            </a:r>
            <a:r>
              <a:rPr lang="ru-RU" dirty="0" err="1">
                <a:solidFill>
                  <a:schemeClr val="tx1"/>
                </a:solidFill>
              </a:rPr>
              <a:t>можуть</a:t>
            </a:r>
            <a:r>
              <a:rPr lang="ru-RU" dirty="0">
                <a:solidFill>
                  <a:schemeClr val="tx1"/>
                </a:solidFill>
              </a:rPr>
              <a:t> бути </a:t>
            </a:r>
            <a:r>
              <a:rPr lang="ru-RU" dirty="0" err="1">
                <a:solidFill>
                  <a:schemeClr val="tx1"/>
                </a:solidFill>
              </a:rPr>
              <a:t>досягнутими</a:t>
            </a:r>
            <a:r>
              <a:rPr lang="ru-RU" dirty="0">
                <a:solidFill>
                  <a:schemeClr val="tx1"/>
                </a:solidFill>
              </a:rPr>
              <a:t> </a:t>
            </a:r>
            <a:r>
              <a:rPr lang="ru-RU" dirty="0" err="1">
                <a:solidFill>
                  <a:schemeClr val="tx1"/>
                </a:solidFill>
              </a:rPr>
              <a:t>одночасно</a:t>
            </a:r>
            <a:r>
              <a:rPr lang="ru-RU" dirty="0">
                <a:solidFill>
                  <a:schemeClr val="tx1"/>
                </a:solidFill>
              </a:rPr>
              <a:t>. </a:t>
            </a:r>
            <a:endParaRPr lang="uk-UA" dirty="0">
              <a:solidFill>
                <a:schemeClr val="tx1"/>
              </a:solidFill>
            </a:endParaRPr>
          </a:p>
        </p:txBody>
      </p:sp>
      <p:sp>
        <p:nvSpPr>
          <p:cNvPr id="4" name="Місце для вмісту 3">
            <a:extLst>
              <a:ext uri="{FF2B5EF4-FFF2-40B4-BE49-F238E27FC236}">
                <a16:creationId xmlns:a16="http://schemas.microsoft.com/office/drawing/2014/main" id="{9587EA1D-60CF-4868-9BFA-EE28BBA45E67}"/>
              </a:ext>
            </a:extLst>
          </p:cNvPr>
          <p:cNvSpPr>
            <a:spLocks noGrp="1"/>
          </p:cNvSpPr>
          <p:nvPr>
            <p:ph sz="half" idx="2"/>
          </p:nvPr>
        </p:nvSpPr>
        <p:spPr>
          <a:xfrm>
            <a:off x="6507786" y="1578278"/>
            <a:ext cx="5310234" cy="4502479"/>
          </a:xfrm>
        </p:spPr>
        <p:txBody>
          <a:bodyPr>
            <a:normAutofit fontScale="77500" lnSpcReduction="20000"/>
          </a:bodyPr>
          <a:lstStyle/>
          <a:p>
            <a:r>
              <a:rPr lang="uk-UA" b="1" dirty="0">
                <a:solidFill>
                  <a:schemeClr val="tx1"/>
                </a:solidFill>
              </a:rPr>
              <a:t>Об’єктне поле конфлікту, </a:t>
            </a:r>
            <a:r>
              <a:rPr lang="uk-UA" dirty="0">
                <a:solidFill>
                  <a:schemeClr val="tx1"/>
                </a:solidFill>
              </a:rPr>
              <a:t>як правило, складається із декількох елементів, серед яких найважливішими є: </a:t>
            </a:r>
          </a:p>
          <a:p>
            <a:pPr marL="45720" indent="0">
              <a:buNone/>
            </a:pPr>
            <a:r>
              <a:rPr lang="uk-UA" dirty="0">
                <a:solidFill>
                  <a:schemeClr val="tx1"/>
                </a:solidFill>
              </a:rPr>
              <a:t>1) влада (політичний контроль, вплив); </a:t>
            </a:r>
          </a:p>
          <a:p>
            <a:pPr marL="45720" indent="0">
              <a:buNone/>
            </a:pPr>
            <a:r>
              <a:rPr lang="uk-UA" dirty="0">
                <a:solidFill>
                  <a:schemeClr val="tx1"/>
                </a:solidFill>
              </a:rPr>
              <a:t>2) цінності;</a:t>
            </a:r>
          </a:p>
          <a:p>
            <a:pPr marL="45720" indent="0">
              <a:buNone/>
            </a:pPr>
            <a:r>
              <a:rPr lang="uk-UA" dirty="0">
                <a:solidFill>
                  <a:schemeClr val="tx1"/>
                </a:solidFill>
              </a:rPr>
              <a:t>3) територія та інші фізичні ресурси.</a:t>
            </a:r>
          </a:p>
          <a:p>
            <a:pPr algn="just"/>
            <a:r>
              <a:rPr lang="ru-RU" b="1" dirty="0" err="1">
                <a:solidFill>
                  <a:schemeClr val="tx1"/>
                </a:solidFill>
              </a:rPr>
              <a:t>Непрямими</a:t>
            </a:r>
            <a:r>
              <a:rPr lang="ru-RU" b="1" dirty="0">
                <a:solidFill>
                  <a:schemeClr val="tx1"/>
                </a:solidFill>
              </a:rPr>
              <a:t> </a:t>
            </a:r>
            <a:r>
              <a:rPr lang="ru-RU" b="1" dirty="0" err="1">
                <a:solidFill>
                  <a:schemeClr val="tx1"/>
                </a:solidFill>
              </a:rPr>
              <a:t>учасниками</a:t>
            </a:r>
            <a:r>
              <a:rPr lang="ru-RU" b="1" dirty="0">
                <a:solidFill>
                  <a:schemeClr val="tx1"/>
                </a:solidFill>
              </a:rPr>
              <a:t> </a:t>
            </a:r>
            <a:r>
              <a:rPr lang="ru-RU" dirty="0" err="1">
                <a:solidFill>
                  <a:schemeClr val="tx1"/>
                </a:solidFill>
              </a:rPr>
              <a:t>міжнародного</a:t>
            </a:r>
            <a:r>
              <a:rPr lang="ru-RU" dirty="0">
                <a:solidFill>
                  <a:schemeClr val="tx1"/>
                </a:solidFill>
              </a:rPr>
              <a:t> </a:t>
            </a:r>
            <a:r>
              <a:rPr lang="ru-RU" dirty="0" err="1">
                <a:solidFill>
                  <a:schemeClr val="tx1"/>
                </a:solidFill>
              </a:rPr>
              <a:t>конфлікту</a:t>
            </a:r>
            <a:r>
              <a:rPr lang="ru-RU" dirty="0">
                <a:solidFill>
                  <a:schemeClr val="tx1"/>
                </a:solidFill>
              </a:rPr>
              <a:t> є </a:t>
            </a:r>
            <a:r>
              <a:rPr lang="ru-RU" dirty="0" err="1">
                <a:solidFill>
                  <a:schemeClr val="tx1"/>
                </a:solidFill>
              </a:rPr>
              <a:t>треті</a:t>
            </a:r>
            <a:r>
              <a:rPr lang="ru-RU" dirty="0">
                <a:solidFill>
                  <a:schemeClr val="tx1"/>
                </a:solidFill>
              </a:rPr>
              <a:t> </a:t>
            </a:r>
            <a:r>
              <a:rPr lang="ru-RU" dirty="0" err="1">
                <a:solidFill>
                  <a:schemeClr val="tx1"/>
                </a:solidFill>
              </a:rPr>
              <a:t>сторони</a:t>
            </a:r>
            <a:r>
              <a:rPr lang="ru-RU" dirty="0">
                <a:solidFill>
                  <a:schemeClr val="tx1"/>
                </a:solidFill>
              </a:rPr>
              <a:t>: </a:t>
            </a:r>
            <a:r>
              <a:rPr lang="ru-RU" dirty="0" err="1">
                <a:solidFill>
                  <a:schemeClr val="tx1"/>
                </a:solidFill>
              </a:rPr>
              <a:t>посередники</a:t>
            </a:r>
            <a:r>
              <a:rPr lang="ru-RU" dirty="0">
                <a:solidFill>
                  <a:schemeClr val="tx1"/>
                </a:solidFill>
              </a:rPr>
              <a:t>, </a:t>
            </a:r>
            <a:r>
              <a:rPr lang="ru-RU" dirty="0" err="1">
                <a:solidFill>
                  <a:schemeClr val="tx1"/>
                </a:solidFill>
              </a:rPr>
              <a:t>третейські</a:t>
            </a:r>
            <a:r>
              <a:rPr lang="ru-RU" dirty="0">
                <a:solidFill>
                  <a:schemeClr val="tx1"/>
                </a:solidFill>
              </a:rPr>
              <a:t> </a:t>
            </a:r>
            <a:r>
              <a:rPr lang="ru-RU" dirty="0" err="1">
                <a:solidFill>
                  <a:schemeClr val="tx1"/>
                </a:solidFill>
              </a:rPr>
              <a:t>судді</a:t>
            </a:r>
            <a:r>
              <a:rPr lang="ru-RU" dirty="0">
                <a:solidFill>
                  <a:schemeClr val="tx1"/>
                </a:solidFill>
              </a:rPr>
              <a:t>, </a:t>
            </a:r>
            <a:r>
              <a:rPr lang="ru-RU" dirty="0" err="1">
                <a:solidFill>
                  <a:schemeClr val="tx1"/>
                </a:solidFill>
              </a:rPr>
              <a:t>миротворці</a:t>
            </a:r>
            <a:r>
              <a:rPr lang="ru-RU" dirty="0">
                <a:solidFill>
                  <a:schemeClr val="tx1"/>
                </a:solidFill>
              </a:rPr>
              <a:t>, </a:t>
            </a:r>
            <a:r>
              <a:rPr lang="ru-RU" dirty="0" err="1">
                <a:solidFill>
                  <a:schemeClr val="tx1"/>
                </a:solidFill>
              </a:rPr>
              <a:t>арбітри</a:t>
            </a:r>
            <a:r>
              <a:rPr lang="ru-RU" dirty="0">
                <a:solidFill>
                  <a:schemeClr val="tx1"/>
                </a:solidFill>
              </a:rPr>
              <a:t> </a:t>
            </a:r>
            <a:r>
              <a:rPr lang="ru-RU" dirty="0" err="1">
                <a:solidFill>
                  <a:schemeClr val="tx1"/>
                </a:solidFill>
              </a:rPr>
              <a:t>тощо</a:t>
            </a:r>
            <a:r>
              <a:rPr lang="ru-RU" dirty="0">
                <a:solidFill>
                  <a:schemeClr val="tx1"/>
                </a:solidFill>
              </a:rPr>
              <a:t>.</a:t>
            </a:r>
            <a:endParaRPr lang="uk-UA" dirty="0">
              <a:solidFill>
                <a:schemeClr val="tx1"/>
              </a:solidFill>
            </a:endParaRPr>
          </a:p>
        </p:txBody>
      </p:sp>
      <p:pic>
        <p:nvPicPr>
          <p:cNvPr id="5" name="Рисунок 4">
            <a:extLst>
              <a:ext uri="{FF2B5EF4-FFF2-40B4-BE49-F238E27FC236}">
                <a16:creationId xmlns:a16="http://schemas.microsoft.com/office/drawing/2014/main" id="{04A03F2D-999F-4498-ADA1-A618172DA212}"/>
              </a:ext>
            </a:extLst>
          </p:cNvPr>
          <p:cNvPicPr>
            <a:picLocks noChangeAspect="1"/>
          </p:cNvPicPr>
          <p:nvPr/>
        </p:nvPicPr>
        <p:blipFill rotWithShape="1">
          <a:blip r:embed="rId3"/>
          <a:srcRect r="3064"/>
          <a:stretch/>
        </p:blipFill>
        <p:spPr>
          <a:xfrm>
            <a:off x="6970249" y="4090685"/>
            <a:ext cx="4699237" cy="1968472"/>
          </a:xfrm>
          <a:prstGeom prst="rect">
            <a:avLst/>
          </a:prstGeom>
        </p:spPr>
      </p:pic>
    </p:spTree>
    <p:extLst>
      <p:ext uri="{BB962C8B-B14F-4D97-AF65-F5344CB8AC3E}">
        <p14:creationId xmlns:p14="http://schemas.microsoft.com/office/powerpoint/2010/main" val="2297754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21767636-7523-4B24-B9D8-E60A9254A4CB}"/>
              </a:ext>
            </a:extLst>
          </p:cNvPr>
          <p:cNvSpPr>
            <a:spLocks noGrp="1"/>
          </p:cNvSpPr>
          <p:nvPr>
            <p:ph sz="half" idx="1"/>
          </p:nvPr>
        </p:nvSpPr>
        <p:spPr>
          <a:xfrm>
            <a:off x="512064" y="566928"/>
            <a:ext cx="5755548" cy="5513831"/>
          </a:xfrm>
        </p:spPr>
        <p:txBody>
          <a:bodyPr>
            <a:normAutofit fontScale="92500"/>
          </a:bodyPr>
          <a:lstStyle/>
          <a:p>
            <a:pPr marL="45720" indent="0" algn="just">
              <a:buNone/>
            </a:pPr>
            <a:r>
              <a:rPr lang="uk-UA" b="1" dirty="0">
                <a:solidFill>
                  <a:schemeClr val="tx1"/>
                </a:solidFill>
              </a:rPr>
              <a:t>	Міжнародне гуманітарне право </a:t>
            </a:r>
            <a:r>
              <a:rPr lang="uk-UA" dirty="0">
                <a:solidFill>
                  <a:schemeClr val="tx1"/>
                </a:solidFill>
              </a:rPr>
              <a:t>(іноді воно має назву право збройних конфліктів або право війни) – це сукупність міжнародно-правових норм, які направлені на захист жертв збройних конфліктів і встановлюють заборону або обмеження методів і засобів ведення війни, а також відповідальність за порушення відповідних принципів і норм.</a:t>
            </a:r>
          </a:p>
          <a:p>
            <a:pPr marL="45720" indent="0" algn="just">
              <a:buNone/>
            </a:pPr>
            <a:r>
              <a:rPr lang="uk-UA" dirty="0">
                <a:solidFill>
                  <a:schemeClr val="tx1"/>
                </a:solidFill>
              </a:rPr>
              <a:t>	</a:t>
            </a:r>
            <a:r>
              <a:rPr lang="uk-UA" b="1" dirty="0">
                <a:solidFill>
                  <a:schemeClr val="tx1"/>
                </a:solidFill>
              </a:rPr>
              <a:t>Міжнародне гуманітарне право охоплює низку проблем: </a:t>
            </a:r>
          </a:p>
          <a:p>
            <a:pPr algn="just"/>
            <a:r>
              <a:rPr lang="uk-UA" dirty="0">
                <a:solidFill>
                  <a:schemeClr val="tx1"/>
                </a:solidFill>
              </a:rPr>
              <a:t>регулювання ведення збройних конфліктів, </a:t>
            </a:r>
          </a:p>
          <a:p>
            <a:pPr algn="just"/>
            <a:r>
              <a:rPr lang="uk-UA" dirty="0">
                <a:solidFill>
                  <a:schemeClr val="tx1"/>
                </a:solidFill>
              </a:rPr>
              <a:t>проблема захисту жертв війни та цивільних об'єктів, </a:t>
            </a:r>
          </a:p>
          <a:p>
            <a:pPr algn="just"/>
            <a:r>
              <a:rPr lang="uk-UA" dirty="0">
                <a:solidFill>
                  <a:schemeClr val="tx1"/>
                </a:solidFill>
              </a:rPr>
              <a:t>неміжнародні збройні конфлікти, </a:t>
            </a:r>
          </a:p>
          <a:p>
            <a:pPr algn="just"/>
            <a:r>
              <a:rPr lang="uk-UA" dirty="0">
                <a:solidFill>
                  <a:schemeClr val="tx1"/>
                </a:solidFill>
              </a:rPr>
              <a:t>проблема захисту прав людини збройних конфліктах.</a:t>
            </a:r>
          </a:p>
          <a:p>
            <a:endParaRPr lang="uk-UA" dirty="0"/>
          </a:p>
        </p:txBody>
      </p:sp>
      <p:sp>
        <p:nvSpPr>
          <p:cNvPr id="8" name="TextBox 7">
            <a:extLst>
              <a:ext uri="{FF2B5EF4-FFF2-40B4-BE49-F238E27FC236}">
                <a16:creationId xmlns:a16="http://schemas.microsoft.com/office/drawing/2014/main" id="{65FC3726-E077-4FBC-9A2A-484BC825C5F6}"/>
              </a:ext>
            </a:extLst>
          </p:cNvPr>
          <p:cNvSpPr txBox="1"/>
          <p:nvPr/>
        </p:nvSpPr>
        <p:spPr>
          <a:xfrm>
            <a:off x="6363223" y="302359"/>
            <a:ext cx="5586607" cy="6555641"/>
          </a:xfrm>
          <a:prstGeom prst="rect">
            <a:avLst/>
          </a:prstGeom>
          <a:noFill/>
        </p:spPr>
        <p:txBody>
          <a:bodyPr wrap="square">
            <a:spAutoFit/>
          </a:bodyPr>
          <a:lstStyle/>
          <a:p>
            <a:r>
              <a:rPr lang="uk-UA" sz="1400" b="1" dirty="0"/>
              <a:t>Джерела Міжнародного гуманітарного права:</a:t>
            </a:r>
          </a:p>
          <a:p>
            <a:r>
              <a:rPr lang="uk-UA" sz="1400" b="1" dirty="0"/>
              <a:t>1. Чотири Женевські конвенції від 12 серпня 1949 р. про захист жертв війни, а саме: </a:t>
            </a:r>
          </a:p>
          <a:p>
            <a:r>
              <a:rPr lang="en-US" sz="1400" dirty="0"/>
              <a:t>o </a:t>
            </a:r>
            <a:r>
              <a:rPr lang="uk-UA" sz="1400" dirty="0"/>
              <a:t>про поліпшення долі поранених і хворих в діючих арміях (Перша Конвенція); </a:t>
            </a:r>
          </a:p>
          <a:p>
            <a:r>
              <a:rPr lang="en-US" sz="1400" dirty="0"/>
              <a:t>o </a:t>
            </a:r>
            <a:r>
              <a:rPr lang="uk-UA" sz="1400" dirty="0"/>
              <a:t>про покращення долі поранених, хворих і осіб, що потерпіли корабельну аварію, з складу збройних сил на морі (Друга Конвенція); </a:t>
            </a:r>
          </a:p>
          <a:p>
            <a:r>
              <a:rPr lang="en-US" sz="1400" dirty="0"/>
              <a:t>o </a:t>
            </a:r>
            <a:r>
              <a:rPr lang="uk-UA" sz="1400" dirty="0"/>
              <a:t>про поводження з військовополоненими (Третя Конвенція); </a:t>
            </a:r>
          </a:p>
          <a:p>
            <a:r>
              <a:rPr lang="en-US" sz="1400" dirty="0"/>
              <a:t>o </a:t>
            </a:r>
            <a:r>
              <a:rPr lang="uk-UA" sz="1400" dirty="0"/>
              <a:t>про захист цивільного населення під час війни (Четверта Конвенція). </a:t>
            </a:r>
          </a:p>
          <a:p>
            <a:r>
              <a:rPr lang="uk-UA" sz="1400" dirty="0"/>
              <a:t>•Додаткові протоколи  </a:t>
            </a:r>
          </a:p>
          <a:p>
            <a:r>
              <a:rPr lang="en-US" sz="1400" dirty="0"/>
              <a:t>o </a:t>
            </a:r>
            <a:r>
              <a:rPr lang="uk-UA" sz="1400" dirty="0"/>
              <a:t>протоколі І, що стосується захисту жертв міжнародних збройних конфліктів; </a:t>
            </a:r>
          </a:p>
          <a:p>
            <a:r>
              <a:rPr lang="en-US" sz="1400" dirty="0"/>
              <a:t>o </a:t>
            </a:r>
            <a:r>
              <a:rPr lang="uk-UA" sz="1400" dirty="0"/>
              <a:t>протоколі </a:t>
            </a:r>
            <a:r>
              <a:rPr lang="en-US" sz="1400" dirty="0"/>
              <a:t>II, </a:t>
            </a:r>
            <a:r>
              <a:rPr lang="uk-UA" sz="1400" dirty="0"/>
              <a:t>що стосується захисту жертв не міжнародних збройних конфліктів.</a:t>
            </a:r>
          </a:p>
          <a:p>
            <a:r>
              <a:rPr lang="uk-UA" sz="1400" b="1" dirty="0"/>
              <a:t>2. Міжнародні договори, які забороняють застосування деяких видів зброї і методів ведення війни, до яких відносяться: </a:t>
            </a:r>
          </a:p>
          <a:p>
            <a:r>
              <a:rPr lang="en-US" sz="1400" dirty="0"/>
              <a:t>o </a:t>
            </a:r>
            <a:r>
              <a:rPr lang="uk-UA" sz="1400" dirty="0"/>
              <a:t>Санкт-Петербурзька декларація 1868 р., </a:t>
            </a:r>
          </a:p>
          <a:p>
            <a:r>
              <a:rPr lang="en-US" sz="1400" dirty="0"/>
              <a:t>o </a:t>
            </a:r>
            <a:r>
              <a:rPr lang="uk-UA" sz="1400" dirty="0"/>
              <a:t>Гаазькі конвенції 1899 року, </a:t>
            </a:r>
          </a:p>
          <a:p>
            <a:r>
              <a:rPr lang="en-US" sz="1400" dirty="0"/>
              <a:t>o </a:t>
            </a:r>
            <a:r>
              <a:rPr lang="uk-UA" sz="1400" dirty="0"/>
              <a:t>Гаазькі конвенції 1907 р., </a:t>
            </a:r>
            <a:r>
              <a:rPr lang="en-US" sz="1400" dirty="0"/>
              <a:t>o </a:t>
            </a:r>
            <a:r>
              <a:rPr lang="uk-UA" sz="1400" dirty="0"/>
              <a:t>Конвенція про заборону </a:t>
            </a:r>
            <a:r>
              <a:rPr lang="uk-UA" sz="1400" dirty="0" err="1"/>
              <a:t>бактеріо</a:t>
            </a:r>
            <a:r>
              <a:rPr lang="uk-UA" sz="1400" dirty="0"/>
              <a:t>-логічної (біологічного) зброї 1972 р., </a:t>
            </a:r>
          </a:p>
          <a:p>
            <a:r>
              <a:rPr lang="en-US" sz="1400" dirty="0"/>
              <a:t>o </a:t>
            </a:r>
            <a:r>
              <a:rPr lang="uk-UA" sz="1400" dirty="0"/>
              <a:t>Конвенція про заборону або обмеження зброї 1980 р., </a:t>
            </a:r>
          </a:p>
          <a:p>
            <a:r>
              <a:rPr lang="en-US" sz="1400" dirty="0"/>
              <a:t>o </a:t>
            </a:r>
            <a:r>
              <a:rPr lang="uk-UA" sz="1400" dirty="0"/>
              <a:t>Конвенція про заборону хімічної зброї 1993 р., </a:t>
            </a:r>
          </a:p>
          <a:p>
            <a:r>
              <a:rPr lang="en-US" sz="1400" dirty="0"/>
              <a:t>o </a:t>
            </a:r>
            <a:r>
              <a:rPr lang="uk-UA" sz="1400" dirty="0"/>
              <a:t>Гаазька конвенція 1954 р., про захист культурних цінностей в період збройного конфлікту, </a:t>
            </a:r>
          </a:p>
          <a:p>
            <a:r>
              <a:rPr lang="en-US" sz="1400" dirty="0"/>
              <a:t>o </a:t>
            </a:r>
            <a:r>
              <a:rPr lang="uk-UA" sz="1400" dirty="0"/>
              <a:t>Оттавська конвенція 1997 року щодо заборони протипіхотних мін, інші відповідні міжнародні договори.</a:t>
            </a:r>
          </a:p>
          <a:p>
            <a:r>
              <a:rPr lang="uk-UA" sz="1400" b="1" dirty="0"/>
              <a:t>3. Рішення Римської дипломатичної конференції 1998 року, на якій було прийнято і відкрито для підпису державами Статут міжнародного кримінального суду.</a:t>
            </a:r>
          </a:p>
        </p:txBody>
      </p:sp>
    </p:spTree>
    <p:extLst>
      <p:ext uri="{BB962C8B-B14F-4D97-AF65-F5344CB8AC3E}">
        <p14:creationId xmlns:p14="http://schemas.microsoft.com/office/powerpoint/2010/main" val="53689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790863-A467-4981-9876-86AD1785FE1B}"/>
              </a:ext>
            </a:extLst>
          </p:cNvPr>
          <p:cNvSpPr txBox="1"/>
          <p:nvPr/>
        </p:nvSpPr>
        <p:spPr>
          <a:xfrm>
            <a:off x="548640" y="840150"/>
            <a:ext cx="5334000" cy="5177699"/>
          </a:xfrm>
          <a:prstGeom prst="rect">
            <a:avLst/>
          </a:prstGeom>
          <a:noFill/>
        </p:spPr>
        <p:txBody>
          <a:bodyPr wrap="square">
            <a:spAutoFit/>
          </a:bodyPr>
          <a:lstStyle/>
          <a:p>
            <a:pPr indent="540385" algn="just">
              <a:lnSpc>
                <a:spcPts val="1800"/>
              </a:lnSpc>
            </a:pPr>
            <a:r>
              <a:rPr lang="ru-RU" sz="1800" b="1" dirty="0">
                <a:effectLst/>
                <a:ea typeface="Times New Roman" panose="02020603050405020304" pitchFamily="18" charset="0"/>
              </a:rPr>
              <a:t>Головна мета </a:t>
            </a:r>
            <a:r>
              <a:rPr lang="ru-RU" sz="1800" b="1" dirty="0" err="1">
                <a:effectLst/>
                <a:ea typeface="Times New Roman" panose="02020603050405020304" pitchFamily="18" charset="0"/>
              </a:rPr>
              <a:t>міжнародного</a:t>
            </a:r>
            <a:r>
              <a:rPr lang="ru-RU" sz="1800" b="1" dirty="0">
                <a:effectLst/>
                <a:ea typeface="Times New Roman" panose="02020603050405020304" pitchFamily="18" charset="0"/>
              </a:rPr>
              <a:t> </a:t>
            </a:r>
            <a:r>
              <a:rPr lang="ru-RU" sz="1800" b="1" dirty="0" err="1">
                <a:effectLst/>
                <a:ea typeface="Times New Roman" panose="02020603050405020304" pitchFamily="18" charset="0"/>
              </a:rPr>
              <a:t>гуманітарного</a:t>
            </a:r>
            <a:r>
              <a:rPr lang="ru-RU" sz="1800" b="1" dirty="0">
                <a:effectLst/>
                <a:ea typeface="Times New Roman" panose="02020603050405020304" pitchFamily="18" charset="0"/>
              </a:rPr>
              <a:t> права</a:t>
            </a:r>
            <a:r>
              <a:rPr lang="ru-RU" sz="1800" dirty="0">
                <a:effectLst/>
                <a:ea typeface="Times New Roman" panose="02020603050405020304" pitchFamily="18" charset="0"/>
              </a:rPr>
              <a:t> – </a:t>
            </a:r>
            <a:r>
              <a:rPr lang="ru-RU" sz="1800" dirty="0" err="1">
                <a:effectLst/>
                <a:ea typeface="Times New Roman" panose="02020603050405020304" pitchFamily="18" charset="0"/>
              </a:rPr>
              <a:t>зменшити</a:t>
            </a:r>
            <a:r>
              <a:rPr lang="ru-RU" sz="1800" dirty="0">
                <a:effectLst/>
                <a:ea typeface="Times New Roman" panose="02020603050405020304" pitchFamily="18" charset="0"/>
              </a:rPr>
              <a:t> </a:t>
            </a:r>
            <a:r>
              <a:rPr lang="ru-RU" sz="1800" dirty="0" err="1">
                <a:effectLst/>
                <a:ea typeface="Times New Roman" panose="02020603050405020304" pitchFamily="18" charset="0"/>
              </a:rPr>
              <a:t>страждання</a:t>
            </a:r>
            <a:r>
              <a:rPr lang="ru-RU" sz="1800" dirty="0">
                <a:effectLst/>
                <a:ea typeface="Times New Roman" panose="02020603050405020304" pitchFamily="18" charset="0"/>
              </a:rPr>
              <a:t>, </a:t>
            </a:r>
            <a:r>
              <a:rPr lang="ru-RU" sz="1800" dirty="0" err="1">
                <a:effectLst/>
                <a:ea typeface="Times New Roman" panose="02020603050405020304" pitchFamily="18" charset="0"/>
              </a:rPr>
              <a:t>пом'якшити</a:t>
            </a:r>
            <a:r>
              <a:rPr lang="ru-RU" sz="1800" dirty="0">
                <a:effectLst/>
                <a:ea typeface="Times New Roman" panose="02020603050405020304" pitchFamily="18" charset="0"/>
              </a:rPr>
              <a:t> </a:t>
            </a:r>
            <a:r>
              <a:rPr lang="ru-RU" sz="1800" dirty="0" err="1">
                <a:effectLst/>
                <a:ea typeface="Times New Roman" panose="02020603050405020304" pitchFamily="18" charset="0"/>
              </a:rPr>
              <a:t>жорстокість</a:t>
            </a:r>
            <a:r>
              <a:rPr lang="ru-RU" sz="1800" dirty="0">
                <a:effectLst/>
                <a:ea typeface="Times New Roman" panose="02020603050405020304" pitchFamily="18" charset="0"/>
              </a:rPr>
              <a:t>, </a:t>
            </a:r>
            <a:r>
              <a:rPr lang="ru-RU" sz="1800" dirty="0" err="1">
                <a:effectLst/>
                <a:ea typeface="Times New Roman" panose="02020603050405020304" pitchFamily="18" charset="0"/>
              </a:rPr>
              <a:t>які</a:t>
            </a:r>
            <a:r>
              <a:rPr lang="ru-RU" sz="1800" dirty="0">
                <a:effectLst/>
                <a:ea typeface="Times New Roman" panose="02020603050405020304" pitchFamily="18" charset="0"/>
              </a:rPr>
              <a:t> не </a:t>
            </a:r>
            <a:r>
              <a:rPr lang="ru-RU" sz="1800" dirty="0" err="1">
                <a:effectLst/>
                <a:ea typeface="Times New Roman" panose="02020603050405020304" pitchFamily="18" charset="0"/>
              </a:rPr>
              <a:t>викликані</a:t>
            </a:r>
            <a:r>
              <a:rPr lang="ru-RU" sz="1800" dirty="0">
                <a:effectLst/>
                <a:ea typeface="Times New Roman" panose="02020603050405020304" pitchFamily="18" charset="0"/>
              </a:rPr>
              <a:t> </a:t>
            </a:r>
            <a:r>
              <a:rPr lang="ru-RU" sz="1800" dirty="0" err="1">
                <a:effectLst/>
                <a:ea typeface="Times New Roman" panose="02020603050405020304" pitchFamily="18" charset="0"/>
              </a:rPr>
              <a:t>воєнною</a:t>
            </a:r>
            <a:r>
              <a:rPr lang="ru-RU" sz="1800" dirty="0">
                <a:effectLst/>
                <a:ea typeface="Times New Roman" panose="02020603050405020304" pitchFamily="18" charset="0"/>
              </a:rPr>
              <a:t> </a:t>
            </a:r>
            <a:r>
              <a:rPr lang="ru-RU" sz="1800" dirty="0" err="1">
                <a:effectLst/>
                <a:ea typeface="Times New Roman" panose="02020603050405020304" pitchFamily="18" charset="0"/>
              </a:rPr>
              <a:t>необхідністю</a:t>
            </a:r>
            <a:r>
              <a:rPr lang="ru-RU" sz="1800" dirty="0">
                <a:effectLst/>
                <a:ea typeface="Times New Roman" panose="02020603050405020304" pitchFamily="18" charset="0"/>
              </a:rPr>
              <a:t>, </a:t>
            </a:r>
            <a:r>
              <a:rPr lang="ru-RU" sz="1800" dirty="0" err="1">
                <a:effectLst/>
                <a:ea typeface="Times New Roman" panose="02020603050405020304" pitchFamily="18" charset="0"/>
              </a:rPr>
              <a:t>захистити</a:t>
            </a:r>
            <a:r>
              <a:rPr lang="ru-RU" sz="1800" dirty="0">
                <a:effectLst/>
                <a:ea typeface="Times New Roman" panose="02020603050405020304" pitchFamily="18" charset="0"/>
              </a:rPr>
              <a:t> права </a:t>
            </a:r>
            <a:r>
              <a:rPr lang="ru-RU" sz="1800" dirty="0" err="1">
                <a:effectLst/>
                <a:ea typeface="Times New Roman" panose="02020603050405020304" pitchFamily="18" charset="0"/>
              </a:rPr>
              <a:t>людини</a:t>
            </a:r>
            <a:r>
              <a:rPr lang="ru-RU" sz="1800" dirty="0">
                <a:effectLst/>
                <a:ea typeface="Times New Roman" panose="02020603050405020304" pitchFamily="18" charset="0"/>
              </a:rPr>
              <a:t> </a:t>
            </a:r>
            <a:r>
              <a:rPr lang="ru-RU" sz="1800" dirty="0" err="1">
                <a:effectLst/>
                <a:ea typeface="Times New Roman" panose="02020603050405020304" pitchFamily="18" charset="0"/>
              </a:rPr>
              <a:t>під</a:t>
            </a:r>
            <a:r>
              <a:rPr lang="ru-RU" sz="1800" dirty="0">
                <a:effectLst/>
                <a:ea typeface="Times New Roman" panose="02020603050405020304" pitchFamily="18" charset="0"/>
              </a:rPr>
              <a:t> час </a:t>
            </a:r>
            <a:r>
              <a:rPr lang="ru-RU" sz="1800" dirty="0" err="1">
                <a:effectLst/>
                <a:ea typeface="Times New Roman" panose="02020603050405020304" pitchFamily="18" charset="0"/>
              </a:rPr>
              <a:t>війни</a:t>
            </a:r>
            <a:r>
              <a:rPr lang="ru-RU" sz="1800" dirty="0">
                <a:effectLst/>
                <a:ea typeface="Times New Roman" panose="02020603050405020304" pitchFamily="18" charset="0"/>
              </a:rPr>
              <a:t>, </a:t>
            </a:r>
            <a:r>
              <a:rPr lang="ru-RU" sz="1800" dirty="0" err="1">
                <a:effectLst/>
                <a:ea typeface="Times New Roman" panose="02020603050405020304" pitchFamily="18" charset="0"/>
              </a:rPr>
              <a:t>зупинити</a:t>
            </a:r>
            <a:r>
              <a:rPr lang="ru-RU" sz="1800" dirty="0">
                <a:effectLst/>
                <a:ea typeface="Times New Roman" panose="02020603050405020304" pitchFamily="18" charset="0"/>
              </a:rPr>
              <a:t> </a:t>
            </a:r>
            <a:r>
              <a:rPr lang="ru-RU" sz="1800" dirty="0" err="1">
                <a:effectLst/>
                <a:ea typeface="Times New Roman" panose="02020603050405020304" pitchFamily="18" charset="0"/>
              </a:rPr>
              <a:t>намагання</a:t>
            </a:r>
            <a:r>
              <a:rPr lang="ru-RU" sz="1800" dirty="0">
                <a:effectLst/>
                <a:ea typeface="Times New Roman" panose="02020603050405020304" pitchFamily="18" charset="0"/>
              </a:rPr>
              <a:t> </a:t>
            </a:r>
            <a:r>
              <a:rPr lang="ru-RU" sz="1800" dirty="0" err="1">
                <a:effectLst/>
                <a:ea typeface="Times New Roman" panose="02020603050405020304" pitchFamily="18" charset="0"/>
              </a:rPr>
              <a:t>воюючих</a:t>
            </a:r>
            <a:r>
              <a:rPr lang="ru-RU" sz="1800" dirty="0">
                <a:effectLst/>
                <a:ea typeface="Times New Roman" panose="02020603050405020304" pitchFamily="18" charset="0"/>
              </a:rPr>
              <a:t> </a:t>
            </a:r>
            <a:r>
              <a:rPr lang="ru-RU" sz="1800" dirty="0" err="1">
                <a:effectLst/>
                <a:ea typeface="Times New Roman" panose="02020603050405020304" pitchFamily="18" charset="0"/>
              </a:rPr>
              <a:t>сторін</a:t>
            </a:r>
            <a:r>
              <a:rPr lang="ru-RU" sz="1800" dirty="0">
                <a:effectLst/>
                <a:ea typeface="Times New Roman" panose="02020603050405020304" pitchFamily="18" charset="0"/>
              </a:rPr>
              <a:t> будь-</a:t>
            </a:r>
            <a:r>
              <a:rPr lang="ru-RU" sz="1800" dirty="0" err="1">
                <a:effectLst/>
                <a:ea typeface="Times New Roman" panose="02020603050405020304" pitchFamily="18" charset="0"/>
              </a:rPr>
              <a:t>якими</a:t>
            </a:r>
            <a:r>
              <a:rPr lang="ru-RU" sz="1800" dirty="0">
                <a:effectLst/>
                <a:ea typeface="Times New Roman" panose="02020603050405020304" pitchFamily="18" charset="0"/>
              </a:rPr>
              <a:t> </a:t>
            </a:r>
            <a:r>
              <a:rPr lang="ru-RU" sz="1800" dirty="0" err="1">
                <a:effectLst/>
                <a:ea typeface="Times New Roman" panose="02020603050405020304" pitchFamily="18" charset="0"/>
              </a:rPr>
              <a:t>засобами</a:t>
            </a:r>
            <a:r>
              <a:rPr lang="ru-RU" sz="1800" dirty="0">
                <a:effectLst/>
                <a:ea typeface="Times New Roman" panose="02020603050405020304" pitchFamily="18" charset="0"/>
              </a:rPr>
              <a:t> </a:t>
            </a:r>
            <a:r>
              <a:rPr lang="ru-RU" sz="1800" dirty="0" err="1">
                <a:effectLst/>
                <a:ea typeface="Times New Roman" panose="02020603050405020304" pitchFamily="18" charset="0"/>
              </a:rPr>
              <a:t>досягти</a:t>
            </a:r>
            <a:r>
              <a:rPr lang="ru-RU" sz="1800" dirty="0">
                <a:effectLst/>
                <a:ea typeface="Times New Roman" panose="02020603050405020304" pitchFamily="18" charset="0"/>
              </a:rPr>
              <a:t> перемоги над супротивником.</a:t>
            </a:r>
            <a:endParaRPr lang="uk-UA" sz="1100" dirty="0">
              <a:effectLst/>
              <a:ea typeface="Times New Roman" panose="02020603050405020304" pitchFamily="18" charset="0"/>
            </a:endParaRPr>
          </a:p>
          <a:p>
            <a:pPr indent="540385" algn="just">
              <a:lnSpc>
                <a:spcPts val="1800"/>
              </a:lnSpc>
            </a:pPr>
            <a:r>
              <a:rPr lang="ru-RU" sz="1800" b="1" dirty="0">
                <a:effectLst/>
                <a:ea typeface="Times New Roman" panose="02020603050405020304" pitchFamily="18" charset="0"/>
              </a:rPr>
              <a:t>Предметом </a:t>
            </a:r>
            <a:r>
              <a:rPr lang="ru-RU" sz="1800" b="1" dirty="0" err="1">
                <a:effectLst/>
                <a:ea typeface="Times New Roman" panose="02020603050405020304" pitchFamily="18" charset="0"/>
              </a:rPr>
              <a:t>регулювання</a:t>
            </a:r>
            <a:r>
              <a:rPr lang="ru-RU" sz="1800" b="1" dirty="0">
                <a:effectLst/>
                <a:ea typeface="Times New Roman" panose="02020603050405020304" pitchFamily="18" charset="0"/>
              </a:rPr>
              <a:t> права </a:t>
            </a:r>
            <a:r>
              <a:rPr lang="ru-RU" sz="1800" b="1" dirty="0" err="1">
                <a:effectLst/>
                <a:ea typeface="Times New Roman" panose="02020603050405020304" pitchFamily="18" charset="0"/>
              </a:rPr>
              <a:t>ведення</a:t>
            </a:r>
            <a:r>
              <a:rPr lang="ru-RU" sz="1800" b="1" dirty="0">
                <a:effectLst/>
                <a:ea typeface="Times New Roman" panose="02020603050405020304" pitchFamily="18" charset="0"/>
              </a:rPr>
              <a:t> </a:t>
            </a:r>
            <a:r>
              <a:rPr lang="ru-RU" sz="1800" b="1" dirty="0" err="1">
                <a:effectLst/>
                <a:ea typeface="Times New Roman" panose="02020603050405020304" pitchFamily="18" charset="0"/>
              </a:rPr>
              <a:t>війни</a:t>
            </a:r>
            <a:r>
              <a:rPr lang="ru-RU" sz="1800" dirty="0">
                <a:effectLst/>
                <a:ea typeface="Times New Roman" panose="02020603050405020304" pitchFamily="18" charset="0"/>
              </a:rPr>
              <a:t> є </a:t>
            </a:r>
            <a:r>
              <a:rPr lang="ru-RU" sz="1800" dirty="0" err="1">
                <a:effectLst/>
                <a:ea typeface="Times New Roman" panose="02020603050405020304" pitchFamily="18" charset="0"/>
              </a:rPr>
              <a:t>специфічні</a:t>
            </a:r>
            <a:r>
              <a:rPr lang="ru-RU" sz="1800" dirty="0">
                <a:effectLst/>
                <a:ea typeface="Times New Roman" panose="02020603050405020304" pitchFamily="18" charset="0"/>
              </a:rPr>
              <a:t> </a:t>
            </a:r>
            <a:r>
              <a:rPr lang="ru-RU" sz="1800" dirty="0" err="1">
                <a:effectLst/>
                <a:ea typeface="Times New Roman" panose="02020603050405020304" pitchFamily="18" charset="0"/>
              </a:rPr>
              <a:t>суспільні</a:t>
            </a:r>
            <a:r>
              <a:rPr lang="ru-RU" sz="1800" dirty="0">
                <a:effectLst/>
                <a:ea typeface="Times New Roman" panose="02020603050405020304" pitchFamily="18" charset="0"/>
              </a:rPr>
              <a:t> </a:t>
            </a:r>
            <a:r>
              <a:rPr lang="ru-RU" sz="1800" dirty="0" err="1">
                <a:effectLst/>
                <a:ea typeface="Times New Roman" panose="02020603050405020304" pitchFamily="18" charset="0"/>
              </a:rPr>
              <a:t>відносини</a:t>
            </a:r>
            <a:r>
              <a:rPr lang="ru-RU" sz="1800" dirty="0">
                <a:effectLst/>
                <a:ea typeface="Times New Roman" panose="02020603050405020304" pitchFamily="18" charset="0"/>
              </a:rPr>
              <a:t>, </a:t>
            </a:r>
            <a:r>
              <a:rPr lang="ru-RU" sz="1800" dirty="0" err="1">
                <a:effectLst/>
                <a:ea typeface="Times New Roman" panose="02020603050405020304" pitchFamily="18" charset="0"/>
              </a:rPr>
              <a:t>що</a:t>
            </a:r>
            <a:r>
              <a:rPr lang="ru-RU" sz="1800" dirty="0">
                <a:effectLst/>
                <a:ea typeface="Times New Roman" panose="02020603050405020304" pitchFamily="18" charset="0"/>
              </a:rPr>
              <a:t> </a:t>
            </a:r>
            <a:r>
              <a:rPr lang="ru-RU" sz="1800" dirty="0" err="1">
                <a:effectLst/>
                <a:ea typeface="Times New Roman" panose="02020603050405020304" pitchFamily="18" charset="0"/>
              </a:rPr>
              <a:t>складаються</a:t>
            </a:r>
            <a:r>
              <a:rPr lang="ru-RU" sz="1800" dirty="0">
                <a:effectLst/>
                <a:ea typeface="Times New Roman" panose="02020603050405020304" pitchFamily="18" charset="0"/>
              </a:rPr>
              <a:t> </a:t>
            </a:r>
            <a:r>
              <a:rPr lang="ru-RU" sz="1800" dirty="0" err="1">
                <a:effectLst/>
                <a:ea typeface="Times New Roman" panose="02020603050405020304" pitchFamily="18" charset="0"/>
              </a:rPr>
              <a:t>між</a:t>
            </a:r>
            <a:r>
              <a:rPr lang="ru-RU" sz="1800" dirty="0">
                <a:effectLst/>
                <a:ea typeface="Times New Roman" panose="02020603050405020304" pitchFamily="18" charset="0"/>
              </a:rPr>
              <a:t> </a:t>
            </a:r>
            <a:r>
              <a:rPr lang="ru-RU" sz="1800" dirty="0" err="1">
                <a:effectLst/>
                <a:ea typeface="Times New Roman" panose="02020603050405020304" pitchFamily="18" charset="0"/>
              </a:rPr>
              <a:t>його</a:t>
            </a:r>
            <a:r>
              <a:rPr lang="ru-RU" sz="1800" dirty="0">
                <a:effectLst/>
                <a:ea typeface="Times New Roman" panose="02020603050405020304" pitchFamily="18" charset="0"/>
              </a:rPr>
              <a:t> </a:t>
            </a:r>
            <a:r>
              <a:rPr lang="ru-RU" sz="1800" dirty="0" err="1">
                <a:effectLst/>
                <a:ea typeface="Times New Roman" panose="02020603050405020304" pitchFamily="18" charset="0"/>
              </a:rPr>
              <a:t>суб'єктами</a:t>
            </a:r>
            <a:r>
              <a:rPr lang="ru-RU" sz="1800" dirty="0">
                <a:effectLst/>
                <a:ea typeface="Times New Roman" panose="02020603050405020304" pitchFamily="18" charset="0"/>
              </a:rPr>
              <a:t> в </a:t>
            </a:r>
            <a:r>
              <a:rPr lang="ru-RU" sz="1800" dirty="0" err="1">
                <a:effectLst/>
                <a:ea typeface="Times New Roman" panose="02020603050405020304" pitchFamily="18" charset="0"/>
              </a:rPr>
              <a:t>ході</a:t>
            </a:r>
            <a:r>
              <a:rPr lang="ru-RU" sz="1800" dirty="0">
                <a:effectLst/>
                <a:ea typeface="Times New Roman" panose="02020603050405020304" pitchFamily="18" charset="0"/>
              </a:rPr>
              <a:t> </a:t>
            </a:r>
            <a:r>
              <a:rPr lang="ru-RU" sz="1800" dirty="0" err="1">
                <a:effectLst/>
                <a:ea typeface="Times New Roman" panose="02020603050405020304" pitchFamily="18" charset="0"/>
              </a:rPr>
              <a:t>збройних</a:t>
            </a:r>
            <a:r>
              <a:rPr lang="ru-RU" sz="1800" dirty="0">
                <a:effectLst/>
                <a:ea typeface="Times New Roman" panose="02020603050405020304" pitchFamily="18" charset="0"/>
              </a:rPr>
              <a:t> </a:t>
            </a:r>
            <a:r>
              <a:rPr lang="ru-RU" sz="1800" dirty="0" err="1">
                <a:effectLst/>
                <a:ea typeface="Times New Roman" panose="02020603050405020304" pitchFamily="18" charset="0"/>
              </a:rPr>
              <a:t>конфліктів</a:t>
            </a:r>
            <a:r>
              <a:rPr lang="ru-RU" sz="1800" dirty="0">
                <a:effectLst/>
                <a:ea typeface="Times New Roman" panose="02020603050405020304" pitchFamily="18" charset="0"/>
              </a:rPr>
              <a:t>. </a:t>
            </a:r>
            <a:r>
              <a:rPr lang="ru-RU" sz="1800" dirty="0" err="1">
                <a:effectLst/>
                <a:ea typeface="Times New Roman" panose="02020603050405020304" pitchFamily="18" charset="0"/>
              </a:rPr>
              <a:t>Термінологія</a:t>
            </a:r>
            <a:r>
              <a:rPr lang="ru-RU" sz="1800" dirty="0">
                <a:effectLst/>
                <a:ea typeface="Times New Roman" panose="02020603050405020304" pitchFamily="18" charset="0"/>
              </a:rPr>
              <a:t> </a:t>
            </a:r>
            <a:r>
              <a:rPr lang="ru-RU" sz="1800" dirty="0" err="1">
                <a:effectLst/>
                <a:ea typeface="Times New Roman" panose="02020603050405020304" pitchFamily="18" charset="0"/>
              </a:rPr>
              <a:t>міжнародного</a:t>
            </a:r>
            <a:r>
              <a:rPr lang="ru-RU" sz="1800" dirty="0">
                <a:effectLst/>
                <a:ea typeface="Times New Roman" panose="02020603050405020304" pitchFamily="18" charset="0"/>
              </a:rPr>
              <a:t> </a:t>
            </a:r>
            <a:r>
              <a:rPr lang="ru-RU" sz="1800" dirty="0" err="1">
                <a:effectLst/>
                <a:ea typeface="Times New Roman" panose="02020603050405020304" pitchFamily="18" charset="0"/>
              </a:rPr>
              <a:t>гуманітарного</a:t>
            </a:r>
            <a:r>
              <a:rPr lang="ru-RU" sz="1800" dirty="0">
                <a:effectLst/>
                <a:ea typeface="Times New Roman" panose="02020603050405020304" pitchFamily="18" charset="0"/>
              </a:rPr>
              <a:t> права </a:t>
            </a:r>
            <a:r>
              <a:rPr lang="ru-RU" sz="1800" dirty="0" err="1">
                <a:effectLst/>
                <a:ea typeface="Times New Roman" panose="02020603050405020304" pitchFamily="18" charset="0"/>
              </a:rPr>
              <a:t>дещо</a:t>
            </a:r>
            <a:r>
              <a:rPr lang="ru-RU" sz="1800" dirty="0">
                <a:effectLst/>
                <a:ea typeface="Times New Roman" panose="02020603050405020304" pitchFamily="18" charset="0"/>
              </a:rPr>
              <a:t> </a:t>
            </a:r>
            <a:r>
              <a:rPr lang="ru-RU" sz="1800" dirty="0" err="1">
                <a:effectLst/>
                <a:ea typeface="Times New Roman" panose="02020603050405020304" pitchFamily="18" charset="0"/>
              </a:rPr>
              <a:t>відрізняється</a:t>
            </a:r>
            <a:r>
              <a:rPr lang="ru-RU" sz="1800" dirty="0">
                <a:effectLst/>
                <a:ea typeface="Times New Roman" panose="02020603050405020304" pitchFamily="18" charset="0"/>
              </a:rPr>
              <a:t> </a:t>
            </a:r>
            <a:r>
              <a:rPr lang="ru-RU" sz="1800" dirty="0" err="1">
                <a:effectLst/>
                <a:ea typeface="Times New Roman" panose="02020603050405020304" pitchFamily="18" charset="0"/>
              </a:rPr>
              <a:t>від</a:t>
            </a:r>
            <a:r>
              <a:rPr lang="ru-RU" sz="1800" dirty="0">
                <a:effectLst/>
                <a:ea typeface="Times New Roman" panose="02020603050405020304" pitchFamily="18" charset="0"/>
              </a:rPr>
              <a:t> </a:t>
            </a:r>
            <a:r>
              <a:rPr lang="ru-RU" sz="1800" dirty="0" err="1">
                <a:effectLst/>
                <a:ea typeface="Times New Roman" panose="02020603050405020304" pitchFamily="18" charset="0"/>
              </a:rPr>
              <a:t>вживаного</a:t>
            </a:r>
            <a:r>
              <a:rPr lang="ru-RU" sz="1800" dirty="0">
                <a:effectLst/>
                <a:ea typeface="Times New Roman" panose="02020603050405020304" pitchFamily="18" charset="0"/>
              </a:rPr>
              <a:t> у </a:t>
            </a:r>
            <a:r>
              <a:rPr lang="ru-RU" sz="1800" dirty="0" err="1">
                <a:effectLst/>
                <a:ea typeface="Times New Roman" panose="02020603050405020304" pitchFamily="18" charset="0"/>
              </a:rPr>
              <a:t>теорії</a:t>
            </a:r>
            <a:r>
              <a:rPr lang="ru-RU" sz="1800" dirty="0">
                <a:effectLst/>
                <a:ea typeface="Times New Roman" panose="02020603050405020304" pitchFamily="18" charset="0"/>
              </a:rPr>
              <a:t> </a:t>
            </a:r>
            <a:r>
              <a:rPr lang="ru-RU" sz="1800" dirty="0" err="1">
                <a:effectLst/>
                <a:ea typeface="Times New Roman" panose="02020603050405020304" pitchFamily="18" charset="0"/>
              </a:rPr>
              <a:t>міжнародних</a:t>
            </a:r>
            <a:r>
              <a:rPr lang="ru-RU" sz="1800" dirty="0">
                <a:effectLst/>
                <a:ea typeface="Times New Roman" panose="02020603050405020304" pitchFamily="18" charset="0"/>
              </a:rPr>
              <a:t> </a:t>
            </a:r>
            <a:r>
              <a:rPr lang="ru-RU" sz="1800" dirty="0" err="1">
                <a:effectLst/>
                <a:ea typeface="Times New Roman" panose="02020603050405020304" pitchFamily="18" charset="0"/>
              </a:rPr>
              <a:t>конфліктів</a:t>
            </a:r>
            <a:r>
              <a:rPr lang="ru-RU" sz="1800" dirty="0">
                <a:effectLst/>
                <a:ea typeface="Times New Roman" panose="02020603050405020304" pitchFamily="18" charset="0"/>
              </a:rPr>
              <a:t> </a:t>
            </a:r>
            <a:r>
              <a:rPr lang="ru-RU" sz="1800" dirty="0" err="1">
                <a:effectLst/>
                <a:ea typeface="Times New Roman" panose="02020603050405020304" pitchFamily="18" charset="0"/>
              </a:rPr>
              <a:t>понятійного</a:t>
            </a:r>
            <a:r>
              <a:rPr lang="ru-RU" sz="1800" dirty="0">
                <a:effectLst/>
                <a:ea typeface="Times New Roman" panose="02020603050405020304" pitchFamily="18" charset="0"/>
              </a:rPr>
              <a:t> </a:t>
            </a:r>
            <a:r>
              <a:rPr lang="ru-RU" sz="1800" dirty="0" err="1">
                <a:effectLst/>
                <a:ea typeface="Times New Roman" panose="02020603050405020304" pitchFamily="18" charset="0"/>
              </a:rPr>
              <a:t>апарату</a:t>
            </a:r>
            <a:r>
              <a:rPr lang="ru-RU" sz="1800" dirty="0">
                <a:effectLst/>
                <a:ea typeface="Times New Roman" panose="02020603050405020304" pitchFamily="18" charset="0"/>
              </a:rPr>
              <a:t>. </a:t>
            </a:r>
            <a:r>
              <a:rPr lang="ru-RU" sz="1800" dirty="0" err="1">
                <a:effectLst/>
                <a:ea typeface="Times New Roman" panose="02020603050405020304" pitchFamily="18" charset="0"/>
              </a:rPr>
              <a:t>Зазначимо</a:t>
            </a:r>
            <a:r>
              <a:rPr lang="ru-RU" sz="1800" dirty="0">
                <a:effectLst/>
                <a:ea typeface="Times New Roman" panose="02020603050405020304" pitchFamily="18" charset="0"/>
              </a:rPr>
              <a:t> </a:t>
            </a:r>
            <a:r>
              <a:rPr lang="ru-RU" sz="1800" dirty="0" err="1">
                <a:effectLst/>
                <a:ea typeface="Times New Roman" panose="02020603050405020304" pitchFamily="18" charset="0"/>
              </a:rPr>
              <a:t>основні</a:t>
            </a:r>
            <a:r>
              <a:rPr lang="ru-RU" sz="1800" dirty="0">
                <a:effectLst/>
                <a:ea typeface="Times New Roman" panose="02020603050405020304" pitchFamily="18" charset="0"/>
              </a:rPr>
              <a:t> </a:t>
            </a:r>
            <a:r>
              <a:rPr lang="ru-RU" sz="1800" dirty="0" err="1">
                <a:effectLst/>
                <a:ea typeface="Times New Roman" panose="02020603050405020304" pitchFamily="18" charset="0"/>
              </a:rPr>
              <a:t>поняття</a:t>
            </a:r>
            <a:r>
              <a:rPr lang="ru-RU" sz="1800" dirty="0">
                <a:effectLst/>
                <a:ea typeface="Times New Roman" panose="02020603050405020304" pitchFamily="18" charset="0"/>
              </a:rPr>
              <a:t>, </a:t>
            </a:r>
            <a:r>
              <a:rPr lang="ru-RU" sz="1800" dirty="0" err="1">
                <a:effectLst/>
                <a:ea typeface="Times New Roman" panose="02020603050405020304" pitchFamily="18" charset="0"/>
              </a:rPr>
              <a:t>якими</a:t>
            </a:r>
            <a:r>
              <a:rPr lang="ru-RU" sz="1800" dirty="0">
                <a:effectLst/>
                <a:ea typeface="Times New Roman" panose="02020603050405020304" pitchFamily="18" charset="0"/>
              </a:rPr>
              <a:t> </a:t>
            </a:r>
            <a:r>
              <a:rPr lang="ru-RU" sz="1800" dirty="0" err="1">
                <a:effectLst/>
                <a:ea typeface="Times New Roman" panose="02020603050405020304" pitchFamily="18" charset="0"/>
              </a:rPr>
              <a:t>оперує</a:t>
            </a:r>
            <a:r>
              <a:rPr lang="ru-RU" sz="1800" dirty="0">
                <a:effectLst/>
                <a:ea typeface="Times New Roman" panose="02020603050405020304" pitchFamily="18" charset="0"/>
              </a:rPr>
              <a:t> названа </a:t>
            </a:r>
            <a:r>
              <a:rPr lang="ru-RU" sz="1800" dirty="0" err="1">
                <a:effectLst/>
                <a:ea typeface="Times New Roman" panose="02020603050405020304" pitchFamily="18" charset="0"/>
              </a:rPr>
              <a:t>правова</a:t>
            </a:r>
            <a:r>
              <a:rPr lang="ru-RU" sz="1800" dirty="0">
                <a:effectLst/>
                <a:ea typeface="Times New Roman" panose="02020603050405020304" pitchFamily="18" charset="0"/>
              </a:rPr>
              <a:t> </a:t>
            </a:r>
            <a:r>
              <a:rPr lang="ru-RU" sz="1800" dirty="0" err="1">
                <a:effectLst/>
                <a:ea typeface="Times New Roman" panose="02020603050405020304" pitchFamily="18" charset="0"/>
              </a:rPr>
              <a:t>галузь</a:t>
            </a:r>
            <a:r>
              <a:rPr lang="ru-RU" sz="1800" dirty="0">
                <a:effectLst/>
                <a:ea typeface="Times New Roman" panose="02020603050405020304" pitchFamily="18" charset="0"/>
              </a:rPr>
              <a:t>.</a:t>
            </a:r>
            <a:endParaRPr lang="uk-UA" sz="1100" dirty="0">
              <a:effectLst/>
              <a:ea typeface="Times New Roman" panose="02020603050405020304" pitchFamily="18" charset="0"/>
            </a:endParaRPr>
          </a:p>
          <a:p>
            <a:pPr indent="540385" algn="just">
              <a:lnSpc>
                <a:spcPts val="1800"/>
              </a:lnSpc>
            </a:pPr>
            <a:r>
              <a:rPr lang="ru-RU" sz="1800" b="1" dirty="0" err="1">
                <a:effectLst/>
                <a:ea typeface="Times New Roman" panose="02020603050405020304" pitchFamily="18" charset="0"/>
              </a:rPr>
              <a:t>Поняття</a:t>
            </a:r>
            <a:r>
              <a:rPr lang="ru-RU" sz="1800" b="1" dirty="0">
                <a:effectLst/>
                <a:ea typeface="Times New Roman" panose="02020603050405020304" pitchFamily="18" charset="0"/>
              </a:rPr>
              <a:t> </a:t>
            </a:r>
            <a:r>
              <a:rPr lang="ru-RU" sz="1800" b="1" dirty="0" err="1">
                <a:effectLst/>
                <a:ea typeface="Times New Roman" panose="02020603050405020304" pitchFamily="18" charset="0"/>
              </a:rPr>
              <a:t>міжнародного</a:t>
            </a:r>
            <a:r>
              <a:rPr lang="ru-RU" sz="1800" b="1" dirty="0">
                <a:effectLst/>
                <a:ea typeface="Times New Roman" panose="02020603050405020304" pitchFamily="18" charset="0"/>
              </a:rPr>
              <a:t> спору</a:t>
            </a:r>
            <a:r>
              <a:rPr lang="ru-RU" sz="1800" dirty="0">
                <a:effectLst/>
                <a:ea typeface="Times New Roman" panose="02020603050405020304" pitchFamily="18" charset="0"/>
              </a:rPr>
              <a:t> – </a:t>
            </a:r>
            <a:r>
              <a:rPr lang="ru-RU" sz="1800" dirty="0" err="1">
                <a:effectLst/>
                <a:ea typeface="Times New Roman" panose="02020603050405020304" pitchFamily="18" charset="0"/>
              </a:rPr>
              <a:t>держави</a:t>
            </a:r>
            <a:r>
              <a:rPr lang="ru-RU" sz="1800" dirty="0">
                <a:effectLst/>
                <a:ea typeface="Times New Roman" panose="02020603050405020304" pitchFamily="18" charset="0"/>
              </a:rPr>
              <a:t>, </a:t>
            </a:r>
            <a:r>
              <a:rPr lang="ru-RU" sz="1800" dirty="0" err="1">
                <a:effectLst/>
                <a:ea typeface="Times New Roman" panose="02020603050405020304" pitchFamily="18" charset="0"/>
              </a:rPr>
              <a:t>вступаючи</a:t>
            </a:r>
            <a:r>
              <a:rPr lang="ru-RU" sz="1800" dirty="0">
                <a:effectLst/>
                <a:ea typeface="Times New Roman" panose="02020603050405020304" pitchFamily="18" charset="0"/>
              </a:rPr>
              <a:t> у </a:t>
            </a:r>
            <a:r>
              <a:rPr lang="ru-RU" sz="1800" dirty="0" err="1">
                <a:effectLst/>
                <a:ea typeface="Times New Roman" panose="02020603050405020304" pitchFamily="18" charset="0"/>
              </a:rPr>
              <a:t>світове</a:t>
            </a:r>
            <a:r>
              <a:rPr lang="ru-RU" sz="1800" dirty="0">
                <a:effectLst/>
                <a:ea typeface="Times New Roman" panose="02020603050405020304" pitchFamily="18" charset="0"/>
              </a:rPr>
              <a:t> </a:t>
            </a:r>
            <a:r>
              <a:rPr lang="ru-RU" sz="1800" dirty="0" err="1">
                <a:effectLst/>
                <a:ea typeface="Times New Roman" panose="02020603050405020304" pitchFamily="18" charset="0"/>
              </a:rPr>
              <a:t>співтовариство</a:t>
            </a:r>
            <a:r>
              <a:rPr lang="ru-RU" sz="1800" dirty="0">
                <a:effectLst/>
                <a:ea typeface="Times New Roman" panose="02020603050405020304" pitchFamily="18" charset="0"/>
              </a:rPr>
              <a:t>, </a:t>
            </a:r>
            <a:r>
              <a:rPr lang="ru-RU" sz="1800" dirty="0" err="1">
                <a:effectLst/>
                <a:ea typeface="Times New Roman" panose="02020603050405020304" pitchFamily="18" charset="0"/>
              </a:rPr>
              <a:t>беруть</a:t>
            </a:r>
            <a:r>
              <a:rPr lang="ru-RU" sz="1800" dirty="0">
                <a:effectLst/>
                <a:ea typeface="Times New Roman" panose="02020603050405020304" pitchFamily="18" charset="0"/>
              </a:rPr>
              <a:t> на себе </a:t>
            </a:r>
            <a:r>
              <a:rPr lang="ru-RU" sz="1800" dirty="0" err="1">
                <a:effectLst/>
                <a:ea typeface="Times New Roman" panose="02020603050405020304" pitchFamily="18" charset="0"/>
              </a:rPr>
              <a:t>зобов'язання</a:t>
            </a:r>
            <a:r>
              <a:rPr lang="ru-RU" sz="1800" dirty="0">
                <a:effectLst/>
                <a:ea typeface="Times New Roman" panose="02020603050405020304" pitchFamily="18" charset="0"/>
              </a:rPr>
              <a:t> </a:t>
            </a:r>
            <a:r>
              <a:rPr lang="ru-RU" sz="1800" dirty="0" err="1">
                <a:effectLst/>
                <a:ea typeface="Times New Roman" panose="02020603050405020304" pitchFamily="18" charset="0"/>
              </a:rPr>
              <a:t>здійснювати</a:t>
            </a:r>
            <a:r>
              <a:rPr lang="ru-RU" sz="1800" dirty="0">
                <a:effectLst/>
                <a:ea typeface="Times New Roman" panose="02020603050405020304" pitchFamily="18" charset="0"/>
              </a:rPr>
              <a:t> свою </a:t>
            </a:r>
            <a:r>
              <a:rPr lang="ru-RU" sz="1800" dirty="0" err="1">
                <a:effectLst/>
                <a:ea typeface="Times New Roman" panose="02020603050405020304" pitchFamily="18" charset="0"/>
              </a:rPr>
              <a:t>міжнародну</a:t>
            </a:r>
            <a:r>
              <a:rPr lang="ru-RU" sz="1800" dirty="0">
                <a:effectLst/>
                <a:ea typeface="Times New Roman" panose="02020603050405020304" pitchFamily="18" charset="0"/>
              </a:rPr>
              <a:t> </a:t>
            </a:r>
            <a:r>
              <a:rPr lang="ru-RU" sz="1800" dirty="0" err="1">
                <a:effectLst/>
                <a:ea typeface="Times New Roman" panose="02020603050405020304" pitchFamily="18" charset="0"/>
              </a:rPr>
              <a:t>діяльність</a:t>
            </a:r>
            <a:r>
              <a:rPr lang="ru-RU" sz="1800" dirty="0">
                <a:effectLst/>
                <a:ea typeface="Times New Roman" panose="02020603050405020304" pitchFamily="18" charset="0"/>
              </a:rPr>
              <a:t> </a:t>
            </a:r>
            <a:r>
              <a:rPr lang="ru-RU" sz="1800" dirty="0" err="1">
                <a:effectLst/>
                <a:ea typeface="Times New Roman" panose="02020603050405020304" pitchFamily="18" charset="0"/>
              </a:rPr>
              <a:t>відповідно</a:t>
            </a:r>
            <a:r>
              <a:rPr lang="ru-RU" sz="1800" dirty="0">
                <a:effectLst/>
                <a:ea typeface="Times New Roman" panose="02020603050405020304" pitchFamily="18" charset="0"/>
              </a:rPr>
              <a:t> до </a:t>
            </a:r>
            <a:r>
              <a:rPr lang="ru-RU" sz="1800" dirty="0" err="1">
                <a:effectLst/>
                <a:ea typeface="Times New Roman" panose="02020603050405020304" pitchFamily="18" charset="0"/>
              </a:rPr>
              <a:t>основних</a:t>
            </a:r>
            <a:r>
              <a:rPr lang="ru-RU" sz="1800" dirty="0">
                <a:effectLst/>
                <a:ea typeface="Times New Roman" panose="02020603050405020304" pitchFamily="18" charset="0"/>
              </a:rPr>
              <a:t> </a:t>
            </a:r>
            <a:r>
              <a:rPr lang="ru-RU" sz="1800" dirty="0" err="1">
                <a:effectLst/>
                <a:ea typeface="Times New Roman" panose="02020603050405020304" pitchFamily="18" charset="0"/>
              </a:rPr>
              <a:t>принципів</a:t>
            </a:r>
            <a:r>
              <a:rPr lang="ru-RU" sz="1800" dirty="0">
                <a:effectLst/>
                <a:ea typeface="Times New Roman" panose="02020603050405020304" pitchFamily="18" charset="0"/>
              </a:rPr>
              <a:t> </a:t>
            </a:r>
            <a:r>
              <a:rPr lang="ru-RU" sz="1800" dirty="0" err="1">
                <a:effectLst/>
                <a:ea typeface="Times New Roman" panose="02020603050405020304" pitchFamily="18" charset="0"/>
              </a:rPr>
              <a:t>міжнародного</a:t>
            </a:r>
            <a:r>
              <a:rPr lang="ru-RU" sz="1800" dirty="0">
                <a:effectLst/>
                <a:ea typeface="Times New Roman" panose="02020603050405020304" pitchFamily="18" charset="0"/>
              </a:rPr>
              <a:t> права ( у </a:t>
            </a:r>
            <a:r>
              <a:rPr lang="ru-RU" sz="1800" dirty="0" err="1">
                <a:effectLst/>
                <a:ea typeface="Times New Roman" panose="02020603050405020304" pitchFamily="18" charset="0"/>
              </a:rPr>
              <a:t>Статуті</a:t>
            </a:r>
            <a:r>
              <a:rPr lang="ru-RU" sz="1800" dirty="0">
                <a:effectLst/>
                <a:ea typeface="Times New Roman" panose="02020603050405020304" pitchFamily="18" charset="0"/>
              </a:rPr>
              <a:t> ООН </a:t>
            </a:r>
            <a:r>
              <a:rPr lang="ru-RU" sz="1800" dirty="0" err="1">
                <a:effectLst/>
                <a:ea typeface="Times New Roman" panose="02020603050405020304" pitchFamily="18" charset="0"/>
              </a:rPr>
              <a:t>йдеться</a:t>
            </a:r>
            <a:r>
              <a:rPr lang="ru-RU" sz="1800" dirty="0">
                <a:effectLst/>
                <a:ea typeface="Times New Roman" panose="02020603050405020304" pitchFamily="18" charset="0"/>
              </a:rPr>
              <a:t>, </a:t>
            </a:r>
            <a:r>
              <a:rPr lang="ru-RU" sz="1800" dirty="0" err="1">
                <a:effectLst/>
                <a:ea typeface="Times New Roman" panose="02020603050405020304" pitchFamily="18" charset="0"/>
              </a:rPr>
              <a:t>зокрема</a:t>
            </a:r>
            <a:r>
              <a:rPr lang="ru-RU" sz="1800" dirty="0">
                <a:effectLst/>
                <a:ea typeface="Times New Roman" panose="02020603050405020304" pitchFamily="18" charset="0"/>
              </a:rPr>
              <a:t>, про «</a:t>
            </a:r>
            <a:r>
              <a:rPr lang="ru-RU" sz="1800" dirty="0" err="1">
                <a:effectLst/>
                <a:ea typeface="Times New Roman" panose="02020603050405020304" pitchFamily="18" charset="0"/>
              </a:rPr>
              <a:t>міжнародні</a:t>
            </a:r>
            <a:r>
              <a:rPr lang="ru-RU" sz="1800" dirty="0">
                <a:effectLst/>
                <a:ea typeface="Times New Roman" panose="02020603050405020304" pitchFamily="18" charset="0"/>
              </a:rPr>
              <a:t> спори </a:t>
            </a:r>
            <a:r>
              <a:rPr lang="ru-RU" sz="1800" dirty="0" err="1">
                <a:effectLst/>
                <a:ea typeface="Times New Roman" panose="02020603050405020304" pitchFamily="18" charset="0"/>
              </a:rPr>
              <a:t>мирними</a:t>
            </a:r>
            <a:r>
              <a:rPr lang="ru-RU" sz="1800" dirty="0">
                <a:effectLst/>
                <a:ea typeface="Times New Roman" panose="02020603050405020304" pitchFamily="18" charset="0"/>
              </a:rPr>
              <a:t> способами таким чином, </a:t>
            </a:r>
            <a:r>
              <a:rPr lang="ru-RU" sz="1800" dirty="0" err="1">
                <a:effectLst/>
                <a:ea typeface="Times New Roman" panose="02020603050405020304" pitchFamily="18" charset="0"/>
              </a:rPr>
              <a:t>щоб</a:t>
            </a:r>
            <a:r>
              <a:rPr lang="ru-RU" sz="1800" dirty="0">
                <a:effectLst/>
                <a:ea typeface="Times New Roman" panose="02020603050405020304" pitchFamily="18" charset="0"/>
              </a:rPr>
              <a:t> не </a:t>
            </a:r>
            <a:r>
              <a:rPr lang="ru-RU" sz="1800" dirty="0" err="1">
                <a:effectLst/>
                <a:ea typeface="Times New Roman" panose="02020603050405020304" pitchFamily="18" charset="0"/>
              </a:rPr>
              <a:t>піддавати</a:t>
            </a:r>
            <a:r>
              <a:rPr lang="ru-RU" sz="1800" dirty="0">
                <a:effectLst/>
                <a:ea typeface="Times New Roman" panose="02020603050405020304" pitchFamily="18" charset="0"/>
              </a:rPr>
              <a:t> </a:t>
            </a:r>
            <a:r>
              <a:rPr lang="ru-RU" sz="1800" dirty="0" err="1">
                <a:effectLst/>
                <a:ea typeface="Times New Roman" panose="02020603050405020304" pitchFamily="18" charset="0"/>
              </a:rPr>
              <a:t>загрозі</a:t>
            </a:r>
            <a:r>
              <a:rPr lang="ru-RU" sz="1800" dirty="0">
                <a:effectLst/>
                <a:ea typeface="Times New Roman" panose="02020603050405020304" pitchFamily="18" charset="0"/>
              </a:rPr>
              <a:t> </a:t>
            </a:r>
            <a:r>
              <a:rPr lang="ru-RU" sz="1800" dirty="0" err="1">
                <a:effectLst/>
                <a:ea typeface="Times New Roman" panose="02020603050405020304" pitchFamily="18" charset="0"/>
              </a:rPr>
              <a:t>міжнародний</a:t>
            </a:r>
            <a:r>
              <a:rPr lang="ru-RU" sz="1800" dirty="0">
                <a:effectLst/>
                <a:ea typeface="Times New Roman" panose="02020603050405020304" pitchFamily="18" charset="0"/>
              </a:rPr>
              <a:t> мир і </a:t>
            </a:r>
            <a:r>
              <a:rPr lang="ru-RU" sz="1800" dirty="0" err="1">
                <a:effectLst/>
                <a:ea typeface="Times New Roman" panose="02020603050405020304" pitchFamily="18" charset="0"/>
              </a:rPr>
              <a:t>безпеку</a:t>
            </a:r>
            <a:r>
              <a:rPr lang="ru-RU" sz="1800" dirty="0">
                <a:effectLst/>
                <a:ea typeface="Times New Roman" panose="02020603050405020304" pitchFamily="18" charset="0"/>
              </a:rPr>
              <a:t> і </a:t>
            </a:r>
            <a:r>
              <a:rPr lang="ru-RU" sz="1800" dirty="0" err="1">
                <a:effectLst/>
                <a:ea typeface="Times New Roman" panose="02020603050405020304" pitchFamily="18" charset="0"/>
              </a:rPr>
              <a:t>справедливість</a:t>
            </a:r>
            <a:r>
              <a:rPr lang="ru-RU" sz="1800" dirty="0">
                <a:effectLst/>
                <a:ea typeface="Times New Roman" panose="02020603050405020304" pitchFamily="18" charset="0"/>
              </a:rPr>
              <a:t>» (п. З </a:t>
            </a:r>
            <a:r>
              <a:rPr lang="ru-RU" sz="1800" dirty="0" err="1">
                <a:effectLst/>
                <a:ea typeface="Times New Roman" panose="02020603050405020304" pitchFamily="18" charset="0"/>
              </a:rPr>
              <a:t>статті</a:t>
            </a:r>
            <a:r>
              <a:rPr lang="ru-RU" sz="1800" dirty="0">
                <a:effectLst/>
                <a:ea typeface="Times New Roman" panose="02020603050405020304" pitchFamily="18" charset="0"/>
              </a:rPr>
              <a:t> 2 Статуту ООН).</a:t>
            </a:r>
            <a:endParaRPr lang="uk-UA" sz="1100" dirty="0">
              <a:effectLst/>
              <a:ea typeface="Times New Roman" panose="02020603050405020304" pitchFamily="18" charset="0"/>
            </a:endParaRPr>
          </a:p>
        </p:txBody>
      </p:sp>
      <p:sp>
        <p:nvSpPr>
          <p:cNvPr id="9" name="TextBox 8">
            <a:extLst>
              <a:ext uri="{FF2B5EF4-FFF2-40B4-BE49-F238E27FC236}">
                <a16:creationId xmlns:a16="http://schemas.microsoft.com/office/drawing/2014/main" id="{98674124-006F-4897-B67F-8347941B087A}"/>
              </a:ext>
            </a:extLst>
          </p:cNvPr>
          <p:cNvSpPr txBox="1"/>
          <p:nvPr/>
        </p:nvSpPr>
        <p:spPr>
          <a:xfrm>
            <a:off x="6096000" y="1166841"/>
            <a:ext cx="5654040" cy="4524315"/>
          </a:xfrm>
          <a:prstGeom prst="rect">
            <a:avLst/>
          </a:prstGeom>
          <a:noFill/>
        </p:spPr>
        <p:txBody>
          <a:bodyPr wrap="square">
            <a:spAutoFit/>
          </a:bodyPr>
          <a:lstStyle/>
          <a:p>
            <a:pPr indent="365125" algn="just"/>
            <a:r>
              <a:rPr lang="uk-UA" dirty="0"/>
              <a:t>Ситуація, тобто конфлікт, що у випадку його розвитку може загрожувати міжнародному миру і безпеці (наприклад, ситуація з Іраком) – спір, тобто ситуація, коли сторони пред'явили одна одній взаємні претензії (наприклад, спір Англії з Іспанією з приводу Гібралтару). У спорі завжди є учасники, у яких претензії завжди сформульовані і збігаються з предметом спору. При цьому держави свої претензії обґрунтовують законними інтересами і нормами міжнародного права.</a:t>
            </a:r>
          </a:p>
          <a:p>
            <a:pPr indent="365125" algn="just"/>
            <a:r>
              <a:rPr lang="uk-UA" dirty="0"/>
              <a:t>Якщо претензії держав не збігаються з предметом спору, то вони так і залишаються претензіями, без надії </a:t>
            </a:r>
            <a:r>
              <a:rPr lang="uk-UA" dirty="0" err="1"/>
              <a:t>інституціоналізації</a:t>
            </a:r>
            <a:r>
              <a:rPr lang="uk-UA" dirty="0"/>
              <a:t> (формування і розвитку) спору (наприклад, претензії Японії на російські острови південної частини Курил). Міжнародний Суд ООН відзначав, що «односторонні претензії не утворюють спору».</a:t>
            </a:r>
          </a:p>
        </p:txBody>
      </p:sp>
    </p:spTree>
    <p:extLst>
      <p:ext uri="{BB962C8B-B14F-4D97-AF65-F5344CB8AC3E}">
        <p14:creationId xmlns:p14="http://schemas.microsoft.com/office/powerpoint/2010/main" val="2727019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3">
            <a:extLst>
              <a:ext uri="{FF2B5EF4-FFF2-40B4-BE49-F238E27FC236}">
                <a16:creationId xmlns:a16="http://schemas.microsoft.com/office/drawing/2014/main" id="{1E806F20-E22E-4946-B1FA-96D8B958153D}"/>
              </a:ext>
            </a:extLst>
          </p:cNvPr>
          <p:cNvSpPr>
            <a:spLocks noGrp="1"/>
          </p:cNvSpPr>
          <p:nvPr>
            <p:ph sz="half" idx="1"/>
          </p:nvPr>
        </p:nvSpPr>
        <p:spPr>
          <a:xfrm>
            <a:off x="533400" y="701040"/>
            <a:ext cx="5364480" cy="5379719"/>
          </a:xfrm>
        </p:spPr>
        <p:txBody>
          <a:bodyPr>
            <a:normAutofit fontScale="92500"/>
          </a:bodyPr>
          <a:lstStyle/>
          <a:p>
            <a:pPr algn="just"/>
            <a:r>
              <a:rPr lang="uk-UA" dirty="0">
                <a:solidFill>
                  <a:schemeClr val="tx1"/>
                </a:solidFill>
              </a:rPr>
              <a:t>Використання термінів «ситуація» і «спір» є правомірним із позицій сучасного міжнародного права, тому що саме ці терміни входять у понятійний апарат Статуту ООН (в Уставе ООН для кваліфікації конфліктних відносин використовується поняття «спір» і «ситуація»). Правда, у жодній статті Статуту ООН не міститься дефінітивна характеристика цих термінів. Статут ООН указує лише на те, що ситуації і спори можуть бути двох видів: </a:t>
            </a:r>
          </a:p>
          <a:p>
            <a:pPr algn="just"/>
            <a:r>
              <a:rPr lang="uk-UA" dirty="0">
                <a:solidFill>
                  <a:schemeClr val="tx1"/>
                </a:solidFill>
              </a:rPr>
              <a:t>1) ті, що загрожують міжнародному миру і безпеці; </a:t>
            </a:r>
          </a:p>
          <a:p>
            <a:pPr algn="just"/>
            <a:r>
              <a:rPr lang="uk-UA" dirty="0">
                <a:solidFill>
                  <a:schemeClr val="tx1"/>
                </a:solidFill>
              </a:rPr>
              <a:t>2) ті, що не несуть такої загрози. Існування міжнародного спору зобов'язує держави вирішувати цей спір. Відповідно до сучасного міжнародного права держави зобов'язані свої спори вирішувати мирними способами.</a:t>
            </a:r>
          </a:p>
          <a:p>
            <a:endParaRPr lang="uk-UA" dirty="0">
              <a:solidFill>
                <a:schemeClr val="tx1"/>
              </a:solidFill>
            </a:endParaRPr>
          </a:p>
        </p:txBody>
      </p:sp>
      <p:sp>
        <p:nvSpPr>
          <p:cNvPr id="5" name="Місце для вмісту 4">
            <a:extLst>
              <a:ext uri="{FF2B5EF4-FFF2-40B4-BE49-F238E27FC236}">
                <a16:creationId xmlns:a16="http://schemas.microsoft.com/office/drawing/2014/main" id="{2EF72828-4151-47BE-B3A9-E3F8CB099723}"/>
              </a:ext>
            </a:extLst>
          </p:cNvPr>
          <p:cNvSpPr>
            <a:spLocks noGrp="1"/>
          </p:cNvSpPr>
          <p:nvPr>
            <p:ph sz="half" idx="2"/>
          </p:nvPr>
        </p:nvSpPr>
        <p:spPr>
          <a:xfrm>
            <a:off x="6450492" y="701040"/>
            <a:ext cx="4754880" cy="4023360"/>
          </a:xfrm>
        </p:spPr>
        <p:txBody>
          <a:bodyPr>
            <a:normAutofit fontScale="92500"/>
          </a:bodyPr>
          <a:lstStyle/>
          <a:p>
            <a:r>
              <a:rPr lang="uk-UA" dirty="0">
                <a:solidFill>
                  <a:schemeClr val="tx1"/>
                </a:solidFill>
              </a:rPr>
              <a:t>Практика міжнародних відносин свідчить, що в основі міжнародного конфлікту дуже часто є багато чинників, зокрема: </a:t>
            </a:r>
          </a:p>
          <a:p>
            <a:r>
              <a:rPr lang="uk-UA" dirty="0">
                <a:solidFill>
                  <a:schemeClr val="tx1"/>
                </a:solidFill>
              </a:rPr>
              <a:t>1) бідність і нерівність у добробуті народів; </a:t>
            </a:r>
          </a:p>
          <a:p>
            <a:r>
              <a:rPr lang="uk-UA" dirty="0">
                <a:solidFill>
                  <a:schemeClr val="tx1"/>
                </a:solidFill>
              </a:rPr>
              <a:t>2) соціально-економічний лад; </a:t>
            </a:r>
          </a:p>
          <a:p>
            <a:r>
              <a:rPr lang="uk-UA" dirty="0">
                <a:solidFill>
                  <a:schemeClr val="tx1"/>
                </a:solidFill>
              </a:rPr>
              <a:t>3) політичний устрій; </a:t>
            </a:r>
          </a:p>
          <a:p>
            <a:r>
              <a:rPr lang="uk-UA" dirty="0">
                <a:solidFill>
                  <a:schemeClr val="tx1"/>
                </a:solidFill>
              </a:rPr>
              <a:t>4) територіальні спори; </a:t>
            </a:r>
          </a:p>
          <a:p>
            <a:r>
              <a:rPr lang="uk-UA" dirty="0">
                <a:solidFill>
                  <a:schemeClr val="tx1"/>
                </a:solidFill>
              </a:rPr>
              <a:t>5) релігійні та національні протиріччя. </a:t>
            </a:r>
          </a:p>
          <a:p>
            <a:endParaRPr lang="uk-UA" dirty="0">
              <a:solidFill>
                <a:schemeClr val="tx1"/>
              </a:solidFill>
            </a:endParaRPr>
          </a:p>
        </p:txBody>
      </p:sp>
    </p:spTree>
    <p:extLst>
      <p:ext uri="{BB962C8B-B14F-4D97-AF65-F5344CB8AC3E}">
        <p14:creationId xmlns:p14="http://schemas.microsoft.com/office/powerpoint/2010/main" val="3412627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A0614A-8E47-4867-8E6B-BF99B8FDBBE1}"/>
              </a:ext>
            </a:extLst>
          </p:cNvPr>
          <p:cNvSpPr>
            <a:spLocks noGrp="1"/>
          </p:cNvSpPr>
          <p:nvPr>
            <p:ph type="title"/>
          </p:nvPr>
        </p:nvSpPr>
        <p:spPr>
          <a:xfrm>
            <a:off x="1158240" y="365760"/>
            <a:ext cx="9875520" cy="1356360"/>
          </a:xfrm>
        </p:spPr>
        <p:txBody>
          <a:bodyPr/>
          <a:lstStyle/>
          <a:p>
            <a:r>
              <a:rPr lang="uk-UA" dirty="0">
                <a:solidFill>
                  <a:schemeClr val="accent1">
                    <a:lumMod val="50000"/>
                  </a:schemeClr>
                </a:solidFill>
              </a:rPr>
              <a:t>Типи міжнародних конфліктів: </a:t>
            </a:r>
          </a:p>
        </p:txBody>
      </p:sp>
      <p:sp>
        <p:nvSpPr>
          <p:cNvPr id="3" name="Місце для вмісту 2">
            <a:extLst>
              <a:ext uri="{FF2B5EF4-FFF2-40B4-BE49-F238E27FC236}">
                <a16:creationId xmlns:a16="http://schemas.microsoft.com/office/drawing/2014/main" id="{8322FE28-308A-46D0-BD26-81CFB4597973}"/>
              </a:ext>
            </a:extLst>
          </p:cNvPr>
          <p:cNvSpPr>
            <a:spLocks noGrp="1"/>
          </p:cNvSpPr>
          <p:nvPr>
            <p:ph sz="half" idx="1"/>
          </p:nvPr>
        </p:nvSpPr>
        <p:spPr>
          <a:xfrm>
            <a:off x="541020" y="1722120"/>
            <a:ext cx="11109960" cy="4358639"/>
          </a:xfrm>
        </p:spPr>
        <p:txBody>
          <a:bodyPr numCol="2" spcCol="360000">
            <a:normAutofit fontScale="92500" lnSpcReduction="10000"/>
          </a:bodyPr>
          <a:lstStyle/>
          <a:p>
            <a:pPr marL="45720" indent="0" algn="just">
              <a:buNone/>
            </a:pPr>
            <a:r>
              <a:rPr lang="uk-UA" b="1" dirty="0">
                <a:solidFill>
                  <a:schemeClr val="tx1"/>
                </a:solidFill>
              </a:rPr>
              <a:t>1) війна </a:t>
            </a:r>
            <a:r>
              <a:rPr lang="uk-UA" dirty="0">
                <a:solidFill>
                  <a:schemeClr val="tx1"/>
                </a:solidFill>
              </a:rPr>
              <a:t>– великомасштабний конфлікт між державами, що прагнуть досягнути своїх політичних цілей за допомогою організованої збройної боротьби; </a:t>
            </a:r>
          </a:p>
          <a:p>
            <a:pPr marL="45720" indent="0" algn="just">
              <a:buNone/>
            </a:pPr>
            <a:r>
              <a:rPr lang="uk-UA" b="1" dirty="0">
                <a:solidFill>
                  <a:schemeClr val="tx1"/>
                </a:solidFill>
              </a:rPr>
              <a:t>2) світова війна </a:t>
            </a:r>
            <a:r>
              <a:rPr lang="uk-UA" dirty="0">
                <a:solidFill>
                  <a:schemeClr val="tx1"/>
                </a:solidFill>
              </a:rPr>
              <a:t>– збройний міжнародний конфлікт, у який втягуються групи держав, що переслідують глобальні цілі; </a:t>
            </a:r>
          </a:p>
          <a:p>
            <a:pPr marL="45720" indent="0" algn="just">
              <a:buNone/>
            </a:pPr>
            <a:r>
              <a:rPr lang="uk-UA" b="1" dirty="0">
                <a:solidFill>
                  <a:schemeClr val="tx1"/>
                </a:solidFill>
              </a:rPr>
              <a:t>3) міжнародна криза </a:t>
            </a:r>
            <a:r>
              <a:rPr lang="uk-UA" dirty="0">
                <a:solidFill>
                  <a:schemeClr val="tx1"/>
                </a:solidFill>
              </a:rPr>
              <a:t>– конфліктна ситуація, за якої зачіпаються </a:t>
            </a:r>
            <a:r>
              <a:rPr lang="uk-UA" dirty="0" err="1">
                <a:solidFill>
                  <a:schemeClr val="tx1"/>
                </a:solidFill>
              </a:rPr>
              <a:t>життєво</a:t>
            </a:r>
            <a:r>
              <a:rPr lang="uk-UA" dirty="0">
                <a:solidFill>
                  <a:schemeClr val="tx1"/>
                </a:solidFill>
              </a:rPr>
              <a:t> важливі цілі суб’єктів міжнародної політики, обмежений час для прийняття політичних рішень. Події розгортаються непередбачувана, ситуація «ні миру, ні війни»; </a:t>
            </a:r>
          </a:p>
          <a:p>
            <a:pPr marL="45720" indent="0" algn="just">
              <a:buNone/>
            </a:pPr>
            <a:endParaRPr lang="uk-UA" dirty="0">
              <a:solidFill>
                <a:schemeClr val="tx1"/>
              </a:solidFill>
            </a:endParaRPr>
          </a:p>
          <a:p>
            <a:pPr marL="45720" indent="0" algn="just">
              <a:buNone/>
            </a:pPr>
            <a:r>
              <a:rPr lang="uk-UA" b="1" dirty="0">
                <a:solidFill>
                  <a:schemeClr val="tx1"/>
                </a:solidFill>
              </a:rPr>
              <a:t>4) тероризм </a:t>
            </a:r>
            <a:r>
              <a:rPr lang="uk-UA" dirty="0">
                <a:solidFill>
                  <a:schemeClr val="tx1"/>
                </a:solidFill>
              </a:rPr>
              <a:t>– форма політичного насильства, яке спрямовується проти урядів окремих держав (але часто страждають пересічні громадяни) і його метою є створення атмосфери страху; </a:t>
            </a:r>
          </a:p>
          <a:p>
            <a:pPr marL="45720" indent="0" algn="just">
              <a:buNone/>
            </a:pPr>
            <a:r>
              <a:rPr lang="uk-UA" b="1" dirty="0">
                <a:solidFill>
                  <a:schemeClr val="tx1"/>
                </a:solidFill>
              </a:rPr>
              <a:t>5) громадянська війна і революція </a:t>
            </a:r>
            <a:r>
              <a:rPr lang="uk-UA" dirty="0">
                <a:solidFill>
                  <a:schemeClr val="tx1"/>
                </a:solidFill>
              </a:rPr>
              <a:t>– стає міжнародним конфліктом у випадку, коле держава звертається по допомогу до інших держав чи організацій і конфлікт набуває міжнародного характеру; </a:t>
            </a:r>
          </a:p>
          <a:p>
            <a:pPr marL="45720" indent="0" algn="just">
              <a:buNone/>
            </a:pPr>
            <a:r>
              <a:rPr lang="uk-UA" b="1" dirty="0">
                <a:solidFill>
                  <a:schemeClr val="tx1"/>
                </a:solidFill>
              </a:rPr>
              <a:t>6) конфлікт малої інтенсивності </a:t>
            </a:r>
            <a:r>
              <a:rPr lang="uk-UA" dirty="0">
                <a:solidFill>
                  <a:schemeClr val="tx1"/>
                </a:solidFill>
              </a:rPr>
              <a:t>– відносини між державними та недержавними суб’єктами на регіональному рівні чи у прикордонній зоні, часто такі конфлікти можуть перерости у великомасштабні конфлікти.</a:t>
            </a:r>
          </a:p>
          <a:p>
            <a:endParaRPr lang="uk-UA" dirty="0"/>
          </a:p>
        </p:txBody>
      </p:sp>
    </p:spTree>
    <p:extLst>
      <p:ext uri="{BB962C8B-B14F-4D97-AF65-F5344CB8AC3E}">
        <p14:creationId xmlns:p14="http://schemas.microsoft.com/office/powerpoint/2010/main" val="3690803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22D9D246-F339-464E-AFA9-C73C2B1DE809}"/>
              </a:ext>
            </a:extLst>
          </p:cNvPr>
          <p:cNvSpPr>
            <a:spLocks noGrp="1"/>
          </p:cNvSpPr>
          <p:nvPr>
            <p:ph sz="half" idx="1"/>
          </p:nvPr>
        </p:nvSpPr>
        <p:spPr>
          <a:xfrm>
            <a:off x="716280" y="701040"/>
            <a:ext cx="5181600" cy="5379719"/>
          </a:xfrm>
        </p:spPr>
        <p:txBody>
          <a:bodyPr>
            <a:normAutofit/>
          </a:bodyPr>
          <a:lstStyle/>
          <a:p>
            <a:pPr algn="just"/>
            <a:r>
              <a:rPr lang="ru-RU" dirty="0">
                <a:solidFill>
                  <a:schemeClr val="tx1"/>
                </a:solidFill>
              </a:rPr>
              <a:t>У </a:t>
            </a:r>
            <a:r>
              <a:rPr lang="ru-RU" dirty="0" err="1">
                <a:solidFill>
                  <a:schemeClr val="tx1"/>
                </a:solidFill>
              </a:rPr>
              <a:t>міжнародній</a:t>
            </a:r>
            <a:r>
              <a:rPr lang="ru-RU" dirty="0">
                <a:solidFill>
                  <a:schemeClr val="tx1"/>
                </a:solidFill>
              </a:rPr>
              <a:t> </a:t>
            </a:r>
            <a:r>
              <a:rPr lang="ru-RU" dirty="0" err="1">
                <a:solidFill>
                  <a:schemeClr val="tx1"/>
                </a:solidFill>
              </a:rPr>
              <a:t>юридичній</a:t>
            </a:r>
            <a:r>
              <a:rPr lang="ru-RU" dirty="0">
                <a:solidFill>
                  <a:schemeClr val="tx1"/>
                </a:solidFill>
              </a:rPr>
              <a:t> </a:t>
            </a:r>
            <a:r>
              <a:rPr lang="ru-RU" dirty="0" err="1">
                <a:solidFill>
                  <a:schemeClr val="tx1"/>
                </a:solidFill>
              </a:rPr>
              <a:t>практиці</a:t>
            </a:r>
            <a:r>
              <a:rPr lang="ru-RU" dirty="0">
                <a:solidFill>
                  <a:schemeClr val="tx1"/>
                </a:solidFill>
              </a:rPr>
              <a:t> </a:t>
            </a:r>
            <a:r>
              <a:rPr lang="ru-RU" dirty="0" err="1">
                <a:solidFill>
                  <a:schemeClr val="tx1"/>
                </a:solidFill>
              </a:rPr>
              <a:t>термін</a:t>
            </a:r>
            <a:r>
              <a:rPr lang="ru-RU" dirty="0">
                <a:solidFill>
                  <a:schemeClr val="tx1"/>
                </a:solidFill>
              </a:rPr>
              <a:t> </a:t>
            </a:r>
            <a:r>
              <a:rPr lang="ru-RU" b="1" dirty="0">
                <a:solidFill>
                  <a:schemeClr val="tx1"/>
                </a:solidFill>
              </a:rPr>
              <a:t>«</a:t>
            </a:r>
            <a:r>
              <a:rPr lang="ru-RU" b="1" dirty="0" err="1">
                <a:solidFill>
                  <a:schemeClr val="tx1"/>
                </a:solidFill>
              </a:rPr>
              <a:t>війна</a:t>
            </a:r>
            <a:r>
              <a:rPr lang="ru-RU" b="1" dirty="0">
                <a:solidFill>
                  <a:schemeClr val="tx1"/>
                </a:solidFill>
              </a:rPr>
              <a:t>» </a:t>
            </a:r>
            <a:r>
              <a:rPr lang="ru-RU" dirty="0" err="1">
                <a:solidFill>
                  <a:schemeClr val="tx1"/>
                </a:solidFill>
              </a:rPr>
              <a:t>поступово</a:t>
            </a:r>
            <a:r>
              <a:rPr lang="ru-RU" dirty="0">
                <a:solidFill>
                  <a:schemeClr val="tx1"/>
                </a:solidFill>
              </a:rPr>
              <a:t> </a:t>
            </a:r>
            <a:r>
              <a:rPr lang="ru-RU" dirty="0" err="1">
                <a:solidFill>
                  <a:schemeClr val="tx1"/>
                </a:solidFill>
              </a:rPr>
              <a:t>замінюється</a:t>
            </a:r>
            <a:r>
              <a:rPr lang="ru-RU" dirty="0">
                <a:solidFill>
                  <a:schemeClr val="tx1"/>
                </a:solidFill>
              </a:rPr>
              <a:t> </a:t>
            </a:r>
            <a:r>
              <a:rPr lang="ru-RU" dirty="0" err="1">
                <a:solidFill>
                  <a:schemeClr val="tx1"/>
                </a:solidFill>
              </a:rPr>
              <a:t>відносно</a:t>
            </a:r>
            <a:r>
              <a:rPr lang="ru-RU" dirty="0">
                <a:solidFill>
                  <a:schemeClr val="tx1"/>
                </a:solidFill>
              </a:rPr>
              <a:t> </a:t>
            </a:r>
            <a:r>
              <a:rPr lang="ru-RU" dirty="0" err="1">
                <a:solidFill>
                  <a:schemeClr val="tx1"/>
                </a:solidFill>
              </a:rPr>
              <a:t>новим</a:t>
            </a:r>
            <a:r>
              <a:rPr lang="ru-RU" dirty="0">
                <a:solidFill>
                  <a:schemeClr val="tx1"/>
                </a:solidFill>
              </a:rPr>
              <a:t> </a:t>
            </a:r>
            <a:r>
              <a:rPr lang="ru-RU" dirty="0" err="1">
                <a:solidFill>
                  <a:schemeClr val="tx1"/>
                </a:solidFill>
              </a:rPr>
              <a:t>поняттям</a:t>
            </a:r>
            <a:r>
              <a:rPr lang="ru-RU" dirty="0">
                <a:solidFill>
                  <a:schemeClr val="tx1"/>
                </a:solidFill>
              </a:rPr>
              <a:t> – «</a:t>
            </a:r>
            <a:r>
              <a:rPr lang="ru-RU" b="1" dirty="0" err="1">
                <a:solidFill>
                  <a:schemeClr val="tx1"/>
                </a:solidFill>
              </a:rPr>
              <a:t>збройний</a:t>
            </a:r>
            <a:r>
              <a:rPr lang="ru-RU" b="1" dirty="0">
                <a:solidFill>
                  <a:schemeClr val="tx1"/>
                </a:solidFill>
              </a:rPr>
              <a:t> </a:t>
            </a:r>
            <a:r>
              <a:rPr lang="ru-RU" b="1" dirty="0" err="1">
                <a:solidFill>
                  <a:schemeClr val="tx1"/>
                </a:solidFill>
              </a:rPr>
              <a:t>конфлікт</a:t>
            </a:r>
            <a:r>
              <a:rPr lang="ru-RU" b="1" dirty="0">
                <a:solidFill>
                  <a:schemeClr val="tx1"/>
                </a:solidFill>
              </a:rPr>
              <a:t>».</a:t>
            </a:r>
            <a:r>
              <a:rPr lang="ru-RU" dirty="0">
                <a:solidFill>
                  <a:schemeClr val="tx1"/>
                </a:solidFill>
              </a:rPr>
              <a:t> </a:t>
            </a:r>
            <a:r>
              <a:rPr lang="ru-RU" dirty="0" err="1">
                <a:solidFill>
                  <a:schemeClr val="tx1"/>
                </a:solidFill>
              </a:rPr>
              <a:t>Тобто</a:t>
            </a:r>
            <a:r>
              <a:rPr lang="ru-RU" dirty="0">
                <a:solidFill>
                  <a:schemeClr val="tx1"/>
                </a:solidFill>
              </a:rPr>
              <a:t> </a:t>
            </a:r>
            <a:r>
              <a:rPr lang="ru-RU" dirty="0" err="1">
                <a:solidFill>
                  <a:schemeClr val="tx1"/>
                </a:solidFill>
              </a:rPr>
              <a:t>це</a:t>
            </a:r>
            <a:r>
              <a:rPr lang="ru-RU" dirty="0">
                <a:solidFill>
                  <a:schemeClr val="tx1"/>
                </a:solidFill>
              </a:rPr>
              <a:t> </a:t>
            </a:r>
            <a:r>
              <a:rPr lang="ru-RU" dirty="0" err="1">
                <a:solidFill>
                  <a:schemeClr val="tx1"/>
                </a:solidFill>
              </a:rPr>
              <a:t>застосування</a:t>
            </a:r>
            <a:r>
              <a:rPr lang="ru-RU" dirty="0">
                <a:solidFill>
                  <a:schemeClr val="tx1"/>
                </a:solidFill>
              </a:rPr>
              <a:t> </a:t>
            </a:r>
            <a:r>
              <a:rPr lang="ru-RU" dirty="0" err="1">
                <a:solidFill>
                  <a:schemeClr val="tx1"/>
                </a:solidFill>
              </a:rPr>
              <a:t>зброї</a:t>
            </a:r>
            <a:r>
              <a:rPr lang="ru-RU" dirty="0">
                <a:solidFill>
                  <a:schemeClr val="tx1"/>
                </a:solidFill>
              </a:rPr>
              <a:t> </a:t>
            </a:r>
            <a:r>
              <a:rPr lang="ru-RU" dirty="0" err="1">
                <a:solidFill>
                  <a:schemeClr val="tx1"/>
                </a:solidFill>
              </a:rPr>
              <a:t>проти</a:t>
            </a:r>
            <a:r>
              <a:rPr lang="ru-RU" dirty="0">
                <a:solidFill>
                  <a:schemeClr val="tx1"/>
                </a:solidFill>
              </a:rPr>
              <a:t> </a:t>
            </a:r>
            <a:r>
              <a:rPr lang="ru-RU" dirty="0" err="1">
                <a:solidFill>
                  <a:schemeClr val="tx1"/>
                </a:solidFill>
              </a:rPr>
              <a:t>іншої</a:t>
            </a:r>
            <a:r>
              <a:rPr lang="ru-RU" dirty="0">
                <a:solidFill>
                  <a:schemeClr val="tx1"/>
                </a:solidFill>
              </a:rPr>
              <a:t> </a:t>
            </a:r>
            <a:r>
              <a:rPr lang="ru-RU" dirty="0" err="1">
                <a:solidFill>
                  <a:schemeClr val="tx1"/>
                </a:solidFill>
              </a:rPr>
              <a:t>воюючої</a:t>
            </a:r>
            <a:r>
              <a:rPr lang="ru-RU" dirty="0">
                <a:solidFill>
                  <a:schemeClr val="tx1"/>
                </a:solidFill>
              </a:rPr>
              <a:t> </a:t>
            </a:r>
            <a:r>
              <a:rPr lang="ru-RU" dirty="0" err="1">
                <a:solidFill>
                  <a:schemeClr val="tx1"/>
                </a:solidFill>
              </a:rPr>
              <a:t>сторони</a:t>
            </a:r>
            <a:r>
              <a:rPr lang="ru-RU" dirty="0">
                <a:solidFill>
                  <a:schemeClr val="tx1"/>
                </a:solidFill>
              </a:rPr>
              <a:t>.</a:t>
            </a:r>
          </a:p>
          <a:p>
            <a:pPr algn="just"/>
            <a:r>
              <a:rPr lang="uk-UA" b="1" dirty="0">
                <a:solidFill>
                  <a:schemeClr val="tx1"/>
                </a:solidFill>
              </a:rPr>
              <a:t>«Воєнний конфлікт» </a:t>
            </a:r>
            <a:r>
              <a:rPr lang="uk-UA" dirty="0">
                <a:solidFill>
                  <a:schemeClr val="tx1"/>
                </a:solidFill>
              </a:rPr>
              <a:t>значно ширший, ніж поняття «війна»; він охоплює «всі види організованих форм збройних сутичок соціальних сил як всередині держави, так і на міждержавному рівні, або між коаліціями держав, які характеризуються достатнім рівнем керованого насильства, переходом від мирних до </a:t>
            </a:r>
            <a:r>
              <a:rPr lang="uk-UA" dirty="0" err="1">
                <a:solidFill>
                  <a:schemeClr val="tx1"/>
                </a:solidFill>
              </a:rPr>
              <a:t>мілітарних</a:t>
            </a:r>
            <a:r>
              <a:rPr lang="uk-UA" dirty="0">
                <a:solidFill>
                  <a:schemeClr val="tx1"/>
                </a:solidFill>
              </a:rPr>
              <a:t> способів життєдіяльності з неминуче широким порушенням прав та свобод населення»</a:t>
            </a:r>
          </a:p>
        </p:txBody>
      </p:sp>
      <p:sp>
        <p:nvSpPr>
          <p:cNvPr id="4" name="Місце для вмісту 3">
            <a:extLst>
              <a:ext uri="{FF2B5EF4-FFF2-40B4-BE49-F238E27FC236}">
                <a16:creationId xmlns:a16="http://schemas.microsoft.com/office/drawing/2014/main" id="{6C8C0D4E-5FF4-411D-A5A7-A33CFAC708FC}"/>
              </a:ext>
            </a:extLst>
          </p:cNvPr>
          <p:cNvSpPr>
            <a:spLocks noGrp="1"/>
          </p:cNvSpPr>
          <p:nvPr>
            <p:ph sz="half" idx="2"/>
          </p:nvPr>
        </p:nvSpPr>
        <p:spPr>
          <a:xfrm>
            <a:off x="6267612" y="1005840"/>
            <a:ext cx="5421468" cy="5074920"/>
          </a:xfrm>
        </p:spPr>
        <p:txBody>
          <a:bodyPr>
            <a:normAutofit/>
          </a:bodyPr>
          <a:lstStyle/>
          <a:p>
            <a:pPr algn="just"/>
            <a:r>
              <a:rPr lang="uk-UA" b="1" dirty="0">
                <a:solidFill>
                  <a:schemeClr val="tx1"/>
                </a:solidFill>
              </a:rPr>
              <a:t>Міжнародний збройний конфлікт </a:t>
            </a:r>
            <a:r>
              <a:rPr lang="uk-UA" dirty="0">
                <a:solidFill>
                  <a:schemeClr val="tx1"/>
                </a:solidFill>
              </a:rPr>
              <a:t>є озброєним зіткненням між державами або між національно-визвольним рухом і метрополією, тобто між повсталою (воюючою) стороною і військами відповідної держави.</a:t>
            </a:r>
          </a:p>
          <a:p>
            <a:pPr algn="just"/>
            <a:r>
              <a:rPr lang="uk-UA" b="1" dirty="0">
                <a:solidFill>
                  <a:schemeClr val="tx1"/>
                </a:solidFill>
              </a:rPr>
              <a:t>Збройний конфлікт не міжнародного характеру </a:t>
            </a:r>
            <a:r>
              <a:rPr lang="uk-UA" dirty="0">
                <a:solidFill>
                  <a:schemeClr val="tx1"/>
                </a:solidFill>
              </a:rPr>
              <a:t>– це озброєне зіткнення антиурядових організованих загонів із збройними силами уряду, те, що відбувається на території якої-небудь однієї держави.</a:t>
            </a:r>
          </a:p>
          <a:p>
            <a:endParaRPr lang="uk-UA" dirty="0">
              <a:solidFill>
                <a:schemeClr val="tx1"/>
              </a:solidFill>
            </a:endParaRPr>
          </a:p>
        </p:txBody>
      </p:sp>
    </p:spTree>
    <p:extLst>
      <p:ext uri="{BB962C8B-B14F-4D97-AF65-F5344CB8AC3E}">
        <p14:creationId xmlns:p14="http://schemas.microsoft.com/office/powerpoint/2010/main" val="389432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BC88ACE2-D535-49A2-BB2F-150E1D001673}"/>
              </a:ext>
            </a:extLst>
          </p:cNvPr>
          <p:cNvSpPr>
            <a:spLocks noGrp="1"/>
          </p:cNvSpPr>
          <p:nvPr>
            <p:ph sz="half" idx="1"/>
          </p:nvPr>
        </p:nvSpPr>
        <p:spPr>
          <a:xfrm>
            <a:off x="606697" y="716279"/>
            <a:ext cx="5242560" cy="5425439"/>
          </a:xfrm>
        </p:spPr>
        <p:txBody>
          <a:bodyPr>
            <a:normAutofit fontScale="92500" lnSpcReduction="10000"/>
          </a:bodyPr>
          <a:lstStyle/>
          <a:p>
            <a:pPr algn="just"/>
            <a:r>
              <a:rPr lang="ru-RU" b="1" dirty="0">
                <a:solidFill>
                  <a:schemeClr val="tx1"/>
                </a:solidFill>
              </a:rPr>
              <a:t>Будь-яка </a:t>
            </a:r>
            <a:r>
              <a:rPr lang="ru-RU" b="1" dirty="0" err="1">
                <a:solidFill>
                  <a:schemeClr val="tx1"/>
                </a:solidFill>
              </a:rPr>
              <a:t>війна</a:t>
            </a:r>
            <a:r>
              <a:rPr lang="ru-RU" b="1" dirty="0">
                <a:solidFill>
                  <a:schemeClr val="tx1"/>
                </a:solidFill>
              </a:rPr>
              <a:t> </a:t>
            </a:r>
            <a:r>
              <a:rPr lang="ru-RU" dirty="0">
                <a:solidFill>
                  <a:schemeClr val="tx1"/>
                </a:solidFill>
              </a:rPr>
              <a:t>– </a:t>
            </a:r>
            <a:r>
              <a:rPr lang="ru-RU" dirty="0" err="1">
                <a:solidFill>
                  <a:schemeClr val="tx1"/>
                </a:solidFill>
              </a:rPr>
              <a:t>це</a:t>
            </a:r>
            <a:r>
              <a:rPr lang="ru-RU" dirty="0">
                <a:solidFill>
                  <a:schemeClr val="tx1"/>
                </a:solidFill>
              </a:rPr>
              <a:t> перш за все </a:t>
            </a:r>
            <a:r>
              <a:rPr lang="ru-RU" dirty="0" err="1">
                <a:solidFill>
                  <a:schemeClr val="tx1"/>
                </a:solidFill>
              </a:rPr>
              <a:t>збройний</a:t>
            </a:r>
            <a:r>
              <a:rPr lang="ru-RU" dirty="0">
                <a:solidFill>
                  <a:schemeClr val="tx1"/>
                </a:solidFill>
              </a:rPr>
              <a:t> </a:t>
            </a:r>
            <a:r>
              <a:rPr lang="ru-RU" dirty="0" err="1">
                <a:solidFill>
                  <a:schemeClr val="tx1"/>
                </a:solidFill>
              </a:rPr>
              <a:t>конфлікт</a:t>
            </a:r>
            <a:r>
              <a:rPr lang="ru-RU" dirty="0">
                <a:solidFill>
                  <a:schemeClr val="tx1"/>
                </a:solidFill>
              </a:rPr>
              <a:t>, але не всякий </a:t>
            </a:r>
            <a:r>
              <a:rPr lang="ru-RU" dirty="0" err="1">
                <a:solidFill>
                  <a:schemeClr val="tx1"/>
                </a:solidFill>
              </a:rPr>
              <a:t>збройний</a:t>
            </a:r>
            <a:r>
              <a:rPr lang="ru-RU" dirty="0">
                <a:solidFill>
                  <a:schemeClr val="tx1"/>
                </a:solidFill>
              </a:rPr>
              <a:t> </a:t>
            </a:r>
            <a:r>
              <a:rPr lang="ru-RU" dirty="0" err="1">
                <a:solidFill>
                  <a:schemeClr val="tx1"/>
                </a:solidFill>
              </a:rPr>
              <a:t>конфлікт</a:t>
            </a:r>
            <a:r>
              <a:rPr lang="ru-RU" dirty="0">
                <a:solidFill>
                  <a:schemeClr val="tx1"/>
                </a:solidFill>
              </a:rPr>
              <a:t> </a:t>
            </a:r>
            <a:r>
              <a:rPr lang="ru-RU" dirty="0" err="1">
                <a:solidFill>
                  <a:schemeClr val="tx1"/>
                </a:solidFill>
              </a:rPr>
              <a:t>можна</a:t>
            </a:r>
            <a:r>
              <a:rPr lang="ru-RU" dirty="0">
                <a:solidFill>
                  <a:schemeClr val="tx1"/>
                </a:solidFill>
              </a:rPr>
              <a:t> </a:t>
            </a:r>
            <a:r>
              <a:rPr lang="ru-RU" dirty="0" err="1">
                <a:solidFill>
                  <a:schemeClr val="tx1"/>
                </a:solidFill>
              </a:rPr>
              <a:t>назвати</a:t>
            </a:r>
            <a:r>
              <a:rPr lang="ru-RU" dirty="0">
                <a:solidFill>
                  <a:schemeClr val="tx1"/>
                </a:solidFill>
              </a:rPr>
              <a:t> </a:t>
            </a:r>
            <a:r>
              <a:rPr lang="ru-RU" dirty="0" err="1">
                <a:solidFill>
                  <a:schemeClr val="tx1"/>
                </a:solidFill>
              </a:rPr>
              <a:t>війною</a:t>
            </a:r>
            <a:r>
              <a:rPr lang="ru-RU" dirty="0">
                <a:solidFill>
                  <a:schemeClr val="tx1"/>
                </a:solidFill>
              </a:rPr>
              <a:t>. І справа тут не </a:t>
            </a:r>
            <a:r>
              <a:rPr lang="ru-RU" dirty="0" err="1">
                <a:solidFill>
                  <a:schemeClr val="tx1"/>
                </a:solidFill>
              </a:rPr>
              <a:t>тільки</a:t>
            </a:r>
            <a:r>
              <a:rPr lang="ru-RU" dirty="0">
                <a:solidFill>
                  <a:schemeClr val="tx1"/>
                </a:solidFill>
              </a:rPr>
              <a:t> в масштабах </a:t>
            </a:r>
            <a:r>
              <a:rPr lang="ru-RU" dirty="0" err="1">
                <a:solidFill>
                  <a:schemeClr val="tx1"/>
                </a:solidFill>
              </a:rPr>
              <a:t>воєнного</a:t>
            </a:r>
            <a:r>
              <a:rPr lang="ru-RU" dirty="0">
                <a:solidFill>
                  <a:schemeClr val="tx1"/>
                </a:solidFill>
              </a:rPr>
              <a:t> </a:t>
            </a:r>
            <a:r>
              <a:rPr lang="ru-RU" dirty="0" err="1">
                <a:solidFill>
                  <a:schemeClr val="tx1"/>
                </a:solidFill>
              </a:rPr>
              <a:t>протиборства</a:t>
            </a:r>
            <a:r>
              <a:rPr lang="ru-RU" dirty="0">
                <a:solidFill>
                  <a:schemeClr val="tx1"/>
                </a:solidFill>
              </a:rPr>
              <a:t>. </a:t>
            </a:r>
            <a:r>
              <a:rPr lang="ru-RU" dirty="0" err="1">
                <a:solidFill>
                  <a:schemeClr val="tx1"/>
                </a:solidFill>
              </a:rPr>
              <a:t>Війна</a:t>
            </a:r>
            <a:r>
              <a:rPr lang="ru-RU" dirty="0">
                <a:solidFill>
                  <a:schemeClr val="tx1"/>
                </a:solidFill>
              </a:rPr>
              <a:t> </a:t>
            </a:r>
            <a:r>
              <a:rPr lang="ru-RU" dirty="0" err="1">
                <a:solidFill>
                  <a:schemeClr val="tx1"/>
                </a:solidFill>
              </a:rPr>
              <a:t>наділена</a:t>
            </a:r>
            <a:r>
              <a:rPr lang="ru-RU" dirty="0">
                <a:solidFill>
                  <a:schemeClr val="tx1"/>
                </a:solidFill>
              </a:rPr>
              <a:t> низкою </a:t>
            </a:r>
            <a:r>
              <a:rPr lang="ru-RU" dirty="0" err="1">
                <a:solidFill>
                  <a:schemeClr val="tx1"/>
                </a:solidFill>
              </a:rPr>
              <a:t>специфічних</a:t>
            </a:r>
            <a:r>
              <a:rPr lang="ru-RU" dirty="0">
                <a:solidFill>
                  <a:schemeClr val="tx1"/>
                </a:solidFill>
              </a:rPr>
              <a:t> </a:t>
            </a:r>
            <a:r>
              <a:rPr lang="ru-RU" dirty="0" err="1">
                <a:solidFill>
                  <a:schemeClr val="tx1"/>
                </a:solidFill>
              </a:rPr>
              <a:t>ознак</a:t>
            </a:r>
            <a:r>
              <a:rPr lang="ru-RU" dirty="0">
                <a:solidFill>
                  <a:schemeClr val="tx1"/>
                </a:solidFill>
              </a:rPr>
              <a:t>, </a:t>
            </a:r>
            <a:r>
              <a:rPr lang="ru-RU" dirty="0" err="1">
                <a:solidFill>
                  <a:schemeClr val="tx1"/>
                </a:solidFill>
              </a:rPr>
              <a:t>які</a:t>
            </a:r>
            <a:r>
              <a:rPr lang="ru-RU" dirty="0">
                <a:solidFill>
                  <a:schemeClr val="tx1"/>
                </a:solidFill>
              </a:rPr>
              <a:t> не </a:t>
            </a:r>
            <a:r>
              <a:rPr lang="ru-RU" dirty="0" err="1">
                <a:solidFill>
                  <a:schemeClr val="tx1"/>
                </a:solidFill>
              </a:rPr>
              <a:t>властиві</a:t>
            </a:r>
            <a:r>
              <a:rPr lang="ru-RU" dirty="0">
                <a:solidFill>
                  <a:schemeClr val="tx1"/>
                </a:solidFill>
              </a:rPr>
              <a:t> </a:t>
            </a:r>
            <a:r>
              <a:rPr lang="ru-RU" dirty="0" err="1">
                <a:solidFill>
                  <a:schemeClr val="tx1"/>
                </a:solidFill>
              </a:rPr>
              <a:t>збройному</a:t>
            </a:r>
            <a:r>
              <a:rPr lang="ru-RU" dirty="0">
                <a:solidFill>
                  <a:schemeClr val="tx1"/>
                </a:solidFill>
              </a:rPr>
              <a:t> </a:t>
            </a:r>
            <a:r>
              <a:rPr lang="ru-RU" dirty="0" err="1">
                <a:solidFill>
                  <a:schemeClr val="tx1"/>
                </a:solidFill>
              </a:rPr>
              <a:t>конфлікту</a:t>
            </a:r>
            <a:r>
              <a:rPr lang="ru-RU" dirty="0">
                <a:solidFill>
                  <a:schemeClr val="tx1"/>
                </a:solidFill>
              </a:rPr>
              <a:t>:</a:t>
            </a:r>
          </a:p>
          <a:p>
            <a:pPr algn="just"/>
            <a:r>
              <a:rPr lang="ru-RU" dirty="0">
                <a:solidFill>
                  <a:schemeClr val="tx1"/>
                </a:solidFill>
              </a:rPr>
              <a:t>з </a:t>
            </a:r>
            <a:r>
              <a:rPr lang="ru-RU" dirty="0" err="1">
                <a:solidFill>
                  <a:schemeClr val="tx1"/>
                </a:solidFill>
              </a:rPr>
              <a:t>юридичної</a:t>
            </a:r>
            <a:r>
              <a:rPr lang="ru-RU" dirty="0">
                <a:solidFill>
                  <a:schemeClr val="tx1"/>
                </a:solidFill>
              </a:rPr>
              <a:t> точки </a:t>
            </a:r>
            <a:r>
              <a:rPr lang="ru-RU" dirty="0" err="1">
                <a:solidFill>
                  <a:schemeClr val="tx1"/>
                </a:solidFill>
              </a:rPr>
              <a:t>зору</a:t>
            </a:r>
            <a:r>
              <a:rPr lang="ru-RU" dirty="0">
                <a:solidFill>
                  <a:schemeClr val="tx1"/>
                </a:solidFill>
              </a:rPr>
              <a:t> для </a:t>
            </a:r>
            <a:r>
              <a:rPr lang="ru-RU" dirty="0" err="1">
                <a:solidFill>
                  <a:schemeClr val="tx1"/>
                </a:solidFill>
              </a:rPr>
              <a:t>війни</a:t>
            </a:r>
            <a:r>
              <a:rPr lang="ru-RU" dirty="0">
                <a:solidFill>
                  <a:schemeClr val="tx1"/>
                </a:solidFill>
              </a:rPr>
              <a:t> характерна </a:t>
            </a:r>
            <a:r>
              <a:rPr lang="ru-RU" dirty="0" err="1">
                <a:solidFill>
                  <a:schemeClr val="tx1"/>
                </a:solidFill>
              </a:rPr>
              <a:t>така</a:t>
            </a:r>
            <a:r>
              <a:rPr lang="ru-RU" dirty="0">
                <a:solidFill>
                  <a:schemeClr val="tx1"/>
                </a:solidFill>
              </a:rPr>
              <a:t> </a:t>
            </a:r>
            <a:r>
              <a:rPr lang="ru-RU" dirty="0" err="1">
                <a:solidFill>
                  <a:schemeClr val="tx1"/>
                </a:solidFill>
              </a:rPr>
              <a:t>ознака</a:t>
            </a:r>
            <a:r>
              <a:rPr lang="ru-RU" dirty="0">
                <a:solidFill>
                  <a:schemeClr val="tx1"/>
                </a:solidFill>
              </a:rPr>
              <a:t>, як </a:t>
            </a:r>
            <a:r>
              <a:rPr lang="ru-RU" dirty="0" err="1">
                <a:solidFill>
                  <a:schemeClr val="tx1"/>
                </a:solidFill>
              </a:rPr>
              <a:t>її</a:t>
            </a:r>
            <a:r>
              <a:rPr lang="ru-RU" dirty="0">
                <a:solidFill>
                  <a:schemeClr val="tx1"/>
                </a:solidFill>
              </a:rPr>
              <a:t> </a:t>
            </a:r>
            <a:r>
              <a:rPr lang="ru-RU" dirty="0" err="1">
                <a:solidFill>
                  <a:schemeClr val="tx1"/>
                </a:solidFill>
              </a:rPr>
              <a:t>оголошення</a:t>
            </a:r>
            <a:r>
              <a:rPr lang="ru-RU" dirty="0">
                <a:solidFill>
                  <a:schemeClr val="tx1"/>
                </a:solidFill>
              </a:rPr>
              <a:t>, </a:t>
            </a:r>
            <a:r>
              <a:rPr lang="ru-RU" dirty="0" err="1">
                <a:solidFill>
                  <a:schemeClr val="tx1"/>
                </a:solidFill>
              </a:rPr>
              <a:t>згідно</a:t>
            </a:r>
            <a:r>
              <a:rPr lang="ru-RU" dirty="0">
                <a:solidFill>
                  <a:schemeClr val="tx1"/>
                </a:solidFill>
              </a:rPr>
              <a:t> з III </a:t>
            </a:r>
            <a:r>
              <a:rPr lang="ru-RU" dirty="0" err="1">
                <a:solidFill>
                  <a:schemeClr val="tx1"/>
                </a:solidFill>
              </a:rPr>
              <a:t>Гаазькою</a:t>
            </a:r>
            <a:r>
              <a:rPr lang="ru-RU" dirty="0">
                <a:solidFill>
                  <a:schemeClr val="tx1"/>
                </a:solidFill>
              </a:rPr>
              <a:t> </a:t>
            </a:r>
            <a:r>
              <a:rPr lang="ru-RU" dirty="0" err="1">
                <a:solidFill>
                  <a:schemeClr val="tx1"/>
                </a:solidFill>
              </a:rPr>
              <a:t>конвенцією</a:t>
            </a:r>
            <a:r>
              <a:rPr lang="ru-RU" dirty="0">
                <a:solidFill>
                  <a:schemeClr val="tx1"/>
                </a:solidFill>
              </a:rPr>
              <a:t> 1907 року, </a:t>
            </a:r>
            <a:r>
              <a:rPr lang="ru-RU" dirty="0" err="1">
                <a:solidFill>
                  <a:schemeClr val="tx1"/>
                </a:solidFill>
              </a:rPr>
              <a:t>проте</a:t>
            </a:r>
            <a:r>
              <a:rPr lang="ru-RU" dirty="0">
                <a:solidFill>
                  <a:schemeClr val="tx1"/>
                </a:solidFill>
              </a:rPr>
              <a:t>, в </a:t>
            </a:r>
            <a:r>
              <a:rPr lang="ru-RU" dirty="0" err="1">
                <a:solidFill>
                  <a:schemeClr val="tx1"/>
                </a:solidFill>
              </a:rPr>
              <a:t>більшості</a:t>
            </a:r>
            <a:r>
              <a:rPr lang="ru-RU" dirty="0">
                <a:solidFill>
                  <a:schemeClr val="tx1"/>
                </a:solidFill>
              </a:rPr>
              <a:t> </a:t>
            </a:r>
            <a:r>
              <a:rPr lang="ru-RU" dirty="0" err="1">
                <a:solidFill>
                  <a:schemeClr val="tx1"/>
                </a:solidFill>
              </a:rPr>
              <a:t>випадків</a:t>
            </a:r>
            <a:r>
              <a:rPr lang="ru-RU" dirty="0">
                <a:solidFill>
                  <a:schemeClr val="tx1"/>
                </a:solidFill>
              </a:rPr>
              <a:t> </a:t>
            </a:r>
            <a:r>
              <a:rPr lang="ru-RU" dirty="0" err="1">
                <a:solidFill>
                  <a:schemeClr val="tx1"/>
                </a:solidFill>
              </a:rPr>
              <a:t>держави</a:t>
            </a:r>
            <a:r>
              <a:rPr lang="ru-RU" dirty="0">
                <a:solidFill>
                  <a:schemeClr val="tx1"/>
                </a:solidFill>
              </a:rPr>
              <a:t> </a:t>
            </a:r>
            <a:r>
              <a:rPr lang="ru-RU" dirty="0" err="1">
                <a:solidFill>
                  <a:schemeClr val="tx1"/>
                </a:solidFill>
              </a:rPr>
              <a:t>розв'язують</a:t>
            </a:r>
            <a:r>
              <a:rPr lang="ru-RU" dirty="0">
                <a:solidFill>
                  <a:schemeClr val="tx1"/>
                </a:solidFill>
              </a:rPr>
              <a:t> </a:t>
            </a:r>
            <a:r>
              <a:rPr lang="ru-RU" dirty="0" err="1">
                <a:solidFill>
                  <a:schemeClr val="tx1"/>
                </a:solidFill>
              </a:rPr>
              <a:t>війну</a:t>
            </a:r>
            <a:r>
              <a:rPr lang="ru-RU" dirty="0">
                <a:solidFill>
                  <a:schemeClr val="tx1"/>
                </a:solidFill>
              </a:rPr>
              <a:t>, формально не </a:t>
            </a:r>
            <a:r>
              <a:rPr lang="ru-RU" dirty="0" err="1">
                <a:solidFill>
                  <a:schemeClr val="tx1"/>
                </a:solidFill>
              </a:rPr>
              <a:t>об'являючи</a:t>
            </a:r>
            <a:r>
              <a:rPr lang="ru-RU" dirty="0">
                <a:solidFill>
                  <a:schemeClr val="tx1"/>
                </a:solidFill>
              </a:rPr>
              <a:t> </a:t>
            </a:r>
            <a:r>
              <a:rPr lang="ru-RU" dirty="0" err="1">
                <a:solidFill>
                  <a:schemeClr val="tx1"/>
                </a:solidFill>
              </a:rPr>
              <a:t>її</a:t>
            </a:r>
            <a:r>
              <a:rPr lang="ru-RU" dirty="0">
                <a:solidFill>
                  <a:schemeClr val="tx1"/>
                </a:solidFill>
              </a:rPr>
              <a:t>. Все </a:t>
            </a:r>
            <a:r>
              <a:rPr lang="ru-RU" dirty="0" err="1">
                <a:solidFill>
                  <a:schemeClr val="tx1"/>
                </a:solidFill>
              </a:rPr>
              <a:t>це</a:t>
            </a:r>
            <a:r>
              <a:rPr lang="ru-RU" dirty="0">
                <a:solidFill>
                  <a:schemeClr val="tx1"/>
                </a:solidFill>
              </a:rPr>
              <a:t> </a:t>
            </a:r>
            <a:r>
              <a:rPr lang="ru-RU" dirty="0" err="1">
                <a:solidFill>
                  <a:schemeClr val="tx1"/>
                </a:solidFill>
              </a:rPr>
              <a:t>призвело</a:t>
            </a:r>
            <a:r>
              <a:rPr lang="ru-RU" dirty="0">
                <a:solidFill>
                  <a:schemeClr val="tx1"/>
                </a:solidFill>
              </a:rPr>
              <a:t> до широкого </a:t>
            </a:r>
            <a:r>
              <a:rPr lang="ru-RU" dirty="0" err="1">
                <a:solidFill>
                  <a:schemeClr val="tx1"/>
                </a:solidFill>
              </a:rPr>
              <a:t>використання</a:t>
            </a:r>
            <a:r>
              <a:rPr lang="ru-RU" dirty="0">
                <a:solidFill>
                  <a:schemeClr val="tx1"/>
                </a:solidFill>
              </a:rPr>
              <a:t> </a:t>
            </a:r>
            <a:r>
              <a:rPr lang="ru-RU" dirty="0" err="1">
                <a:solidFill>
                  <a:schemeClr val="tx1"/>
                </a:solidFill>
              </a:rPr>
              <a:t>терміну</a:t>
            </a:r>
            <a:r>
              <a:rPr lang="ru-RU" dirty="0">
                <a:solidFill>
                  <a:schemeClr val="tx1"/>
                </a:solidFill>
              </a:rPr>
              <a:t> «</a:t>
            </a:r>
            <a:r>
              <a:rPr lang="ru-RU" dirty="0" err="1">
                <a:solidFill>
                  <a:schemeClr val="tx1"/>
                </a:solidFill>
              </a:rPr>
              <a:t>збройний</a:t>
            </a:r>
            <a:r>
              <a:rPr lang="ru-RU" dirty="0">
                <a:solidFill>
                  <a:schemeClr val="tx1"/>
                </a:solidFill>
              </a:rPr>
              <a:t> </a:t>
            </a:r>
            <a:r>
              <a:rPr lang="ru-RU" dirty="0" err="1">
                <a:solidFill>
                  <a:schemeClr val="tx1"/>
                </a:solidFill>
              </a:rPr>
              <a:t>конфлікт</a:t>
            </a:r>
            <a:r>
              <a:rPr lang="ru-RU" dirty="0">
                <a:solidFill>
                  <a:schemeClr val="tx1"/>
                </a:solidFill>
              </a:rPr>
              <a:t>». </a:t>
            </a:r>
          </a:p>
          <a:p>
            <a:pPr algn="just"/>
            <a:r>
              <a:rPr lang="ru-RU" dirty="0" err="1">
                <a:solidFill>
                  <a:schemeClr val="tx1"/>
                </a:solidFill>
              </a:rPr>
              <a:t>згідно</a:t>
            </a:r>
            <a:r>
              <a:rPr lang="ru-RU" dirty="0">
                <a:solidFill>
                  <a:schemeClr val="tx1"/>
                </a:solidFill>
              </a:rPr>
              <a:t> з </a:t>
            </a:r>
            <a:r>
              <a:rPr lang="ru-RU" dirty="0" err="1">
                <a:solidFill>
                  <a:schemeClr val="tx1"/>
                </a:solidFill>
              </a:rPr>
              <a:t>міжнародними</a:t>
            </a:r>
            <a:r>
              <a:rPr lang="ru-RU" dirty="0">
                <a:solidFill>
                  <a:schemeClr val="tx1"/>
                </a:solidFill>
              </a:rPr>
              <a:t> </a:t>
            </a:r>
            <a:r>
              <a:rPr lang="ru-RU" dirty="0" err="1">
                <a:solidFill>
                  <a:schemeClr val="tx1"/>
                </a:solidFill>
              </a:rPr>
              <a:t>правовими</a:t>
            </a:r>
            <a:r>
              <a:rPr lang="ru-RU" dirty="0">
                <a:solidFill>
                  <a:schemeClr val="tx1"/>
                </a:solidFill>
              </a:rPr>
              <a:t> актами, </a:t>
            </a:r>
            <a:r>
              <a:rPr lang="ru-RU" dirty="0" err="1">
                <a:solidFill>
                  <a:schemeClr val="tx1"/>
                </a:solidFill>
              </a:rPr>
              <a:t>термін</a:t>
            </a:r>
            <a:r>
              <a:rPr lang="ru-RU" dirty="0">
                <a:solidFill>
                  <a:schemeClr val="tx1"/>
                </a:solidFill>
              </a:rPr>
              <a:t> «</a:t>
            </a:r>
            <a:r>
              <a:rPr lang="ru-RU" dirty="0" err="1">
                <a:solidFill>
                  <a:schemeClr val="tx1"/>
                </a:solidFill>
              </a:rPr>
              <a:t>війна</a:t>
            </a:r>
            <a:r>
              <a:rPr lang="ru-RU" dirty="0">
                <a:solidFill>
                  <a:schemeClr val="tx1"/>
                </a:solidFill>
              </a:rPr>
              <a:t>», </a:t>
            </a:r>
            <a:r>
              <a:rPr lang="ru-RU" dirty="0" err="1">
                <a:solidFill>
                  <a:schemeClr val="tx1"/>
                </a:solidFill>
              </a:rPr>
              <a:t>використовується</a:t>
            </a:r>
            <a:r>
              <a:rPr lang="ru-RU" dirty="0">
                <a:solidFill>
                  <a:schemeClr val="tx1"/>
                </a:solidFill>
              </a:rPr>
              <a:t> при </a:t>
            </a:r>
            <a:r>
              <a:rPr lang="ru-RU" dirty="0" err="1">
                <a:solidFill>
                  <a:schemeClr val="tx1"/>
                </a:solidFill>
              </a:rPr>
              <a:t>збройному</a:t>
            </a:r>
            <a:r>
              <a:rPr lang="ru-RU" dirty="0">
                <a:solidFill>
                  <a:schemeClr val="tx1"/>
                </a:solidFill>
              </a:rPr>
              <a:t> </a:t>
            </a:r>
            <a:r>
              <a:rPr lang="ru-RU" dirty="0" err="1">
                <a:solidFill>
                  <a:schemeClr val="tx1"/>
                </a:solidFill>
              </a:rPr>
              <a:t>зіткненні</a:t>
            </a:r>
            <a:r>
              <a:rPr lang="ru-RU" dirty="0">
                <a:solidFill>
                  <a:schemeClr val="tx1"/>
                </a:solidFill>
              </a:rPr>
              <a:t> </a:t>
            </a:r>
            <a:r>
              <a:rPr lang="ru-RU" dirty="0" err="1">
                <a:solidFill>
                  <a:schemeClr val="tx1"/>
                </a:solidFill>
              </a:rPr>
              <a:t>між</a:t>
            </a:r>
            <a:r>
              <a:rPr lang="ru-RU" dirty="0">
                <a:solidFill>
                  <a:schemeClr val="tx1"/>
                </a:solidFill>
              </a:rPr>
              <a:t> </a:t>
            </a:r>
            <a:r>
              <a:rPr lang="ru-RU" dirty="0" err="1">
                <a:solidFill>
                  <a:schemeClr val="tx1"/>
                </a:solidFill>
              </a:rPr>
              <a:t>суверенними</a:t>
            </a:r>
            <a:r>
              <a:rPr lang="ru-RU" dirty="0">
                <a:solidFill>
                  <a:schemeClr val="tx1"/>
                </a:solidFill>
              </a:rPr>
              <a:t> державами; а у </a:t>
            </a:r>
            <a:r>
              <a:rPr lang="ru-RU" dirty="0" err="1">
                <a:solidFill>
                  <a:schemeClr val="tx1"/>
                </a:solidFill>
              </a:rPr>
              <a:t>випадку</a:t>
            </a:r>
            <a:r>
              <a:rPr lang="ru-RU" dirty="0">
                <a:solidFill>
                  <a:schemeClr val="tx1"/>
                </a:solidFill>
              </a:rPr>
              <a:t> </a:t>
            </a:r>
            <a:r>
              <a:rPr lang="ru-RU" dirty="0" err="1">
                <a:solidFill>
                  <a:schemeClr val="tx1"/>
                </a:solidFill>
              </a:rPr>
              <a:t>боротьби</a:t>
            </a:r>
            <a:r>
              <a:rPr lang="ru-RU" dirty="0">
                <a:solidFill>
                  <a:schemeClr val="tx1"/>
                </a:solidFill>
              </a:rPr>
              <a:t> </a:t>
            </a:r>
            <a:r>
              <a:rPr lang="ru-RU" dirty="0" err="1">
                <a:solidFill>
                  <a:schemeClr val="tx1"/>
                </a:solidFill>
              </a:rPr>
              <a:t>нації</a:t>
            </a:r>
            <a:r>
              <a:rPr lang="ru-RU" dirty="0">
                <a:solidFill>
                  <a:schemeClr val="tx1"/>
                </a:solidFill>
              </a:rPr>
              <a:t> </a:t>
            </a:r>
            <a:r>
              <a:rPr lang="ru-RU" dirty="0" err="1">
                <a:solidFill>
                  <a:schemeClr val="tx1"/>
                </a:solidFill>
              </a:rPr>
              <a:t>чи</a:t>
            </a:r>
            <a:r>
              <a:rPr lang="ru-RU" dirty="0">
                <a:solidFill>
                  <a:schemeClr val="tx1"/>
                </a:solidFill>
              </a:rPr>
              <a:t> народу за свою </a:t>
            </a:r>
            <a:r>
              <a:rPr lang="ru-RU" dirty="0" err="1">
                <a:solidFill>
                  <a:schemeClr val="tx1"/>
                </a:solidFill>
              </a:rPr>
              <a:t>незалежність</a:t>
            </a:r>
            <a:r>
              <a:rPr lang="ru-RU" dirty="0">
                <a:solidFill>
                  <a:schemeClr val="tx1"/>
                </a:solidFill>
              </a:rPr>
              <a:t> </a:t>
            </a:r>
            <a:r>
              <a:rPr lang="ru-RU" dirty="0" err="1">
                <a:solidFill>
                  <a:schemeClr val="tx1"/>
                </a:solidFill>
              </a:rPr>
              <a:t>використовується</a:t>
            </a:r>
            <a:r>
              <a:rPr lang="ru-RU" dirty="0">
                <a:solidFill>
                  <a:schemeClr val="tx1"/>
                </a:solidFill>
              </a:rPr>
              <a:t> </a:t>
            </a:r>
            <a:r>
              <a:rPr lang="ru-RU" dirty="0" err="1">
                <a:solidFill>
                  <a:schemeClr val="tx1"/>
                </a:solidFill>
              </a:rPr>
              <a:t>термін</a:t>
            </a:r>
            <a:r>
              <a:rPr lang="ru-RU" dirty="0">
                <a:solidFill>
                  <a:schemeClr val="tx1"/>
                </a:solidFill>
              </a:rPr>
              <a:t> «</a:t>
            </a:r>
            <a:r>
              <a:rPr lang="ru-RU" dirty="0" err="1">
                <a:solidFill>
                  <a:schemeClr val="tx1"/>
                </a:solidFill>
              </a:rPr>
              <a:t>збройний</a:t>
            </a:r>
            <a:r>
              <a:rPr lang="ru-RU" dirty="0">
                <a:solidFill>
                  <a:schemeClr val="tx1"/>
                </a:solidFill>
              </a:rPr>
              <a:t> </a:t>
            </a:r>
            <a:r>
              <a:rPr lang="ru-RU" dirty="0" err="1">
                <a:solidFill>
                  <a:schemeClr val="tx1"/>
                </a:solidFill>
              </a:rPr>
              <a:t>конфлікт</a:t>
            </a:r>
            <a:r>
              <a:rPr lang="ru-RU" dirty="0">
                <a:solidFill>
                  <a:schemeClr val="tx1"/>
                </a:solidFill>
              </a:rPr>
              <a:t>».</a:t>
            </a:r>
          </a:p>
          <a:p>
            <a:endParaRPr lang="uk-UA" dirty="0"/>
          </a:p>
        </p:txBody>
      </p:sp>
      <p:pic>
        <p:nvPicPr>
          <p:cNvPr id="5" name="Рисунок 4">
            <a:extLst>
              <a:ext uri="{FF2B5EF4-FFF2-40B4-BE49-F238E27FC236}">
                <a16:creationId xmlns:a16="http://schemas.microsoft.com/office/drawing/2014/main" id="{6605CBC3-8A6D-4B4E-AED8-826D51CFAD30}"/>
              </a:ext>
            </a:extLst>
          </p:cNvPr>
          <p:cNvPicPr>
            <a:picLocks noChangeAspect="1"/>
          </p:cNvPicPr>
          <p:nvPr/>
        </p:nvPicPr>
        <p:blipFill>
          <a:blip r:embed="rId2"/>
          <a:stretch>
            <a:fillRect/>
          </a:stretch>
        </p:blipFill>
        <p:spPr>
          <a:xfrm>
            <a:off x="5965371" y="224969"/>
            <a:ext cx="6041574" cy="6408058"/>
          </a:xfrm>
          <a:prstGeom prst="rect">
            <a:avLst/>
          </a:prstGeom>
        </p:spPr>
      </p:pic>
    </p:spTree>
    <p:extLst>
      <p:ext uri="{BB962C8B-B14F-4D97-AF65-F5344CB8AC3E}">
        <p14:creationId xmlns:p14="http://schemas.microsoft.com/office/powerpoint/2010/main" val="2951056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Місце для вмісту 8">
            <a:extLst>
              <a:ext uri="{FF2B5EF4-FFF2-40B4-BE49-F238E27FC236}">
                <a16:creationId xmlns:a16="http://schemas.microsoft.com/office/drawing/2014/main" id="{06A273E8-6751-418A-9882-8C616778431B}"/>
              </a:ext>
            </a:extLst>
          </p:cNvPr>
          <p:cNvSpPr>
            <a:spLocks noGrp="1"/>
          </p:cNvSpPr>
          <p:nvPr>
            <p:ph idx="1"/>
          </p:nvPr>
        </p:nvSpPr>
        <p:spPr>
          <a:xfrm>
            <a:off x="798286" y="716280"/>
            <a:ext cx="10711543" cy="5425440"/>
          </a:xfrm>
        </p:spPr>
        <p:txBody>
          <a:bodyPr/>
          <a:lstStyle/>
          <a:p>
            <a:pPr algn="just"/>
            <a:r>
              <a:rPr lang="uk-UA" b="1" dirty="0">
                <a:solidFill>
                  <a:schemeClr val="tx1"/>
                </a:solidFill>
              </a:rPr>
              <a:t>Міжнародний конфлікт </a:t>
            </a:r>
            <a:r>
              <a:rPr lang="uk-UA" dirty="0">
                <a:solidFill>
                  <a:schemeClr val="tx1"/>
                </a:solidFill>
              </a:rPr>
              <a:t>— це особливі політичні відносини двох або декількох сторін міжнародних відносин — народів, держав або груп держав, що концентровано відтворює у формі непрямого або безпосереднього зіткнення економічні, соціально-класові, політичні, територіальні, національні, релігійні або інші по природі й характеру інтереси.</a:t>
            </a:r>
          </a:p>
          <a:p>
            <a:pPr algn="just"/>
            <a:endParaRPr lang="uk-UA" dirty="0">
              <a:solidFill>
                <a:schemeClr val="tx1"/>
              </a:solidFill>
            </a:endParaRPr>
          </a:p>
          <a:p>
            <a:pPr algn="just"/>
            <a:r>
              <a:rPr lang="uk-UA" sz="2400" b="1" dirty="0">
                <a:solidFill>
                  <a:schemeClr val="accent1">
                    <a:lumMod val="50000"/>
                  </a:schemeClr>
                </a:solidFill>
              </a:rPr>
              <a:t>Класифікація міжнародних конфліктів: </a:t>
            </a:r>
          </a:p>
          <a:p>
            <a:pPr algn="just"/>
            <a:r>
              <a:rPr lang="ru-RU" b="1" dirty="0">
                <a:solidFill>
                  <a:schemeClr val="tx1"/>
                </a:solidFill>
              </a:rPr>
              <a:t>1. За сферою </a:t>
            </a:r>
            <a:r>
              <a:rPr lang="ru-RU" b="1" dirty="0" err="1">
                <a:solidFill>
                  <a:schemeClr val="tx1"/>
                </a:solidFill>
              </a:rPr>
              <a:t>суперечностей</a:t>
            </a:r>
            <a:r>
              <a:rPr lang="ru-RU" b="1" dirty="0">
                <a:solidFill>
                  <a:schemeClr val="tx1"/>
                </a:solidFill>
              </a:rPr>
              <a:t> </a:t>
            </a:r>
            <a:r>
              <a:rPr lang="ru-RU" dirty="0">
                <a:solidFill>
                  <a:schemeClr val="tx1"/>
                </a:solidFill>
              </a:rPr>
              <a:t>(</a:t>
            </a:r>
            <a:r>
              <a:rPr lang="ru-RU" dirty="0" err="1">
                <a:solidFill>
                  <a:schemeClr val="tx1"/>
                </a:solidFill>
              </a:rPr>
              <a:t>політичні</a:t>
            </a:r>
            <a:r>
              <a:rPr lang="ru-RU" dirty="0">
                <a:solidFill>
                  <a:schemeClr val="tx1"/>
                </a:solidFill>
              </a:rPr>
              <a:t>, </a:t>
            </a:r>
            <a:r>
              <a:rPr lang="ru-RU" dirty="0" err="1">
                <a:solidFill>
                  <a:schemeClr val="tx1"/>
                </a:solidFill>
              </a:rPr>
              <a:t>економічні</a:t>
            </a:r>
            <a:r>
              <a:rPr lang="ru-RU" dirty="0">
                <a:solidFill>
                  <a:schemeClr val="tx1"/>
                </a:solidFill>
              </a:rPr>
              <a:t>, </a:t>
            </a:r>
            <a:r>
              <a:rPr lang="ru-RU" dirty="0" err="1">
                <a:solidFill>
                  <a:schemeClr val="tx1"/>
                </a:solidFill>
              </a:rPr>
              <a:t>ідеологічні</a:t>
            </a:r>
            <a:r>
              <a:rPr lang="ru-RU" dirty="0">
                <a:solidFill>
                  <a:schemeClr val="tx1"/>
                </a:solidFill>
              </a:rPr>
              <a:t>, </a:t>
            </a:r>
            <a:r>
              <a:rPr lang="ru-RU" dirty="0" err="1">
                <a:solidFill>
                  <a:schemeClr val="tx1"/>
                </a:solidFill>
              </a:rPr>
              <a:t>міжетнічні</a:t>
            </a:r>
            <a:r>
              <a:rPr lang="ru-RU" dirty="0">
                <a:solidFill>
                  <a:schemeClr val="tx1"/>
                </a:solidFill>
              </a:rPr>
              <a:t>);</a:t>
            </a:r>
          </a:p>
          <a:p>
            <a:pPr algn="just"/>
            <a:r>
              <a:rPr lang="ru-RU" b="1" dirty="0">
                <a:solidFill>
                  <a:schemeClr val="tx1"/>
                </a:solidFill>
              </a:rPr>
              <a:t>2. За </a:t>
            </a:r>
            <a:r>
              <a:rPr lang="ru-RU" b="1" dirty="0" err="1">
                <a:solidFill>
                  <a:schemeClr val="tx1"/>
                </a:solidFill>
              </a:rPr>
              <a:t>географічними</a:t>
            </a:r>
            <a:r>
              <a:rPr lang="ru-RU" b="1" dirty="0">
                <a:solidFill>
                  <a:schemeClr val="tx1"/>
                </a:solidFill>
              </a:rPr>
              <a:t> масштабами </a:t>
            </a:r>
            <a:r>
              <a:rPr lang="ru-RU" dirty="0">
                <a:solidFill>
                  <a:schemeClr val="tx1"/>
                </a:solidFill>
              </a:rPr>
              <a:t>(</a:t>
            </a:r>
            <a:r>
              <a:rPr lang="ru-RU" dirty="0" err="1">
                <a:solidFill>
                  <a:schemeClr val="tx1"/>
                </a:solidFill>
              </a:rPr>
              <a:t>локальні</a:t>
            </a:r>
            <a:r>
              <a:rPr lang="ru-RU" dirty="0">
                <a:solidFill>
                  <a:schemeClr val="tx1"/>
                </a:solidFill>
              </a:rPr>
              <a:t>, </a:t>
            </a:r>
            <a:r>
              <a:rPr lang="ru-RU" dirty="0" err="1">
                <a:solidFill>
                  <a:schemeClr val="tx1"/>
                </a:solidFill>
              </a:rPr>
              <a:t>регіональні</a:t>
            </a:r>
            <a:r>
              <a:rPr lang="ru-RU" dirty="0">
                <a:solidFill>
                  <a:schemeClr val="tx1"/>
                </a:solidFill>
              </a:rPr>
              <a:t>, </a:t>
            </a:r>
            <a:r>
              <a:rPr lang="ru-RU" dirty="0" err="1">
                <a:solidFill>
                  <a:schemeClr val="tx1"/>
                </a:solidFill>
              </a:rPr>
              <a:t>глобальні</a:t>
            </a:r>
            <a:r>
              <a:rPr lang="ru-RU" dirty="0">
                <a:solidFill>
                  <a:schemeClr val="tx1"/>
                </a:solidFill>
              </a:rPr>
              <a:t>);</a:t>
            </a:r>
          </a:p>
          <a:p>
            <a:pPr algn="just"/>
            <a:r>
              <a:rPr lang="ru-RU" b="1" dirty="0">
                <a:solidFill>
                  <a:schemeClr val="tx1"/>
                </a:solidFill>
              </a:rPr>
              <a:t>3. За складом </a:t>
            </a:r>
            <a:r>
              <a:rPr lang="ru-RU" b="1" dirty="0" err="1">
                <a:solidFill>
                  <a:schemeClr val="tx1"/>
                </a:solidFill>
              </a:rPr>
              <a:t>конфліктуючих</a:t>
            </a:r>
            <a:r>
              <a:rPr lang="ru-RU" b="1" dirty="0">
                <a:solidFill>
                  <a:schemeClr val="tx1"/>
                </a:solidFill>
              </a:rPr>
              <a:t> </a:t>
            </a:r>
            <a:r>
              <a:rPr lang="ru-RU" b="1" dirty="0" err="1">
                <a:solidFill>
                  <a:schemeClr val="tx1"/>
                </a:solidFill>
              </a:rPr>
              <a:t>сторін</a:t>
            </a:r>
            <a:r>
              <a:rPr lang="ru-RU" b="1" dirty="0">
                <a:solidFill>
                  <a:schemeClr val="tx1"/>
                </a:solidFill>
              </a:rPr>
              <a:t> </a:t>
            </a:r>
            <a:r>
              <a:rPr lang="ru-RU" dirty="0">
                <a:solidFill>
                  <a:schemeClr val="tx1"/>
                </a:solidFill>
              </a:rPr>
              <a:t>(</a:t>
            </a:r>
            <a:r>
              <a:rPr lang="ru-RU" dirty="0" err="1">
                <a:solidFill>
                  <a:schemeClr val="tx1"/>
                </a:solidFill>
              </a:rPr>
              <a:t>двосторонні</a:t>
            </a:r>
            <a:r>
              <a:rPr lang="ru-RU" dirty="0">
                <a:solidFill>
                  <a:schemeClr val="tx1"/>
                </a:solidFill>
              </a:rPr>
              <a:t>, </a:t>
            </a:r>
            <a:r>
              <a:rPr lang="ru-RU" dirty="0" err="1">
                <a:solidFill>
                  <a:schemeClr val="tx1"/>
                </a:solidFill>
              </a:rPr>
              <a:t>багатосторонні</a:t>
            </a:r>
            <a:r>
              <a:rPr lang="ru-RU" dirty="0">
                <a:solidFill>
                  <a:schemeClr val="tx1"/>
                </a:solidFill>
              </a:rPr>
              <a:t> та </a:t>
            </a:r>
            <a:r>
              <a:rPr lang="ru-RU" dirty="0" err="1">
                <a:solidFill>
                  <a:schemeClr val="tx1"/>
                </a:solidFill>
              </a:rPr>
              <a:t>коаліційні</a:t>
            </a:r>
            <a:r>
              <a:rPr lang="ru-RU" dirty="0">
                <a:solidFill>
                  <a:schemeClr val="tx1"/>
                </a:solidFill>
              </a:rPr>
              <a:t>);</a:t>
            </a:r>
          </a:p>
          <a:p>
            <a:pPr algn="just"/>
            <a:r>
              <a:rPr lang="ru-RU" b="1" dirty="0">
                <a:solidFill>
                  <a:schemeClr val="tx1"/>
                </a:solidFill>
              </a:rPr>
              <a:t>4. За </a:t>
            </a:r>
            <a:r>
              <a:rPr lang="ru-RU" b="1" dirty="0" err="1">
                <a:solidFill>
                  <a:schemeClr val="tx1"/>
                </a:solidFill>
              </a:rPr>
              <a:t>тривалістю</a:t>
            </a:r>
            <a:r>
              <a:rPr lang="ru-RU" b="1" dirty="0">
                <a:solidFill>
                  <a:schemeClr val="tx1"/>
                </a:solidFill>
              </a:rPr>
              <a:t> </a:t>
            </a:r>
            <a:r>
              <a:rPr lang="ru-RU" dirty="0">
                <a:solidFill>
                  <a:schemeClr val="tx1"/>
                </a:solidFill>
              </a:rPr>
              <a:t>(</a:t>
            </a:r>
            <a:r>
              <a:rPr lang="ru-RU" dirty="0" err="1">
                <a:solidFill>
                  <a:schemeClr val="tx1"/>
                </a:solidFill>
              </a:rPr>
              <a:t>короткотривалі</a:t>
            </a:r>
            <a:r>
              <a:rPr lang="ru-RU" dirty="0">
                <a:solidFill>
                  <a:schemeClr val="tx1"/>
                </a:solidFill>
              </a:rPr>
              <a:t> (</a:t>
            </a:r>
            <a:r>
              <a:rPr lang="ru-RU" dirty="0" err="1">
                <a:solidFill>
                  <a:schemeClr val="tx1"/>
                </a:solidFill>
              </a:rPr>
              <a:t>блискавичні</a:t>
            </a:r>
            <a:r>
              <a:rPr lang="ru-RU" dirty="0">
                <a:solidFill>
                  <a:schemeClr val="tx1"/>
                </a:solidFill>
              </a:rPr>
              <a:t>), </a:t>
            </a:r>
            <a:r>
              <a:rPr lang="ru-RU" dirty="0" err="1">
                <a:solidFill>
                  <a:schemeClr val="tx1"/>
                </a:solidFill>
              </a:rPr>
              <a:t>середньотривалі</a:t>
            </a:r>
            <a:r>
              <a:rPr lang="ru-RU" dirty="0">
                <a:solidFill>
                  <a:schemeClr val="tx1"/>
                </a:solidFill>
              </a:rPr>
              <a:t> та </a:t>
            </a:r>
            <a:r>
              <a:rPr lang="ru-RU" dirty="0" err="1">
                <a:solidFill>
                  <a:schemeClr val="tx1"/>
                </a:solidFill>
              </a:rPr>
              <a:t>довготривалі</a:t>
            </a:r>
            <a:r>
              <a:rPr lang="ru-RU" dirty="0">
                <a:solidFill>
                  <a:schemeClr val="tx1"/>
                </a:solidFill>
              </a:rPr>
              <a:t> (</a:t>
            </a:r>
            <a:r>
              <a:rPr lang="ru-RU" dirty="0" err="1">
                <a:solidFill>
                  <a:schemeClr val="tx1"/>
                </a:solidFill>
              </a:rPr>
              <a:t>затяжні</a:t>
            </a:r>
            <a:r>
              <a:rPr lang="ru-RU" dirty="0">
                <a:solidFill>
                  <a:schemeClr val="tx1"/>
                </a:solidFill>
              </a:rPr>
              <a:t>));</a:t>
            </a:r>
          </a:p>
          <a:p>
            <a:pPr algn="just"/>
            <a:endParaRPr lang="uk-UA" dirty="0">
              <a:solidFill>
                <a:schemeClr val="tx1"/>
              </a:solidFill>
            </a:endParaRPr>
          </a:p>
        </p:txBody>
      </p:sp>
    </p:spTree>
    <p:extLst>
      <p:ext uri="{BB962C8B-B14F-4D97-AF65-F5344CB8AC3E}">
        <p14:creationId xmlns:p14="http://schemas.microsoft.com/office/powerpoint/2010/main" val="2871587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F48EF407-6E15-4549-A1B4-53061D117732}"/>
              </a:ext>
            </a:extLst>
          </p:cNvPr>
          <p:cNvSpPr>
            <a:spLocks noGrp="1"/>
          </p:cNvSpPr>
          <p:nvPr>
            <p:ph idx="1"/>
          </p:nvPr>
        </p:nvSpPr>
        <p:spPr>
          <a:xfrm>
            <a:off x="594360" y="518160"/>
            <a:ext cx="10774680" cy="5577840"/>
          </a:xfrm>
        </p:spPr>
        <p:txBody>
          <a:bodyPr>
            <a:normAutofit fontScale="92500" lnSpcReduction="10000"/>
          </a:bodyPr>
          <a:lstStyle/>
          <a:p>
            <a:pPr marL="45720" indent="0" algn="just">
              <a:buNone/>
            </a:pPr>
            <a:r>
              <a:rPr lang="uk-UA" sz="4300" dirty="0">
                <a:solidFill>
                  <a:schemeClr val="accent1">
                    <a:lumMod val="50000"/>
                  </a:schemeClr>
                </a:solidFill>
              </a:rPr>
              <a:t>1. </a:t>
            </a:r>
            <a:r>
              <a:rPr lang="uk-UA" dirty="0">
                <a:solidFill>
                  <a:schemeClr val="tx1"/>
                </a:solidFill>
              </a:rPr>
              <a:t>Політичні конфлікти випливають із традиційного для сфери зовнішньої політики протиставлення держав щодо розподілу влади (домінування) і престижу у міжнародних відносинах. У міжнародній політиці влада будь-якої держави намагається розв'язувати двоєдине завдання, з одного боку, реалізувати власний суверенітет, а з іншого – встановити і підтримувати стійкий вплив на владу інших держав.</a:t>
            </a:r>
          </a:p>
          <a:p>
            <a:pPr marL="45720" indent="0" algn="just">
              <a:buNone/>
            </a:pPr>
            <a:r>
              <a:rPr lang="uk-UA" b="1" dirty="0">
                <a:solidFill>
                  <a:schemeClr val="tx1"/>
                </a:solidFill>
              </a:rPr>
              <a:t>Політичні конфлікти відбуваються переважно з таких причин: </a:t>
            </a:r>
          </a:p>
          <a:p>
            <a:pPr marL="45720" indent="0" algn="just">
              <a:buNone/>
            </a:pPr>
            <a:r>
              <a:rPr lang="uk-UA" dirty="0">
                <a:solidFill>
                  <a:schemeClr val="tx1"/>
                </a:solidFill>
              </a:rPr>
              <a:t>1. Юрисдикція над певною територією, тобто конфлікт щодо включення певної ділянки суші, яка є предметом спору, у межі державних кордонів держав – учасників конфлікту. </a:t>
            </a:r>
          </a:p>
          <a:p>
            <a:pPr marL="45720" indent="0" algn="just">
              <a:buNone/>
            </a:pPr>
            <a:r>
              <a:rPr lang="uk-UA" dirty="0">
                <a:solidFill>
                  <a:schemeClr val="tx1"/>
                </a:solidFill>
              </a:rPr>
              <a:t>2. Суверенітет, тобто намагання однієї із сторін реалізувати чи захистити власну політичну незалежність на противагу намаганню іншої сторони зберегти контроль та не допустити зміни </a:t>
            </a:r>
            <a:r>
              <a:rPr lang="en-US" dirty="0">
                <a:solidFill>
                  <a:schemeClr val="tx1"/>
                </a:solidFill>
              </a:rPr>
              <a:t>status-quo. </a:t>
            </a:r>
          </a:p>
          <a:p>
            <a:pPr marL="45720" indent="0" algn="just">
              <a:buNone/>
            </a:pPr>
            <a:r>
              <a:rPr lang="en-US" dirty="0">
                <a:solidFill>
                  <a:schemeClr val="tx1"/>
                </a:solidFill>
              </a:rPr>
              <a:t>3.</a:t>
            </a:r>
            <a:r>
              <a:rPr lang="uk-UA" dirty="0">
                <a:solidFill>
                  <a:schemeClr val="tx1"/>
                </a:solidFill>
              </a:rPr>
              <a:t>Домінування в міжнародній системі, як виявляється у прагненні владних еліт декількох могутніх держав встановити чи зберегти свій визначальний вплив на зовнішню і внутрішню політику інших держав світу. Конфлікти з приводу домінування переважно стосуються проблеми лідерства у міжнародній системі або її окремих частинах. Могутні держави світу змагаються за розподіл і перерозподіл сфер впливу, а в кінцевому підсумку – за глобальне лідерство. Провідні позиції у міжнародній системі дають змогу державі не лише володіти значним політичним престижем, але й конструювати вигідний для неї міжнародний порядок.</a:t>
            </a:r>
          </a:p>
          <a:p>
            <a:endParaRPr lang="uk-UA" dirty="0">
              <a:solidFill>
                <a:schemeClr val="tx1"/>
              </a:solidFill>
            </a:endParaRPr>
          </a:p>
        </p:txBody>
      </p:sp>
    </p:spTree>
    <p:extLst>
      <p:ext uri="{BB962C8B-B14F-4D97-AF65-F5344CB8AC3E}">
        <p14:creationId xmlns:p14="http://schemas.microsoft.com/office/powerpoint/2010/main" val="357340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A89D556F-3F4E-4BFD-8862-3CC7E3D3EE72}"/>
              </a:ext>
            </a:extLst>
          </p:cNvPr>
          <p:cNvSpPr>
            <a:spLocks noGrp="1"/>
          </p:cNvSpPr>
          <p:nvPr>
            <p:ph idx="1"/>
          </p:nvPr>
        </p:nvSpPr>
        <p:spPr>
          <a:xfrm>
            <a:off x="749808" y="566928"/>
            <a:ext cx="10680192" cy="5529072"/>
          </a:xfrm>
        </p:spPr>
        <p:txBody>
          <a:bodyPr/>
          <a:lstStyle/>
          <a:p>
            <a:pPr algn="just"/>
            <a:r>
              <a:rPr lang="uk-UA" b="1" dirty="0">
                <a:solidFill>
                  <a:schemeClr val="tx1"/>
                </a:solidFill>
              </a:rPr>
              <a:t>Міжнародний імідж держави </a:t>
            </a:r>
            <a:r>
              <a:rPr lang="uk-UA" dirty="0">
                <a:solidFill>
                  <a:schemeClr val="tx1"/>
                </a:solidFill>
              </a:rPr>
              <a:t>— це її образ, її сприйняття іншими державами. Тут має значення не лише те, наскільки ця держава існує об'єктивно, а й те, що її керівництво і населення думають про свої можливості, а також, як ці можливості оцінюють інші держави.</a:t>
            </a:r>
          </a:p>
        </p:txBody>
      </p:sp>
      <p:sp>
        <p:nvSpPr>
          <p:cNvPr id="5" name="TextBox 4">
            <a:extLst>
              <a:ext uri="{FF2B5EF4-FFF2-40B4-BE49-F238E27FC236}">
                <a16:creationId xmlns:a16="http://schemas.microsoft.com/office/drawing/2014/main" id="{3DCD3253-5CCB-44D2-A989-11646D24190E}"/>
              </a:ext>
            </a:extLst>
          </p:cNvPr>
          <p:cNvSpPr txBox="1"/>
          <p:nvPr/>
        </p:nvSpPr>
        <p:spPr>
          <a:xfrm>
            <a:off x="982399" y="1945654"/>
            <a:ext cx="4466844" cy="4493538"/>
          </a:xfrm>
          <a:prstGeom prst="rect">
            <a:avLst/>
          </a:prstGeom>
          <a:noFill/>
        </p:spPr>
        <p:txBody>
          <a:bodyPr wrap="square">
            <a:spAutoFit/>
          </a:bodyPr>
          <a:lstStyle/>
          <a:p>
            <a:pPr algn="just"/>
            <a:r>
              <a:rPr lang="uk-UA" sz="2200" dirty="0"/>
              <a:t>"Слабкий" суб'єкт міжнародної політики, який сприймається іншими як сильний, має більший запас часу для дій, аніж той, котрий і сприймається як слабкий. На думку західних політологів, СРСР у кінці 50-х — на початку 60-х років був саме слабкою державою, яку, однак, визнавали сильною, незважаючи на відставання від США. Сила держави визначається не лише різноманітністю ресурсів, а й здатністю їх застосувати. </a:t>
            </a:r>
          </a:p>
        </p:txBody>
      </p:sp>
      <p:pic>
        <p:nvPicPr>
          <p:cNvPr id="7" name="Рисунок 6">
            <a:extLst>
              <a:ext uri="{FF2B5EF4-FFF2-40B4-BE49-F238E27FC236}">
                <a16:creationId xmlns:a16="http://schemas.microsoft.com/office/drawing/2014/main" id="{404481A4-B975-43D0-B9A9-1F0265F07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073" y="1688449"/>
            <a:ext cx="4750743" cy="47507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3006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Місце для вмісту 4">
            <a:extLst>
              <a:ext uri="{FF2B5EF4-FFF2-40B4-BE49-F238E27FC236}">
                <a16:creationId xmlns:a16="http://schemas.microsoft.com/office/drawing/2014/main" id="{F314567C-2716-456F-B138-C111AA349448}"/>
              </a:ext>
            </a:extLst>
          </p:cNvPr>
          <p:cNvSpPr>
            <a:spLocks noGrp="1"/>
          </p:cNvSpPr>
          <p:nvPr>
            <p:ph sz="half" idx="1"/>
          </p:nvPr>
        </p:nvSpPr>
        <p:spPr>
          <a:xfrm>
            <a:off x="624840" y="807720"/>
            <a:ext cx="5273040" cy="5273039"/>
          </a:xfrm>
        </p:spPr>
        <p:txBody>
          <a:bodyPr>
            <a:normAutofit fontScale="92500" lnSpcReduction="20000"/>
          </a:bodyPr>
          <a:lstStyle/>
          <a:p>
            <a:pPr algn="just"/>
            <a:r>
              <a:rPr lang="ru-RU" b="1" dirty="0" err="1">
                <a:solidFill>
                  <a:schemeClr val="tx1"/>
                </a:solidFill>
              </a:rPr>
              <a:t>Економічні</a:t>
            </a:r>
            <a:r>
              <a:rPr lang="ru-RU" b="1" dirty="0">
                <a:solidFill>
                  <a:schemeClr val="tx1"/>
                </a:solidFill>
              </a:rPr>
              <a:t> </a:t>
            </a:r>
            <a:r>
              <a:rPr lang="ru-RU" b="1" dirty="0" err="1">
                <a:solidFill>
                  <a:schemeClr val="tx1"/>
                </a:solidFill>
              </a:rPr>
              <a:t>конфлікти</a:t>
            </a:r>
            <a:r>
              <a:rPr lang="ru-RU" b="1" dirty="0">
                <a:solidFill>
                  <a:schemeClr val="tx1"/>
                </a:solidFill>
              </a:rPr>
              <a:t> </a:t>
            </a:r>
            <a:r>
              <a:rPr lang="ru-RU" b="1" dirty="0" err="1">
                <a:solidFill>
                  <a:schemeClr val="tx1"/>
                </a:solidFill>
              </a:rPr>
              <a:t>традиційно</a:t>
            </a:r>
            <a:r>
              <a:rPr lang="ru-RU" b="1" dirty="0">
                <a:solidFill>
                  <a:schemeClr val="tx1"/>
                </a:solidFill>
              </a:rPr>
              <a:t> </a:t>
            </a:r>
            <a:r>
              <a:rPr lang="ru-RU" b="1" dirty="0" err="1">
                <a:solidFill>
                  <a:schemeClr val="tx1"/>
                </a:solidFill>
              </a:rPr>
              <a:t>виникають</a:t>
            </a:r>
            <a:r>
              <a:rPr lang="ru-RU" b="1" dirty="0">
                <a:solidFill>
                  <a:schemeClr val="tx1"/>
                </a:solidFill>
              </a:rPr>
              <a:t> через </a:t>
            </a:r>
            <a:r>
              <a:rPr lang="ru-RU" b="1" dirty="0" err="1">
                <a:solidFill>
                  <a:schemeClr val="tx1"/>
                </a:solidFill>
              </a:rPr>
              <a:t>такі</a:t>
            </a:r>
            <a:r>
              <a:rPr lang="ru-RU" b="1" dirty="0">
                <a:solidFill>
                  <a:schemeClr val="tx1"/>
                </a:solidFill>
              </a:rPr>
              <a:t> причини: </a:t>
            </a:r>
          </a:p>
          <a:p>
            <a:pPr algn="just"/>
            <a:r>
              <a:rPr lang="ru-RU" dirty="0">
                <a:solidFill>
                  <a:schemeClr val="tx1"/>
                </a:solidFill>
              </a:rPr>
              <a:t>1. Контроль за </a:t>
            </a:r>
            <a:r>
              <a:rPr lang="ru-RU" dirty="0" err="1">
                <a:solidFill>
                  <a:schemeClr val="tx1"/>
                </a:solidFill>
              </a:rPr>
              <a:t>сировинно-енергетичними</a:t>
            </a:r>
            <a:r>
              <a:rPr lang="ru-RU" dirty="0">
                <a:solidFill>
                  <a:schemeClr val="tx1"/>
                </a:solidFill>
              </a:rPr>
              <a:t> та </a:t>
            </a:r>
            <a:r>
              <a:rPr lang="ru-RU" dirty="0" err="1">
                <a:solidFill>
                  <a:schemeClr val="tx1"/>
                </a:solidFill>
              </a:rPr>
              <a:t>рибопромисловими</a:t>
            </a:r>
            <a:r>
              <a:rPr lang="ru-RU" dirty="0">
                <a:solidFill>
                  <a:schemeClr val="tx1"/>
                </a:solidFill>
              </a:rPr>
              <a:t> районами </a:t>
            </a:r>
            <a:r>
              <a:rPr lang="ru-RU" dirty="0" err="1">
                <a:solidFill>
                  <a:schemeClr val="tx1"/>
                </a:solidFill>
              </a:rPr>
              <a:t>світу</a:t>
            </a:r>
            <a:r>
              <a:rPr lang="ru-RU" dirty="0">
                <a:solidFill>
                  <a:schemeClr val="tx1"/>
                </a:solidFill>
              </a:rPr>
              <a:t>, </a:t>
            </a:r>
            <a:r>
              <a:rPr lang="ru-RU" dirty="0" err="1">
                <a:solidFill>
                  <a:schemeClr val="tx1"/>
                </a:solidFill>
              </a:rPr>
              <a:t>превалююча</a:t>
            </a:r>
            <a:r>
              <a:rPr lang="ru-RU" dirty="0">
                <a:solidFill>
                  <a:schemeClr val="tx1"/>
                </a:solidFill>
              </a:rPr>
              <a:t> </a:t>
            </a:r>
            <a:r>
              <a:rPr lang="ru-RU" dirty="0" err="1">
                <a:solidFill>
                  <a:schemeClr val="tx1"/>
                </a:solidFill>
              </a:rPr>
              <a:t>можливість</a:t>
            </a:r>
            <a:r>
              <a:rPr lang="ru-RU" dirty="0">
                <a:solidFill>
                  <a:schemeClr val="tx1"/>
                </a:solidFill>
              </a:rPr>
              <a:t> </a:t>
            </a:r>
            <a:r>
              <a:rPr lang="ru-RU" dirty="0" err="1">
                <a:solidFill>
                  <a:schemeClr val="tx1"/>
                </a:solidFill>
              </a:rPr>
              <a:t>експлуатації</a:t>
            </a:r>
            <a:r>
              <a:rPr lang="ru-RU" dirty="0">
                <a:solidFill>
                  <a:schemeClr val="tx1"/>
                </a:solidFill>
              </a:rPr>
              <a:t> </a:t>
            </a:r>
            <a:r>
              <a:rPr lang="ru-RU" dirty="0" err="1">
                <a:solidFill>
                  <a:schemeClr val="tx1"/>
                </a:solidFill>
              </a:rPr>
              <a:t>яких</a:t>
            </a:r>
            <a:r>
              <a:rPr lang="ru-RU" dirty="0">
                <a:solidFill>
                  <a:schemeClr val="tx1"/>
                </a:solidFill>
              </a:rPr>
              <a:t> становить </a:t>
            </a:r>
            <a:r>
              <a:rPr lang="ru-RU" dirty="0" err="1">
                <a:solidFill>
                  <a:schemeClr val="tx1"/>
                </a:solidFill>
              </a:rPr>
              <a:t>значну</a:t>
            </a:r>
            <a:r>
              <a:rPr lang="ru-RU" dirty="0">
                <a:solidFill>
                  <a:schemeClr val="tx1"/>
                </a:solidFill>
              </a:rPr>
              <a:t> </a:t>
            </a:r>
            <a:r>
              <a:rPr lang="ru-RU" dirty="0" err="1">
                <a:solidFill>
                  <a:schemeClr val="tx1"/>
                </a:solidFill>
              </a:rPr>
              <a:t>економічну</a:t>
            </a:r>
            <a:r>
              <a:rPr lang="ru-RU" dirty="0">
                <a:solidFill>
                  <a:schemeClr val="tx1"/>
                </a:solidFill>
              </a:rPr>
              <a:t> </a:t>
            </a:r>
            <a:r>
              <a:rPr lang="ru-RU" dirty="0" err="1">
                <a:solidFill>
                  <a:schemeClr val="tx1"/>
                </a:solidFill>
              </a:rPr>
              <a:t>вигоду</a:t>
            </a:r>
            <a:r>
              <a:rPr lang="ru-RU" dirty="0">
                <a:solidFill>
                  <a:schemeClr val="tx1"/>
                </a:solidFill>
              </a:rPr>
              <a:t>. </a:t>
            </a:r>
          </a:p>
          <a:p>
            <a:pPr algn="just"/>
            <a:r>
              <a:rPr lang="ru-RU" dirty="0">
                <a:solidFill>
                  <a:schemeClr val="tx1"/>
                </a:solidFill>
              </a:rPr>
              <a:t>2. </a:t>
            </a:r>
            <a:r>
              <a:rPr lang="ru-RU" dirty="0" err="1">
                <a:solidFill>
                  <a:schemeClr val="tx1"/>
                </a:solidFill>
              </a:rPr>
              <a:t>Конкуренція</a:t>
            </a:r>
            <a:r>
              <a:rPr lang="ru-RU" dirty="0">
                <a:solidFill>
                  <a:schemeClr val="tx1"/>
                </a:solidFill>
              </a:rPr>
              <a:t> на ринках </a:t>
            </a:r>
            <a:r>
              <a:rPr lang="ru-RU" dirty="0" err="1">
                <a:solidFill>
                  <a:schemeClr val="tx1"/>
                </a:solidFill>
              </a:rPr>
              <a:t>збуту</a:t>
            </a:r>
            <a:r>
              <a:rPr lang="ru-RU" dirty="0">
                <a:solidFill>
                  <a:schemeClr val="tx1"/>
                </a:solidFill>
              </a:rPr>
              <a:t> </a:t>
            </a:r>
            <a:r>
              <a:rPr lang="ru-RU" dirty="0" err="1">
                <a:solidFill>
                  <a:schemeClr val="tx1"/>
                </a:solidFill>
              </a:rPr>
              <a:t>готової</a:t>
            </a:r>
            <a:r>
              <a:rPr lang="ru-RU" dirty="0">
                <a:solidFill>
                  <a:schemeClr val="tx1"/>
                </a:solidFill>
              </a:rPr>
              <a:t> </a:t>
            </a:r>
            <a:r>
              <a:rPr lang="ru-RU" dirty="0" err="1">
                <a:solidFill>
                  <a:schemeClr val="tx1"/>
                </a:solidFill>
              </a:rPr>
              <a:t>продукції</a:t>
            </a:r>
            <a:r>
              <a:rPr lang="ru-RU" dirty="0">
                <a:solidFill>
                  <a:schemeClr val="tx1"/>
                </a:solidFill>
              </a:rPr>
              <a:t> </a:t>
            </a:r>
            <a:r>
              <a:rPr lang="ru-RU" dirty="0" err="1">
                <a:solidFill>
                  <a:schemeClr val="tx1"/>
                </a:solidFill>
              </a:rPr>
              <a:t>промислового</a:t>
            </a:r>
            <a:r>
              <a:rPr lang="ru-RU" dirty="0">
                <a:solidFill>
                  <a:schemeClr val="tx1"/>
                </a:solidFill>
              </a:rPr>
              <a:t> </a:t>
            </a:r>
            <a:r>
              <a:rPr lang="ru-RU" dirty="0" err="1">
                <a:solidFill>
                  <a:schemeClr val="tx1"/>
                </a:solidFill>
              </a:rPr>
              <a:t>виробництва</a:t>
            </a:r>
            <a:r>
              <a:rPr lang="ru-RU" dirty="0">
                <a:solidFill>
                  <a:schemeClr val="tx1"/>
                </a:solidFill>
              </a:rPr>
              <a:t>. У таких </a:t>
            </a:r>
            <a:r>
              <a:rPr lang="ru-RU" dirty="0" err="1">
                <a:solidFill>
                  <a:schemeClr val="tx1"/>
                </a:solidFill>
              </a:rPr>
              <a:t>конфліктах</a:t>
            </a:r>
            <a:r>
              <a:rPr lang="ru-RU" dirty="0">
                <a:solidFill>
                  <a:schemeClr val="tx1"/>
                </a:solidFill>
              </a:rPr>
              <a:t> </a:t>
            </a:r>
            <a:r>
              <a:rPr lang="ru-RU" dirty="0" err="1">
                <a:solidFill>
                  <a:schemeClr val="tx1"/>
                </a:solidFill>
              </a:rPr>
              <a:t>провідну</a:t>
            </a:r>
            <a:r>
              <a:rPr lang="ru-RU" dirty="0">
                <a:solidFill>
                  <a:schemeClr val="tx1"/>
                </a:solidFill>
              </a:rPr>
              <a:t> роль </a:t>
            </a:r>
            <a:r>
              <a:rPr lang="ru-RU" dirty="0" err="1">
                <a:solidFill>
                  <a:schemeClr val="tx1"/>
                </a:solidFill>
              </a:rPr>
              <a:t>відіграють</a:t>
            </a:r>
            <a:r>
              <a:rPr lang="ru-RU" dirty="0">
                <a:solidFill>
                  <a:schemeClr val="tx1"/>
                </a:solidFill>
              </a:rPr>
              <a:t> </a:t>
            </a:r>
            <a:r>
              <a:rPr lang="ru-RU" dirty="0" err="1">
                <a:solidFill>
                  <a:schemeClr val="tx1"/>
                </a:solidFill>
              </a:rPr>
              <a:t>суб'єкти</a:t>
            </a:r>
            <a:r>
              <a:rPr lang="ru-RU" dirty="0">
                <a:solidFill>
                  <a:schemeClr val="tx1"/>
                </a:solidFill>
              </a:rPr>
              <a:t> </a:t>
            </a:r>
            <a:r>
              <a:rPr lang="ru-RU" dirty="0" err="1">
                <a:solidFill>
                  <a:schemeClr val="tx1"/>
                </a:solidFill>
              </a:rPr>
              <a:t>підприємництва</a:t>
            </a:r>
            <a:r>
              <a:rPr lang="ru-RU" dirty="0">
                <a:solidFill>
                  <a:schemeClr val="tx1"/>
                </a:solidFill>
              </a:rPr>
              <a:t>, але в них </a:t>
            </a:r>
            <a:r>
              <a:rPr lang="ru-RU" dirty="0" err="1">
                <a:solidFill>
                  <a:schemeClr val="tx1"/>
                </a:solidFill>
              </a:rPr>
              <a:t>досить</a:t>
            </a:r>
            <a:r>
              <a:rPr lang="ru-RU" dirty="0">
                <a:solidFill>
                  <a:schemeClr val="tx1"/>
                </a:solidFill>
              </a:rPr>
              <a:t> часто </a:t>
            </a:r>
            <a:r>
              <a:rPr lang="ru-RU" dirty="0" err="1">
                <a:solidFill>
                  <a:schemeClr val="tx1"/>
                </a:solidFill>
              </a:rPr>
              <a:t>втягуються</a:t>
            </a:r>
            <a:r>
              <a:rPr lang="ru-RU" dirty="0">
                <a:solidFill>
                  <a:schemeClr val="tx1"/>
                </a:solidFill>
              </a:rPr>
              <a:t> </a:t>
            </a:r>
            <a:r>
              <a:rPr lang="ru-RU" dirty="0" err="1">
                <a:solidFill>
                  <a:schemeClr val="tx1"/>
                </a:solidFill>
              </a:rPr>
              <a:t>держави</a:t>
            </a:r>
            <a:r>
              <a:rPr lang="ru-RU" dirty="0">
                <a:solidFill>
                  <a:schemeClr val="tx1"/>
                </a:solidFill>
              </a:rPr>
              <a:t>, коли </a:t>
            </a:r>
            <a:r>
              <a:rPr lang="ru-RU" dirty="0" err="1">
                <a:solidFill>
                  <a:schemeClr val="tx1"/>
                </a:solidFill>
              </a:rPr>
              <a:t>їх</a:t>
            </a:r>
            <a:r>
              <a:rPr lang="ru-RU" dirty="0">
                <a:solidFill>
                  <a:schemeClr val="tx1"/>
                </a:solidFill>
              </a:rPr>
              <a:t> </a:t>
            </a:r>
            <a:r>
              <a:rPr lang="ru-RU" dirty="0" err="1">
                <a:solidFill>
                  <a:schemeClr val="tx1"/>
                </a:solidFill>
              </a:rPr>
              <a:t>торгова</a:t>
            </a:r>
            <a:r>
              <a:rPr lang="ru-RU" dirty="0">
                <a:solidFill>
                  <a:schemeClr val="tx1"/>
                </a:solidFill>
              </a:rPr>
              <a:t> </a:t>
            </a:r>
            <a:r>
              <a:rPr lang="ru-RU" dirty="0" err="1">
                <a:solidFill>
                  <a:schemeClr val="tx1"/>
                </a:solidFill>
              </a:rPr>
              <a:t>політика</a:t>
            </a:r>
            <a:r>
              <a:rPr lang="ru-RU" dirty="0">
                <a:solidFill>
                  <a:schemeClr val="tx1"/>
                </a:solidFill>
              </a:rPr>
              <a:t> </a:t>
            </a:r>
            <a:r>
              <a:rPr lang="ru-RU" dirty="0" err="1">
                <a:solidFill>
                  <a:schemeClr val="tx1"/>
                </a:solidFill>
              </a:rPr>
              <a:t>має</a:t>
            </a:r>
            <a:r>
              <a:rPr lang="ru-RU" dirty="0">
                <a:solidFill>
                  <a:schemeClr val="tx1"/>
                </a:solidFill>
              </a:rPr>
              <a:t> характер </a:t>
            </a:r>
            <a:r>
              <a:rPr lang="ru-RU" dirty="0" err="1">
                <a:solidFill>
                  <a:schemeClr val="tx1"/>
                </a:solidFill>
              </a:rPr>
              <a:t>повного</a:t>
            </a:r>
            <a:r>
              <a:rPr lang="ru-RU" dirty="0">
                <a:solidFill>
                  <a:schemeClr val="tx1"/>
                </a:solidFill>
              </a:rPr>
              <a:t> </a:t>
            </a:r>
            <a:r>
              <a:rPr lang="ru-RU" dirty="0" err="1">
                <a:solidFill>
                  <a:schemeClr val="tx1"/>
                </a:solidFill>
              </a:rPr>
              <a:t>чи</a:t>
            </a:r>
            <a:r>
              <a:rPr lang="ru-RU" dirty="0">
                <a:solidFill>
                  <a:schemeClr val="tx1"/>
                </a:solidFill>
              </a:rPr>
              <a:t> </a:t>
            </a:r>
            <a:r>
              <a:rPr lang="ru-RU" dirty="0" err="1">
                <a:solidFill>
                  <a:schemeClr val="tx1"/>
                </a:solidFill>
              </a:rPr>
              <a:t>часткового</a:t>
            </a:r>
            <a:r>
              <a:rPr lang="ru-RU" dirty="0">
                <a:solidFill>
                  <a:schemeClr val="tx1"/>
                </a:solidFill>
              </a:rPr>
              <a:t> </a:t>
            </a:r>
            <a:r>
              <a:rPr lang="ru-RU" dirty="0" err="1">
                <a:solidFill>
                  <a:schemeClr val="tx1"/>
                </a:solidFill>
              </a:rPr>
              <a:t>протекціонізму</a:t>
            </a:r>
            <a:r>
              <a:rPr lang="ru-RU" dirty="0">
                <a:solidFill>
                  <a:schemeClr val="tx1"/>
                </a:solidFill>
              </a:rPr>
              <a:t>.</a:t>
            </a:r>
          </a:p>
          <a:p>
            <a:pPr algn="just"/>
            <a:r>
              <a:rPr lang="ru-RU" dirty="0">
                <a:solidFill>
                  <a:schemeClr val="tx1"/>
                </a:solidFill>
              </a:rPr>
              <a:t>3. </a:t>
            </a:r>
            <a:r>
              <a:rPr lang="ru-RU" dirty="0" err="1">
                <a:solidFill>
                  <a:schemeClr val="tx1"/>
                </a:solidFill>
              </a:rPr>
              <a:t>Міжнародний</a:t>
            </a:r>
            <a:r>
              <a:rPr lang="ru-RU" dirty="0">
                <a:solidFill>
                  <a:schemeClr val="tx1"/>
                </a:solidFill>
              </a:rPr>
              <a:t> </a:t>
            </a:r>
            <a:r>
              <a:rPr lang="ru-RU" dirty="0" err="1">
                <a:solidFill>
                  <a:schemeClr val="tx1"/>
                </a:solidFill>
              </a:rPr>
              <a:t>економічний</a:t>
            </a:r>
            <a:r>
              <a:rPr lang="ru-RU" dirty="0">
                <a:solidFill>
                  <a:schemeClr val="tx1"/>
                </a:solidFill>
              </a:rPr>
              <a:t> порядок, </a:t>
            </a:r>
            <a:r>
              <a:rPr lang="ru-RU" dirty="0" err="1">
                <a:solidFill>
                  <a:schemeClr val="tx1"/>
                </a:solidFill>
              </a:rPr>
              <a:t>який</a:t>
            </a:r>
            <a:r>
              <a:rPr lang="ru-RU" dirty="0">
                <a:solidFill>
                  <a:schemeClr val="tx1"/>
                </a:solidFill>
              </a:rPr>
              <a:t>, на думку </a:t>
            </a:r>
            <a:r>
              <a:rPr lang="ru-RU" dirty="0" err="1">
                <a:solidFill>
                  <a:schemeClr val="tx1"/>
                </a:solidFill>
              </a:rPr>
              <a:t>політичних</a:t>
            </a:r>
            <a:r>
              <a:rPr lang="ru-RU" dirty="0">
                <a:solidFill>
                  <a:schemeClr val="tx1"/>
                </a:solidFill>
              </a:rPr>
              <a:t> </a:t>
            </a:r>
            <a:r>
              <a:rPr lang="ru-RU" dirty="0" err="1">
                <a:solidFill>
                  <a:schemeClr val="tx1"/>
                </a:solidFill>
              </a:rPr>
              <a:t>лідерів</a:t>
            </a:r>
            <a:r>
              <a:rPr lang="ru-RU" dirty="0">
                <a:solidFill>
                  <a:schemeClr val="tx1"/>
                </a:solidFill>
              </a:rPr>
              <a:t> </a:t>
            </a:r>
            <a:r>
              <a:rPr lang="ru-RU" dirty="0" err="1">
                <a:solidFill>
                  <a:schemeClr val="tx1"/>
                </a:solidFill>
              </a:rPr>
              <a:t>цілої</a:t>
            </a:r>
            <a:r>
              <a:rPr lang="ru-RU" dirty="0">
                <a:solidFill>
                  <a:schemeClr val="tx1"/>
                </a:solidFill>
              </a:rPr>
              <a:t> низки держав </a:t>
            </a:r>
            <a:r>
              <a:rPr lang="ru-RU" dirty="0" err="1">
                <a:solidFill>
                  <a:schemeClr val="tx1"/>
                </a:solidFill>
              </a:rPr>
              <a:t>світу</a:t>
            </a:r>
            <a:r>
              <a:rPr lang="ru-RU" dirty="0">
                <a:solidFill>
                  <a:schemeClr val="tx1"/>
                </a:solidFill>
              </a:rPr>
              <a:t>, </a:t>
            </a:r>
            <a:r>
              <a:rPr lang="ru-RU" dirty="0" err="1">
                <a:solidFill>
                  <a:schemeClr val="tx1"/>
                </a:solidFill>
              </a:rPr>
              <a:t>дискримінує</a:t>
            </a:r>
            <a:r>
              <a:rPr lang="ru-RU" dirty="0">
                <a:solidFill>
                  <a:schemeClr val="tx1"/>
                </a:solidFill>
              </a:rPr>
              <a:t> </a:t>
            </a:r>
            <a:r>
              <a:rPr lang="ru-RU" dirty="0" err="1">
                <a:solidFill>
                  <a:schemeClr val="tx1"/>
                </a:solidFill>
              </a:rPr>
              <a:t>їхніх</a:t>
            </a:r>
            <a:r>
              <a:rPr lang="ru-RU" dirty="0">
                <a:solidFill>
                  <a:schemeClr val="tx1"/>
                </a:solidFill>
              </a:rPr>
              <a:t> </a:t>
            </a:r>
            <a:r>
              <a:rPr lang="ru-RU" dirty="0" err="1">
                <a:solidFill>
                  <a:schemeClr val="tx1"/>
                </a:solidFill>
              </a:rPr>
              <a:t>національних</a:t>
            </a:r>
            <a:r>
              <a:rPr lang="ru-RU" dirty="0">
                <a:solidFill>
                  <a:schemeClr val="tx1"/>
                </a:solidFill>
              </a:rPr>
              <a:t> </a:t>
            </a:r>
            <a:r>
              <a:rPr lang="ru-RU" dirty="0" err="1">
                <a:solidFill>
                  <a:schemeClr val="tx1"/>
                </a:solidFill>
              </a:rPr>
              <a:t>виробників</a:t>
            </a:r>
            <a:r>
              <a:rPr lang="ru-RU" dirty="0">
                <a:solidFill>
                  <a:schemeClr val="tx1"/>
                </a:solidFill>
              </a:rPr>
              <a:t> та ставить </a:t>
            </a:r>
            <a:r>
              <a:rPr lang="ru-RU" dirty="0" err="1">
                <a:solidFill>
                  <a:schemeClr val="tx1"/>
                </a:solidFill>
              </a:rPr>
              <a:t>останніх</a:t>
            </a:r>
            <a:r>
              <a:rPr lang="ru-RU" dirty="0">
                <a:solidFill>
                  <a:schemeClr val="tx1"/>
                </a:solidFill>
              </a:rPr>
              <a:t> у наперед </a:t>
            </a:r>
            <a:r>
              <a:rPr lang="ru-RU" dirty="0" err="1">
                <a:solidFill>
                  <a:schemeClr val="tx1"/>
                </a:solidFill>
              </a:rPr>
              <a:t>незручне</a:t>
            </a:r>
            <a:r>
              <a:rPr lang="ru-RU" dirty="0">
                <a:solidFill>
                  <a:schemeClr val="tx1"/>
                </a:solidFill>
              </a:rPr>
              <a:t> становище.</a:t>
            </a:r>
          </a:p>
          <a:p>
            <a:endParaRPr lang="uk-UA" dirty="0"/>
          </a:p>
        </p:txBody>
      </p:sp>
      <p:sp>
        <p:nvSpPr>
          <p:cNvPr id="6" name="Місце для вмісту 5">
            <a:extLst>
              <a:ext uri="{FF2B5EF4-FFF2-40B4-BE49-F238E27FC236}">
                <a16:creationId xmlns:a16="http://schemas.microsoft.com/office/drawing/2014/main" id="{279892A2-D92B-4213-A5C1-03A920793B42}"/>
              </a:ext>
            </a:extLst>
          </p:cNvPr>
          <p:cNvSpPr>
            <a:spLocks noGrp="1"/>
          </p:cNvSpPr>
          <p:nvPr>
            <p:ph sz="half" idx="2"/>
          </p:nvPr>
        </p:nvSpPr>
        <p:spPr>
          <a:xfrm>
            <a:off x="6267612" y="807720"/>
            <a:ext cx="5406228" cy="5273040"/>
          </a:xfrm>
        </p:spPr>
        <p:txBody>
          <a:bodyPr>
            <a:normAutofit fontScale="92500" lnSpcReduction="20000"/>
          </a:bodyPr>
          <a:lstStyle/>
          <a:p>
            <a:pPr algn="just"/>
            <a:r>
              <a:rPr lang="uk-UA" b="1" dirty="0">
                <a:solidFill>
                  <a:schemeClr val="tx1"/>
                </a:solidFill>
              </a:rPr>
              <a:t>Ідеологічні конфлікти </a:t>
            </a:r>
            <a:r>
              <a:rPr lang="uk-UA" dirty="0">
                <a:solidFill>
                  <a:schemeClr val="tx1"/>
                </a:solidFill>
              </a:rPr>
              <a:t>виявляються у ворожнечі між народами і державами, причиною якої є несумісність домінуючих систем цінностей, поглядів на суспільство та світ. Несумісність панівних ідеологій позначається на настроях широких кіл громадян, позиціях політичних партій і рухів, владних елітах конкуруючих між собою держав світу. Вона стає причиною ворожості у стосунках між державами, а у випадку прямого зіткнення між ними надає боротьбі антагоністичного характеру. На цій обставині наголошував Р. </a:t>
            </a:r>
            <a:r>
              <a:rPr lang="uk-UA" dirty="0" err="1">
                <a:solidFill>
                  <a:schemeClr val="tx1"/>
                </a:solidFill>
              </a:rPr>
              <a:t>Арон</a:t>
            </a:r>
            <a:r>
              <a:rPr lang="uk-UA" dirty="0">
                <a:solidFill>
                  <a:schemeClr val="tx1"/>
                </a:solidFill>
              </a:rPr>
              <a:t>, стверджуючи, що війни в умовах ідеологічного </a:t>
            </a:r>
            <a:r>
              <a:rPr lang="uk-UA" dirty="0" err="1">
                <a:solidFill>
                  <a:schemeClr val="tx1"/>
                </a:solidFill>
              </a:rPr>
              <a:t>гетерогенізму</a:t>
            </a:r>
            <a:r>
              <a:rPr lang="uk-UA" dirty="0">
                <a:solidFill>
                  <a:schemeClr val="tx1"/>
                </a:solidFill>
              </a:rPr>
              <a:t> завжди провадяться з метою повного знищення противника. Владні еліти воюючих держав не зупиняються ні перед </a:t>
            </a:r>
            <a:r>
              <a:rPr lang="uk-UA" dirty="0" err="1">
                <a:solidFill>
                  <a:schemeClr val="tx1"/>
                </a:solidFill>
              </a:rPr>
              <a:t>будьякими</a:t>
            </a:r>
            <a:r>
              <a:rPr lang="uk-UA" dirty="0">
                <a:solidFill>
                  <a:schemeClr val="tx1"/>
                </a:solidFill>
              </a:rPr>
              <a:t> (навіть морально сумнівними) засобами для досягнення тріумфу. Вважаючи свою боротьбу справедливою, вони можуть </a:t>
            </a:r>
            <a:r>
              <a:rPr lang="uk-UA" dirty="0" err="1">
                <a:solidFill>
                  <a:schemeClr val="tx1"/>
                </a:solidFill>
              </a:rPr>
              <a:t>задовольнитись</a:t>
            </a:r>
            <a:r>
              <a:rPr lang="uk-UA" dirty="0">
                <a:solidFill>
                  <a:schemeClr val="tx1"/>
                </a:solidFill>
              </a:rPr>
              <a:t> лише повною катастрофою ворога та його моральним приниженням.</a:t>
            </a:r>
          </a:p>
        </p:txBody>
      </p:sp>
    </p:spTree>
    <p:extLst>
      <p:ext uri="{BB962C8B-B14F-4D97-AF65-F5344CB8AC3E}">
        <p14:creationId xmlns:p14="http://schemas.microsoft.com/office/powerpoint/2010/main" val="2863507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Місце для вмісту 8">
            <a:extLst>
              <a:ext uri="{FF2B5EF4-FFF2-40B4-BE49-F238E27FC236}">
                <a16:creationId xmlns:a16="http://schemas.microsoft.com/office/drawing/2014/main" id="{AC12F2B2-840C-4925-85B5-ACD502E501B2}"/>
              </a:ext>
            </a:extLst>
          </p:cNvPr>
          <p:cNvSpPr>
            <a:spLocks noGrp="1"/>
          </p:cNvSpPr>
          <p:nvPr>
            <p:ph idx="1"/>
          </p:nvPr>
        </p:nvSpPr>
        <p:spPr>
          <a:xfrm>
            <a:off x="701040" y="533400"/>
            <a:ext cx="10774680" cy="5775960"/>
          </a:xfrm>
        </p:spPr>
        <p:txBody>
          <a:bodyPr>
            <a:normAutofit/>
          </a:bodyPr>
          <a:lstStyle/>
          <a:p>
            <a:pPr algn="just"/>
            <a:r>
              <a:rPr lang="uk-UA" b="1" dirty="0">
                <a:solidFill>
                  <a:schemeClr val="tx1"/>
                </a:solidFill>
              </a:rPr>
              <a:t>Міжетнічні конфлікти </a:t>
            </a:r>
            <a:r>
              <a:rPr lang="uk-UA" dirty="0">
                <a:solidFill>
                  <a:schemeClr val="tx1"/>
                </a:solidFill>
              </a:rPr>
              <a:t>традиційно пов'язують із зіткненнями між представниками різних етнічних спільнот, організованими рухами, групами та навіть окремими особами. Конфліктність фактично закладена у взаємини між етносами в умовах їхнього сусідства в межах вузького географічного ареалу їх проживання. Зростання національної свідомості окремих осіб завжди пов'язане із самоідентифікацією, що є не лише ототожненням себе з певною етнічною групою, але й моральним виправданням зробленого вибору, який полягає у підкресленні моральної вищості обраної особою етнічної групи, порівняно з іншими, котрі в її очах представляються </a:t>
            </a:r>
            <a:r>
              <a:rPr lang="uk-UA" dirty="0" err="1">
                <a:solidFill>
                  <a:schemeClr val="tx1"/>
                </a:solidFill>
              </a:rPr>
              <a:t>примітивнішими</a:t>
            </a:r>
            <a:r>
              <a:rPr lang="uk-UA" dirty="0">
                <a:solidFill>
                  <a:schemeClr val="tx1"/>
                </a:solidFill>
              </a:rPr>
              <a:t> чи отримують певний відтінок негативності. Тобто взаємини між представниками різних етносів завжди містять значний елемент т. зв. побутового націоналізму, який переважно є пасивним не-сприйняттям особою представників інших етнічних груп.</a:t>
            </a:r>
          </a:p>
          <a:p>
            <a:pPr algn="just"/>
            <a:r>
              <a:rPr lang="uk-UA" dirty="0">
                <a:solidFill>
                  <a:schemeClr val="tx1"/>
                </a:solidFill>
              </a:rPr>
              <a:t>Переростання міжетнічних конфліктів у гострі зіткнення між окремими особами, громадськими рухами і навіть державами свідчить про процес політизації взаємин між етносами. Формування і ріст впливу національно-визвольних рухів та втручання іноземних держав сприяє радикалізації позицій представників етнічних груп та наростанню антагоністичності їх поведінки. Усе це породжує гострі конфлікти, як правило, пов'язані зі збройними конфліктами та супутніми їм етнічними чистками.</a:t>
            </a:r>
          </a:p>
          <a:p>
            <a:pPr algn="just"/>
            <a:endParaRPr lang="uk-UA" dirty="0">
              <a:solidFill>
                <a:schemeClr val="tx1"/>
              </a:solidFill>
            </a:endParaRPr>
          </a:p>
        </p:txBody>
      </p:sp>
    </p:spTree>
    <p:extLst>
      <p:ext uri="{BB962C8B-B14F-4D97-AF65-F5344CB8AC3E}">
        <p14:creationId xmlns:p14="http://schemas.microsoft.com/office/powerpoint/2010/main" val="637388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4DDFFB1A-031E-4E18-B936-16EB35F26B11}"/>
              </a:ext>
            </a:extLst>
          </p:cNvPr>
          <p:cNvSpPr>
            <a:spLocks noGrp="1"/>
          </p:cNvSpPr>
          <p:nvPr>
            <p:ph idx="1"/>
          </p:nvPr>
        </p:nvSpPr>
        <p:spPr>
          <a:xfrm>
            <a:off x="594360" y="518160"/>
            <a:ext cx="11049000" cy="5699760"/>
          </a:xfrm>
        </p:spPr>
        <p:txBody>
          <a:bodyPr>
            <a:normAutofit fontScale="85000" lnSpcReduction="20000"/>
          </a:bodyPr>
          <a:lstStyle/>
          <a:p>
            <a:pPr marL="45720" indent="0">
              <a:buNone/>
            </a:pPr>
            <a:r>
              <a:rPr lang="uk-UA" sz="3200" b="1" dirty="0">
                <a:solidFill>
                  <a:schemeClr val="accent1">
                    <a:lumMod val="50000"/>
                  </a:schemeClr>
                </a:solidFill>
              </a:rPr>
              <a:t>2. - Локальні конфлікти –</a:t>
            </a:r>
            <a:r>
              <a:rPr lang="uk-UA" sz="3200" dirty="0">
                <a:solidFill>
                  <a:schemeClr val="tx1"/>
                </a:solidFill>
              </a:rPr>
              <a:t> це ті для яких характерне поширення: </a:t>
            </a:r>
          </a:p>
          <a:p>
            <a:pPr marL="45720" indent="0" algn="just">
              <a:buNone/>
            </a:pPr>
            <a:r>
              <a:rPr lang="uk-UA" sz="3200" dirty="0">
                <a:solidFill>
                  <a:schemeClr val="tx1"/>
                </a:solidFill>
              </a:rPr>
              <a:t>1) у прикордонних районах суміжних держав (як, наприклад, Індо-Пакистанський конфлікт чи </a:t>
            </a:r>
            <a:r>
              <a:rPr lang="uk-UA" sz="3200" dirty="0" err="1">
                <a:solidFill>
                  <a:schemeClr val="tx1"/>
                </a:solidFill>
              </a:rPr>
              <a:t>Іраксько</a:t>
            </a:r>
            <a:r>
              <a:rPr lang="uk-UA" sz="3200" dirty="0">
                <a:solidFill>
                  <a:schemeClr val="tx1"/>
                </a:solidFill>
              </a:rPr>
              <a:t>-Іранська війна);</a:t>
            </a:r>
          </a:p>
          <a:p>
            <a:pPr marL="45720" indent="0" algn="just">
              <a:buNone/>
            </a:pPr>
            <a:r>
              <a:rPr lang="uk-UA" sz="3200" dirty="0">
                <a:solidFill>
                  <a:schemeClr val="tx1"/>
                </a:solidFill>
              </a:rPr>
              <a:t>2) в окремих невеликих географічних пунктах відносно їх приналежності (конфлікт між Великою Британією та Аргентиною за Фолклендські (Мальвінські) острови); </a:t>
            </a:r>
          </a:p>
          <a:p>
            <a:pPr marL="45720" indent="0" algn="just">
              <a:buNone/>
            </a:pPr>
            <a:r>
              <a:rPr lang="uk-UA" sz="3200" dirty="0">
                <a:solidFill>
                  <a:schemeClr val="tx1"/>
                </a:solidFill>
              </a:rPr>
              <a:t>3) на невеликих територіях конфліктуючих сторін (</a:t>
            </a:r>
            <a:r>
              <a:rPr lang="uk-UA" sz="3200" dirty="0" err="1">
                <a:solidFill>
                  <a:schemeClr val="tx1"/>
                </a:solidFill>
              </a:rPr>
              <a:t>арабо</a:t>
            </a:r>
            <a:r>
              <a:rPr lang="uk-UA" sz="3200" dirty="0">
                <a:solidFill>
                  <a:schemeClr val="tx1"/>
                </a:solidFill>
              </a:rPr>
              <a:t>-ізраїльські війни 50—70-х років </a:t>
            </a:r>
            <a:r>
              <a:rPr lang="en-US" sz="3200" dirty="0">
                <a:solidFill>
                  <a:schemeClr val="tx1"/>
                </a:solidFill>
              </a:rPr>
              <a:t>XX </a:t>
            </a:r>
            <a:r>
              <a:rPr lang="uk-UA" sz="3200" dirty="0">
                <a:solidFill>
                  <a:schemeClr val="tx1"/>
                </a:solidFill>
              </a:rPr>
              <a:t>ст.). </a:t>
            </a:r>
          </a:p>
          <a:p>
            <a:pPr marL="45720" indent="0" algn="just">
              <a:buNone/>
            </a:pPr>
            <a:r>
              <a:rPr lang="uk-UA" sz="3200" dirty="0">
                <a:solidFill>
                  <a:schemeClr val="tx1"/>
                </a:solidFill>
              </a:rPr>
              <a:t>Локальні конфлікти найбільш поширені в біполярних міжнародних системах. Таким конфліктам переважно властиві незначний обсяг ресурсів, що залучаються до боротьби, та спорадичність. Якщо вони відбуваються в прикордонних районах держав, то, як показує досвід, мають затяжний характер, але в усіх інших випадках минають блискавично. Локальні конфлікти за певних умов мають тенденцію до розширення масштабів та перетворення в більш небезпечні регіональні та глобальні.</a:t>
            </a:r>
          </a:p>
          <a:p>
            <a:endParaRPr lang="uk-UA" sz="3200" dirty="0">
              <a:solidFill>
                <a:schemeClr val="accent1">
                  <a:lumMod val="50000"/>
                </a:schemeClr>
              </a:solidFill>
            </a:endParaRPr>
          </a:p>
        </p:txBody>
      </p:sp>
    </p:spTree>
    <p:extLst>
      <p:ext uri="{BB962C8B-B14F-4D97-AF65-F5344CB8AC3E}">
        <p14:creationId xmlns:p14="http://schemas.microsoft.com/office/powerpoint/2010/main" val="4285940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Місце для вмісту 4">
            <a:extLst>
              <a:ext uri="{FF2B5EF4-FFF2-40B4-BE49-F238E27FC236}">
                <a16:creationId xmlns:a16="http://schemas.microsoft.com/office/drawing/2014/main" id="{80855441-4C5F-4FD0-9255-15A01CDAE126}"/>
              </a:ext>
            </a:extLst>
          </p:cNvPr>
          <p:cNvSpPr>
            <a:spLocks noGrp="1"/>
          </p:cNvSpPr>
          <p:nvPr>
            <p:ph sz="half" idx="1"/>
          </p:nvPr>
        </p:nvSpPr>
        <p:spPr>
          <a:xfrm>
            <a:off x="457200" y="655320"/>
            <a:ext cx="5440680" cy="5425439"/>
          </a:xfrm>
        </p:spPr>
        <p:txBody>
          <a:bodyPr>
            <a:normAutofit fontScale="85000" lnSpcReduction="20000"/>
          </a:bodyPr>
          <a:lstStyle/>
          <a:p>
            <a:pPr algn="just"/>
            <a:r>
              <a:rPr lang="uk-UA" sz="3300" b="1" dirty="0">
                <a:solidFill>
                  <a:schemeClr val="accent1">
                    <a:lumMod val="50000"/>
                  </a:schemeClr>
                </a:solidFill>
              </a:rPr>
              <a:t>- Регіональні конфлікти </a:t>
            </a:r>
            <a:r>
              <a:rPr lang="uk-UA" dirty="0">
                <a:solidFill>
                  <a:schemeClr val="tx1"/>
                </a:solidFill>
              </a:rPr>
              <a:t>отримують поширення в більшій частині країн регіону або охоплюють його повністю. Такого типу конфлікти характеризуються, на відміну від попередніх, великими обсягами залучених до боротьби ресурсів, та, як правило, середньою тривалістю. Існує два найбільш поширених варіанти їх виникнення: </a:t>
            </a:r>
          </a:p>
          <a:p>
            <a:pPr algn="just"/>
            <a:r>
              <a:rPr lang="uk-UA" dirty="0">
                <a:solidFill>
                  <a:schemeClr val="tx1"/>
                </a:solidFill>
              </a:rPr>
              <a:t>1) вибух локального конфлікту призводить до поступового втягнення третіх держав до нього, тим самим розширюючи не тільки склад учасників, але й його географічні межі та ресурсні масштаби. Прикладом такого конфлікту є Центральноамериканський 70—80-х років </a:t>
            </a:r>
            <a:r>
              <a:rPr lang="en-US" dirty="0">
                <a:solidFill>
                  <a:schemeClr val="tx1"/>
                </a:solidFill>
              </a:rPr>
              <a:t>XX </a:t>
            </a:r>
            <a:r>
              <a:rPr lang="uk-UA" dirty="0">
                <a:solidFill>
                  <a:schemeClr val="tx1"/>
                </a:solidFill>
              </a:rPr>
              <a:t>ст., у який у той чи інший спосіб втягнулись усі держави регіону, а також опосередковано США, СРСР та Куба; </a:t>
            </a:r>
          </a:p>
          <a:p>
            <a:pPr algn="just"/>
            <a:r>
              <a:rPr lang="uk-UA" dirty="0">
                <a:solidFill>
                  <a:schemeClr val="tx1"/>
                </a:solidFill>
              </a:rPr>
              <a:t>2) держави регіону задовго до виникнення конфлікту групуються у складі ворогуючих коаліцій, які в момент вибуху конфлікту одразу вступають у боротьбу згідно з наперед розробленими планами, як, власне, вибухнули обидві світові війни.</a:t>
            </a:r>
          </a:p>
          <a:p>
            <a:pPr algn="just"/>
            <a:endParaRPr lang="uk-UA" dirty="0">
              <a:solidFill>
                <a:schemeClr val="tx1"/>
              </a:solidFill>
            </a:endParaRPr>
          </a:p>
        </p:txBody>
      </p:sp>
      <p:sp>
        <p:nvSpPr>
          <p:cNvPr id="6" name="Місце для вмісту 5">
            <a:extLst>
              <a:ext uri="{FF2B5EF4-FFF2-40B4-BE49-F238E27FC236}">
                <a16:creationId xmlns:a16="http://schemas.microsoft.com/office/drawing/2014/main" id="{A19C04D3-5102-460D-BE2A-4EAE93B06413}"/>
              </a:ext>
            </a:extLst>
          </p:cNvPr>
          <p:cNvSpPr>
            <a:spLocks noGrp="1"/>
          </p:cNvSpPr>
          <p:nvPr>
            <p:ph sz="half" idx="2"/>
          </p:nvPr>
        </p:nvSpPr>
        <p:spPr>
          <a:xfrm>
            <a:off x="6267612" y="655320"/>
            <a:ext cx="5604348" cy="5425440"/>
          </a:xfrm>
        </p:spPr>
        <p:txBody>
          <a:bodyPr>
            <a:normAutofit fontScale="85000" lnSpcReduction="20000"/>
          </a:bodyPr>
          <a:lstStyle/>
          <a:p>
            <a:pPr algn="just"/>
            <a:r>
              <a:rPr lang="uk-UA" sz="3300" b="1" dirty="0">
                <a:solidFill>
                  <a:schemeClr val="accent1">
                    <a:lumMod val="50000"/>
                  </a:schemeClr>
                </a:solidFill>
              </a:rPr>
              <a:t>- Глобальні конфлікти, </a:t>
            </a:r>
            <a:r>
              <a:rPr lang="uk-UA" dirty="0">
                <a:solidFill>
                  <a:schemeClr val="tx1"/>
                </a:solidFill>
              </a:rPr>
              <a:t>або світові війни, охоплюють практично весь світ, оскільки, якщо непрямо, то, принаймні, опосередковано зачіпають усі регіони, всі країни світу, навіть в тому випадку, коли вони не беруть безпосередньої участі у воєнних діях. Такі конфлікти характеризуються величезними територіальними та ресурсними масштабами боротьби між коаліціями, що </a:t>
            </a:r>
            <a:r>
              <a:rPr lang="uk-UA" dirty="0" err="1">
                <a:solidFill>
                  <a:schemeClr val="tx1"/>
                </a:solidFill>
              </a:rPr>
              <a:t>протистоять</a:t>
            </a:r>
            <a:r>
              <a:rPr lang="uk-UA" dirty="0">
                <a:solidFill>
                  <a:schemeClr val="tx1"/>
                </a:solidFill>
              </a:rPr>
              <a:t> одна одній. Вони, як правило, також є середньо-тривалими. Світові війни, як правило, виникають у мультиполярній міжнародній системі та пов'язані, як було показано вище з дисбалансом могутності провідних держав світу та коаліцій, котрі вони очолюють. </a:t>
            </a:r>
          </a:p>
          <a:p>
            <a:pPr algn="just"/>
            <a:r>
              <a:rPr lang="uk-UA" dirty="0">
                <a:solidFill>
                  <a:schemeClr val="tx1"/>
                </a:solidFill>
              </a:rPr>
              <a:t>Міжнародні конфлікти такого типу практично завжди виникають шляхом ескалації від локального до глобального рівнів. Так, Перша світова війна розвивалась від локального конфлікту між Австро-Угорщиною та Сербією, а Друга – від такого ж конфлікту між Німеччиною та Польщею.</a:t>
            </a:r>
          </a:p>
          <a:p>
            <a:endParaRPr lang="uk-UA" dirty="0">
              <a:solidFill>
                <a:schemeClr val="tx1"/>
              </a:solidFill>
            </a:endParaRPr>
          </a:p>
        </p:txBody>
      </p:sp>
    </p:spTree>
    <p:extLst>
      <p:ext uri="{BB962C8B-B14F-4D97-AF65-F5344CB8AC3E}">
        <p14:creationId xmlns:p14="http://schemas.microsoft.com/office/powerpoint/2010/main" val="1659436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1338E6C3-34F2-4651-A14A-4CD6BEEC1415}"/>
              </a:ext>
            </a:extLst>
          </p:cNvPr>
          <p:cNvSpPr>
            <a:spLocks noGrp="1"/>
          </p:cNvSpPr>
          <p:nvPr>
            <p:ph sz="half" idx="1"/>
          </p:nvPr>
        </p:nvSpPr>
        <p:spPr>
          <a:xfrm>
            <a:off x="228599" y="518160"/>
            <a:ext cx="11521441" cy="6019800"/>
          </a:xfrm>
        </p:spPr>
        <p:txBody>
          <a:bodyPr numCol="3">
            <a:normAutofit fontScale="77500" lnSpcReduction="20000"/>
          </a:bodyPr>
          <a:lstStyle/>
          <a:p>
            <a:pPr indent="0" algn="just">
              <a:lnSpc>
                <a:spcPts val="1800"/>
              </a:lnSpc>
              <a:buNone/>
            </a:pPr>
            <a:r>
              <a:rPr lang="uk-UA" sz="3200" dirty="0">
                <a:solidFill>
                  <a:schemeClr val="accent1">
                    <a:lumMod val="50000"/>
                  </a:schemeClr>
                </a:solidFill>
              </a:rPr>
              <a:t>3. </a:t>
            </a:r>
            <a:r>
              <a:rPr lang="ru-RU" sz="1800" b="1" dirty="0" err="1">
                <a:solidFill>
                  <a:schemeClr val="tx1"/>
                </a:solidFill>
                <a:effectLst/>
                <a:latin typeface="Times New Roman" panose="02020603050405020304" pitchFamily="18" charset="0"/>
                <a:ea typeface="Times New Roman" panose="02020603050405020304" pitchFamily="18" charset="0"/>
              </a:rPr>
              <a:t>Двосторонні</a:t>
            </a:r>
            <a:r>
              <a:rPr lang="ru-RU" sz="1800" b="1" dirty="0">
                <a:solidFill>
                  <a:schemeClr val="tx1"/>
                </a:solidFill>
                <a:effectLst/>
                <a:latin typeface="Times New Roman" panose="02020603050405020304" pitchFamily="18" charset="0"/>
                <a:ea typeface="Times New Roman" panose="02020603050405020304" pitchFamily="18" charset="0"/>
              </a:rPr>
              <a:t> </a:t>
            </a:r>
            <a:r>
              <a:rPr lang="ru-RU" sz="1800" b="1" dirty="0" err="1">
                <a:solidFill>
                  <a:schemeClr val="tx1"/>
                </a:solidFill>
                <a:effectLst/>
                <a:latin typeface="Times New Roman" panose="02020603050405020304" pitchFamily="18" charset="0"/>
                <a:ea typeface="Times New Roman" panose="02020603050405020304" pitchFamily="18" charset="0"/>
              </a:rPr>
              <a:t>конфлікти</a:t>
            </a:r>
            <a:r>
              <a:rPr lang="ru-RU" sz="1800" dirty="0">
                <a:solidFill>
                  <a:schemeClr val="tx1"/>
                </a:solidFill>
                <a:effectLst/>
                <a:latin typeface="Times New Roman" panose="02020603050405020304" pitchFamily="18" charset="0"/>
                <a:ea typeface="Times New Roman" panose="02020603050405020304" pitchFamily="18" charset="0"/>
              </a:rPr>
              <a:t>, як правило, </a:t>
            </a:r>
            <a:r>
              <a:rPr lang="ru-RU" sz="1800" dirty="0" err="1">
                <a:solidFill>
                  <a:schemeClr val="tx1"/>
                </a:solidFill>
                <a:effectLst/>
                <a:latin typeface="Times New Roman" panose="02020603050405020304" pitchFamily="18" charset="0"/>
                <a:ea typeface="Times New Roman" panose="02020603050405020304" pitchFamily="18" charset="0"/>
              </a:rPr>
              <a:t>випливають</a:t>
            </a:r>
            <a:r>
              <a:rPr lang="ru-RU" sz="1800" dirty="0">
                <a:solidFill>
                  <a:schemeClr val="tx1"/>
                </a:solidFill>
                <a:effectLst/>
                <a:latin typeface="Times New Roman" panose="02020603050405020304" pitchFamily="18" charset="0"/>
                <a:ea typeface="Times New Roman" panose="02020603050405020304" pitchFamily="18" charset="0"/>
              </a:rPr>
              <a:t> з </a:t>
            </a:r>
            <a:r>
              <a:rPr lang="ru-RU" sz="1800" dirty="0" err="1">
                <a:solidFill>
                  <a:schemeClr val="tx1"/>
                </a:solidFill>
                <a:effectLst/>
                <a:latin typeface="Times New Roman" panose="02020603050405020304" pitchFamily="18" charset="0"/>
                <a:ea typeface="Times New Roman" panose="02020603050405020304" pitchFamily="18" charset="0"/>
              </a:rPr>
              <a:t>територіальних</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етнічних</a:t>
            </a:r>
            <a:r>
              <a:rPr lang="ru-RU" sz="1800" dirty="0">
                <a:solidFill>
                  <a:schemeClr val="tx1"/>
                </a:solidFill>
                <a:effectLst/>
                <a:latin typeface="Times New Roman" panose="02020603050405020304" pitchFamily="18" charset="0"/>
                <a:ea typeface="Times New Roman" panose="02020603050405020304" pitchFamily="18" charset="0"/>
              </a:rPr>
              <a:t> та </a:t>
            </a:r>
            <a:r>
              <a:rPr lang="ru-RU" sz="1800" dirty="0" err="1">
                <a:solidFill>
                  <a:schemeClr val="tx1"/>
                </a:solidFill>
                <a:effectLst/>
                <a:latin typeface="Times New Roman" panose="02020603050405020304" pitchFamily="18" charset="0"/>
                <a:ea typeface="Times New Roman" panose="02020603050405020304" pitchFamily="18" charset="0"/>
              </a:rPr>
              <a:t>релігійних</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протиріч</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що</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виникають</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між</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суміжними</a:t>
            </a:r>
            <a:r>
              <a:rPr lang="ru-RU" sz="1800" dirty="0">
                <a:solidFill>
                  <a:schemeClr val="tx1"/>
                </a:solidFill>
                <a:effectLst/>
                <a:latin typeface="Times New Roman" panose="02020603050405020304" pitchFamily="18" charset="0"/>
                <a:ea typeface="Times New Roman" panose="02020603050405020304" pitchFamily="18" charset="0"/>
              </a:rPr>
              <a:t> державами, тому вони </a:t>
            </a:r>
            <a:r>
              <a:rPr lang="ru-RU" sz="1800" dirty="0" err="1">
                <a:solidFill>
                  <a:schemeClr val="tx1"/>
                </a:solidFill>
                <a:effectLst/>
                <a:latin typeface="Times New Roman" panose="02020603050405020304" pitchFamily="18" charset="0"/>
                <a:ea typeface="Times New Roman" panose="02020603050405020304" pitchFamily="18" charset="0"/>
              </a:rPr>
              <a:t>переважно</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мають</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локальний</a:t>
            </a:r>
            <a:r>
              <a:rPr lang="ru-RU" sz="1800" dirty="0">
                <a:solidFill>
                  <a:schemeClr val="tx1"/>
                </a:solidFill>
                <a:effectLst/>
                <a:latin typeface="Times New Roman" panose="02020603050405020304" pitchFamily="18" charset="0"/>
                <a:ea typeface="Times New Roman" panose="02020603050405020304" pitchFamily="18" charset="0"/>
              </a:rPr>
              <a:t> і </a:t>
            </a:r>
            <a:r>
              <a:rPr lang="ru-RU" sz="1800" dirty="0" err="1">
                <a:solidFill>
                  <a:schemeClr val="tx1"/>
                </a:solidFill>
                <a:effectLst/>
                <a:latin typeface="Times New Roman" panose="02020603050405020304" pitchFamily="18" charset="0"/>
                <a:ea typeface="Times New Roman" panose="02020603050405020304" pitchFamily="18" charset="0"/>
              </a:rPr>
              <a:t>затяжний</a:t>
            </a:r>
            <a:r>
              <a:rPr lang="ru-RU" sz="1800" dirty="0">
                <a:solidFill>
                  <a:schemeClr val="tx1"/>
                </a:solidFill>
                <a:effectLst/>
                <a:latin typeface="Times New Roman" panose="02020603050405020304" pitchFamily="18" charset="0"/>
                <a:ea typeface="Times New Roman" panose="02020603050405020304" pitchFamily="18" charset="0"/>
              </a:rPr>
              <a:t> характер. В </a:t>
            </a:r>
            <a:r>
              <a:rPr lang="ru-RU" sz="1800" dirty="0" err="1">
                <a:solidFill>
                  <a:schemeClr val="tx1"/>
                </a:solidFill>
                <a:effectLst/>
                <a:latin typeface="Times New Roman" panose="02020603050405020304" pitchFamily="18" charset="0"/>
                <a:ea typeface="Times New Roman" panose="02020603050405020304" pitchFamily="18" charset="0"/>
              </a:rPr>
              <a:t>окремих</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випадках</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двосторонні</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конфлікти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також</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можуть</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відбуватися</a:t>
            </a:r>
            <a:r>
              <a:rPr lang="ru-RU" sz="1800" dirty="0">
                <a:solidFill>
                  <a:schemeClr val="tx1"/>
                </a:solidFill>
                <a:effectLst/>
                <a:latin typeface="Times New Roman" panose="02020603050405020304" pitchFamily="18" charset="0"/>
                <a:ea typeface="Times New Roman" panose="02020603050405020304" pitchFamily="18" charset="0"/>
              </a:rPr>
              <a:t> на </a:t>
            </a:r>
            <a:r>
              <a:rPr lang="ru-RU" sz="1800" dirty="0" err="1">
                <a:solidFill>
                  <a:schemeClr val="tx1"/>
                </a:solidFill>
                <a:effectLst/>
                <a:latin typeface="Times New Roman" panose="02020603050405020304" pitchFamily="18" charset="0"/>
                <a:ea typeface="Times New Roman" panose="02020603050405020304" pitchFamily="18" charset="0"/>
              </a:rPr>
              <a:t>міжрегіональному</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рівні</a:t>
            </a:r>
            <a:r>
              <a:rPr lang="ru-RU" sz="1800" dirty="0">
                <a:solidFill>
                  <a:schemeClr val="tx1"/>
                </a:solidFill>
                <a:effectLst/>
                <a:latin typeface="Times New Roman" panose="02020603050405020304" pitchFamily="18" charset="0"/>
                <a:ea typeface="Times New Roman" panose="02020603050405020304" pitchFamily="18" charset="0"/>
              </a:rPr>
              <a:t>, як, </a:t>
            </a:r>
            <a:r>
              <a:rPr lang="ru-RU" sz="1800" dirty="0" err="1">
                <a:solidFill>
                  <a:schemeClr val="tx1"/>
                </a:solidFill>
                <a:effectLst/>
                <a:latin typeface="Times New Roman" panose="02020603050405020304" pitchFamily="18" charset="0"/>
                <a:ea typeface="Times New Roman" panose="02020603050405020304" pitchFamily="18" charset="0"/>
              </a:rPr>
              <a:t>наприклад</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японсько-американська</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торгова</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війна</a:t>
            </a:r>
            <a:r>
              <a:rPr lang="ru-RU" sz="1800" dirty="0">
                <a:solidFill>
                  <a:schemeClr val="tx1"/>
                </a:solidFill>
                <a:effectLst/>
                <a:latin typeface="Times New Roman" panose="02020603050405020304" pitchFamily="18" charset="0"/>
                <a:ea typeface="Times New Roman" panose="02020603050405020304" pitchFamily="18" charset="0"/>
              </a:rPr>
              <a:t> 70—80-х </a:t>
            </a:r>
            <a:r>
              <a:rPr lang="ru-RU" sz="1800" dirty="0" err="1">
                <a:solidFill>
                  <a:schemeClr val="tx1"/>
                </a:solidFill>
                <a:effectLst/>
                <a:latin typeface="Times New Roman" panose="02020603050405020304" pitchFamily="18" charset="0"/>
                <a:ea typeface="Times New Roman" panose="02020603050405020304" pitchFamily="18" charset="0"/>
              </a:rPr>
              <a:t>років</a:t>
            </a:r>
            <a:r>
              <a:rPr lang="ru-RU" sz="1800" dirty="0">
                <a:solidFill>
                  <a:schemeClr val="tx1"/>
                </a:solidFill>
                <a:effectLst/>
                <a:latin typeface="Times New Roman" panose="02020603050405020304" pitchFamily="18" charset="0"/>
                <a:ea typeface="Times New Roman" panose="02020603050405020304" pitchFamily="18" charset="0"/>
              </a:rPr>
              <a:t> XX ст., </a:t>
            </a:r>
            <a:r>
              <a:rPr lang="ru-RU" sz="1800" dirty="0" err="1">
                <a:solidFill>
                  <a:schemeClr val="tx1"/>
                </a:solidFill>
                <a:effectLst/>
                <a:latin typeface="Times New Roman" panose="02020603050405020304" pitchFamily="18" charset="0"/>
                <a:ea typeface="Times New Roman" panose="02020603050405020304" pitchFamily="18" charset="0"/>
              </a:rPr>
              <a:t>або</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війна</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між</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Іспанією</a:t>
            </a:r>
            <a:r>
              <a:rPr lang="ru-RU" sz="1800" dirty="0">
                <a:solidFill>
                  <a:schemeClr val="tx1"/>
                </a:solidFill>
                <a:effectLst/>
                <a:latin typeface="Times New Roman" panose="02020603050405020304" pitchFamily="18" charset="0"/>
                <a:ea typeface="Times New Roman" panose="02020603050405020304" pitchFamily="18" charset="0"/>
              </a:rPr>
              <a:t> та США на початку XX ст. </a:t>
            </a:r>
            <a:endParaRPr lang="uk-UA" sz="1800" dirty="0">
              <a:solidFill>
                <a:schemeClr val="tx1"/>
              </a:solidFill>
              <a:latin typeface="Times New Roman" panose="02020603050405020304" pitchFamily="18" charset="0"/>
              <a:ea typeface="Times New Roman" panose="02020603050405020304" pitchFamily="18" charset="0"/>
            </a:endParaRPr>
          </a:p>
          <a:p>
            <a:pPr marL="514350" indent="-285750" algn="just">
              <a:lnSpc>
                <a:spcPts val="1800"/>
              </a:lnSpc>
              <a:buFontTx/>
              <a:buChar char="-"/>
            </a:pPr>
            <a:endParaRPr lang="uk-UA" sz="1800" b="1" dirty="0">
              <a:solidFill>
                <a:schemeClr val="tx1"/>
              </a:solidFill>
              <a:effectLst/>
              <a:latin typeface="Times New Roman" panose="02020603050405020304" pitchFamily="18" charset="0"/>
              <a:ea typeface="Times New Roman" panose="02020603050405020304" pitchFamily="18" charset="0"/>
            </a:endParaRPr>
          </a:p>
          <a:p>
            <a:pPr marL="514350" indent="-285750" algn="just">
              <a:lnSpc>
                <a:spcPts val="1800"/>
              </a:lnSpc>
              <a:buFontTx/>
              <a:buChar char="-"/>
            </a:pPr>
            <a:endParaRPr lang="uk-UA" sz="1800" b="1" dirty="0">
              <a:solidFill>
                <a:schemeClr val="tx1"/>
              </a:solidFill>
              <a:latin typeface="Times New Roman" panose="02020603050405020304" pitchFamily="18" charset="0"/>
              <a:ea typeface="Times New Roman" panose="02020603050405020304" pitchFamily="18" charset="0"/>
            </a:endParaRPr>
          </a:p>
          <a:p>
            <a:pPr marL="514350" indent="-285750" algn="just">
              <a:lnSpc>
                <a:spcPts val="1800"/>
              </a:lnSpc>
              <a:buFontTx/>
              <a:buChar char="-"/>
            </a:pPr>
            <a:endParaRPr lang="uk-UA" sz="1800" b="1" dirty="0">
              <a:solidFill>
                <a:schemeClr val="tx1"/>
              </a:solidFill>
              <a:effectLst/>
              <a:latin typeface="Times New Roman" panose="02020603050405020304" pitchFamily="18" charset="0"/>
              <a:ea typeface="Times New Roman" panose="02020603050405020304" pitchFamily="18" charset="0"/>
            </a:endParaRPr>
          </a:p>
          <a:p>
            <a:pPr marL="514350" indent="-285750" algn="just">
              <a:lnSpc>
                <a:spcPts val="1800"/>
              </a:lnSpc>
              <a:buFontTx/>
              <a:buChar char="-"/>
            </a:pPr>
            <a:endParaRPr lang="uk-UA" sz="1800" b="1" dirty="0">
              <a:solidFill>
                <a:schemeClr val="tx1"/>
              </a:solidFill>
              <a:latin typeface="Times New Roman" panose="02020603050405020304" pitchFamily="18" charset="0"/>
              <a:ea typeface="Times New Roman" panose="02020603050405020304" pitchFamily="18" charset="0"/>
            </a:endParaRPr>
          </a:p>
          <a:p>
            <a:pPr marL="514350" indent="-285750" algn="just">
              <a:lnSpc>
                <a:spcPts val="1800"/>
              </a:lnSpc>
              <a:buFontTx/>
              <a:buChar char="-"/>
            </a:pPr>
            <a:endParaRPr lang="uk-UA" sz="1800" b="1" dirty="0">
              <a:solidFill>
                <a:schemeClr val="tx1"/>
              </a:solidFill>
              <a:effectLst/>
              <a:latin typeface="Times New Roman" panose="02020603050405020304" pitchFamily="18" charset="0"/>
              <a:ea typeface="Times New Roman" panose="02020603050405020304" pitchFamily="18" charset="0"/>
            </a:endParaRPr>
          </a:p>
          <a:p>
            <a:pPr marL="514350" indent="-285750" algn="just">
              <a:lnSpc>
                <a:spcPts val="1800"/>
              </a:lnSpc>
              <a:buFontTx/>
              <a:buChar char="-"/>
            </a:pPr>
            <a:endParaRPr lang="uk-UA" sz="1800" b="1" dirty="0">
              <a:solidFill>
                <a:schemeClr val="tx1"/>
              </a:solidFill>
              <a:effectLst/>
              <a:latin typeface="Times New Roman" panose="02020603050405020304" pitchFamily="18" charset="0"/>
              <a:ea typeface="Times New Roman" panose="02020603050405020304" pitchFamily="18" charset="0"/>
            </a:endParaRPr>
          </a:p>
          <a:p>
            <a:pPr marL="514350" indent="-285750" algn="just">
              <a:lnSpc>
                <a:spcPts val="1800"/>
              </a:lnSpc>
              <a:buFontTx/>
              <a:buChar char="-"/>
            </a:pPr>
            <a:endParaRPr lang="uk-UA" sz="1800" b="1" dirty="0">
              <a:solidFill>
                <a:schemeClr val="tx1"/>
              </a:solidFill>
              <a:effectLst/>
              <a:latin typeface="Times New Roman" panose="02020603050405020304" pitchFamily="18" charset="0"/>
              <a:ea typeface="Times New Roman" panose="02020603050405020304" pitchFamily="18" charset="0"/>
            </a:endParaRPr>
          </a:p>
          <a:p>
            <a:pPr marL="514350" indent="-285750" algn="just">
              <a:lnSpc>
                <a:spcPts val="1800"/>
              </a:lnSpc>
              <a:buFontTx/>
              <a:buChar char="-"/>
            </a:pPr>
            <a:endParaRPr lang="uk-UA" sz="1800" b="1" dirty="0">
              <a:solidFill>
                <a:schemeClr val="tx1"/>
              </a:solidFill>
              <a:latin typeface="Times New Roman" panose="02020603050405020304" pitchFamily="18" charset="0"/>
              <a:ea typeface="Times New Roman" panose="02020603050405020304" pitchFamily="18" charset="0"/>
            </a:endParaRPr>
          </a:p>
          <a:p>
            <a:pPr marL="514350" indent="-285750" algn="just">
              <a:lnSpc>
                <a:spcPts val="1800"/>
              </a:lnSpc>
              <a:buFontTx/>
              <a:buChar char="-"/>
            </a:pPr>
            <a:r>
              <a:rPr lang="uk-UA" sz="1800" b="1" dirty="0">
                <a:solidFill>
                  <a:schemeClr val="tx1"/>
                </a:solidFill>
                <a:effectLst/>
                <a:latin typeface="Times New Roman" panose="02020603050405020304" pitchFamily="18" charset="0"/>
                <a:ea typeface="Times New Roman" panose="02020603050405020304" pitchFamily="18" charset="0"/>
              </a:rPr>
              <a:t>- </a:t>
            </a:r>
            <a:r>
              <a:rPr lang="ru-RU" sz="1800" b="1" dirty="0" err="1">
                <a:solidFill>
                  <a:schemeClr val="tx1"/>
                </a:solidFill>
                <a:effectLst/>
                <a:latin typeface="Times New Roman" panose="02020603050405020304" pitchFamily="18" charset="0"/>
                <a:ea typeface="Times New Roman" panose="02020603050405020304" pitchFamily="18" charset="0"/>
              </a:rPr>
              <a:t>Багатосторонні</a:t>
            </a:r>
            <a:r>
              <a:rPr lang="ru-RU" sz="1800" b="1" dirty="0">
                <a:solidFill>
                  <a:schemeClr val="tx1"/>
                </a:solidFill>
                <a:effectLst/>
                <a:latin typeface="Times New Roman" panose="02020603050405020304" pitchFamily="18" charset="0"/>
                <a:ea typeface="Times New Roman" panose="02020603050405020304" pitchFamily="18" charset="0"/>
              </a:rPr>
              <a:t> </a:t>
            </a:r>
            <a:r>
              <a:rPr lang="ru-RU" sz="1800" b="1" dirty="0" err="1">
                <a:solidFill>
                  <a:schemeClr val="tx1"/>
                </a:solidFill>
                <a:effectLst/>
                <a:latin typeface="Times New Roman" panose="02020603050405020304" pitchFamily="18" charset="0"/>
                <a:ea typeface="Times New Roman" panose="02020603050405020304" pitchFamily="18" charset="0"/>
              </a:rPr>
              <a:t>конфлікти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характеризуються</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хаотичним</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або</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поступовим</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втягненням</a:t>
            </a:r>
            <a:r>
              <a:rPr lang="ru-RU" sz="1800" dirty="0">
                <a:solidFill>
                  <a:schemeClr val="tx1"/>
                </a:solidFill>
                <a:effectLst/>
                <a:latin typeface="Times New Roman" panose="02020603050405020304" pitchFamily="18" charset="0"/>
                <a:ea typeface="Times New Roman" panose="02020603050405020304" pitchFamily="18" charset="0"/>
              </a:rPr>
              <a:t> держав у </a:t>
            </a:r>
            <a:r>
              <a:rPr lang="ru-RU" sz="1800" dirty="0" err="1">
                <a:solidFill>
                  <a:schemeClr val="tx1"/>
                </a:solidFill>
                <a:effectLst/>
                <a:latin typeface="Times New Roman" panose="02020603050405020304" pitchFamily="18" charset="0"/>
                <a:ea typeface="Times New Roman" panose="02020603050405020304" pitchFamily="18" charset="0"/>
              </a:rPr>
              <a:t>боротьбу</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між</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тими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чи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іншими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їх</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угрупованнями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спричиненими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переважно</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протиріччями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політичного</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економічного</a:t>
            </a:r>
            <a:r>
              <a:rPr lang="ru-RU" sz="1800" dirty="0">
                <a:solidFill>
                  <a:schemeClr val="tx1"/>
                </a:solidFill>
                <a:effectLst/>
                <a:latin typeface="Times New Roman" panose="02020603050405020304" pitchFamily="18" charset="0"/>
                <a:ea typeface="Times New Roman" panose="02020603050405020304" pitchFamily="18" charset="0"/>
              </a:rPr>
              <a:t> та </a:t>
            </a:r>
            <a:r>
              <a:rPr lang="ru-RU" sz="1800" dirty="0" err="1">
                <a:solidFill>
                  <a:schemeClr val="tx1"/>
                </a:solidFill>
                <a:effectLst/>
                <a:latin typeface="Times New Roman" panose="02020603050405020304" pitchFamily="18" charset="0"/>
                <a:ea typeface="Times New Roman" panose="02020603050405020304" pitchFamily="18" charset="0"/>
              </a:rPr>
              <a:t>військового</a:t>
            </a:r>
            <a:r>
              <a:rPr lang="ru-RU" sz="1800" dirty="0">
                <a:solidFill>
                  <a:schemeClr val="tx1"/>
                </a:solidFill>
                <a:effectLst/>
                <a:latin typeface="Times New Roman" panose="02020603050405020304" pitchFamily="18" charset="0"/>
                <a:ea typeface="Times New Roman" panose="02020603050405020304" pitchFamily="18" charset="0"/>
              </a:rPr>
              <a:t> характеру. Такого типу </a:t>
            </a:r>
            <a:r>
              <a:rPr lang="ru-RU" sz="1800" dirty="0" err="1">
                <a:solidFill>
                  <a:schemeClr val="tx1"/>
                </a:solidFill>
                <a:effectLst/>
                <a:latin typeface="Times New Roman" panose="02020603050405020304" pitchFamily="18" charset="0"/>
                <a:ea typeface="Times New Roman" panose="02020603050405020304" pitchFamily="18" charset="0"/>
              </a:rPr>
              <a:t>конфлікти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мають</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здебільшого</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регіональний</a:t>
            </a:r>
            <a:r>
              <a:rPr lang="ru-RU" sz="1800" dirty="0">
                <a:solidFill>
                  <a:schemeClr val="tx1"/>
                </a:solidFill>
                <a:effectLst/>
                <a:latin typeface="Times New Roman" panose="02020603050405020304" pitchFamily="18" charset="0"/>
                <a:ea typeface="Times New Roman" panose="02020603050405020304" pitchFamily="18" charset="0"/>
              </a:rPr>
              <a:t> масштаб та є </a:t>
            </a:r>
            <a:r>
              <a:rPr lang="ru-RU" sz="1800" dirty="0" err="1">
                <a:solidFill>
                  <a:schemeClr val="tx1"/>
                </a:solidFill>
                <a:effectLst/>
                <a:latin typeface="Times New Roman" panose="02020603050405020304" pitchFamily="18" charset="0"/>
                <a:ea typeface="Times New Roman" panose="02020603050405020304" pitchFamily="18" charset="0"/>
              </a:rPr>
              <a:t>середньотривалими</a:t>
            </a:r>
            <a:r>
              <a:rPr lang="ru-RU" sz="1800" dirty="0">
                <a:solidFill>
                  <a:schemeClr val="tx1"/>
                </a:solidFill>
                <a:effectLst/>
                <a:latin typeface="Times New Roman" panose="02020603050405020304" pitchFamily="18" charset="0"/>
                <a:ea typeface="Times New Roman" panose="02020603050405020304" pitchFamily="18" charset="0"/>
              </a:rPr>
              <a:t>, а в </a:t>
            </a:r>
            <a:r>
              <a:rPr lang="ru-RU" sz="1800" dirty="0" err="1">
                <a:solidFill>
                  <a:schemeClr val="tx1"/>
                </a:solidFill>
                <a:effectLst/>
                <a:latin typeface="Times New Roman" panose="02020603050405020304" pitchFamily="18" charset="0"/>
                <a:ea typeface="Times New Roman" panose="02020603050405020304" pitchFamily="18" charset="0"/>
              </a:rPr>
              <a:t>окремих</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випадках</a:t>
            </a:r>
            <a:r>
              <a:rPr lang="ru-RU" sz="1800" dirty="0">
                <a:solidFill>
                  <a:schemeClr val="tx1"/>
                </a:solidFill>
                <a:effectLst/>
                <a:latin typeface="Times New Roman" panose="02020603050405020304" pitchFamily="18" charset="0"/>
                <a:ea typeface="Times New Roman" panose="02020603050405020304" pitchFamily="18" charset="0"/>
              </a:rPr>
              <a:t> вони </a:t>
            </a:r>
            <a:r>
              <a:rPr lang="ru-RU" sz="1800" dirty="0" err="1">
                <a:solidFill>
                  <a:schemeClr val="tx1"/>
                </a:solidFill>
                <a:effectLst/>
                <a:latin typeface="Times New Roman" panose="02020603050405020304" pitchFamily="18" charset="0"/>
                <a:ea typeface="Times New Roman" panose="02020603050405020304" pitchFamily="18" charset="0"/>
              </a:rPr>
              <a:t>також</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можуть</a:t>
            </a:r>
            <a:r>
              <a:rPr lang="ru-RU" sz="1800" dirty="0">
                <a:solidFill>
                  <a:schemeClr val="tx1"/>
                </a:solidFill>
                <a:effectLst/>
                <a:latin typeface="Times New Roman" panose="02020603050405020304" pitchFamily="18" charset="0"/>
                <a:ea typeface="Times New Roman" panose="02020603050405020304" pitchFamily="18" charset="0"/>
              </a:rPr>
              <a:t> бути </a:t>
            </a:r>
            <a:r>
              <a:rPr lang="ru-RU" sz="1800" dirty="0" err="1">
                <a:solidFill>
                  <a:schemeClr val="tx1"/>
                </a:solidFill>
                <a:effectLst/>
                <a:latin typeface="Times New Roman" panose="02020603050405020304" pitchFamily="18" charset="0"/>
                <a:ea typeface="Times New Roman" panose="02020603050405020304" pitchFamily="18" charset="0"/>
              </a:rPr>
              <a:t>затяжними</a:t>
            </a:r>
            <a:r>
              <a:rPr lang="ru-RU" sz="1800" dirty="0">
                <a:solidFill>
                  <a:schemeClr val="tx1"/>
                </a:solidFill>
                <a:effectLst/>
                <a:latin typeface="Times New Roman" panose="02020603050405020304" pitchFamily="18" charset="0"/>
                <a:ea typeface="Times New Roman" panose="02020603050405020304" pitchFamily="18" charset="0"/>
              </a:rPr>
              <a:t>, як, </a:t>
            </a:r>
            <a:r>
              <a:rPr lang="ru-RU" sz="1800" dirty="0" err="1">
                <a:solidFill>
                  <a:schemeClr val="tx1"/>
                </a:solidFill>
                <a:effectLst/>
                <a:latin typeface="Times New Roman" panose="02020603050405020304" pitchFamily="18" charset="0"/>
                <a:ea typeface="Times New Roman" panose="02020603050405020304" pitchFamily="18" charset="0"/>
              </a:rPr>
              <a:t>наприклад</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Центральноамериканський</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що</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пояснюється</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різним</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співвідношенням</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залучених</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ресурсів</a:t>
            </a:r>
            <a:r>
              <a:rPr lang="ru-RU" sz="1800" dirty="0">
                <a:solidFill>
                  <a:schemeClr val="tx1"/>
                </a:solidFill>
                <a:effectLst/>
                <a:latin typeface="Times New Roman" panose="02020603050405020304" pitchFamily="18" charset="0"/>
                <a:ea typeface="Times New Roman" panose="02020603050405020304" pitchFamily="18" charset="0"/>
              </a:rPr>
              <a:t> та </a:t>
            </a:r>
            <a:r>
              <a:rPr lang="ru-RU" sz="1800" dirty="0" err="1">
                <a:solidFill>
                  <a:schemeClr val="tx1"/>
                </a:solidFill>
                <a:effectLst/>
                <a:latin typeface="Times New Roman" panose="02020603050405020304" pitchFamily="18" charset="0"/>
                <a:ea typeface="Times New Roman" panose="02020603050405020304" pitchFamily="18" charset="0"/>
              </a:rPr>
              <a:t>масштабів</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території</a:t>
            </a:r>
            <a:r>
              <a:rPr lang="ru-RU" sz="1800" dirty="0">
                <a:solidFill>
                  <a:schemeClr val="tx1"/>
                </a:solidFill>
                <a:effectLst/>
                <a:latin typeface="Times New Roman" panose="02020603050405020304" pitchFamily="18" charset="0"/>
                <a:ea typeface="Times New Roman" panose="02020603050405020304" pitchFamily="18" charset="0"/>
              </a:rPr>
              <a:t>, на </a:t>
            </a:r>
            <a:r>
              <a:rPr lang="ru-RU" sz="1800" dirty="0" err="1">
                <a:solidFill>
                  <a:schemeClr val="tx1"/>
                </a:solidFill>
                <a:effectLst/>
                <a:latin typeface="Times New Roman" panose="02020603050405020304" pitchFamily="18" charset="0"/>
                <a:ea typeface="Times New Roman" panose="02020603050405020304" pitchFamily="18" charset="0"/>
              </a:rPr>
              <a:t>якій</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відбувається</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конфлікт</a:t>
            </a:r>
            <a:r>
              <a:rPr lang="ru-RU" sz="1800" dirty="0">
                <a:solidFill>
                  <a:schemeClr val="tx1"/>
                </a:solidFill>
                <a:effectLst/>
                <a:latin typeface="Times New Roman" panose="02020603050405020304" pitchFamily="18" charset="0"/>
                <a:ea typeface="Times New Roman" panose="02020603050405020304" pitchFamily="18" charset="0"/>
              </a:rPr>
              <a:t>. Тут </a:t>
            </a:r>
            <a:r>
              <a:rPr lang="ru-RU" sz="1800" dirty="0" err="1">
                <a:solidFill>
                  <a:schemeClr val="tx1"/>
                </a:solidFill>
                <a:effectLst/>
                <a:latin typeface="Times New Roman" panose="02020603050405020304" pitchFamily="18" charset="0"/>
                <a:ea typeface="Times New Roman" panose="02020603050405020304" pitchFamily="18" charset="0"/>
              </a:rPr>
              <a:t>існує</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закономірність</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щодо</a:t>
            </a:r>
            <a:r>
              <a:rPr lang="ru-RU" sz="1800" dirty="0">
                <a:solidFill>
                  <a:schemeClr val="tx1"/>
                </a:solidFill>
                <a:effectLst/>
                <a:latin typeface="Times New Roman" panose="02020603050405020304" pitchFamily="18" charset="0"/>
                <a:ea typeface="Times New Roman" panose="02020603050405020304" pitchFamily="18" charset="0"/>
              </a:rPr>
              <a:t> того, </a:t>
            </a:r>
            <a:r>
              <a:rPr lang="ru-RU" sz="1800" dirty="0" err="1">
                <a:solidFill>
                  <a:schemeClr val="tx1"/>
                </a:solidFill>
                <a:effectLst/>
                <a:latin typeface="Times New Roman" panose="02020603050405020304" pitchFamily="18" charset="0"/>
                <a:ea typeface="Times New Roman" panose="02020603050405020304" pitchFamily="18" charset="0"/>
              </a:rPr>
              <a:t>що</a:t>
            </a:r>
            <a:r>
              <a:rPr lang="ru-RU" sz="1800" dirty="0">
                <a:solidFill>
                  <a:schemeClr val="tx1"/>
                </a:solidFill>
                <a:effectLst/>
                <a:latin typeface="Times New Roman" panose="02020603050405020304" pitchFamily="18" charset="0"/>
                <a:ea typeface="Times New Roman" panose="02020603050405020304" pitchFamily="18" charset="0"/>
              </a:rPr>
              <a:t> при великих </a:t>
            </a:r>
            <a:r>
              <a:rPr lang="ru-RU" sz="1800" dirty="0" err="1">
                <a:solidFill>
                  <a:schemeClr val="tx1"/>
                </a:solidFill>
                <a:effectLst/>
                <a:latin typeface="Times New Roman" panose="02020603050405020304" pitchFamily="18" charset="0"/>
                <a:ea typeface="Times New Roman" panose="02020603050405020304" pitchFamily="18" charset="0"/>
              </a:rPr>
              <a:t>географічних</a:t>
            </a:r>
            <a:r>
              <a:rPr lang="ru-RU" sz="1800" dirty="0">
                <a:solidFill>
                  <a:schemeClr val="tx1"/>
                </a:solidFill>
                <a:effectLst/>
                <a:latin typeface="Times New Roman" panose="02020603050405020304" pitchFamily="18" charset="0"/>
                <a:ea typeface="Times New Roman" panose="02020603050405020304" pitchFamily="18" charset="0"/>
              </a:rPr>
              <a:t> масштабах </a:t>
            </a:r>
            <a:r>
              <a:rPr lang="ru-RU" sz="1800" dirty="0" err="1">
                <a:solidFill>
                  <a:schemeClr val="tx1"/>
                </a:solidFill>
                <a:effectLst/>
                <a:latin typeface="Times New Roman" panose="02020603050405020304" pitchFamily="18" charset="0"/>
                <a:ea typeface="Times New Roman" panose="02020603050405020304" pitchFamily="18" charset="0"/>
              </a:rPr>
              <a:t>використання</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ресурсів</a:t>
            </a:r>
            <a:r>
              <a:rPr lang="ru-RU" sz="1800" dirty="0">
                <a:solidFill>
                  <a:schemeClr val="tx1"/>
                </a:solidFill>
                <a:effectLst/>
                <a:latin typeface="Times New Roman" panose="02020603050405020304" pitchFamily="18" charset="0"/>
                <a:ea typeface="Times New Roman" panose="02020603050405020304" pitchFamily="18" charset="0"/>
              </a:rPr>
              <a:t> у </a:t>
            </a:r>
            <a:r>
              <a:rPr lang="ru-RU" sz="1800" dirty="0" err="1">
                <a:solidFill>
                  <a:schemeClr val="tx1"/>
                </a:solidFill>
                <a:effectLst/>
                <a:latin typeface="Times New Roman" panose="02020603050405020304" pitchFamily="18" charset="0"/>
                <a:ea typeface="Times New Roman" panose="02020603050405020304" pitchFamily="18" charset="0"/>
              </a:rPr>
              <a:t>конфлікті</a:t>
            </a:r>
            <a:r>
              <a:rPr lang="ru-RU" sz="1800" dirty="0">
                <a:solidFill>
                  <a:schemeClr val="tx1"/>
                </a:solidFill>
                <a:effectLst/>
                <a:latin typeface="Times New Roman" panose="02020603050405020304" pitchFamily="18" charset="0"/>
                <a:ea typeface="Times New Roman" panose="02020603050405020304" pitchFamily="18" charset="0"/>
              </a:rPr>
              <a:t> не </a:t>
            </a:r>
            <a:r>
              <a:rPr lang="ru-RU" sz="1800" dirty="0" err="1">
                <a:solidFill>
                  <a:schemeClr val="tx1"/>
                </a:solidFill>
                <a:effectLst/>
                <a:latin typeface="Times New Roman" panose="02020603050405020304" pitchFamily="18" charset="0"/>
                <a:ea typeface="Times New Roman" panose="02020603050405020304" pitchFamily="18" charset="0"/>
              </a:rPr>
              <a:t>може</a:t>
            </a:r>
            <a:r>
              <a:rPr lang="ru-RU" sz="1800" dirty="0">
                <a:solidFill>
                  <a:schemeClr val="tx1"/>
                </a:solidFill>
                <a:effectLst/>
                <a:latin typeface="Times New Roman" panose="02020603050405020304" pitchFamily="18" charset="0"/>
                <a:ea typeface="Times New Roman" panose="02020603050405020304" pitchFamily="18" charset="0"/>
              </a:rPr>
              <a:t> бути </a:t>
            </a:r>
            <a:r>
              <a:rPr lang="ru-RU" sz="1800" dirty="0" err="1">
                <a:solidFill>
                  <a:schemeClr val="tx1"/>
                </a:solidFill>
                <a:effectLst/>
                <a:latin typeface="Times New Roman" panose="02020603050405020304" pitchFamily="18" charset="0"/>
                <a:ea typeface="Times New Roman" panose="02020603050405020304" pitchFamily="18" charset="0"/>
              </a:rPr>
              <a:t>швидким</a:t>
            </a:r>
            <a:r>
              <a:rPr lang="ru-RU" sz="1800" dirty="0">
                <a:solidFill>
                  <a:schemeClr val="tx1"/>
                </a:solidFill>
                <a:effectLst/>
                <a:latin typeface="Times New Roman" panose="02020603050405020304" pitchFamily="18" charset="0"/>
                <a:ea typeface="Times New Roman" panose="02020603050405020304" pitchFamily="18" charset="0"/>
              </a:rPr>
              <a:t>.</a:t>
            </a:r>
            <a:endParaRPr lang="uk-UA" sz="1800" dirty="0">
              <a:solidFill>
                <a:schemeClr val="tx1"/>
              </a:solidFill>
              <a:effectLst/>
              <a:latin typeface="Times New Roman" panose="02020603050405020304" pitchFamily="18" charset="0"/>
              <a:ea typeface="Times New Roman" panose="02020603050405020304" pitchFamily="18" charset="0"/>
            </a:endParaRPr>
          </a:p>
          <a:p>
            <a:pPr indent="540385" algn="just">
              <a:lnSpc>
                <a:spcPts val="1800"/>
              </a:lnSpc>
            </a:pPr>
            <a:endParaRPr lang="uk-UA" sz="1800" dirty="0">
              <a:solidFill>
                <a:schemeClr val="tx1"/>
              </a:solidFill>
              <a:effectLst/>
              <a:latin typeface="Times New Roman" panose="02020603050405020304" pitchFamily="18" charset="0"/>
              <a:ea typeface="Times New Roman" panose="02020603050405020304" pitchFamily="18" charset="0"/>
            </a:endParaRPr>
          </a:p>
          <a:p>
            <a:pPr indent="540385" algn="just">
              <a:lnSpc>
                <a:spcPts val="1800"/>
              </a:lnSpc>
            </a:pPr>
            <a:endParaRPr lang="uk-UA" sz="1800" dirty="0">
              <a:solidFill>
                <a:schemeClr val="tx1"/>
              </a:solidFill>
              <a:latin typeface="Times New Roman" panose="02020603050405020304" pitchFamily="18" charset="0"/>
              <a:ea typeface="Times New Roman" panose="02020603050405020304" pitchFamily="18" charset="0"/>
            </a:endParaRPr>
          </a:p>
          <a:p>
            <a:pPr indent="540385" algn="just">
              <a:lnSpc>
                <a:spcPts val="1800"/>
              </a:lnSpc>
            </a:pPr>
            <a:endParaRPr lang="uk-UA" sz="1800" dirty="0">
              <a:solidFill>
                <a:schemeClr val="tx1"/>
              </a:solidFill>
              <a:effectLst/>
              <a:latin typeface="Times New Roman" panose="02020603050405020304" pitchFamily="18" charset="0"/>
              <a:ea typeface="Times New Roman" panose="02020603050405020304" pitchFamily="18" charset="0"/>
            </a:endParaRPr>
          </a:p>
          <a:p>
            <a:pPr indent="0" algn="just">
              <a:lnSpc>
                <a:spcPts val="1800"/>
              </a:lnSpc>
              <a:buNone/>
            </a:pPr>
            <a:r>
              <a:rPr lang="uk-UA" sz="1800" dirty="0">
                <a:solidFill>
                  <a:schemeClr val="tx1"/>
                </a:solidFill>
                <a:effectLst/>
                <a:latin typeface="Times New Roman" panose="02020603050405020304" pitchFamily="18" charset="0"/>
                <a:ea typeface="Times New Roman" panose="02020603050405020304" pitchFamily="18" charset="0"/>
              </a:rPr>
              <a:t>- </a:t>
            </a:r>
            <a:r>
              <a:rPr lang="ru-RU" sz="1800" b="1" dirty="0" err="1">
                <a:solidFill>
                  <a:schemeClr val="tx1"/>
                </a:solidFill>
                <a:effectLst/>
                <a:latin typeface="Times New Roman" panose="02020603050405020304" pitchFamily="18" charset="0"/>
                <a:ea typeface="Times New Roman" panose="02020603050405020304" pitchFamily="18" charset="0"/>
              </a:rPr>
              <a:t>Коаліційні</a:t>
            </a:r>
            <a:r>
              <a:rPr lang="ru-RU" sz="1800" b="1" dirty="0">
                <a:solidFill>
                  <a:schemeClr val="tx1"/>
                </a:solidFill>
                <a:effectLst/>
                <a:latin typeface="Times New Roman" panose="02020603050405020304" pitchFamily="18" charset="0"/>
                <a:ea typeface="Times New Roman" panose="02020603050405020304" pitchFamily="18" charset="0"/>
              </a:rPr>
              <a:t> </a:t>
            </a:r>
            <a:r>
              <a:rPr lang="ru-RU" sz="1800" b="1" dirty="0" err="1">
                <a:solidFill>
                  <a:schemeClr val="tx1"/>
                </a:solidFill>
                <a:effectLst/>
                <a:latin typeface="Times New Roman" panose="02020603050405020304" pitchFamily="18" charset="0"/>
                <a:ea typeface="Times New Roman" panose="02020603050405020304" pitchFamily="18" charset="0"/>
              </a:rPr>
              <a:t>конфлікти</a:t>
            </a:r>
            <a:r>
              <a:rPr lang="ru-RU" sz="1800" dirty="0">
                <a:solidFill>
                  <a:schemeClr val="tx1"/>
                </a:solidFill>
                <a:effectLst/>
                <a:latin typeface="Times New Roman" panose="02020603050405020304" pitchFamily="18" charset="0"/>
                <a:ea typeface="Times New Roman" panose="02020603050405020304" pitchFamily="18" charset="0"/>
              </a:rPr>
              <a:t>, на </a:t>
            </a:r>
            <a:r>
              <a:rPr lang="ru-RU" sz="1800" dirty="0" err="1">
                <a:solidFill>
                  <a:schemeClr val="tx1"/>
                </a:solidFill>
                <a:effectLst/>
                <a:latin typeface="Times New Roman" panose="02020603050405020304" pitchFamily="18" charset="0"/>
                <a:ea typeface="Times New Roman" panose="02020603050405020304" pitchFamily="18" charset="0"/>
              </a:rPr>
              <a:t>відміну</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від</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попереднього</a:t>
            </a:r>
            <a:r>
              <a:rPr lang="ru-RU" sz="1800" dirty="0">
                <a:solidFill>
                  <a:schemeClr val="tx1"/>
                </a:solidFill>
                <a:effectLst/>
                <a:latin typeface="Times New Roman" panose="02020603050405020304" pitchFamily="18" charset="0"/>
                <a:ea typeface="Times New Roman" panose="02020603050405020304" pitchFamily="18" charset="0"/>
              </a:rPr>
              <a:t> типу, є наперед </a:t>
            </a:r>
            <a:r>
              <a:rPr lang="ru-RU" sz="1800" dirty="0" err="1">
                <a:solidFill>
                  <a:schemeClr val="tx1"/>
                </a:solidFill>
                <a:effectLst/>
                <a:latin typeface="Times New Roman" panose="02020603050405020304" pitchFamily="18" charset="0"/>
                <a:ea typeface="Times New Roman" panose="02020603050405020304" pitchFamily="18" charset="0"/>
              </a:rPr>
              <a:t>організованим</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одномоментним</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втягненням</a:t>
            </a:r>
            <a:r>
              <a:rPr lang="ru-RU" sz="1800" dirty="0">
                <a:solidFill>
                  <a:schemeClr val="tx1"/>
                </a:solidFill>
                <a:effectLst/>
                <a:latin typeface="Times New Roman" panose="02020603050405020304" pitchFamily="18" charset="0"/>
                <a:ea typeface="Times New Roman" panose="02020603050405020304" pitchFamily="18" charset="0"/>
              </a:rPr>
              <a:t> держав у </a:t>
            </a:r>
            <a:r>
              <a:rPr lang="ru-RU" sz="1800" dirty="0" err="1">
                <a:solidFill>
                  <a:schemeClr val="tx1"/>
                </a:solidFill>
                <a:effectLst/>
                <a:latin typeface="Times New Roman" panose="02020603050405020304" pitchFamily="18" charset="0"/>
                <a:ea typeface="Times New Roman" panose="02020603050405020304" pitchFamily="18" charset="0"/>
              </a:rPr>
              <a:t>протиборство</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Тобто</a:t>
            </a:r>
            <a:r>
              <a:rPr lang="ru-RU" sz="1800" dirty="0">
                <a:solidFill>
                  <a:schemeClr val="tx1"/>
                </a:solidFill>
                <a:effectLst/>
                <a:latin typeface="Times New Roman" panose="02020603050405020304" pitchFamily="18" charset="0"/>
                <a:ea typeface="Times New Roman" panose="02020603050405020304" pitchFamily="18" charset="0"/>
              </a:rPr>
              <a:t> створена </a:t>
            </a:r>
            <a:r>
              <a:rPr lang="ru-RU" sz="1800" dirty="0" err="1">
                <a:solidFill>
                  <a:schemeClr val="tx1"/>
                </a:solidFill>
                <a:effectLst/>
                <a:latin typeface="Times New Roman" panose="02020603050405020304" pitchFamily="18" charset="0"/>
                <a:ea typeface="Times New Roman" panose="02020603050405020304" pitchFamily="18" charset="0"/>
              </a:rPr>
              <a:t>заздалегідь</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коаліція</a:t>
            </a:r>
            <a:r>
              <a:rPr lang="ru-RU" sz="1800" dirty="0">
                <a:solidFill>
                  <a:schemeClr val="tx1"/>
                </a:solidFill>
                <a:effectLst/>
                <a:latin typeface="Times New Roman" panose="02020603050405020304" pitchFamily="18" charset="0"/>
                <a:ea typeface="Times New Roman" panose="02020603050405020304" pitchFamily="18" charset="0"/>
              </a:rPr>
              <a:t> держав </a:t>
            </a:r>
            <a:r>
              <a:rPr lang="ru-RU" sz="1800" dirty="0" err="1">
                <a:solidFill>
                  <a:schemeClr val="tx1"/>
                </a:solidFill>
                <a:effectLst/>
                <a:latin typeface="Times New Roman" panose="02020603050405020304" pitchFamily="18" charset="0"/>
                <a:ea typeface="Times New Roman" panose="02020603050405020304" pitchFamily="18" charset="0"/>
              </a:rPr>
              <a:t>розпочинає</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дії</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згідно</a:t>
            </a:r>
            <a:r>
              <a:rPr lang="ru-RU" sz="1800" dirty="0">
                <a:solidFill>
                  <a:schemeClr val="tx1"/>
                </a:solidFill>
                <a:effectLst/>
                <a:latin typeface="Times New Roman" panose="02020603050405020304" pitchFamily="18" charset="0"/>
                <a:ea typeface="Times New Roman" panose="02020603050405020304" pitchFamily="18" charset="0"/>
              </a:rPr>
              <a:t> з т. </a:t>
            </a:r>
            <a:r>
              <a:rPr lang="ru-RU" sz="1800" dirty="0" err="1">
                <a:solidFill>
                  <a:schemeClr val="tx1"/>
                </a:solidFill>
                <a:effectLst/>
                <a:latin typeface="Times New Roman" panose="02020603050405020304" pitchFamily="18" charset="0"/>
                <a:ea typeface="Times New Roman" panose="02020603050405020304" pitchFamily="18" charset="0"/>
              </a:rPr>
              <a:t>зв</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casus</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foederis</a:t>
            </a:r>
            <a:r>
              <a:rPr lang="ru-RU" sz="1800" dirty="0">
                <a:solidFill>
                  <a:schemeClr val="tx1"/>
                </a:solidFill>
                <a:effectLst/>
                <a:latin typeface="Times New Roman" panose="02020603050405020304" pitchFamily="18" charset="0"/>
                <a:ea typeface="Times New Roman" panose="02020603050405020304" pitchFamily="18" charset="0"/>
              </a:rPr>
              <a:t>, на </a:t>
            </a:r>
            <a:r>
              <a:rPr lang="ru-RU" sz="1800" dirty="0" err="1">
                <a:solidFill>
                  <a:schemeClr val="tx1"/>
                </a:solidFill>
                <a:effectLst/>
                <a:latin typeface="Times New Roman" panose="02020603050405020304" pitchFamily="18" charset="0"/>
                <a:ea typeface="Times New Roman" panose="02020603050405020304" pitchFamily="18" charset="0"/>
              </a:rPr>
              <a:t>основі</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попередньо</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укладених</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союзницьких</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угод</a:t>
            </a:r>
            <a:r>
              <a:rPr lang="ru-RU" sz="1800" dirty="0">
                <a:solidFill>
                  <a:schemeClr val="tx1"/>
                </a:solidFill>
                <a:effectLst/>
                <a:latin typeface="Times New Roman" panose="02020603050405020304" pitchFamily="18" charset="0"/>
                <a:ea typeface="Times New Roman" panose="02020603050405020304" pitchFamily="18" charset="0"/>
              </a:rPr>
              <a:t> про </a:t>
            </a:r>
            <a:r>
              <a:rPr lang="ru-RU" sz="1800" dirty="0" err="1">
                <a:solidFill>
                  <a:schemeClr val="tx1"/>
                </a:solidFill>
                <a:effectLst/>
                <a:latin typeface="Times New Roman" panose="02020603050405020304" pitchFamily="18" charset="0"/>
                <a:ea typeface="Times New Roman" panose="02020603050405020304" pitchFamily="18" charset="0"/>
              </a:rPr>
              <a:t>воєнні</a:t>
            </a:r>
            <a:r>
              <a:rPr lang="ru-RU" sz="1800" dirty="0">
                <a:solidFill>
                  <a:schemeClr val="tx1"/>
                </a:solidFill>
                <a:effectLst/>
                <a:latin typeface="Times New Roman" panose="02020603050405020304" pitchFamily="18" charset="0"/>
                <a:ea typeface="Times New Roman" panose="02020603050405020304" pitchFamily="18" charset="0"/>
              </a:rPr>
              <a:t> та </a:t>
            </a:r>
            <a:r>
              <a:rPr lang="ru-RU" sz="1800" dirty="0" err="1">
                <a:solidFill>
                  <a:schemeClr val="tx1"/>
                </a:solidFill>
                <a:effectLst/>
                <a:latin typeface="Times New Roman" panose="02020603050405020304" pitchFamily="18" charset="0"/>
                <a:ea typeface="Times New Roman" panose="02020603050405020304" pitchFamily="18" charset="0"/>
              </a:rPr>
              <a:t>політичні</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гарантії</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взаємної</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безпеки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Такі</a:t>
            </a:r>
            <a:r>
              <a:rPr lang="ru-RU" sz="1800" dirty="0">
                <a:solidFill>
                  <a:schemeClr val="tx1"/>
                </a:solidFill>
                <a:effectLst/>
                <a:latin typeface="Times New Roman" panose="02020603050405020304" pitchFamily="18" charset="0"/>
                <a:ea typeface="Times New Roman" panose="02020603050405020304" pitchFamily="18" charset="0"/>
              </a:rPr>
              <a:t> угоди </a:t>
            </a:r>
            <a:r>
              <a:rPr lang="ru-RU" sz="1800" dirty="0" err="1">
                <a:solidFill>
                  <a:schemeClr val="tx1"/>
                </a:solidFill>
                <a:effectLst/>
                <a:latin typeface="Times New Roman" panose="02020603050405020304" pitchFamily="18" charset="0"/>
                <a:ea typeface="Times New Roman" panose="02020603050405020304" pitchFamily="18" charset="0"/>
              </a:rPr>
              <a:t>мають</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конфронтативний</a:t>
            </a:r>
            <a:r>
              <a:rPr lang="ru-RU" sz="1800" dirty="0">
                <a:solidFill>
                  <a:schemeClr val="tx1"/>
                </a:solidFill>
                <a:effectLst/>
                <a:latin typeface="Times New Roman" panose="02020603050405020304" pitchFamily="18" charset="0"/>
                <a:ea typeface="Times New Roman" panose="02020603050405020304" pitchFamily="18" charset="0"/>
              </a:rPr>
              <a:t> характер, </a:t>
            </a:r>
            <a:r>
              <a:rPr lang="ru-RU" sz="1800" dirty="0" err="1">
                <a:solidFill>
                  <a:schemeClr val="tx1"/>
                </a:solidFill>
                <a:effectLst/>
                <a:latin typeface="Times New Roman" panose="02020603050405020304" pitchFamily="18" charset="0"/>
                <a:ea typeface="Times New Roman" panose="02020603050405020304" pitchFamily="18" charset="0"/>
              </a:rPr>
              <a:t>оскільки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завжди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спрямовані</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проти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тієї</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чи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іншої</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держави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або</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коаліції</a:t>
            </a:r>
            <a:r>
              <a:rPr lang="ru-RU" sz="1800" dirty="0">
                <a:solidFill>
                  <a:schemeClr val="tx1"/>
                </a:solidFill>
                <a:effectLst/>
                <a:latin typeface="Times New Roman" panose="02020603050405020304" pitchFamily="18" charset="0"/>
                <a:ea typeface="Times New Roman" panose="02020603050405020304" pitchFamily="18" charset="0"/>
              </a:rPr>
              <a:t>, яка </a:t>
            </a:r>
            <a:r>
              <a:rPr lang="ru-RU" sz="1800" dirty="0" err="1">
                <a:solidFill>
                  <a:schemeClr val="tx1"/>
                </a:solidFill>
                <a:effectLst/>
                <a:latin typeface="Times New Roman" panose="02020603050405020304" pitchFamily="18" charset="0"/>
                <a:ea typeface="Times New Roman" panose="02020603050405020304" pitchFamily="18" charset="0"/>
              </a:rPr>
              <a:t>протистоїть</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Задовго</a:t>
            </a:r>
            <a:r>
              <a:rPr lang="ru-RU" sz="1800" dirty="0">
                <a:solidFill>
                  <a:schemeClr val="tx1"/>
                </a:solidFill>
                <a:effectLst/>
                <a:latin typeface="Times New Roman" panose="02020603050405020304" pitchFamily="18" charset="0"/>
                <a:ea typeface="Times New Roman" panose="02020603050405020304" pitchFamily="18" charset="0"/>
              </a:rPr>
              <a:t> до </a:t>
            </a:r>
            <a:r>
              <a:rPr lang="ru-RU" sz="1800" dirty="0" err="1">
                <a:solidFill>
                  <a:schemeClr val="tx1"/>
                </a:solidFill>
                <a:effectLst/>
                <a:latin typeface="Times New Roman" panose="02020603050405020304" pitchFamily="18" charset="0"/>
                <a:ea typeface="Times New Roman" panose="02020603050405020304" pitchFamily="18" charset="0"/>
              </a:rPr>
              <a:t>Першої</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світової</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війни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були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створені</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ворогуючі</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коаліції</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Троїстий</a:t>
            </a:r>
            <a:r>
              <a:rPr lang="ru-RU" sz="1800" dirty="0">
                <a:solidFill>
                  <a:schemeClr val="tx1"/>
                </a:solidFill>
                <a:effectLst/>
                <a:latin typeface="Times New Roman" panose="02020603050405020304" pitchFamily="18" charset="0"/>
                <a:ea typeface="Times New Roman" panose="02020603050405020304" pitchFamily="18" charset="0"/>
              </a:rPr>
              <a:t> союз та на </a:t>
            </a:r>
            <a:r>
              <a:rPr lang="ru-RU" sz="1800" dirty="0" err="1">
                <a:solidFill>
                  <a:schemeClr val="tx1"/>
                </a:solidFill>
                <a:effectLst/>
                <a:latin typeface="Times New Roman" panose="02020603050405020304" pitchFamily="18" charset="0"/>
                <a:ea typeface="Times New Roman" panose="02020603050405020304" pitchFamily="18" charset="0"/>
              </a:rPr>
              <a:t>основі</a:t>
            </a:r>
            <a:r>
              <a:rPr lang="ru-RU" sz="1800" dirty="0">
                <a:solidFill>
                  <a:schemeClr val="tx1"/>
                </a:solidFill>
                <a:effectLst/>
                <a:latin typeface="Times New Roman" panose="02020603050405020304" pitchFamily="18" charset="0"/>
                <a:ea typeface="Times New Roman" panose="02020603050405020304" pitchFamily="18" charset="0"/>
              </a:rPr>
              <a:t> франко-</a:t>
            </a:r>
            <a:r>
              <a:rPr lang="ru-RU" sz="1800" dirty="0" err="1">
                <a:solidFill>
                  <a:schemeClr val="tx1"/>
                </a:solidFill>
                <a:effectLst/>
                <a:latin typeface="Times New Roman" panose="02020603050405020304" pitchFamily="18" charset="0"/>
                <a:ea typeface="Times New Roman" panose="02020603050405020304" pitchFamily="18" charset="0"/>
              </a:rPr>
              <a:t>російського</a:t>
            </a:r>
            <a:r>
              <a:rPr lang="ru-RU" sz="1800" dirty="0">
                <a:solidFill>
                  <a:schemeClr val="tx1"/>
                </a:solidFill>
                <a:effectLst/>
                <a:latin typeface="Times New Roman" panose="02020603050405020304" pitchFamily="18" charset="0"/>
                <a:ea typeface="Times New Roman" panose="02020603050405020304" pitchFamily="18" charset="0"/>
              </a:rPr>
              <a:t> договору – Антанта. </a:t>
            </a:r>
            <a:r>
              <a:rPr lang="ru-RU" sz="1800" dirty="0" err="1">
                <a:solidFill>
                  <a:schemeClr val="tx1"/>
                </a:solidFill>
                <a:effectLst/>
                <a:latin typeface="Times New Roman" panose="02020603050405020304" pitchFamily="18" charset="0"/>
                <a:ea typeface="Times New Roman" panose="02020603050405020304" pitchFamily="18" charset="0"/>
              </a:rPr>
              <a:t>Втягненню</a:t>
            </a:r>
            <a:r>
              <a:rPr lang="ru-RU" sz="1800" dirty="0">
                <a:solidFill>
                  <a:schemeClr val="tx1"/>
                </a:solidFill>
                <a:effectLst/>
                <a:latin typeface="Times New Roman" panose="02020603050405020304" pitchFamily="18" charset="0"/>
                <a:ea typeface="Times New Roman" panose="02020603050405020304" pitchFamily="18" charset="0"/>
              </a:rPr>
              <a:t> держав </a:t>
            </a:r>
            <a:r>
              <a:rPr lang="ru-RU" sz="1800" dirty="0" err="1">
                <a:solidFill>
                  <a:schemeClr val="tx1"/>
                </a:solidFill>
                <a:effectLst/>
                <a:latin typeface="Times New Roman" panose="02020603050405020304" pitchFamily="18" charset="0"/>
                <a:ea typeface="Times New Roman" panose="02020603050405020304" pitchFamily="18" charset="0"/>
              </a:rPr>
              <a:t>Європи</a:t>
            </a:r>
            <a:r>
              <a:rPr lang="ru-RU" sz="1800" dirty="0">
                <a:solidFill>
                  <a:schemeClr val="tx1"/>
                </a:solidFill>
                <a:effectLst/>
                <a:latin typeface="Times New Roman" panose="02020603050405020304" pitchFamily="18" charset="0"/>
                <a:ea typeface="Times New Roman" panose="02020603050405020304" pitchFamily="18" charset="0"/>
              </a:rPr>
              <a:t> у Другу </a:t>
            </a:r>
            <a:r>
              <a:rPr lang="ru-RU" sz="1800" dirty="0" err="1">
                <a:solidFill>
                  <a:schemeClr val="tx1"/>
                </a:solidFill>
                <a:effectLst/>
                <a:latin typeface="Times New Roman" panose="02020603050405020304" pitchFamily="18" charset="0"/>
                <a:ea typeface="Times New Roman" panose="02020603050405020304" pitchFamily="18" charset="0"/>
              </a:rPr>
              <a:t>світову</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війну</a:t>
            </a:r>
            <a:r>
              <a:rPr lang="ru-RU" sz="1800" dirty="0">
                <a:solidFill>
                  <a:schemeClr val="tx1"/>
                </a:solidFill>
                <a:effectLst/>
                <a:latin typeface="Times New Roman" panose="02020603050405020304" pitchFamily="18" charset="0"/>
                <a:ea typeface="Times New Roman" panose="02020603050405020304" pitchFamily="18" charset="0"/>
              </a:rPr>
              <a:t> передувало </a:t>
            </a:r>
            <a:r>
              <a:rPr lang="ru-RU" sz="1800" dirty="0" err="1">
                <a:solidFill>
                  <a:schemeClr val="tx1"/>
                </a:solidFill>
                <a:effectLst/>
                <a:latin typeface="Times New Roman" panose="02020603050405020304" pitchFamily="18" charset="0"/>
                <a:ea typeface="Times New Roman" panose="02020603050405020304" pitchFamily="18" charset="0"/>
              </a:rPr>
              <a:t>укладення</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Німеччиною</a:t>
            </a:r>
            <a:r>
              <a:rPr lang="ru-RU" sz="1800" dirty="0">
                <a:solidFill>
                  <a:schemeClr val="tx1"/>
                </a:solidFill>
                <a:effectLst/>
                <a:latin typeface="Times New Roman" panose="02020603050405020304" pitchFamily="18" charset="0"/>
                <a:ea typeface="Times New Roman" panose="02020603050405020304" pitchFamily="18" charset="0"/>
              </a:rPr>
              <a:t> та </a:t>
            </a:r>
            <a:r>
              <a:rPr lang="ru-RU" sz="1800" dirty="0" err="1">
                <a:solidFill>
                  <a:schemeClr val="tx1"/>
                </a:solidFill>
                <a:effectLst/>
                <a:latin typeface="Times New Roman" panose="02020603050405020304" pitchFamily="18" charset="0"/>
                <a:ea typeface="Times New Roman" panose="02020603050405020304" pitchFamily="18" charset="0"/>
              </a:rPr>
              <a:t>Італією</a:t>
            </a:r>
            <a:r>
              <a:rPr lang="ru-RU" sz="1800" dirty="0">
                <a:solidFill>
                  <a:schemeClr val="tx1"/>
                </a:solidFill>
                <a:effectLst/>
                <a:latin typeface="Times New Roman" panose="02020603050405020304" pitchFamily="18" charset="0"/>
                <a:ea typeface="Times New Roman" panose="02020603050405020304" pitchFamily="18" charset="0"/>
              </a:rPr>
              <a:t> т. </a:t>
            </a:r>
            <a:r>
              <a:rPr lang="ru-RU" sz="1800" dirty="0" err="1">
                <a:solidFill>
                  <a:schemeClr val="tx1"/>
                </a:solidFill>
                <a:effectLst/>
                <a:latin typeface="Times New Roman" panose="02020603050405020304" pitchFamily="18" charset="0"/>
                <a:ea typeface="Times New Roman" panose="02020603050405020304" pitchFamily="18" charset="0"/>
              </a:rPr>
              <a:t>зв</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Сталевого</a:t>
            </a:r>
            <a:r>
              <a:rPr lang="ru-RU" sz="1800" dirty="0">
                <a:solidFill>
                  <a:schemeClr val="tx1"/>
                </a:solidFill>
                <a:effectLst/>
                <a:latin typeface="Times New Roman" panose="02020603050405020304" pitchFamily="18" charset="0"/>
                <a:ea typeface="Times New Roman" panose="02020603050405020304" pitchFamily="18" charset="0"/>
              </a:rPr>
              <a:t> пакту та </a:t>
            </a:r>
            <a:r>
              <a:rPr lang="ru-RU" sz="1800" dirty="0" err="1">
                <a:solidFill>
                  <a:schemeClr val="tx1"/>
                </a:solidFill>
                <a:effectLst/>
                <a:latin typeface="Times New Roman" panose="02020603050405020304" pitchFamily="18" charset="0"/>
                <a:ea typeface="Times New Roman" panose="02020603050405020304" pitchFamily="18" charset="0"/>
              </a:rPr>
              <a:t>надання</a:t>
            </a:r>
            <a:r>
              <a:rPr lang="ru-RU" sz="1800" dirty="0">
                <a:solidFill>
                  <a:schemeClr val="tx1"/>
                </a:solidFill>
                <a:effectLst/>
                <a:latin typeface="Times New Roman" panose="02020603050405020304" pitchFamily="18" charset="0"/>
                <a:ea typeface="Times New Roman" panose="02020603050405020304" pitchFamily="18" charset="0"/>
              </a:rPr>
              <a:t> англо-</a:t>
            </a:r>
            <a:r>
              <a:rPr lang="ru-RU" sz="1800" dirty="0" err="1">
                <a:solidFill>
                  <a:schemeClr val="tx1"/>
                </a:solidFill>
                <a:effectLst/>
                <a:latin typeface="Times New Roman" panose="02020603050405020304" pitchFamily="18" charset="0"/>
                <a:ea typeface="Times New Roman" panose="02020603050405020304" pitchFamily="18" charset="0"/>
              </a:rPr>
              <a:t>французьких</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гарантій</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Польщі</a:t>
            </a:r>
            <a:r>
              <a:rPr lang="ru-RU" sz="1800" dirty="0">
                <a:solidFill>
                  <a:schemeClr val="tx1"/>
                </a:solidFill>
                <a:effectLst/>
                <a:latin typeface="Times New Roman" panose="02020603050405020304" pitchFamily="18" charset="0"/>
                <a:ea typeface="Times New Roman" panose="02020603050405020304" pitchFamily="18" charset="0"/>
              </a:rPr>
              <a:t> та </a:t>
            </a:r>
            <a:r>
              <a:rPr lang="ru-RU" sz="1800" dirty="0" err="1">
                <a:solidFill>
                  <a:schemeClr val="tx1"/>
                </a:solidFill>
                <a:effectLst/>
                <a:latin typeface="Times New Roman" panose="02020603050405020304" pitchFamily="18" charset="0"/>
                <a:ea typeface="Times New Roman" panose="02020603050405020304" pitchFamily="18" charset="0"/>
              </a:rPr>
              <a:t>Румунії</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Коаліційні</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конфлікти</a:t>
            </a:r>
            <a:r>
              <a:rPr lang="ru-RU" sz="1800" dirty="0">
                <a:solidFill>
                  <a:schemeClr val="tx1"/>
                </a:solidFill>
                <a:effectLst/>
                <a:latin typeface="Times New Roman" panose="02020603050405020304" pitchFamily="18" charset="0"/>
                <a:ea typeface="Times New Roman" panose="02020603050405020304" pitchFamily="18" charset="0"/>
              </a:rPr>
              <a:t> в XX ст., як правило, </a:t>
            </a:r>
            <a:r>
              <a:rPr lang="ru-RU" sz="1800" dirty="0" err="1">
                <a:solidFill>
                  <a:schemeClr val="tx1"/>
                </a:solidFill>
                <a:effectLst/>
                <a:latin typeface="Times New Roman" panose="02020603050405020304" pitchFamily="18" charset="0"/>
                <a:ea typeface="Times New Roman" panose="02020603050405020304" pitchFamily="18" charset="0"/>
              </a:rPr>
              <a:t>мали</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глобальний</a:t>
            </a:r>
            <a:r>
              <a:rPr lang="ru-RU" sz="1800" dirty="0">
                <a:solidFill>
                  <a:schemeClr val="tx1"/>
                </a:solidFill>
                <a:effectLst/>
                <a:latin typeface="Times New Roman" panose="02020603050405020304" pitchFamily="18" charset="0"/>
                <a:ea typeface="Times New Roman" panose="02020603050405020304" pitchFamily="18" charset="0"/>
              </a:rPr>
              <a:t> характер, </a:t>
            </a:r>
            <a:r>
              <a:rPr lang="ru-RU" sz="1800" dirty="0" err="1">
                <a:solidFill>
                  <a:schemeClr val="tx1"/>
                </a:solidFill>
                <a:effectLst/>
                <a:latin typeface="Times New Roman" panose="02020603050405020304" pitchFamily="18" charset="0"/>
                <a:ea typeface="Times New Roman" panose="02020603050405020304" pitchFamily="18" charset="0"/>
              </a:rPr>
              <a:t>відзначалися</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середньою</a:t>
            </a:r>
            <a:r>
              <a:rPr lang="ru-RU" sz="1800" dirty="0">
                <a:solidFill>
                  <a:schemeClr val="tx1"/>
                </a:solidFill>
                <a:effectLst/>
                <a:latin typeface="Times New Roman" panose="02020603050405020304" pitchFamily="18" charset="0"/>
                <a:ea typeface="Times New Roman" panose="02020603050405020304" pitchFamily="18" charset="0"/>
              </a:rPr>
              <a:t> (4-6 </a:t>
            </a:r>
            <a:r>
              <a:rPr lang="ru-RU" sz="1800" dirty="0" err="1">
                <a:solidFill>
                  <a:schemeClr val="tx1"/>
                </a:solidFill>
                <a:effectLst/>
                <a:latin typeface="Times New Roman" panose="02020603050405020304" pitchFamily="18" charset="0"/>
                <a:ea typeface="Times New Roman" panose="02020603050405020304" pitchFamily="18" charset="0"/>
              </a:rPr>
              <a:t>років</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тривалістю</a:t>
            </a:r>
            <a:r>
              <a:rPr lang="ru-RU" sz="1800" dirty="0">
                <a:solidFill>
                  <a:schemeClr val="tx1"/>
                </a:solidFill>
                <a:effectLst/>
                <a:latin typeface="Times New Roman" panose="02020603050405020304" pitchFamily="18" charset="0"/>
                <a:ea typeface="Times New Roman" panose="02020603050405020304" pitchFamily="18" charset="0"/>
              </a:rPr>
              <a:t> та </a:t>
            </a:r>
            <a:r>
              <a:rPr lang="ru-RU" sz="1800" dirty="0" err="1">
                <a:solidFill>
                  <a:schemeClr val="tx1"/>
                </a:solidFill>
                <a:effectLst/>
                <a:latin typeface="Times New Roman" panose="02020603050405020304" pitchFamily="18" charset="0"/>
                <a:ea typeface="Times New Roman" panose="02020603050405020304" pitchFamily="18" charset="0"/>
              </a:rPr>
              <a:t>величезними</a:t>
            </a:r>
            <a:r>
              <a:rPr lang="ru-RU" sz="1800" dirty="0">
                <a:solidFill>
                  <a:schemeClr val="tx1"/>
                </a:solidFill>
                <a:effectLst/>
                <a:latin typeface="Times New Roman" panose="02020603050405020304" pitchFamily="18" charset="0"/>
                <a:ea typeface="Times New Roman" panose="02020603050405020304" pitchFamily="18" charset="0"/>
              </a:rPr>
              <a:t> ресурсами, </a:t>
            </a:r>
            <a:r>
              <a:rPr lang="ru-RU" sz="1800" dirty="0" err="1">
                <a:solidFill>
                  <a:schemeClr val="tx1"/>
                </a:solidFill>
                <a:effectLst/>
                <a:latin typeface="Times New Roman" panose="02020603050405020304" pitchFamily="18" charset="0"/>
                <a:ea typeface="Times New Roman" panose="02020603050405020304" pitchFamily="18" charset="0"/>
              </a:rPr>
              <a:t>що</a:t>
            </a:r>
            <a:r>
              <a:rPr lang="ru-RU" sz="1800" dirty="0">
                <a:solidFill>
                  <a:schemeClr val="tx1"/>
                </a:solidFill>
                <a:effectLst/>
                <a:latin typeface="Times New Roman" panose="02020603050405020304" pitchFamily="18" charset="0"/>
                <a:ea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rPr>
              <a:t>залучалися</a:t>
            </a:r>
            <a:r>
              <a:rPr lang="ru-RU" sz="1800" dirty="0">
                <a:solidFill>
                  <a:schemeClr val="tx1"/>
                </a:solidFill>
                <a:effectLst/>
                <a:latin typeface="Times New Roman" panose="02020603050405020304" pitchFamily="18" charset="0"/>
                <a:ea typeface="Times New Roman" panose="02020603050405020304" pitchFamily="18" charset="0"/>
              </a:rPr>
              <a:t> до </a:t>
            </a:r>
            <a:r>
              <a:rPr lang="ru-RU" sz="1800" dirty="0" err="1">
                <a:solidFill>
                  <a:schemeClr val="tx1"/>
                </a:solidFill>
                <a:effectLst/>
                <a:latin typeface="Times New Roman" panose="02020603050405020304" pitchFamily="18" charset="0"/>
                <a:ea typeface="Times New Roman" panose="02020603050405020304" pitchFamily="18" charset="0"/>
              </a:rPr>
              <a:t>протиборства</a:t>
            </a:r>
            <a:r>
              <a:rPr lang="ru-RU" sz="1800" dirty="0">
                <a:solidFill>
                  <a:schemeClr val="tx1"/>
                </a:solidFill>
                <a:effectLst/>
                <a:latin typeface="Times New Roman" panose="02020603050405020304" pitchFamily="18" charset="0"/>
                <a:ea typeface="Times New Roman" panose="02020603050405020304" pitchFamily="18" charset="0"/>
              </a:rPr>
              <a:t>.</a:t>
            </a:r>
            <a:endParaRPr lang="uk-UA" sz="1800" dirty="0">
              <a:solidFill>
                <a:schemeClr val="tx1"/>
              </a:solidFill>
              <a:effectLst/>
              <a:latin typeface="Times New Roman" panose="02020603050405020304" pitchFamily="18" charset="0"/>
              <a:ea typeface="Times New Roman" panose="02020603050405020304" pitchFamily="18" charset="0"/>
            </a:endParaRPr>
          </a:p>
          <a:p>
            <a:endParaRPr lang="uk-UA" sz="3200" dirty="0">
              <a:solidFill>
                <a:schemeClr val="accent1">
                  <a:lumMod val="50000"/>
                </a:schemeClr>
              </a:solidFill>
            </a:endParaRPr>
          </a:p>
        </p:txBody>
      </p:sp>
    </p:spTree>
    <p:extLst>
      <p:ext uri="{BB962C8B-B14F-4D97-AF65-F5344CB8AC3E}">
        <p14:creationId xmlns:p14="http://schemas.microsoft.com/office/powerpoint/2010/main" val="2880284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Місце для вмісту 5">
            <a:extLst>
              <a:ext uri="{FF2B5EF4-FFF2-40B4-BE49-F238E27FC236}">
                <a16:creationId xmlns:a16="http://schemas.microsoft.com/office/drawing/2014/main" id="{23753AD5-6D81-405E-AF3E-9601772F4EA4}"/>
              </a:ext>
            </a:extLst>
          </p:cNvPr>
          <p:cNvSpPr>
            <a:spLocks noGrp="1"/>
          </p:cNvSpPr>
          <p:nvPr>
            <p:ph idx="1"/>
          </p:nvPr>
        </p:nvSpPr>
        <p:spPr>
          <a:xfrm>
            <a:off x="792480" y="701040"/>
            <a:ext cx="10713720" cy="5501640"/>
          </a:xfrm>
        </p:spPr>
        <p:txBody>
          <a:bodyPr>
            <a:normAutofit/>
          </a:bodyPr>
          <a:lstStyle/>
          <a:p>
            <a:pPr indent="0" algn="just">
              <a:lnSpc>
                <a:spcPts val="1800"/>
              </a:lnSpc>
              <a:buNone/>
            </a:pPr>
            <a:r>
              <a:rPr lang="uk-UA" sz="3200" b="1" dirty="0">
                <a:solidFill>
                  <a:schemeClr val="accent1">
                    <a:lumMod val="50000"/>
                  </a:schemeClr>
                </a:solidFill>
                <a:ea typeface="Times New Roman" panose="02020603050405020304" pitchFamily="18" charset="0"/>
              </a:rPr>
              <a:t>4. </a:t>
            </a:r>
            <a:r>
              <a:rPr lang="uk-UA" sz="2400" b="1" dirty="0">
                <a:solidFill>
                  <a:schemeClr val="tx1"/>
                </a:solidFill>
                <a:effectLst/>
                <a:ea typeface="Times New Roman" panose="02020603050405020304" pitchFamily="18" charset="0"/>
              </a:rPr>
              <a:t>- </a:t>
            </a:r>
            <a:r>
              <a:rPr lang="ru-RU" sz="2400" b="1" dirty="0" err="1">
                <a:solidFill>
                  <a:schemeClr val="tx1"/>
                </a:solidFill>
                <a:effectLst/>
                <a:ea typeface="Times New Roman" panose="02020603050405020304" pitchFamily="18" charset="0"/>
              </a:rPr>
              <a:t>Короткотривалі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або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блискавичні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конфлікти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загалом</a:t>
            </a:r>
            <a:r>
              <a:rPr lang="ru-RU" sz="2400" dirty="0">
                <a:solidFill>
                  <a:schemeClr val="tx1"/>
                </a:solidFill>
                <a:effectLst/>
                <a:ea typeface="Times New Roman" panose="02020603050405020304" pitchFamily="18" charset="0"/>
              </a:rPr>
              <a:t> є </a:t>
            </a:r>
            <a:r>
              <a:rPr lang="ru-RU" sz="2400" dirty="0" err="1">
                <a:solidFill>
                  <a:schemeClr val="tx1"/>
                </a:solidFill>
                <a:effectLst/>
                <a:ea typeface="Times New Roman" panose="02020603050405020304" pitchFamily="18" charset="0"/>
              </a:rPr>
              <a:t>локальними</a:t>
            </a:r>
            <a:r>
              <a:rPr lang="ru-RU" sz="2400" dirty="0">
                <a:solidFill>
                  <a:schemeClr val="tx1"/>
                </a:solidFill>
                <a:effectLst/>
                <a:ea typeface="Times New Roman" panose="02020603050405020304" pitchFamily="18" charset="0"/>
              </a:rPr>
              <a:t> та </a:t>
            </a:r>
            <a:r>
              <a:rPr lang="ru-RU" sz="2400" dirty="0" err="1">
                <a:solidFill>
                  <a:schemeClr val="tx1"/>
                </a:solidFill>
                <a:effectLst/>
                <a:ea typeface="Times New Roman" panose="02020603050405020304" pitchFamily="18" charset="0"/>
              </a:rPr>
              <a:t>характеризуються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незначними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обсягами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ресурсів</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що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залучаються</a:t>
            </a:r>
            <a:r>
              <a:rPr lang="ru-RU" sz="2400" dirty="0">
                <a:solidFill>
                  <a:schemeClr val="tx1"/>
                </a:solidFill>
                <a:effectLst/>
                <a:ea typeface="Times New Roman" panose="02020603050405020304" pitchFamily="18" charset="0"/>
              </a:rPr>
              <a:t> до </a:t>
            </a:r>
            <a:r>
              <a:rPr lang="ru-RU" sz="2400" dirty="0" err="1">
                <a:solidFill>
                  <a:schemeClr val="tx1"/>
                </a:solidFill>
                <a:effectLst/>
                <a:ea typeface="Times New Roman" panose="02020603050405020304" pitchFamily="18" charset="0"/>
              </a:rPr>
              <a:t>конфронтації</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їх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тривалість</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може</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коливатися</a:t>
            </a:r>
            <a:r>
              <a:rPr lang="ru-RU" sz="2400" dirty="0">
                <a:solidFill>
                  <a:schemeClr val="tx1"/>
                </a:solidFill>
                <a:effectLst/>
                <a:ea typeface="Times New Roman" panose="02020603050405020304" pitchFamily="18" charset="0"/>
              </a:rPr>
              <a:t> у </a:t>
            </a:r>
            <a:r>
              <a:rPr lang="ru-RU" sz="2400" dirty="0" err="1">
                <a:solidFill>
                  <a:schemeClr val="tx1"/>
                </a:solidFill>
                <a:effectLst/>
                <a:ea typeface="Times New Roman" panose="02020603050405020304" pitchFamily="18" charset="0"/>
              </a:rPr>
              <a:t>проміжку</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від</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кількох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днів</a:t>
            </a:r>
            <a:r>
              <a:rPr lang="ru-RU" sz="2400" dirty="0">
                <a:solidFill>
                  <a:schemeClr val="tx1"/>
                </a:solidFill>
                <a:effectLst/>
                <a:ea typeface="Times New Roman" panose="02020603050405020304" pitchFamily="18" charset="0"/>
              </a:rPr>
              <a:t> до </a:t>
            </a:r>
            <a:r>
              <a:rPr lang="ru-RU" sz="2400" dirty="0" err="1">
                <a:solidFill>
                  <a:schemeClr val="tx1"/>
                </a:solidFill>
                <a:effectLst/>
                <a:ea typeface="Times New Roman" panose="02020603050405020304" pitchFamily="18" charset="0"/>
              </a:rPr>
              <a:t>кількох</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місяців</a:t>
            </a:r>
            <a:r>
              <a:rPr lang="ru-RU" sz="2400" dirty="0">
                <a:solidFill>
                  <a:schemeClr val="tx1"/>
                </a:solidFill>
                <a:effectLst/>
                <a:ea typeface="Times New Roman" panose="02020603050405020304" pitchFamily="18" charset="0"/>
              </a:rPr>
              <a:t>. Вони </a:t>
            </a:r>
            <a:r>
              <a:rPr lang="ru-RU" sz="2400" dirty="0" err="1">
                <a:solidFill>
                  <a:schemeClr val="tx1"/>
                </a:solidFill>
                <a:effectLst/>
                <a:ea typeface="Times New Roman" panose="02020603050405020304" pitchFamily="18" charset="0"/>
              </a:rPr>
              <a:t>відбуваються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переважно</a:t>
            </a:r>
            <a:r>
              <a:rPr lang="ru-RU" sz="2400" dirty="0">
                <a:solidFill>
                  <a:schemeClr val="tx1"/>
                </a:solidFill>
                <a:effectLst/>
                <a:ea typeface="Times New Roman" panose="02020603050405020304" pitchFamily="18" charset="0"/>
              </a:rPr>
              <a:t> на </a:t>
            </a:r>
            <a:r>
              <a:rPr lang="ru-RU" sz="2400" dirty="0" err="1">
                <a:solidFill>
                  <a:schemeClr val="tx1"/>
                </a:solidFill>
                <a:effectLst/>
                <a:ea typeface="Times New Roman" panose="02020603050405020304" pitchFamily="18" charset="0"/>
              </a:rPr>
              <a:t>двосторонній</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основі</a:t>
            </a:r>
            <a:r>
              <a:rPr lang="ru-RU" sz="2400" dirty="0">
                <a:solidFill>
                  <a:schemeClr val="tx1"/>
                </a:solidFill>
                <a:effectLst/>
                <a:ea typeface="Times New Roman" panose="02020603050405020304" pitchFamily="18" charset="0"/>
              </a:rPr>
              <a:t>, а </a:t>
            </a:r>
            <a:r>
              <a:rPr lang="ru-RU" sz="2400" dirty="0" err="1">
                <a:solidFill>
                  <a:schemeClr val="tx1"/>
                </a:solidFill>
                <a:effectLst/>
                <a:ea typeface="Times New Roman" panose="02020603050405020304" pitchFamily="18" charset="0"/>
              </a:rPr>
              <a:t>значно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рідше</a:t>
            </a:r>
            <a:r>
              <a:rPr lang="ru-RU" sz="2400" dirty="0">
                <a:solidFill>
                  <a:schemeClr val="tx1"/>
                </a:solidFill>
                <a:effectLst/>
                <a:ea typeface="Times New Roman" panose="02020603050405020304" pitchFamily="18" charset="0"/>
              </a:rPr>
              <a:t> – </a:t>
            </a:r>
            <a:r>
              <a:rPr lang="ru-RU" sz="2400" dirty="0" err="1">
                <a:solidFill>
                  <a:schemeClr val="tx1"/>
                </a:solidFill>
                <a:effectLst/>
                <a:ea typeface="Times New Roman" panose="02020603050405020304" pitchFamily="18" charset="0"/>
              </a:rPr>
              <a:t>багатосторонній</a:t>
            </a:r>
            <a:r>
              <a:rPr lang="ru-RU" sz="2400" dirty="0">
                <a:solidFill>
                  <a:schemeClr val="tx1"/>
                </a:solidFill>
                <a:effectLst/>
                <a:ea typeface="Times New Roman" panose="02020603050405020304" pitchFamily="18" charset="0"/>
              </a:rPr>
              <a:t>, як, </a:t>
            </a:r>
            <a:r>
              <a:rPr lang="ru-RU" sz="2400" dirty="0" err="1">
                <a:solidFill>
                  <a:schemeClr val="tx1"/>
                </a:solidFill>
                <a:effectLst/>
                <a:ea typeface="Times New Roman" panose="02020603050405020304" pitchFamily="18" charset="0"/>
              </a:rPr>
              <a:t>наприклад</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Суецький</a:t>
            </a:r>
            <a:r>
              <a:rPr lang="ru-RU" sz="2400" dirty="0">
                <a:solidFill>
                  <a:schemeClr val="tx1"/>
                </a:solidFill>
                <a:effectLst/>
                <a:ea typeface="Times New Roman" panose="02020603050405020304" pitchFamily="18" charset="0"/>
              </a:rPr>
              <a:t>, де </a:t>
            </a:r>
            <a:r>
              <a:rPr lang="ru-RU" sz="2400" dirty="0" err="1">
                <a:solidFill>
                  <a:schemeClr val="tx1"/>
                </a:solidFill>
                <a:effectLst/>
                <a:ea typeface="Times New Roman" panose="02020603050405020304" pitchFamily="18" charset="0"/>
              </a:rPr>
              <a:t>конфліктуючими</a:t>
            </a:r>
            <a:r>
              <a:rPr lang="ru-RU" sz="2400" dirty="0">
                <a:solidFill>
                  <a:schemeClr val="tx1"/>
                </a:solidFill>
                <a:effectLst/>
                <a:ea typeface="Times New Roman" panose="02020603050405020304" pitchFamily="18" charset="0"/>
              </a:rPr>
              <a:t> сторонами </a:t>
            </a:r>
            <a:r>
              <a:rPr lang="ru-RU" sz="2400" dirty="0" err="1">
                <a:solidFill>
                  <a:schemeClr val="tx1"/>
                </a:solidFill>
                <a:effectLst/>
                <a:ea typeface="Times New Roman" panose="02020603050405020304" pitchFamily="18" charset="0"/>
              </a:rPr>
              <a:t>були</a:t>
            </a:r>
            <a:r>
              <a:rPr lang="ru-RU" sz="2400" dirty="0">
                <a:solidFill>
                  <a:schemeClr val="tx1"/>
                </a:solidFill>
                <a:effectLst/>
                <a:ea typeface="Times New Roman" panose="02020603050405020304" pitchFamily="18" charset="0"/>
              </a:rPr>
              <a:t> Велика </a:t>
            </a:r>
            <a:r>
              <a:rPr lang="ru-RU" sz="2400" dirty="0" err="1">
                <a:solidFill>
                  <a:schemeClr val="tx1"/>
                </a:solidFill>
                <a:effectLst/>
                <a:ea typeface="Times New Roman" panose="02020603050405020304" pitchFamily="18" charset="0"/>
              </a:rPr>
              <a:t>Британія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Франція</a:t>
            </a:r>
            <a:r>
              <a:rPr lang="ru-RU" sz="2400" dirty="0">
                <a:solidFill>
                  <a:schemeClr val="tx1"/>
                </a:solidFill>
                <a:effectLst/>
                <a:ea typeface="Times New Roman" panose="02020603050405020304" pitchFamily="18" charset="0"/>
              </a:rPr>
              <a:t> та </a:t>
            </a:r>
            <a:r>
              <a:rPr lang="ru-RU" sz="2400" dirty="0" err="1">
                <a:solidFill>
                  <a:schemeClr val="tx1"/>
                </a:solidFill>
                <a:effectLst/>
                <a:ea typeface="Times New Roman" panose="02020603050405020304" pitchFamily="18" charset="0"/>
              </a:rPr>
              <a:t>Ізраїль</a:t>
            </a:r>
            <a:r>
              <a:rPr lang="ru-RU" sz="2400" dirty="0">
                <a:solidFill>
                  <a:schemeClr val="tx1"/>
                </a:solidFill>
                <a:effectLst/>
                <a:ea typeface="Times New Roman" panose="02020603050405020304" pitchFamily="18" charset="0"/>
              </a:rPr>
              <a:t>, з одного боку, й </a:t>
            </a:r>
            <a:r>
              <a:rPr lang="ru-RU" sz="2400" dirty="0" err="1">
                <a:solidFill>
                  <a:schemeClr val="tx1"/>
                </a:solidFill>
                <a:effectLst/>
                <a:ea typeface="Times New Roman" panose="02020603050405020304" pitchFamily="18" charset="0"/>
              </a:rPr>
              <a:t>Арабська</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Республіка</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Єгипет</a:t>
            </a:r>
            <a:r>
              <a:rPr lang="ru-RU" sz="2400" dirty="0">
                <a:solidFill>
                  <a:schemeClr val="tx1"/>
                </a:solidFill>
                <a:effectLst/>
                <a:ea typeface="Times New Roman" panose="02020603050405020304" pitchFamily="18" charset="0"/>
              </a:rPr>
              <a:t> – з </a:t>
            </a:r>
            <a:r>
              <a:rPr lang="ru-RU" sz="2400" dirty="0" err="1">
                <a:solidFill>
                  <a:schemeClr val="tx1"/>
                </a:solidFill>
                <a:effectLst/>
                <a:ea typeface="Times New Roman" panose="02020603050405020304" pitchFamily="18" charset="0"/>
              </a:rPr>
              <a:t>іншого</a:t>
            </a:r>
            <a:r>
              <a:rPr lang="ru-RU" sz="2400" dirty="0">
                <a:solidFill>
                  <a:schemeClr val="tx1"/>
                </a:solidFill>
                <a:effectLst/>
                <a:ea typeface="Times New Roman" panose="02020603050405020304" pitchFamily="18" charset="0"/>
              </a:rPr>
              <a:t>. </a:t>
            </a:r>
            <a:endParaRPr lang="uk-UA" sz="2400" dirty="0">
              <a:solidFill>
                <a:schemeClr val="tx1"/>
              </a:solidFill>
              <a:effectLst/>
              <a:ea typeface="Times New Roman" panose="02020603050405020304" pitchFamily="18" charset="0"/>
            </a:endParaRPr>
          </a:p>
          <a:p>
            <a:pPr indent="540385" algn="just">
              <a:lnSpc>
                <a:spcPts val="1800"/>
              </a:lnSpc>
            </a:pPr>
            <a:r>
              <a:rPr lang="uk-UA" sz="2400" b="1" dirty="0">
                <a:solidFill>
                  <a:schemeClr val="tx1"/>
                </a:solidFill>
                <a:effectLst/>
                <a:ea typeface="Times New Roman" panose="02020603050405020304" pitchFamily="18" charset="0"/>
              </a:rPr>
              <a:t>- </a:t>
            </a:r>
            <a:r>
              <a:rPr lang="ru-RU" sz="2400" b="1" dirty="0" err="1">
                <a:solidFill>
                  <a:schemeClr val="tx1"/>
                </a:solidFill>
                <a:effectLst/>
                <a:ea typeface="Times New Roman" panose="02020603050405020304" pitchFamily="18" charset="0"/>
              </a:rPr>
              <a:t>Середньотривалі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конфлікти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відбуваються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впродовж</a:t>
            </a:r>
            <a:r>
              <a:rPr lang="ru-RU" sz="2400" dirty="0">
                <a:solidFill>
                  <a:schemeClr val="tx1"/>
                </a:solidFill>
                <a:effectLst/>
                <a:ea typeface="Times New Roman" panose="02020603050405020304" pitchFamily="18" charset="0"/>
              </a:rPr>
              <a:t> 4-6 </a:t>
            </a:r>
            <a:r>
              <a:rPr lang="ru-RU" sz="2400" dirty="0" err="1">
                <a:solidFill>
                  <a:schemeClr val="tx1"/>
                </a:solidFill>
                <a:effectLst/>
                <a:ea typeface="Times New Roman" panose="02020603050405020304" pitchFamily="18" charset="0"/>
              </a:rPr>
              <a:t>років</a:t>
            </a:r>
            <a:r>
              <a:rPr lang="ru-RU" sz="2400" dirty="0">
                <a:solidFill>
                  <a:schemeClr val="tx1"/>
                </a:solidFill>
                <a:effectLst/>
                <a:ea typeface="Times New Roman" panose="02020603050405020304" pitchFamily="18" charset="0"/>
              </a:rPr>
              <a:t> і </a:t>
            </a:r>
            <a:r>
              <a:rPr lang="ru-RU" sz="2400" dirty="0" err="1">
                <a:solidFill>
                  <a:schemeClr val="tx1"/>
                </a:solidFill>
                <a:effectLst/>
                <a:ea typeface="Times New Roman" panose="02020603050405020304" pitchFamily="18" charset="0"/>
              </a:rPr>
              <a:t>характеризуються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переважно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регіональним</a:t>
            </a:r>
            <a:r>
              <a:rPr lang="ru-RU" sz="2400" dirty="0">
                <a:solidFill>
                  <a:schemeClr val="tx1"/>
                </a:solidFill>
                <a:effectLst/>
                <a:ea typeface="Times New Roman" panose="02020603050405020304" pitchFamily="18" charset="0"/>
              </a:rPr>
              <a:t> та </a:t>
            </a:r>
            <a:r>
              <a:rPr lang="ru-RU" sz="2400" dirty="0" err="1">
                <a:solidFill>
                  <a:schemeClr val="tx1"/>
                </a:solidFill>
                <a:effectLst/>
                <a:ea typeface="Times New Roman" panose="02020603050405020304" pitchFamily="18" charset="0"/>
              </a:rPr>
              <a:t>глобальним</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геопросторовим</a:t>
            </a:r>
            <a:r>
              <a:rPr lang="ru-RU" sz="2400" dirty="0">
                <a:solidFill>
                  <a:schemeClr val="tx1"/>
                </a:solidFill>
                <a:effectLst/>
                <a:ea typeface="Times New Roman" panose="02020603050405020304" pitchFamily="18" charset="0"/>
              </a:rPr>
              <a:t> масштабом. Вони, як правило, </a:t>
            </a:r>
            <a:r>
              <a:rPr lang="ru-RU" sz="2400" dirty="0" err="1">
                <a:solidFill>
                  <a:schemeClr val="tx1"/>
                </a:solidFill>
                <a:effectLst/>
                <a:ea typeface="Times New Roman" panose="02020603050405020304" pitchFamily="18" charset="0"/>
              </a:rPr>
              <a:t>відбуваються</a:t>
            </a:r>
            <a:r>
              <a:rPr lang="ru-RU" sz="2400" dirty="0">
                <a:solidFill>
                  <a:schemeClr val="tx1"/>
                </a:solidFill>
                <a:effectLst/>
                <a:ea typeface="Times New Roman" panose="02020603050405020304" pitchFamily="18" charset="0"/>
              </a:rPr>
              <a:t> на </a:t>
            </a:r>
            <a:r>
              <a:rPr lang="ru-RU" sz="2400" dirty="0" err="1">
                <a:solidFill>
                  <a:schemeClr val="tx1"/>
                </a:solidFill>
                <a:effectLst/>
                <a:ea typeface="Times New Roman" panose="02020603050405020304" pitchFamily="18" charset="0"/>
              </a:rPr>
              <a:t>коаліційній</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основі</a:t>
            </a:r>
            <a:r>
              <a:rPr lang="ru-RU" sz="2400" dirty="0">
                <a:solidFill>
                  <a:schemeClr val="tx1"/>
                </a:solidFill>
                <a:effectLst/>
                <a:ea typeface="Times New Roman" panose="02020603050405020304" pitchFamily="18" charset="0"/>
              </a:rPr>
              <a:t> та </a:t>
            </a:r>
            <a:r>
              <a:rPr lang="ru-RU" sz="2400" dirty="0" err="1">
                <a:solidFill>
                  <a:schemeClr val="tx1"/>
                </a:solidFill>
                <a:effectLst/>
                <a:ea typeface="Times New Roman" panose="02020603050405020304" pitchFamily="18" charset="0"/>
              </a:rPr>
              <a:t>відзначаються</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величезними</a:t>
            </a:r>
            <a:r>
              <a:rPr lang="ru-RU" sz="2400" dirty="0">
                <a:solidFill>
                  <a:schemeClr val="tx1"/>
                </a:solidFill>
                <a:effectLst/>
                <a:ea typeface="Times New Roman" panose="02020603050405020304" pitchFamily="18" charset="0"/>
              </a:rPr>
              <a:t> ресурсами, </a:t>
            </a:r>
            <a:r>
              <a:rPr lang="ru-RU" sz="2400" dirty="0" err="1">
                <a:solidFill>
                  <a:schemeClr val="tx1"/>
                </a:solidFill>
                <a:effectLst/>
                <a:ea typeface="Times New Roman" panose="02020603050405020304" pitchFamily="18" charset="0"/>
              </a:rPr>
              <a:t>що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застосовуються</a:t>
            </a:r>
            <a:r>
              <a:rPr lang="ru-RU" sz="2400" dirty="0">
                <a:solidFill>
                  <a:schemeClr val="tx1"/>
                </a:solidFill>
                <a:effectLst/>
                <a:ea typeface="Times New Roman" panose="02020603050405020304" pitchFamily="18" charset="0"/>
              </a:rPr>
              <a:t> в </a:t>
            </a:r>
            <a:r>
              <a:rPr lang="ru-RU" sz="2400" dirty="0" err="1">
                <a:solidFill>
                  <a:schemeClr val="tx1"/>
                </a:solidFill>
                <a:effectLst/>
                <a:ea typeface="Times New Roman" panose="02020603050405020304" pitchFamily="18" charset="0"/>
              </a:rPr>
              <a:t>протиборстві</a:t>
            </a:r>
            <a:r>
              <a:rPr lang="ru-RU" sz="2400" dirty="0">
                <a:solidFill>
                  <a:schemeClr val="tx1"/>
                </a:solidFill>
                <a:effectLst/>
                <a:ea typeface="Times New Roman" panose="02020603050405020304" pitchFamily="18" charset="0"/>
              </a:rPr>
              <a:t>. У XX ст. такими </a:t>
            </a:r>
            <a:r>
              <a:rPr lang="ru-RU" sz="2400" dirty="0" err="1">
                <a:solidFill>
                  <a:schemeClr val="tx1"/>
                </a:solidFill>
                <a:effectLst/>
                <a:ea typeface="Times New Roman" panose="02020603050405020304" pitchFamily="18" charset="0"/>
              </a:rPr>
              <a:t>міжнародними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конфліктами</a:t>
            </a:r>
            <a:r>
              <a:rPr lang="ru-RU" sz="2400" dirty="0">
                <a:solidFill>
                  <a:schemeClr val="tx1"/>
                </a:solidFill>
                <a:effectLst/>
                <a:ea typeface="Times New Roman" panose="02020603050405020304" pitchFamily="18" charset="0"/>
              </a:rPr>
              <a:t> стали </a:t>
            </a:r>
            <a:r>
              <a:rPr lang="ru-RU" sz="2400" dirty="0" err="1">
                <a:solidFill>
                  <a:schemeClr val="tx1"/>
                </a:solidFill>
                <a:effectLst/>
                <a:ea typeface="Times New Roman" panose="02020603050405020304" pitchFamily="18" charset="0"/>
              </a:rPr>
              <a:t>обидві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світові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війни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які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суттєво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змінили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міжнародні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відносини</a:t>
            </a:r>
            <a:r>
              <a:rPr lang="ru-RU" sz="2400" dirty="0">
                <a:solidFill>
                  <a:schemeClr val="tx1"/>
                </a:solidFill>
                <a:effectLst/>
                <a:ea typeface="Times New Roman" panose="02020603050405020304" pitchFamily="18" charset="0"/>
              </a:rPr>
              <a:t>, ставши «каталізаторами2 </a:t>
            </a:r>
            <a:r>
              <a:rPr lang="ru-RU" sz="2400" dirty="0" err="1">
                <a:solidFill>
                  <a:schemeClr val="tx1"/>
                </a:solidFill>
                <a:effectLst/>
                <a:ea typeface="Times New Roman" panose="02020603050405020304" pitchFamily="18" charset="0"/>
              </a:rPr>
              <a:t>процесу</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трансформації</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міжнародної</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системи</a:t>
            </a:r>
            <a:r>
              <a:rPr lang="ru-RU" sz="2400" dirty="0">
                <a:solidFill>
                  <a:schemeClr val="tx1"/>
                </a:solidFill>
                <a:effectLst/>
                <a:ea typeface="Times New Roman" panose="02020603050405020304" pitchFamily="18" charset="0"/>
              </a:rPr>
              <a:t>. </a:t>
            </a:r>
            <a:endParaRPr lang="uk-UA" sz="2400" dirty="0">
              <a:solidFill>
                <a:schemeClr val="tx1"/>
              </a:solidFill>
              <a:effectLst/>
              <a:ea typeface="Times New Roman" panose="02020603050405020304" pitchFamily="18" charset="0"/>
            </a:endParaRPr>
          </a:p>
          <a:p>
            <a:pPr indent="540385" algn="just">
              <a:lnSpc>
                <a:spcPts val="1800"/>
              </a:lnSpc>
            </a:pPr>
            <a:r>
              <a:rPr lang="uk-UA" sz="2400" b="1" dirty="0">
                <a:solidFill>
                  <a:schemeClr val="tx1"/>
                </a:solidFill>
                <a:effectLst/>
                <a:ea typeface="Times New Roman" panose="02020603050405020304" pitchFamily="18" charset="0"/>
              </a:rPr>
              <a:t>- </a:t>
            </a:r>
            <a:r>
              <a:rPr lang="ru-RU" sz="2400" b="1" dirty="0" err="1">
                <a:solidFill>
                  <a:schemeClr val="tx1"/>
                </a:solidFill>
                <a:effectLst/>
                <a:ea typeface="Times New Roman" panose="02020603050405020304" pitchFamily="18" charset="0"/>
              </a:rPr>
              <a:t>Довготривалі</a:t>
            </a:r>
            <a:r>
              <a:rPr lang="ru-RU" sz="2400" b="1" dirty="0">
                <a:solidFill>
                  <a:schemeClr val="tx1"/>
                </a:solidFill>
                <a:effectLst/>
                <a:ea typeface="Times New Roman" panose="02020603050405020304" pitchFamily="18" charset="0"/>
              </a:rPr>
              <a:t>,</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або</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затяжні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конфлікти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тривають</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від</a:t>
            </a:r>
            <a:r>
              <a:rPr lang="ru-RU" sz="2400" dirty="0">
                <a:solidFill>
                  <a:schemeClr val="tx1"/>
                </a:solidFill>
                <a:effectLst/>
                <a:ea typeface="Times New Roman" panose="02020603050405020304" pitchFamily="18" charset="0"/>
              </a:rPr>
              <a:t> 6-7 до 10 і </a:t>
            </a:r>
            <a:r>
              <a:rPr lang="ru-RU" sz="2400" dirty="0" err="1">
                <a:solidFill>
                  <a:schemeClr val="tx1"/>
                </a:solidFill>
                <a:effectLst/>
                <a:ea typeface="Times New Roman" panose="02020603050405020304" pitchFamily="18" charset="0"/>
              </a:rPr>
              <a:t>більше</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років</a:t>
            </a:r>
            <a:r>
              <a:rPr lang="ru-RU" sz="2400" dirty="0">
                <a:solidFill>
                  <a:schemeClr val="tx1"/>
                </a:solidFill>
                <a:effectLst/>
                <a:ea typeface="Times New Roman" panose="02020603050405020304" pitchFamily="18" charset="0"/>
              </a:rPr>
              <a:t>. Для них </a:t>
            </a:r>
            <a:r>
              <a:rPr lang="ru-RU" sz="2400" dirty="0" err="1">
                <a:solidFill>
                  <a:schemeClr val="tx1"/>
                </a:solidFill>
                <a:effectLst/>
                <a:ea typeface="Times New Roman" panose="02020603050405020304" pitchFamily="18" charset="0"/>
              </a:rPr>
              <a:t>характерні</a:t>
            </a:r>
            <a:r>
              <a:rPr lang="ru-RU" sz="2400" dirty="0">
                <a:solidFill>
                  <a:schemeClr val="tx1"/>
                </a:solidFill>
                <a:effectLst/>
                <a:ea typeface="Times New Roman" panose="02020603050405020304" pitchFamily="18" charset="0"/>
              </a:rPr>
              <a:t> як </a:t>
            </a:r>
            <a:r>
              <a:rPr lang="ru-RU" sz="2400" dirty="0" err="1">
                <a:solidFill>
                  <a:schemeClr val="tx1"/>
                </a:solidFill>
                <a:effectLst/>
                <a:ea typeface="Times New Roman" panose="02020603050405020304" pitchFamily="18" charset="0"/>
              </a:rPr>
              <a:t>регіональні</a:t>
            </a:r>
            <a:r>
              <a:rPr lang="ru-RU" sz="2400" dirty="0">
                <a:solidFill>
                  <a:schemeClr val="tx1"/>
                </a:solidFill>
                <a:effectLst/>
                <a:ea typeface="Times New Roman" panose="02020603050405020304" pitchFamily="18" charset="0"/>
              </a:rPr>
              <a:t>, так і </a:t>
            </a:r>
            <a:r>
              <a:rPr lang="ru-RU" sz="2400" dirty="0" err="1">
                <a:solidFill>
                  <a:schemeClr val="tx1"/>
                </a:solidFill>
                <a:effectLst/>
                <a:ea typeface="Times New Roman" panose="02020603050405020304" pitchFamily="18" charset="0"/>
              </a:rPr>
              <a:t>локальні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географічні</a:t>
            </a:r>
            <a:r>
              <a:rPr lang="ru-RU" sz="2400" dirty="0">
                <a:solidFill>
                  <a:schemeClr val="tx1"/>
                </a:solidFill>
                <a:effectLst/>
                <a:ea typeface="Times New Roman" panose="02020603050405020304" pitchFamily="18" charset="0"/>
              </a:rPr>
              <a:t> рамки та </a:t>
            </a:r>
            <a:r>
              <a:rPr lang="ru-RU" sz="2400" dirty="0" err="1">
                <a:solidFill>
                  <a:schemeClr val="tx1"/>
                </a:solidFill>
                <a:effectLst/>
                <a:ea typeface="Times New Roman" panose="02020603050405020304" pitchFamily="18" charset="0"/>
              </a:rPr>
              <a:t>невеликі</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масштаби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ресурсів</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що</a:t>
            </a:r>
            <a:r>
              <a:rPr lang="ru-RU" sz="2400" dirty="0">
                <a:solidFill>
                  <a:schemeClr val="tx1"/>
                </a:solidFill>
                <a:effectLst/>
                <a:ea typeface="Times New Roman" panose="02020603050405020304" pitchFamily="18" charset="0"/>
              </a:rPr>
              <a:t> при </a:t>
            </a:r>
            <a:r>
              <a:rPr lang="ru-RU" sz="2400" dirty="0" err="1">
                <a:solidFill>
                  <a:schemeClr val="tx1"/>
                </a:solidFill>
                <a:effectLst/>
                <a:ea typeface="Times New Roman" panose="02020603050405020304" pitchFamily="18" charset="0"/>
              </a:rPr>
              <a:t>цьому</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використовуються</a:t>
            </a:r>
            <a:r>
              <a:rPr lang="ru-RU" sz="2400" dirty="0">
                <a:solidFill>
                  <a:schemeClr val="tx1"/>
                </a:solidFill>
                <a:effectLst/>
                <a:ea typeface="Times New Roman" panose="02020603050405020304" pitchFamily="18" charset="0"/>
              </a:rPr>
              <a:t>. Такого типу </a:t>
            </a:r>
            <a:r>
              <a:rPr lang="ru-RU" sz="2400" dirty="0" err="1">
                <a:solidFill>
                  <a:schemeClr val="tx1"/>
                </a:solidFill>
                <a:effectLst/>
                <a:ea typeface="Times New Roman" panose="02020603050405020304" pitchFamily="18" charset="0"/>
              </a:rPr>
              <a:t>конфліктом</a:t>
            </a:r>
            <a:r>
              <a:rPr lang="ru-RU" sz="2400" dirty="0">
                <a:solidFill>
                  <a:schemeClr val="tx1"/>
                </a:solidFill>
                <a:effectLst/>
                <a:ea typeface="Times New Roman" panose="02020603050405020304" pitchFamily="18" charset="0"/>
              </a:rPr>
              <a:t> є, </a:t>
            </a:r>
            <a:r>
              <a:rPr lang="ru-RU" sz="2400" dirty="0" err="1">
                <a:solidFill>
                  <a:schemeClr val="tx1"/>
                </a:solidFill>
                <a:effectLst/>
                <a:ea typeface="Times New Roman" panose="02020603050405020304" pitchFamily="18" charset="0"/>
              </a:rPr>
              <a:t>наприклад</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ірано-іракський</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який</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тривав</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загалом</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близько</a:t>
            </a:r>
            <a:r>
              <a:rPr lang="ru-RU" sz="2400" dirty="0">
                <a:solidFill>
                  <a:schemeClr val="tx1"/>
                </a:solidFill>
                <a:effectLst/>
                <a:ea typeface="Times New Roman" panose="02020603050405020304" pitchFamily="18" charset="0"/>
              </a:rPr>
              <a:t> 10 </a:t>
            </a:r>
            <a:r>
              <a:rPr lang="ru-RU" sz="2400" dirty="0" err="1">
                <a:solidFill>
                  <a:schemeClr val="tx1"/>
                </a:solidFill>
                <a:effectLst/>
                <a:ea typeface="Times New Roman" panose="02020603050405020304" pitchFamily="18" charset="0"/>
              </a:rPr>
              <a:t>років</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Однак</a:t>
            </a:r>
            <a:r>
              <a:rPr lang="ru-RU" sz="2400" dirty="0">
                <a:solidFill>
                  <a:schemeClr val="tx1"/>
                </a:solidFill>
                <a:effectLst/>
                <a:ea typeface="Times New Roman" panose="02020603050405020304" pitchFamily="18" charset="0"/>
              </a:rPr>
              <a:t>, як </a:t>
            </a:r>
            <a:r>
              <a:rPr lang="ru-RU" sz="2400" dirty="0" err="1">
                <a:solidFill>
                  <a:schemeClr val="tx1"/>
                </a:solidFill>
                <a:effectLst/>
                <a:ea typeface="Times New Roman" panose="02020603050405020304" pitchFamily="18" charset="0"/>
              </a:rPr>
              <a:t>виняток</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можна</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назвати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японсько</a:t>
            </a:r>
            <a:r>
              <a:rPr lang="uk-UA" sz="2400" dirty="0">
                <a:solidFill>
                  <a:schemeClr val="tx1"/>
                </a:solidFill>
                <a:effectLst/>
                <a:ea typeface="Times New Roman" panose="02020603050405020304" pitchFamily="18" charset="0"/>
              </a:rPr>
              <a:t>-</a:t>
            </a:r>
            <a:r>
              <a:rPr lang="ru-RU" sz="2400" dirty="0" err="1">
                <a:solidFill>
                  <a:schemeClr val="tx1"/>
                </a:solidFill>
                <a:effectLst/>
                <a:ea typeface="Times New Roman" panose="02020603050405020304" pitchFamily="18" charset="0"/>
              </a:rPr>
              <a:t>американську</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торгову</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війну</a:t>
            </a:r>
            <a:r>
              <a:rPr lang="ru-RU" sz="2400" dirty="0">
                <a:solidFill>
                  <a:schemeClr val="tx1"/>
                </a:solidFill>
                <a:effectLst/>
                <a:ea typeface="Times New Roman" panose="02020603050405020304" pitchFamily="18" charset="0"/>
              </a:rPr>
              <a:t>, яка, </a:t>
            </a:r>
            <a:r>
              <a:rPr lang="ru-RU" sz="2400" dirty="0" err="1">
                <a:solidFill>
                  <a:schemeClr val="tx1"/>
                </a:solidFill>
                <a:effectLst/>
                <a:ea typeface="Times New Roman" panose="02020603050405020304" pitchFamily="18" charset="0"/>
              </a:rPr>
              <a:t>маючи</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міжрегіональний</a:t>
            </a:r>
            <a:r>
              <a:rPr lang="ru-RU" sz="2400" dirty="0">
                <a:solidFill>
                  <a:schemeClr val="tx1"/>
                </a:solidFill>
                <a:effectLst/>
                <a:ea typeface="Times New Roman" panose="02020603050405020304" pitchFamily="18" charset="0"/>
              </a:rPr>
              <a:t> характер, </a:t>
            </a:r>
            <a:r>
              <a:rPr lang="ru-RU" sz="2400" dirty="0" err="1">
                <a:solidFill>
                  <a:schemeClr val="tx1"/>
                </a:solidFill>
                <a:effectLst/>
                <a:ea typeface="Times New Roman" panose="02020603050405020304" pitchFamily="18" charset="0"/>
              </a:rPr>
              <a:t>тривала</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майже</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двадцять</a:t>
            </a:r>
            <a:r>
              <a:rPr lang="ru-RU" sz="2400" dirty="0">
                <a:solidFill>
                  <a:schemeClr val="tx1"/>
                </a:solidFill>
                <a:effectLst/>
                <a:ea typeface="Times New Roman" panose="02020603050405020304" pitchFamily="18" charset="0"/>
              </a:rPr>
              <a:t> </a:t>
            </a:r>
            <a:r>
              <a:rPr lang="ru-RU" sz="2400" dirty="0" err="1">
                <a:solidFill>
                  <a:schemeClr val="tx1"/>
                </a:solidFill>
                <a:effectLst/>
                <a:ea typeface="Times New Roman" panose="02020603050405020304" pitchFamily="18" charset="0"/>
              </a:rPr>
              <a:t>років</a:t>
            </a:r>
            <a:r>
              <a:rPr lang="uk-UA" sz="2400" dirty="0">
                <a:solidFill>
                  <a:schemeClr val="tx1"/>
                </a:solidFill>
                <a:effectLst/>
                <a:ea typeface="Times New Roman" panose="02020603050405020304" pitchFamily="18" charset="0"/>
              </a:rPr>
              <a:t>.</a:t>
            </a:r>
          </a:p>
          <a:p>
            <a:endParaRPr lang="uk-UA" dirty="0"/>
          </a:p>
        </p:txBody>
      </p:sp>
    </p:spTree>
    <p:extLst>
      <p:ext uri="{BB962C8B-B14F-4D97-AF65-F5344CB8AC3E}">
        <p14:creationId xmlns:p14="http://schemas.microsoft.com/office/powerpoint/2010/main" val="2576633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FBD0D191-F8C1-443D-84DA-4E49F83B7D68}"/>
              </a:ext>
            </a:extLst>
          </p:cNvPr>
          <p:cNvSpPr>
            <a:spLocks noGrp="1"/>
          </p:cNvSpPr>
          <p:nvPr>
            <p:ph idx="1"/>
          </p:nvPr>
        </p:nvSpPr>
        <p:spPr>
          <a:xfrm>
            <a:off x="762000" y="609600"/>
            <a:ext cx="10728960" cy="6416040"/>
          </a:xfrm>
        </p:spPr>
        <p:txBody>
          <a:bodyPr>
            <a:normAutofit/>
          </a:bodyPr>
          <a:lstStyle/>
          <a:p>
            <a:pPr algn="just"/>
            <a:r>
              <a:rPr lang="uk-UA" b="1" dirty="0">
                <a:solidFill>
                  <a:schemeClr val="tx1"/>
                </a:solidFill>
              </a:rPr>
              <a:t>Міжнародна криза </a:t>
            </a:r>
            <a:r>
              <a:rPr lang="uk-UA" dirty="0">
                <a:solidFill>
                  <a:schemeClr val="tx1"/>
                </a:solidFill>
              </a:rPr>
              <a:t>— специфічна фаза міжнародного конфлікту, яка характеризується </a:t>
            </a:r>
          </a:p>
          <a:p>
            <a:pPr algn="just"/>
            <a:r>
              <a:rPr lang="uk-UA" dirty="0">
                <a:solidFill>
                  <a:schemeClr val="tx1"/>
                </a:solidFill>
              </a:rPr>
              <a:t>1) високою цінністю інтересів сторін; </a:t>
            </a:r>
          </a:p>
          <a:p>
            <a:pPr algn="just"/>
            <a:r>
              <a:rPr lang="uk-UA" dirty="0">
                <a:solidFill>
                  <a:schemeClr val="tx1"/>
                </a:solidFill>
              </a:rPr>
              <a:t>2) коротким часом для прийняття рішень; </a:t>
            </a:r>
          </a:p>
          <a:p>
            <a:pPr algn="just"/>
            <a:r>
              <a:rPr lang="uk-UA" dirty="0">
                <a:solidFill>
                  <a:schemeClr val="tx1"/>
                </a:solidFill>
              </a:rPr>
              <a:t>3) високим рівнем стратегічної невизначеності. </a:t>
            </a:r>
          </a:p>
          <a:p>
            <a:pPr algn="just"/>
            <a:r>
              <a:rPr lang="uk-UA" b="1" dirty="0">
                <a:solidFill>
                  <a:schemeClr val="tx1"/>
                </a:solidFill>
              </a:rPr>
              <a:t>Міжнародна криза </a:t>
            </a:r>
            <a:r>
              <a:rPr lang="uk-UA" dirty="0">
                <a:solidFill>
                  <a:schemeClr val="tx1"/>
                </a:solidFill>
              </a:rPr>
              <a:t>– лише одна з можливих фаз конфлікту, яка означає, що конфлікт дійшов у своєму розвитку до тої грані, яка відокремлює його від збройного зіткнення, від війни. Криза, прискорюючи ескалацію всього конфлікту, зовсім не обов'язково стає неминучою його фазою. С одного боку, міжнародний конфлікт тривалий час може залишатися латентним, не породжуючи безпосередньо кризових ситуацій. З іншого боку, криза - далеко не завжди завершує конфлікт.</a:t>
            </a:r>
          </a:p>
          <a:p>
            <a:pPr algn="just"/>
            <a:r>
              <a:rPr lang="ru-RU" b="1" dirty="0" err="1">
                <a:solidFill>
                  <a:schemeClr val="tx1"/>
                </a:solidFill>
              </a:rPr>
              <a:t>Насилля</a:t>
            </a:r>
            <a:r>
              <a:rPr lang="ru-RU" b="1" dirty="0">
                <a:solidFill>
                  <a:schemeClr val="tx1"/>
                </a:solidFill>
              </a:rPr>
              <a:t> не є </a:t>
            </a:r>
            <a:r>
              <a:rPr lang="ru-RU" b="1" dirty="0" err="1">
                <a:solidFill>
                  <a:schemeClr val="tx1"/>
                </a:solidFill>
              </a:rPr>
              <a:t>обов’язковим</a:t>
            </a:r>
            <a:r>
              <a:rPr lang="ru-RU" b="1" dirty="0">
                <a:solidFill>
                  <a:schemeClr val="tx1"/>
                </a:solidFill>
              </a:rPr>
              <a:t> атрибутом </a:t>
            </a:r>
            <a:r>
              <a:rPr lang="ru-RU" b="1" dirty="0" err="1">
                <a:solidFill>
                  <a:schemeClr val="tx1"/>
                </a:solidFill>
              </a:rPr>
              <a:t>ані</a:t>
            </a:r>
            <a:r>
              <a:rPr lang="ru-RU" b="1" dirty="0">
                <a:solidFill>
                  <a:schemeClr val="tx1"/>
                </a:solidFill>
              </a:rPr>
              <a:t> </a:t>
            </a:r>
            <a:r>
              <a:rPr lang="ru-RU" b="1" dirty="0" err="1">
                <a:solidFill>
                  <a:schemeClr val="tx1"/>
                </a:solidFill>
              </a:rPr>
              <a:t>кризи</a:t>
            </a:r>
            <a:r>
              <a:rPr lang="ru-RU" b="1" dirty="0">
                <a:solidFill>
                  <a:schemeClr val="tx1"/>
                </a:solidFill>
              </a:rPr>
              <a:t>, </a:t>
            </a:r>
            <a:r>
              <a:rPr lang="ru-RU" b="1" dirty="0" err="1">
                <a:solidFill>
                  <a:schemeClr val="tx1"/>
                </a:solidFill>
              </a:rPr>
              <a:t>ані</a:t>
            </a:r>
            <a:r>
              <a:rPr lang="ru-RU" b="1" dirty="0">
                <a:solidFill>
                  <a:schemeClr val="tx1"/>
                </a:solidFill>
              </a:rPr>
              <a:t> </a:t>
            </a:r>
            <a:r>
              <a:rPr lang="ru-RU" b="1" dirty="0" err="1">
                <a:solidFill>
                  <a:schemeClr val="tx1"/>
                </a:solidFill>
              </a:rPr>
              <a:t>міжнародного</a:t>
            </a:r>
            <a:r>
              <a:rPr lang="ru-RU" b="1" dirty="0">
                <a:solidFill>
                  <a:schemeClr val="tx1"/>
                </a:solidFill>
              </a:rPr>
              <a:t> </a:t>
            </a:r>
            <a:r>
              <a:rPr lang="ru-RU" b="1" dirty="0" err="1">
                <a:solidFill>
                  <a:schemeClr val="tx1"/>
                </a:solidFill>
              </a:rPr>
              <a:t>конфлікту</a:t>
            </a:r>
            <a:r>
              <a:rPr lang="ru-RU" b="1" dirty="0">
                <a:solidFill>
                  <a:schemeClr val="tx1"/>
                </a:solidFill>
              </a:rPr>
              <a:t>. </a:t>
            </a:r>
            <a:endParaRPr lang="uk-UA" b="1" dirty="0">
              <a:solidFill>
                <a:schemeClr val="tx1"/>
              </a:solidFill>
            </a:endParaRPr>
          </a:p>
          <a:p>
            <a:endParaRPr lang="uk-UA" dirty="0"/>
          </a:p>
        </p:txBody>
      </p:sp>
    </p:spTree>
    <p:extLst>
      <p:ext uri="{BB962C8B-B14F-4D97-AF65-F5344CB8AC3E}">
        <p14:creationId xmlns:p14="http://schemas.microsoft.com/office/powerpoint/2010/main" val="2590470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29E592-B989-4A67-87DF-C72E7ECBD5A2}"/>
              </a:ext>
            </a:extLst>
          </p:cNvPr>
          <p:cNvSpPr>
            <a:spLocks noGrp="1"/>
          </p:cNvSpPr>
          <p:nvPr>
            <p:ph type="title"/>
          </p:nvPr>
        </p:nvSpPr>
        <p:spPr/>
        <p:txBody>
          <a:bodyPr/>
          <a:lstStyle/>
          <a:p>
            <a:pPr algn="ctr"/>
            <a:r>
              <a:rPr lang="uk-UA" b="1" dirty="0"/>
              <a:t>Функції міжнародних конфліктів </a:t>
            </a:r>
          </a:p>
        </p:txBody>
      </p:sp>
      <p:sp>
        <p:nvSpPr>
          <p:cNvPr id="3" name="Місце для вмісту 2">
            <a:extLst>
              <a:ext uri="{FF2B5EF4-FFF2-40B4-BE49-F238E27FC236}">
                <a16:creationId xmlns:a16="http://schemas.microsoft.com/office/drawing/2014/main" id="{444CA5F4-ADD4-40A4-9434-1D9F638FD04B}"/>
              </a:ext>
            </a:extLst>
          </p:cNvPr>
          <p:cNvSpPr>
            <a:spLocks noGrp="1"/>
          </p:cNvSpPr>
          <p:nvPr>
            <p:ph idx="1"/>
          </p:nvPr>
        </p:nvSpPr>
        <p:spPr/>
        <p:txBody>
          <a:bodyPr/>
          <a:lstStyle/>
          <a:p>
            <a:pPr marL="44450" indent="0">
              <a:buNone/>
            </a:pPr>
            <a:r>
              <a:rPr lang="uk-UA" sz="2000" dirty="0">
                <a:solidFill>
                  <a:schemeClr val="tx1"/>
                </a:solidFill>
              </a:rPr>
              <a:t>1) Інтегративна </a:t>
            </a:r>
            <a:r>
              <a:rPr lang="ru-RU" sz="2000" dirty="0" err="1">
                <a:solidFill>
                  <a:schemeClr val="tx1"/>
                </a:solidFill>
              </a:rPr>
              <a:t>функція</a:t>
            </a:r>
            <a:r>
              <a:rPr lang="ru-RU" sz="2000" dirty="0">
                <a:solidFill>
                  <a:schemeClr val="tx1"/>
                </a:solidFill>
              </a:rPr>
              <a:t> </a:t>
            </a:r>
            <a:r>
              <a:rPr lang="ru-RU" sz="2000" dirty="0" err="1">
                <a:solidFill>
                  <a:schemeClr val="tx1"/>
                </a:solidFill>
              </a:rPr>
              <a:t>конфлікту</a:t>
            </a:r>
            <a:r>
              <a:rPr lang="ru-RU" sz="2000" dirty="0">
                <a:solidFill>
                  <a:schemeClr val="tx1"/>
                </a:solidFill>
              </a:rPr>
              <a:t> </a:t>
            </a:r>
            <a:r>
              <a:rPr lang="ru-RU" sz="2000" dirty="0" err="1">
                <a:solidFill>
                  <a:schemeClr val="tx1"/>
                </a:solidFill>
              </a:rPr>
              <a:t>полягає</a:t>
            </a:r>
            <a:r>
              <a:rPr lang="ru-RU" sz="2000" dirty="0">
                <a:solidFill>
                  <a:schemeClr val="tx1"/>
                </a:solidFill>
              </a:rPr>
              <a:t> в </a:t>
            </a:r>
            <a:r>
              <a:rPr lang="ru-RU" sz="2000" dirty="0" err="1">
                <a:solidFill>
                  <a:schemeClr val="tx1"/>
                </a:solidFill>
              </a:rPr>
              <a:t>сприянні</a:t>
            </a:r>
            <a:r>
              <a:rPr lang="ru-RU" sz="2000" dirty="0">
                <a:solidFill>
                  <a:schemeClr val="tx1"/>
                </a:solidFill>
              </a:rPr>
              <a:t> </a:t>
            </a:r>
            <a:r>
              <a:rPr lang="ru-RU" sz="2000" dirty="0" err="1">
                <a:solidFill>
                  <a:schemeClr val="tx1"/>
                </a:solidFill>
              </a:rPr>
              <a:t>подоланню</a:t>
            </a:r>
            <a:r>
              <a:rPr lang="ru-RU" sz="2000" dirty="0">
                <a:solidFill>
                  <a:schemeClr val="tx1"/>
                </a:solidFill>
              </a:rPr>
              <a:t> </a:t>
            </a:r>
            <a:r>
              <a:rPr lang="ru-RU" sz="2000" dirty="0" err="1">
                <a:solidFill>
                  <a:schemeClr val="tx1"/>
                </a:solidFill>
              </a:rPr>
              <a:t>внутрішніх</a:t>
            </a:r>
            <a:r>
              <a:rPr lang="ru-RU" sz="2000" dirty="0">
                <a:solidFill>
                  <a:schemeClr val="tx1"/>
                </a:solidFill>
              </a:rPr>
              <a:t> </a:t>
            </a:r>
            <a:r>
              <a:rPr lang="ru-RU" sz="2000" dirty="0" err="1">
                <a:solidFill>
                  <a:schemeClr val="tx1"/>
                </a:solidFill>
              </a:rPr>
              <a:t>суперечок</a:t>
            </a:r>
            <a:r>
              <a:rPr lang="ru-RU" sz="2000" dirty="0">
                <a:solidFill>
                  <a:schemeClr val="tx1"/>
                </a:solidFill>
              </a:rPr>
              <a:t> й </a:t>
            </a:r>
            <a:r>
              <a:rPr lang="ru-RU" sz="2000" dirty="0" err="1">
                <a:solidFill>
                  <a:schemeClr val="tx1"/>
                </a:solidFill>
              </a:rPr>
              <a:t>неузгодженостей</a:t>
            </a:r>
            <a:r>
              <a:rPr lang="ru-RU" sz="2000" dirty="0">
                <a:solidFill>
                  <a:schemeClr val="tx1"/>
                </a:solidFill>
              </a:rPr>
              <a:t>. </a:t>
            </a:r>
            <a:endParaRPr lang="uk-UA" sz="2000" dirty="0">
              <a:solidFill>
                <a:schemeClr val="tx1"/>
              </a:solidFill>
            </a:endParaRPr>
          </a:p>
          <a:p>
            <a:pPr marL="44450" indent="0" algn="just">
              <a:lnSpc>
                <a:spcPts val="1800"/>
              </a:lnSpc>
              <a:buNone/>
            </a:pPr>
            <a:r>
              <a:rPr lang="ru-RU" sz="2000" dirty="0">
                <a:solidFill>
                  <a:schemeClr val="tx1"/>
                </a:solidFill>
                <a:effectLst/>
                <a:ea typeface="Times New Roman" panose="02020603050405020304" pitchFamily="18" charset="0"/>
              </a:rPr>
              <a:t>2) </a:t>
            </a:r>
            <a:r>
              <a:rPr lang="ru-RU" sz="2000" dirty="0" err="1">
                <a:solidFill>
                  <a:schemeClr val="tx1"/>
                </a:solidFill>
                <a:effectLst/>
                <a:ea typeface="Times New Roman" panose="02020603050405020304" pitchFamily="18" charset="0"/>
              </a:rPr>
              <a:t>Інформаційна</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функція</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конфлікту</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проявляється</a:t>
            </a:r>
            <a:r>
              <a:rPr lang="ru-RU" sz="2000" dirty="0">
                <a:solidFill>
                  <a:schemeClr val="tx1"/>
                </a:solidFill>
                <a:effectLst/>
                <a:ea typeface="Times New Roman" panose="02020603050405020304" pitchFamily="18" charset="0"/>
              </a:rPr>
              <a:t> в </a:t>
            </a:r>
            <a:r>
              <a:rPr lang="ru-RU" sz="2000" dirty="0" err="1">
                <a:solidFill>
                  <a:schemeClr val="tx1"/>
                </a:solidFill>
                <a:effectLst/>
                <a:ea typeface="Times New Roman" panose="02020603050405020304" pitchFamily="18" charset="0"/>
              </a:rPr>
              <a:t>його</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сприянні</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обміну</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інформацією</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між</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елементами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соціальних</a:t>
            </a:r>
            <a:r>
              <a:rPr lang="ru-RU" sz="2000" dirty="0">
                <a:solidFill>
                  <a:schemeClr val="tx1"/>
                </a:solidFill>
                <a:effectLst/>
                <a:ea typeface="Times New Roman" panose="02020603050405020304" pitchFamily="18" charset="0"/>
              </a:rPr>
              <a:t> систем</a:t>
            </a:r>
            <a:r>
              <a:rPr lang="uk-UA" sz="2000" dirty="0">
                <a:solidFill>
                  <a:schemeClr val="tx1"/>
                </a:solidFill>
                <a:effectLst/>
                <a:ea typeface="Times New Roman" panose="02020603050405020304" pitchFamily="18" charset="0"/>
              </a:rPr>
              <a:t>.</a:t>
            </a:r>
          </a:p>
          <a:p>
            <a:pPr marL="44450" indent="0" algn="just">
              <a:lnSpc>
                <a:spcPts val="1800"/>
              </a:lnSpc>
              <a:buNone/>
            </a:pPr>
            <a:r>
              <a:rPr lang="ru-RU" sz="2000" dirty="0">
                <a:solidFill>
                  <a:schemeClr val="tx1"/>
                </a:solidFill>
                <a:effectLst/>
                <a:ea typeface="Times New Roman" panose="02020603050405020304" pitchFamily="18" charset="0"/>
              </a:rPr>
              <a:t>3) </a:t>
            </a:r>
            <a:r>
              <a:rPr lang="ru-RU" sz="2000" dirty="0" err="1">
                <a:solidFill>
                  <a:schemeClr val="tx1"/>
                </a:solidFill>
                <a:effectLst/>
                <a:ea typeface="Times New Roman" panose="02020603050405020304" pitchFamily="18" charset="0"/>
              </a:rPr>
              <a:t>Виступаючи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засобом</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формулювання</a:t>
            </a:r>
            <a:r>
              <a:rPr lang="ru-RU" sz="2000" dirty="0">
                <a:solidFill>
                  <a:schemeClr val="tx1"/>
                </a:solidFill>
                <a:effectLst/>
                <a:ea typeface="Times New Roman" panose="02020603050405020304" pitchFamily="18" charset="0"/>
              </a:rPr>
              <a:t> та </a:t>
            </a:r>
            <a:r>
              <a:rPr lang="ru-RU" sz="2000" dirty="0" err="1">
                <a:solidFill>
                  <a:schemeClr val="tx1"/>
                </a:solidFill>
                <a:effectLst/>
                <a:ea typeface="Times New Roman" panose="02020603050405020304" pitchFamily="18" charset="0"/>
              </a:rPr>
              <a:t>вирішення</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протиріч</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конфлікт</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виконує</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організаційну</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функцію</a:t>
            </a:r>
            <a:r>
              <a:rPr lang="uk-UA" sz="2000" dirty="0">
                <a:solidFill>
                  <a:schemeClr val="tx1"/>
                </a:solidFill>
                <a:effectLst/>
                <a:ea typeface="Times New Roman" panose="02020603050405020304" pitchFamily="18" charset="0"/>
              </a:rPr>
              <a:t>. </a:t>
            </a:r>
          </a:p>
          <a:p>
            <a:pPr marL="44450" indent="0" algn="just">
              <a:lnSpc>
                <a:spcPts val="1800"/>
              </a:lnSpc>
              <a:buNone/>
            </a:pPr>
            <a:r>
              <a:rPr lang="ru-RU" sz="2000" dirty="0">
                <a:solidFill>
                  <a:schemeClr val="tx1"/>
                </a:solidFill>
                <a:effectLst/>
                <a:ea typeface="Times New Roman" panose="02020603050405020304" pitchFamily="18" charset="0"/>
              </a:rPr>
              <a:t>4) </a:t>
            </a:r>
            <a:r>
              <a:rPr lang="ru-RU" sz="2000" dirty="0" err="1">
                <a:solidFill>
                  <a:schemeClr val="tx1"/>
                </a:solidFill>
                <a:effectLst/>
                <a:ea typeface="Times New Roman" panose="02020603050405020304" pitchFamily="18" charset="0"/>
              </a:rPr>
              <a:t>Конфлікти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виконують</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іншу</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функцію</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що</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пов’язана</a:t>
            </a:r>
            <a:r>
              <a:rPr lang="ru-RU" sz="2000" dirty="0">
                <a:solidFill>
                  <a:schemeClr val="tx1"/>
                </a:solidFill>
                <a:effectLst/>
                <a:ea typeface="Times New Roman" panose="02020603050405020304" pitchFamily="18" charset="0"/>
              </a:rPr>
              <a:t> з </a:t>
            </a:r>
            <a:r>
              <a:rPr lang="ru-RU" sz="2000" dirty="0" err="1">
                <a:solidFill>
                  <a:schemeClr val="tx1"/>
                </a:solidFill>
                <a:effectLst/>
                <a:ea typeface="Times New Roman" panose="02020603050405020304" pitchFamily="18" charset="0"/>
              </a:rPr>
              <a:t>попередньою</a:t>
            </a:r>
            <a:r>
              <a:rPr lang="ru-RU" sz="2000" dirty="0">
                <a:solidFill>
                  <a:schemeClr val="tx1"/>
                </a:solidFill>
                <a:effectLst/>
                <a:ea typeface="Times New Roman" panose="02020603050405020304" pitchFamily="18" charset="0"/>
              </a:rPr>
              <a:t> – </a:t>
            </a:r>
            <a:r>
              <a:rPr lang="ru-RU" sz="2000" dirty="0" err="1">
                <a:solidFill>
                  <a:schemeClr val="tx1"/>
                </a:solidFill>
                <a:effectLst/>
                <a:ea typeface="Times New Roman" panose="02020603050405020304" pitchFamily="18" charset="0"/>
              </a:rPr>
              <a:t>стабілізаційну</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Завдяки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конфліктам</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знаходять</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вихід</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найгостріші</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протиріччя</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здатні</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зруйнувати</a:t>
            </a:r>
            <a:r>
              <a:rPr lang="ru-RU" sz="2000" dirty="0">
                <a:solidFill>
                  <a:schemeClr val="tx1"/>
                </a:solidFill>
                <a:effectLst/>
                <a:ea typeface="Times New Roman" panose="02020603050405020304" pitchFamily="18" charset="0"/>
              </a:rPr>
              <a:t> систему</a:t>
            </a:r>
            <a:r>
              <a:rPr lang="uk-UA" sz="2000" dirty="0">
                <a:solidFill>
                  <a:schemeClr val="tx1"/>
                </a:solidFill>
                <a:effectLst/>
                <a:ea typeface="Times New Roman" panose="02020603050405020304" pitchFamily="18" charset="0"/>
              </a:rPr>
              <a:t>. </a:t>
            </a:r>
          </a:p>
          <a:p>
            <a:pPr marL="44450" indent="0" algn="just">
              <a:lnSpc>
                <a:spcPts val="1800"/>
              </a:lnSpc>
              <a:buNone/>
            </a:pPr>
            <a:r>
              <a:rPr lang="ru-RU" sz="2000" dirty="0">
                <a:solidFill>
                  <a:schemeClr val="tx1"/>
                </a:solidFill>
                <a:effectLst/>
                <a:ea typeface="Times New Roman" panose="02020603050405020304" pitchFamily="18" charset="0"/>
              </a:rPr>
              <a:t>5) </a:t>
            </a:r>
            <a:r>
              <a:rPr lang="ru-RU" sz="2000" dirty="0" err="1">
                <a:solidFill>
                  <a:schemeClr val="tx1"/>
                </a:solidFill>
                <a:effectLst/>
                <a:ea typeface="Times New Roman" panose="02020603050405020304" pitchFamily="18" charset="0"/>
              </a:rPr>
              <a:t>Інноваційна</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функція</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конфлікту</a:t>
            </a:r>
            <a:r>
              <a:rPr lang="ru-RU" sz="2000" dirty="0">
                <a:solidFill>
                  <a:schemeClr val="tx1"/>
                </a:solidFill>
                <a:effectLst/>
                <a:ea typeface="Times New Roman" panose="02020603050405020304" pitchFamily="18" charset="0"/>
              </a:rPr>
              <a:t>, як і </a:t>
            </a:r>
            <a:r>
              <a:rPr lang="ru-RU" sz="2000" dirty="0" err="1">
                <a:solidFill>
                  <a:schemeClr val="tx1"/>
                </a:solidFill>
                <a:effectLst/>
                <a:ea typeface="Times New Roman" panose="02020603050405020304" pitchFamily="18" charset="0"/>
              </a:rPr>
              <a:t>дві</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попередні</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пов’язана</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із</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його</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внеском</a:t>
            </a:r>
            <a:r>
              <a:rPr lang="ru-RU" sz="2000" dirty="0">
                <a:solidFill>
                  <a:schemeClr val="tx1"/>
                </a:solidFill>
                <a:effectLst/>
                <a:ea typeface="Times New Roman" panose="02020603050405020304" pitchFamily="18" charset="0"/>
              </a:rPr>
              <a:t> в </a:t>
            </a:r>
            <a:r>
              <a:rPr lang="ru-RU" sz="2000" dirty="0" err="1">
                <a:solidFill>
                  <a:schemeClr val="tx1"/>
                </a:solidFill>
                <a:effectLst/>
                <a:ea typeface="Times New Roman" panose="02020603050405020304" pitchFamily="18" charset="0"/>
              </a:rPr>
              <a:t>підтримання</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життєздатності</a:t>
            </a:r>
            <a:r>
              <a:rPr lang="ru-RU" sz="2000" dirty="0">
                <a:solidFill>
                  <a:schemeClr val="tx1"/>
                </a:solidFill>
                <a:effectLst/>
                <a:ea typeface="Times New Roman" panose="02020603050405020304" pitchFamily="18" charset="0"/>
              </a:rPr>
              <a:t> систем </a:t>
            </a:r>
            <a:r>
              <a:rPr lang="ru-RU" sz="2000" dirty="0" err="1">
                <a:solidFill>
                  <a:schemeClr val="tx1"/>
                </a:solidFill>
                <a:effectLst/>
                <a:ea typeface="Times New Roman" panose="02020603050405020304" pitchFamily="18" charset="0"/>
              </a:rPr>
              <a:t>суспільних</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відносин</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Конфлікт</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примушує</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суб’єктів</a:t>
            </a:r>
            <a:r>
              <a:rPr lang="ru-RU" sz="2000" dirty="0">
                <a:solidFill>
                  <a:schemeClr val="tx1"/>
                </a:solidFill>
                <a:effectLst/>
                <a:ea typeface="Times New Roman" panose="02020603050405020304" pitchFamily="18" charset="0"/>
              </a:rPr>
              <a:t> та </a:t>
            </a:r>
            <a:r>
              <a:rPr lang="ru-RU" sz="2000" dirty="0" err="1">
                <a:solidFill>
                  <a:schemeClr val="tx1"/>
                </a:solidFill>
                <a:effectLst/>
                <a:ea typeface="Times New Roman" panose="02020603050405020304" pitchFamily="18" charset="0"/>
              </a:rPr>
              <a:t>учасників</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генерувати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ідеї</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щодо</a:t>
            </a:r>
            <a:r>
              <a:rPr lang="ru-RU" sz="2000" dirty="0">
                <a:solidFill>
                  <a:schemeClr val="tx1"/>
                </a:solidFill>
                <a:effectLst/>
                <a:ea typeface="Times New Roman" panose="02020603050405020304" pitchFamily="18" charset="0"/>
              </a:rPr>
              <a:t> того як </a:t>
            </a:r>
            <a:r>
              <a:rPr lang="ru-RU" sz="2000" dirty="0" err="1">
                <a:solidFill>
                  <a:schemeClr val="tx1"/>
                </a:solidFill>
                <a:effectLst/>
                <a:ea typeface="Times New Roman" panose="02020603050405020304" pitchFamily="18" charset="0"/>
              </a:rPr>
              <a:t>одержати</a:t>
            </a:r>
            <a:r>
              <a:rPr lang="ru-RU" sz="2000" dirty="0">
                <a:solidFill>
                  <a:schemeClr val="tx1"/>
                </a:solidFill>
                <a:effectLst/>
                <a:ea typeface="Times New Roman" panose="02020603050405020304" pitchFamily="18" charset="0"/>
              </a:rPr>
              <a:t> перемогу </a:t>
            </a:r>
            <a:r>
              <a:rPr lang="ru-RU" sz="2000" dirty="0" err="1">
                <a:solidFill>
                  <a:schemeClr val="tx1"/>
                </a:solidFill>
                <a:effectLst/>
                <a:ea typeface="Times New Roman" panose="02020603050405020304" pitchFamily="18" charset="0"/>
              </a:rPr>
              <a:t>або</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розв’язати</a:t>
            </a:r>
            <a:r>
              <a:rPr lang="ru-RU" sz="2000" dirty="0">
                <a:solidFill>
                  <a:schemeClr val="tx1"/>
                </a:solidFill>
                <a:effectLst/>
                <a:ea typeface="Times New Roman" panose="02020603050405020304" pitchFamily="18" charset="0"/>
              </a:rPr>
              <a:t> </a:t>
            </a:r>
            <a:r>
              <a:rPr lang="ru-RU" sz="2000" dirty="0" err="1">
                <a:solidFill>
                  <a:schemeClr val="tx1"/>
                </a:solidFill>
                <a:effectLst/>
                <a:ea typeface="Times New Roman" panose="02020603050405020304" pitchFamily="18" charset="0"/>
              </a:rPr>
              <a:t>конфлікт</a:t>
            </a:r>
            <a:r>
              <a:rPr lang="uk-UA" sz="2000" dirty="0">
                <a:solidFill>
                  <a:schemeClr val="tx1"/>
                </a:solidFill>
                <a:effectLst/>
                <a:ea typeface="Times New Roman" panose="02020603050405020304" pitchFamily="18" charset="0"/>
              </a:rPr>
              <a:t>.</a:t>
            </a:r>
          </a:p>
          <a:p>
            <a:endParaRPr lang="uk-UA" dirty="0"/>
          </a:p>
        </p:txBody>
      </p:sp>
    </p:spTree>
    <p:extLst>
      <p:ext uri="{BB962C8B-B14F-4D97-AF65-F5344CB8AC3E}">
        <p14:creationId xmlns:p14="http://schemas.microsoft.com/office/powerpoint/2010/main" val="3135566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CB1E5A-D687-4A04-9604-606BB664DDF0}"/>
              </a:ext>
            </a:extLst>
          </p:cNvPr>
          <p:cNvSpPr>
            <a:spLocks noGrp="1"/>
          </p:cNvSpPr>
          <p:nvPr>
            <p:ph type="title"/>
          </p:nvPr>
        </p:nvSpPr>
        <p:spPr>
          <a:xfrm>
            <a:off x="1158240" y="502920"/>
            <a:ext cx="9875520" cy="868680"/>
          </a:xfrm>
        </p:spPr>
        <p:txBody>
          <a:bodyPr/>
          <a:lstStyle/>
          <a:p>
            <a:pPr algn="ctr"/>
            <a:r>
              <a:rPr lang="uk-UA" dirty="0">
                <a:solidFill>
                  <a:schemeClr val="accent1">
                    <a:lumMod val="50000"/>
                  </a:schemeClr>
                </a:solidFill>
              </a:rPr>
              <a:t>Фази міжнародного конфлікту</a:t>
            </a:r>
          </a:p>
        </p:txBody>
      </p:sp>
      <p:graphicFrame>
        <p:nvGraphicFramePr>
          <p:cNvPr id="4" name="Місце для вмісту 3">
            <a:extLst>
              <a:ext uri="{FF2B5EF4-FFF2-40B4-BE49-F238E27FC236}">
                <a16:creationId xmlns:a16="http://schemas.microsoft.com/office/drawing/2014/main" id="{F57F7A0E-0B31-4B35-9506-64665F9C2B0C}"/>
              </a:ext>
            </a:extLst>
          </p:cNvPr>
          <p:cNvGraphicFramePr>
            <a:graphicFrameLocks noGrp="1"/>
          </p:cNvGraphicFramePr>
          <p:nvPr>
            <p:ph idx="1"/>
            <p:extLst>
              <p:ext uri="{D42A27DB-BD31-4B8C-83A1-F6EECF244321}">
                <p14:modId xmlns:p14="http://schemas.microsoft.com/office/powerpoint/2010/main" val="3461207529"/>
              </p:ext>
            </p:extLst>
          </p:nvPr>
        </p:nvGraphicFramePr>
        <p:xfrm>
          <a:off x="185737" y="1203960"/>
          <a:ext cx="11670983" cy="530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9496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7C458E1B-7593-4E54-92B8-E5049FCF2DB5}"/>
              </a:ext>
            </a:extLst>
          </p:cNvPr>
          <p:cNvSpPr>
            <a:spLocks noGrp="1"/>
          </p:cNvSpPr>
          <p:nvPr>
            <p:ph idx="1"/>
          </p:nvPr>
        </p:nvSpPr>
        <p:spPr>
          <a:xfrm>
            <a:off x="563880" y="708660"/>
            <a:ext cx="11018520" cy="5440680"/>
          </a:xfrm>
        </p:spPr>
        <p:txBody>
          <a:bodyPr/>
          <a:lstStyle/>
          <a:p>
            <a:pPr algn="just"/>
            <a:r>
              <a:rPr lang="ru-RU" sz="2400" b="1" dirty="0">
                <a:solidFill>
                  <a:schemeClr val="tx1"/>
                </a:solidFill>
              </a:rPr>
              <a:t>1. Латентна фаза </a:t>
            </a:r>
            <a:r>
              <a:rPr lang="ru-RU" sz="2400" dirty="0" err="1">
                <a:solidFill>
                  <a:schemeClr val="tx1"/>
                </a:solidFill>
              </a:rPr>
              <a:t>міжнародного</a:t>
            </a:r>
            <a:r>
              <a:rPr lang="ru-RU" sz="2400" dirty="0">
                <a:solidFill>
                  <a:schemeClr val="tx1"/>
                </a:solidFill>
              </a:rPr>
              <a:t> </a:t>
            </a:r>
            <a:r>
              <a:rPr lang="ru-RU" sz="2400" dirty="0" err="1">
                <a:solidFill>
                  <a:schemeClr val="tx1"/>
                </a:solidFill>
              </a:rPr>
              <a:t>конфлікту</a:t>
            </a:r>
            <a:r>
              <a:rPr lang="ru-RU" sz="2400" dirty="0">
                <a:solidFill>
                  <a:schemeClr val="tx1"/>
                </a:solidFill>
              </a:rPr>
              <a:t> </a:t>
            </a:r>
            <a:r>
              <a:rPr lang="ru-RU" sz="2400" dirty="0" err="1">
                <a:solidFill>
                  <a:schemeClr val="tx1"/>
                </a:solidFill>
              </a:rPr>
              <a:t>характеризується</a:t>
            </a:r>
            <a:r>
              <a:rPr lang="ru-RU" sz="2400" dirty="0">
                <a:solidFill>
                  <a:schemeClr val="tx1"/>
                </a:solidFill>
              </a:rPr>
              <a:t> </a:t>
            </a:r>
            <a:r>
              <a:rPr lang="ru-RU" sz="2400" dirty="0" err="1">
                <a:solidFill>
                  <a:schemeClr val="tx1"/>
                </a:solidFill>
              </a:rPr>
              <a:t>наявністю</a:t>
            </a:r>
            <a:r>
              <a:rPr lang="ru-RU" sz="2400" dirty="0">
                <a:solidFill>
                  <a:schemeClr val="tx1"/>
                </a:solidFill>
              </a:rPr>
              <a:t> </a:t>
            </a:r>
            <a:r>
              <a:rPr lang="ru-RU" sz="2400" dirty="0" err="1">
                <a:solidFill>
                  <a:schemeClr val="tx1"/>
                </a:solidFill>
              </a:rPr>
              <a:t>прихованих</a:t>
            </a:r>
            <a:r>
              <a:rPr lang="ru-RU" sz="2400" dirty="0">
                <a:solidFill>
                  <a:schemeClr val="tx1"/>
                </a:solidFill>
              </a:rPr>
              <a:t> </a:t>
            </a:r>
            <a:r>
              <a:rPr lang="ru-RU" sz="2400" dirty="0" err="1">
                <a:solidFill>
                  <a:schemeClr val="tx1"/>
                </a:solidFill>
              </a:rPr>
              <a:t>протиріч</a:t>
            </a:r>
            <a:r>
              <a:rPr lang="ru-RU" sz="2400" dirty="0">
                <a:solidFill>
                  <a:schemeClr val="tx1"/>
                </a:solidFill>
              </a:rPr>
              <a:t> </a:t>
            </a:r>
            <a:r>
              <a:rPr lang="ru-RU" sz="2400" dirty="0" err="1">
                <a:solidFill>
                  <a:schemeClr val="tx1"/>
                </a:solidFill>
              </a:rPr>
              <a:t>об’єктивно-суб’єктивного</a:t>
            </a:r>
            <a:r>
              <a:rPr lang="ru-RU" sz="2400" dirty="0">
                <a:solidFill>
                  <a:schemeClr val="tx1"/>
                </a:solidFill>
              </a:rPr>
              <a:t> характеру. </a:t>
            </a:r>
            <a:r>
              <a:rPr lang="ru-RU" sz="2400" dirty="0" err="1">
                <a:solidFill>
                  <a:schemeClr val="tx1"/>
                </a:solidFill>
              </a:rPr>
              <a:t>Це</a:t>
            </a:r>
            <a:r>
              <a:rPr lang="ru-RU" sz="2400" dirty="0">
                <a:solidFill>
                  <a:schemeClr val="tx1"/>
                </a:solidFill>
              </a:rPr>
              <a:t> </a:t>
            </a:r>
            <a:r>
              <a:rPr lang="ru-RU" sz="2400" dirty="0" err="1">
                <a:solidFill>
                  <a:schemeClr val="tx1"/>
                </a:solidFill>
              </a:rPr>
              <a:t>означає</a:t>
            </a:r>
            <a:r>
              <a:rPr lang="ru-RU" sz="2400" dirty="0">
                <a:solidFill>
                  <a:schemeClr val="tx1"/>
                </a:solidFill>
              </a:rPr>
              <a:t>, </a:t>
            </a:r>
            <a:r>
              <a:rPr lang="ru-RU" sz="2400" dirty="0" err="1">
                <a:solidFill>
                  <a:schemeClr val="tx1"/>
                </a:solidFill>
              </a:rPr>
              <a:t>що</a:t>
            </a:r>
            <a:r>
              <a:rPr lang="ru-RU" sz="2400" dirty="0">
                <a:solidFill>
                  <a:schemeClr val="tx1"/>
                </a:solidFill>
              </a:rPr>
              <a:t> </a:t>
            </a:r>
            <a:r>
              <a:rPr lang="ru-RU" sz="2400" dirty="0" err="1">
                <a:solidFill>
                  <a:schemeClr val="tx1"/>
                </a:solidFill>
              </a:rPr>
              <a:t>між</a:t>
            </a:r>
            <a:r>
              <a:rPr lang="ru-RU" sz="2400" dirty="0">
                <a:solidFill>
                  <a:schemeClr val="tx1"/>
                </a:solidFill>
              </a:rPr>
              <a:t> </a:t>
            </a:r>
            <a:r>
              <a:rPr lang="ru-RU" sz="2400" dirty="0" err="1">
                <a:solidFill>
                  <a:schemeClr val="tx1"/>
                </a:solidFill>
              </a:rPr>
              <a:t>його</a:t>
            </a:r>
            <a:r>
              <a:rPr lang="ru-RU" sz="2400" dirty="0">
                <a:solidFill>
                  <a:schemeClr val="tx1"/>
                </a:solidFill>
              </a:rPr>
              <a:t> сторонами не </a:t>
            </a:r>
            <a:r>
              <a:rPr lang="ru-RU" sz="2400" dirty="0" err="1">
                <a:solidFill>
                  <a:schemeClr val="tx1"/>
                </a:solidFill>
              </a:rPr>
              <a:t>лише</a:t>
            </a:r>
            <a:r>
              <a:rPr lang="ru-RU" sz="2400" dirty="0">
                <a:solidFill>
                  <a:schemeClr val="tx1"/>
                </a:solidFill>
              </a:rPr>
              <a:t> </a:t>
            </a:r>
            <a:r>
              <a:rPr lang="ru-RU" sz="2400" dirty="0" err="1">
                <a:solidFill>
                  <a:schemeClr val="tx1"/>
                </a:solidFill>
              </a:rPr>
              <a:t>існують</a:t>
            </a:r>
            <a:r>
              <a:rPr lang="ru-RU" sz="2400" dirty="0">
                <a:solidFill>
                  <a:schemeClr val="tx1"/>
                </a:solidFill>
              </a:rPr>
              <a:t> </a:t>
            </a:r>
            <a:r>
              <a:rPr lang="ru-RU" sz="2400" dirty="0" err="1">
                <a:solidFill>
                  <a:schemeClr val="tx1"/>
                </a:solidFill>
              </a:rPr>
              <a:t>протиріччя</a:t>
            </a:r>
            <a:r>
              <a:rPr lang="ru-RU" sz="2400" dirty="0">
                <a:solidFill>
                  <a:schemeClr val="tx1"/>
                </a:solidFill>
              </a:rPr>
              <a:t>, але й </a:t>
            </a:r>
            <a:r>
              <a:rPr lang="ru-RU" sz="2400" dirty="0" err="1">
                <a:solidFill>
                  <a:schemeClr val="tx1"/>
                </a:solidFill>
              </a:rPr>
              <a:t>усвідомлюються</a:t>
            </a:r>
            <a:r>
              <a:rPr lang="ru-RU" sz="2400" dirty="0">
                <a:solidFill>
                  <a:schemeClr val="tx1"/>
                </a:solidFill>
              </a:rPr>
              <a:t> ними. </a:t>
            </a:r>
          </a:p>
          <a:p>
            <a:pPr algn="just"/>
            <a:r>
              <a:rPr lang="ru-RU" sz="2400" b="1" dirty="0">
                <a:solidFill>
                  <a:schemeClr val="tx1"/>
                </a:solidFill>
              </a:rPr>
              <a:t>2. </a:t>
            </a:r>
            <a:r>
              <a:rPr lang="ru-RU" sz="2400" b="1" dirty="0" err="1">
                <a:solidFill>
                  <a:schemeClr val="tx1"/>
                </a:solidFill>
              </a:rPr>
              <a:t>Фази</a:t>
            </a:r>
            <a:r>
              <a:rPr lang="ru-RU" sz="2400" b="1" dirty="0">
                <a:solidFill>
                  <a:schemeClr val="tx1"/>
                </a:solidFill>
              </a:rPr>
              <a:t> </a:t>
            </a:r>
            <a:r>
              <a:rPr lang="ru-RU" sz="2400" b="1" dirty="0" err="1">
                <a:solidFill>
                  <a:schemeClr val="tx1"/>
                </a:solidFill>
              </a:rPr>
              <a:t>ініціації</a:t>
            </a:r>
            <a:r>
              <a:rPr lang="ru-RU" sz="2400" b="1" dirty="0">
                <a:solidFill>
                  <a:schemeClr val="tx1"/>
                </a:solidFill>
              </a:rPr>
              <a:t> </a:t>
            </a:r>
            <a:r>
              <a:rPr lang="ru-RU" sz="2400" dirty="0" err="1">
                <a:solidFill>
                  <a:schemeClr val="tx1"/>
                </a:solidFill>
              </a:rPr>
              <a:t>міжнародного</a:t>
            </a:r>
            <a:r>
              <a:rPr lang="ru-RU" sz="2400" dirty="0">
                <a:solidFill>
                  <a:schemeClr val="tx1"/>
                </a:solidFill>
              </a:rPr>
              <a:t> </a:t>
            </a:r>
            <a:r>
              <a:rPr lang="ru-RU" sz="2400" dirty="0" err="1">
                <a:solidFill>
                  <a:schemeClr val="tx1"/>
                </a:solidFill>
              </a:rPr>
              <a:t>конфлікту</a:t>
            </a:r>
            <a:r>
              <a:rPr lang="ru-RU" sz="2400" dirty="0">
                <a:solidFill>
                  <a:schemeClr val="tx1"/>
                </a:solidFill>
              </a:rPr>
              <a:t> </a:t>
            </a:r>
            <a:r>
              <a:rPr lang="ru-RU" sz="2400" dirty="0" err="1">
                <a:solidFill>
                  <a:schemeClr val="tx1"/>
                </a:solidFill>
              </a:rPr>
              <a:t>характеризується</a:t>
            </a:r>
            <a:r>
              <a:rPr lang="ru-RU" sz="2400" dirty="0">
                <a:solidFill>
                  <a:schemeClr val="tx1"/>
                </a:solidFill>
              </a:rPr>
              <a:t> </a:t>
            </a:r>
            <a:r>
              <a:rPr lang="ru-RU" sz="2400" dirty="0" err="1">
                <a:solidFill>
                  <a:schemeClr val="tx1"/>
                </a:solidFill>
              </a:rPr>
              <a:t>ефективністю</a:t>
            </a:r>
            <a:r>
              <a:rPr lang="ru-RU" sz="2400" dirty="0">
                <a:solidFill>
                  <a:schemeClr val="tx1"/>
                </a:solidFill>
              </a:rPr>
              <a:t> </a:t>
            </a:r>
            <a:r>
              <a:rPr lang="ru-RU" sz="2400" dirty="0" err="1">
                <a:solidFill>
                  <a:schemeClr val="tx1"/>
                </a:solidFill>
              </a:rPr>
              <a:t>превентивної</a:t>
            </a:r>
            <a:r>
              <a:rPr lang="ru-RU" sz="2400" dirty="0">
                <a:solidFill>
                  <a:schemeClr val="tx1"/>
                </a:solidFill>
              </a:rPr>
              <a:t> </a:t>
            </a:r>
            <a:r>
              <a:rPr lang="ru-RU" sz="2400" dirty="0" err="1">
                <a:solidFill>
                  <a:schemeClr val="tx1"/>
                </a:solidFill>
              </a:rPr>
              <a:t>дипломатії</a:t>
            </a:r>
            <a:r>
              <a:rPr lang="ru-RU" sz="2400" dirty="0">
                <a:solidFill>
                  <a:schemeClr val="tx1"/>
                </a:solidFill>
              </a:rPr>
              <a:t> та </a:t>
            </a:r>
            <a:r>
              <a:rPr lang="ru-RU" sz="2400" dirty="0" err="1">
                <a:solidFill>
                  <a:schemeClr val="tx1"/>
                </a:solidFill>
              </a:rPr>
              <a:t>інших</a:t>
            </a:r>
            <a:r>
              <a:rPr lang="ru-RU" sz="2400" dirty="0">
                <a:solidFill>
                  <a:schemeClr val="tx1"/>
                </a:solidFill>
              </a:rPr>
              <a:t> </a:t>
            </a:r>
            <a:r>
              <a:rPr lang="ru-RU" sz="2400" dirty="0" err="1">
                <a:solidFill>
                  <a:schemeClr val="tx1"/>
                </a:solidFill>
              </a:rPr>
              <a:t>профілактичних</a:t>
            </a:r>
            <a:r>
              <a:rPr lang="ru-RU" sz="2400" dirty="0">
                <a:solidFill>
                  <a:schemeClr val="tx1"/>
                </a:solidFill>
              </a:rPr>
              <a:t> </a:t>
            </a:r>
            <a:r>
              <a:rPr lang="ru-RU" sz="2400" dirty="0" err="1">
                <a:solidFill>
                  <a:schemeClr val="tx1"/>
                </a:solidFill>
              </a:rPr>
              <a:t>інструментів</a:t>
            </a:r>
            <a:r>
              <a:rPr lang="ru-RU" sz="2400" dirty="0">
                <a:solidFill>
                  <a:schemeClr val="tx1"/>
                </a:solidFill>
              </a:rPr>
              <a:t>.</a:t>
            </a:r>
          </a:p>
          <a:p>
            <a:pPr algn="just"/>
            <a:r>
              <a:rPr lang="ru-RU" sz="2400" b="1" dirty="0">
                <a:solidFill>
                  <a:schemeClr val="tx1"/>
                </a:solidFill>
              </a:rPr>
              <a:t>3. Фаза </a:t>
            </a:r>
            <a:r>
              <a:rPr lang="ru-RU" sz="2400" b="1" dirty="0" err="1">
                <a:solidFill>
                  <a:schemeClr val="tx1"/>
                </a:solidFill>
              </a:rPr>
              <a:t>ескалації</a:t>
            </a:r>
            <a:r>
              <a:rPr lang="ru-RU" sz="2400" b="1" dirty="0">
                <a:solidFill>
                  <a:schemeClr val="tx1"/>
                </a:solidFill>
              </a:rPr>
              <a:t> </a:t>
            </a:r>
            <a:r>
              <a:rPr lang="ru-RU" sz="2400" dirty="0" err="1">
                <a:solidFill>
                  <a:schemeClr val="tx1"/>
                </a:solidFill>
              </a:rPr>
              <a:t>міжнародного</a:t>
            </a:r>
            <a:r>
              <a:rPr lang="ru-RU" sz="2400" dirty="0">
                <a:solidFill>
                  <a:schemeClr val="tx1"/>
                </a:solidFill>
              </a:rPr>
              <a:t> </a:t>
            </a:r>
            <a:r>
              <a:rPr lang="ru-RU" sz="2400" dirty="0" err="1">
                <a:solidFill>
                  <a:schemeClr val="tx1"/>
                </a:solidFill>
              </a:rPr>
              <a:t>конфлікту</a:t>
            </a:r>
            <a:r>
              <a:rPr lang="ru-RU" sz="2400" dirty="0">
                <a:solidFill>
                  <a:schemeClr val="tx1"/>
                </a:solidFill>
              </a:rPr>
              <a:t> </a:t>
            </a:r>
            <a:r>
              <a:rPr lang="ru-RU" sz="2400" dirty="0" err="1">
                <a:solidFill>
                  <a:schemeClr val="tx1"/>
                </a:solidFill>
              </a:rPr>
              <a:t>характеризується</a:t>
            </a:r>
            <a:r>
              <a:rPr lang="ru-RU" sz="2400" dirty="0">
                <a:solidFill>
                  <a:schemeClr val="tx1"/>
                </a:solidFill>
              </a:rPr>
              <a:t> </a:t>
            </a:r>
            <a:r>
              <a:rPr lang="ru-RU" sz="2400" dirty="0" err="1">
                <a:solidFill>
                  <a:schemeClr val="tx1"/>
                </a:solidFill>
              </a:rPr>
              <a:t>збільшенням</a:t>
            </a:r>
            <a:r>
              <a:rPr lang="ru-RU" sz="2400" dirty="0">
                <a:solidFill>
                  <a:schemeClr val="tx1"/>
                </a:solidFill>
              </a:rPr>
              <a:t> </a:t>
            </a:r>
            <a:r>
              <a:rPr lang="ru-RU" sz="2400" dirty="0" err="1">
                <a:solidFill>
                  <a:schemeClr val="tx1"/>
                </a:solidFill>
              </a:rPr>
              <a:t>питомої</a:t>
            </a:r>
            <a:r>
              <a:rPr lang="ru-RU" sz="2400" dirty="0">
                <a:solidFill>
                  <a:schemeClr val="tx1"/>
                </a:solidFill>
              </a:rPr>
              <a:t> ваги </a:t>
            </a:r>
            <a:r>
              <a:rPr lang="ru-RU" sz="2400" dirty="0" err="1">
                <a:solidFill>
                  <a:schemeClr val="tx1"/>
                </a:solidFill>
              </a:rPr>
              <a:t>об’єктів</a:t>
            </a:r>
            <a:r>
              <a:rPr lang="ru-RU" sz="2400" dirty="0">
                <a:solidFill>
                  <a:schemeClr val="tx1"/>
                </a:solidFill>
              </a:rPr>
              <a:t> </a:t>
            </a:r>
            <a:r>
              <a:rPr lang="ru-RU" sz="2400" dirty="0" err="1">
                <a:solidFill>
                  <a:schemeClr val="tx1"/>
                </a:solidFill>
              </a:rPr>
              <a:t>конфлікту</a:t>
            </a:r>
            <a:r>
              <a:rPr lang="ru-RU" sz="2400" dirty="0">
                <a:solidFill>
                  <a:schemeClr val="tx1"/>
                </a:solidFill>
              </a:rPr>
              <a:t> в </a:t>
            </a:r>
            <a:r>
              <a:rPr lang="ru-RU" sz="2400" dirty="0" err="1">
                <a:solidFill>
                  <a:schemeClr val="tx1"/>
                </a:solidFill>
              </a:rPr>
              <a:t>системі</a:t>
            </a:r>
            <a:r>
              <a:rPr lang="ru-RU" sz="2400" dirty="0">
                <a:solidFill>
                  <a:schemeClr val="tx1"/>
                </a:solidFill>
              </a:rPr>
              <a:t> </a:t>
            </a:r>
            <a:r>
              <a:rPr lang="ru-RU" sz="2400" dirty="0" err="1">
                <a:solidFill>
                  <a:schemeClr val="tx1"/>
                </a:solidFill>
              </a:rPr>
              <a:t>зовнішньополітичних</a:t>
            </a:r>
            <a:r>
              <a:rPr lang="ru-RU" sz="2400" dirty="0">
                <a:solidFill>
                  <a:schemeClr val="tx1"/>
                </a:solidFill>
              </a:rPr>
              <a:t> </a:t>
            </a:r>
            <a:r>
              <a:rPr lang="ru-RU" sz="2400" dirty="0" err="1">
                <a:solidFill>
                  <a:schemeClr val="tx1"/>
                </a:solidFill>
              </a:rPr>
              <a:t>пріоритетів</a:t>
            </a:r>
            <a:r>
              <a:rPr lang="ru-RU" sz="2400" dirty="0">
                <a:solidFill>
                  <a:schemeClr val="tx1"/>
                </a:solidFill>
              </a:rPr>
              <a:t>, </a:t>
            </a:r>
            <a:r>
              <a:rPr lang="ru-RU" sz="2400" dirty="0" err="1">
                <a:solidFill>
                  <a:schemeClr val="tx1"/>
                </a:solidFill>
              </a:rPr>
              <a:t>орієнтацією</a:t>
            </a:r>
            <a:r>
              <a:rPr lang="ru-RU" sz="2400" dirty="0">
                <a:solidFill>
                  <a:schemeClr val="tx1"/>
                </a:solidFill>
              </a:rPr>
              <a:t> </a:t>
            </a:r>
            <a:r>
              <a:rPr lang="ru-RU" sz="2400" dirty="0" err="1">
                <a:solidFill>
                  <a:schemeClr val="tx1"/>
                </a:solidFill>
              </a:rPr>
              <a:t>суспільства</a:t>
            </a:r>
            <a:r>
              <a:rPr lang="ru-RU" sz="2400" dirty="0">
                <a:solidFill>
                  <a:schemeClr val="tx1"/>
                </a:solidFill>
              </a:rPr>
              <a:t> на </a:t>
            </a:r>
            <a:r>
              <a:rPr lang="ru-RU" sz="2400" dirty="0" err="1">
                <a:solidFill>
                  <a:schemeClr val="tx1"/>
                </a:solidFill>
              </a:rPr>
              <a:t>важливість</a:t>
            </a:r>
            <a:r>
              <a:rPr lang="ru-RU" sz="2400" dirty="0">
                <a:solidFill>
                  <a:schemeClr val="tx1"/>
                </a:solidFill>
              </a:rPr>
              <a:t> перемоги в </a:t>
            </a:r>
            <a:r>
              <a:rPr lang="ru-RU" sz="2400" dirty="0" err="1">
                <a:solidFill>
                  <a:schemeClr val="tx1"/>
                </a:solidFill>
              </a:rPr>
              <a:t>конфлікті</a:t>
            </a:r>
            <a:r>
              <a:rPr lang="ru-RU" sz="2400" dirty="0">
                <a:solidFill>
                  <a:schemeClr val="tx1"/>
                </a:solidFill>
              </a:rPr>
              <a:t> та </a:t>
            </a:r>
            <a:r>
              <a:rPr lang="ru-RU" sz="2400" dirty="0" err="1">
                <a:solidFill>
                  <a:schemeClr val="tx1"/>
                </a:solidFill>
              </a:rPr>
              <a:t>його</a:t>
            </a:r>
            <a:r>
              <a:rPr lang="ru-RU" sz="2400" dirty="0">
                <a:solidFill>
                  <a:schemeClr val="tx1"/>
                </a:solidFill>
              </a:rPr>
              <a:t> </a:t>
            </a:r>
            <a:r>
              <a:rPr lang="ru-RU" sz="2400" dirty="0" err="1">
                <a:solidFill>
                  <a:schemeClr val="tx1"/>
                </a:solidFill>
              </a:rPr>
              <a:t>інституціоналізацією</a:t>
            </a:r>
            <a:r>
              <a:rPr lang="ru-RU" sz="2400" dirty="0">
                <a:solidFill>
                  <a:schemeClr val="tx1"/>
                </a:solidFill>
              </a:rPr>
              <a:t>. </a:t>
            </a:r>
            <a:r>
              <a:rPr lang="ru-RU" sz="2400" dirty="0" err="1">
                <a:solidFill>
                  <a:schemeClr val="tx1"/>
                </a:solidFill>
              </a:rPr>
              <a:t>Крім</a:t>
            </a:r>
            <a:r>
              <a:rPr lang="ru-RU" sz="2400" dirty="0">
                <a:solidFill>
                  <a:schemeClr val="tx1"/>
                </a:solidFill>
              </a:rPr>
              <a:t> того, </a:t>
            </a:r>
            <a:r>
              <a:rPr lang="ru-RU" sz="2400" dirty="0" err="1">
                <a:solidFill>
                  <a:schemeClr val="tx1"/>
                </a:solidFill>
              </a:rPr>
              <a:t>сторони</a:t>
            </a:r>
            <a:r>
              <a:rPr lang="ru-RU" sz="2400" dirty="0">
                <a:solidFill>
                  <a:schemeClr val="tx1"/>
                </a:solidFill>
              </a:rPr>
              <a:t> </a:t>
            </a:r>
            <a:r>
              <a:rPr lang="ru-RU" sz="2400" dirty="0" err="1">
                <a:solidFill>
                  <a:schemeClr val="tx1"/>
                </a:solidFill>
              </a:rPr>
              <a:t>вносять</a:t>
            </a:r>
            <a:r>
              <a:rPr lang="ru-RU" sz="2400" dirty="0">
                <a:solidFill>
                  <a:schemeClr val="tx1"/>
                </a:solidFill>
              </a:rPr>
              <a:t> </a:t>
            </a:r>
            <a:r>
              <a:rPr lang="ru-RU" sz="2400" dirty="0" err="1">
                <a:solidFill>
                  <a:schemeClr val="tx1"/>
                </a:solidFill>
              </a:rPr>
              <a:t>корективи</a:t>
            </a:r>
            <a:r>
              <a:rPr lang="ru-RU" sz="2400" dirty="0">
                <a:solidFill>
                  <a:schemeClr val="tx1"/>
                </a:solidFill>
              </a:rPr>
              <a:t> до </a:t>
            </a:r>
            <a:r>
              <a:rPr lang="ru-RU" sz="2400" dirty="0" err="1">
                <a:solidFill>
                  <a:schemeClr val="tx1"/>
                </a:solidFill>
              </a:rPr>
              <a:t>власних</a:t>
            </a:r>
            <a:r>
              <a:rPr lang="ru-RU" sz="2400" dirty="0">
                <a:solidFill>
                  <a:schemeClr val="tx1"/>
                </a:solidFill>
              </a:rPr>
              <a:t> </a:t>
            </a:r>
            <a:r>
              <a:rPr lang="ru-RU" sz="2400" dirty="0" err="1">
                <a:solidFill>
                  <a:schemeClr val="tx1"/>
                </a:solidFill>
              </a:rPr>
              <a:t>стратегій</a:t>
            </a:r>
            <a:r>
              <a:rPr lang="ru-RU" sz="2400" dirty="0">
                <a:solidFill>
                  <a:schemeClr val="tx1"/>
                </a:solidFill>
              </a:rPr>
              <a:t>, </a:t>
            </a:r>
            <a:r>
              <a:rPr lang="ru-RU" sz="2400" dirty="0" err="1">
                <a:solidFill>
                  <a:schemeClr val="tx1"/>
                </a:solidFill>
              </a:rPr>
              <a:t>збільшуючи</a:t>
            </a:r>
            <a:r>
              <a:rPr lang="ru-RU" sz="2400" dirty="0">
                <a:solidFill>
                  <a:schemeClr val="tx1"/>
                </a:solidFill>
              </a:rPr>
              <a:t> </a:t>
            </a:r>
            <a:r>
              <a:rPr lang="ru-RU" sz="2400" dirty="0" err="1">
                <a:solidFill>
                  <a:schemeClr val="tx1"/>
                </a:solidFill>
              </a:rPr>
              <a:t>ступінь</a:t>
            </a:r>
            <a:r>
              <a:rPr lang="ru-RU" sz="2400" dirty="0">
                <a:solidFill>
                  <a:schemeClr val="tx1"/>
                </a:solidFill>
              </a:rPr>
              <a:t> </a:t>
            </a:r>
            <a:r>
              <a:rPr lang="ru-RU" sz="2400" dirty="0" err="1">
                <a:solidFill>
                  <a:schemeClr val="tx1"/>
                </a:solidFill>
              </a:rPr>
              <a:t>власної</a:t>
            </a:r>
            <a:r>
              <a:rPr lang="ru-RU" sz="2400" dirty="0">
                <a:solidFill>
                  <a:schemeClr val="tx1"/>
                </a:solidFill>
              </a:rPr>
              <a:t> </a:t>
            </a:r>
            <a:r>
              <a:rPr lang="ru-RU" sz="2400" dirty="0" err="1">
                <a:solidFill>
                  <a:schemeClr val="tx1"/>
                </a:solidFill>
              </a:rPr>
              <a:t>готовності</a:t>
            </a:r>
            <a:r>
              <a:rPr lang="ru-RU" sz="2400" dirty="0">
                <a:solidFill>
                  <a:schemeClr val="tx1"/>
                </a:solidFill>
              </a:rPr>
              <a:t> до </a:t>
            </a:r>
            <a:r>
              <a:rPr lang="ru-RU" sz="2400" dirty="0" err="1">
                <a:solidFill>
                  <a:schemeClr val="tx1"/>
                </a:solidFill>
              </a:rPr>
              <a:t>використання</a:t>
            </a:r>
            <a:r>
              <a:rPr lang="ru-RU" sz="2400" dirty="0">
                <a:solidFill>
                  <a:schemeClr val="tx1"/>
                </a:solidFill>
              </a:rPr>
              <a:t> </a:t>
            </a:r>
            <a:r>
              <a:rPr lang="ru-RU" sz="2400" dirty="0" err="1">
                <a:solidFill>
                  <a:schemeClr val="tx1"/>
                </a:solidFill>
              </a:rPr>
              <a:t>насильства</a:t>
            </a:r>
            <a:r>
              <a:rPr lang="ru-RU" sz="2400" dirty="0">
                <a:solidFill>
                  <a:schemeClr val="tx1"/>
                </a:solidFill>
              </a:rPr>
              <a:t>. </a:t>
            </a:r>
            <a:r>
              <a:rPr lang="ru-RU" sz="2400" dirty="0" err="1">
                <a:solidFill>
                  <a:schemeClr val="tx1"/>
                </a:solidFill>
              </a:rPr>
              <a:t>Стадія</a:t>
            </a:r>
            <a:r>
              <a:rPr lang="ru-RU" sz="2400" dirty="0">
                <a:solidFill>
                  <a:schemeClr val="tx1"/>
                </a:solidFill>
              </a:rPr>
              <a:t> </a:t>
            </a:r>
            <a:r>
              <a:rPr lang="ru-RU" sz="2400" dirty="0" err="1">
                <a:solidFill>
                  <a:schemeClr val="tx1"/>
                </a:solidFill>
              </a:rPr>
              <a:t>ескалації</a:t>
            </a:r>
            <a:r>
              <a:rPr lang="ru-RU" sz="2400" dirty="0">
                <a:solidFill>
                  <a:schemeClr val="tx1"/>
                </a:solidFill>
              </a:rPr>
              <a:t>, </a:t>
            </a:r>
            <a:r>
              <a:rPr lang="ru-RU" sz="2400" dirty="0" err="1">
                <a:solidFill>
                  <a:schemeClr val="tx1"/>
                </a:solidFill>
              </a:rPr>
              <a:t>сумно</a:t>
            </a:r>
            <a:r>
              <a:rPr lang="ru-RU" sz="2400" dirty="0">
                <a:solidFill>
                  <a:schemeClr val="tx1"/>
                </a:solidFill>
              </a:rPr>
              <a:t> </a:t>
            </a:r>
            <a:r>
              <a:rPr lang="ru-RU" sz="2400" dirty="0" err="1">
                <a:solidFill>
                  <a:schemeClr val="tx1"/>
                </a:solidFill>
              </a:rPr>
              <a:t>відома</a:t>
            </a:r>
            <a:r>
              <a:rPr lang="ru-RU" sz="2400" dirty="0">
                <a:solidFill>
                  <a:schemeClr val="tx1"/>
                </a:solidFill>
              </a:rPr>
              <a:t> як </a:t>
            </a:r>
            <a:r>
              <a:rPr lang="ru-RU" sz="2400" dirty="0" err="1">
                <a:solidFill>
                  <a:schemeClr val="tx1"/>
                </a:solidFill>
              </a:rPr>
              <a:t>початковий</a:t>
            </a:r>
            <a:r>
              <a:rPr lang="ru-RU" sz="2400" dirty="0">
                <a:solidFill>
                  <a:schemeClr val="tx1"/>
                </a:solidFill>
              </a:rPr>
              <a:t> </a:t>
            </a:r>
            <a:r>
              <a:rPr lang="ru-RU" sz="2400" dirty="0" err="1">
                <a:solidFill>
                  <a:schemeClr val="tx1"/>
                </a:solidFill>
              </a:rPr>
              <a:t>етап</a:t>
            </a:r>
            <a:r>
              <a:rPr lang="ru-RU" sz="2400" dirty="0">
                <a:solidFill>
                  <a:schemeClr val="tx1"/>
                </a:solidFill>
              </a:rPr>
              <a:t> </a:t>
            </a:r>
            <a:r>
              <a:rPr lang="ru-RU" sz="2400" dirty="0" err="1">
                <a:solidFill>
                  <a:schemeClr val="tx1"/>
                </a:solidFill>
              </a:rPr>
              <a:t>багатьох</a:t>
            </a:r>
            <a:r>
              <a:rPr lang="ru-RU" sz="2400" dirty="0">
                <a:solidFill>
                  <a:schemeClr val="tx1"/>
                </a:solidFill>
              </a:rPr>
              <a:t> </a:t>
            </a:r>
            <a:r>
              <a:rPr lang="ru-RU" sz="2400" dirty="0" err="1">
                <a:solidFill>
                  <a:schemeClr val="tx1"/>
                </a:solidFill>
              </a:rPr>
              <a:t>війн</a:t>
            </a:r>
            <a:r>
              <a:rPr lang="ru-RU" sz="2400" dirty="0">
                <a:solidFill>
                  <a:schemeClr val="tx1"/>
                </a:solidFill>
              </a:rPr>
              <a:t>, є </a:t>
            </a:r>
            <a:r>
              <a:rPr lang="ru-RU" sz="2400" dirty="0" err="1">
                <a:solidFill>
                  <a:schemeClr val="tx1"/>
                </a:solidFill>
              </a:rPr>
              <a:t>вирішальною</a:t>
            </a:r>
            <a:r>
              <a:rPr lang="ru-RU" sz="2400" dirty="0">
                <a:solidFill>
                  <a:schemeClr val="tx1"/>
                </a:solidFill>
              </a:rPr>
              <a:t> для </a:t>
            </a:r>
            <a:r>
              <a:rPr lang="ru-RU" sz="2400" dirty="0" err="1">
                <a:solidFill>
                  <a:schemeClr val="tx1"/>
                </a:solidFill>
              </a:rPr>
              <a:t>майбутнього</a:t>
            </a:r>
            <a:r>
              <a:rPr lang="ru-RU" sz="2400" dirty="0">
                <a:solidFill>
                  <a:schemeClr val="tx1"/>
                </a:solidFill>
              </a:rPr>
              <a:t> </a:t>
            </a:r>
            <a:r>
              <a:rPr lang="ru-RU" sz="2400" dirty="0" err="1">
                <a:solidFill>
                  <a:schemeClr val="tx1"/>
                </a:solidFill>
              </a:rPr>
              <a:t>конфлікту</a:t>
            </a:r>
            <a:r>
              <a:rPr lang="ru-RU" sz="2400" dirty="0">
                <a:solidFill>
                  <a:schemeClr val="tx1"/>
                </a:solidFill>
              </a:rPr>
              <a:t>, </a:t>
            </a:r>
            <a:r>
              <a:rPr lang="ru-RU" sz="2400" dirty="0" err="1">
                <a:solidFill>
                  <a:schemeClr val="tx1"/>
                </a:solidFill>
              </a:rPr>
              <a:t>визначення</a:t>
            </a:r>
            <a:r>
              <a:rPr lang="ru-RU" sz="2400" dirty="0">
                <a:solidFill>
                  <a:schemeClr val="tx1"/>
                </a:solidFill>
              </a:rPr>
              <a:t> </a:t>
            </a:r>
            <a:r>
              <a:rPr lang="ru-RU" sz="2400" dirty="0" err="1">
                <a:solidFill>
                  <a:schemeClr val="tx1"/>
                </a:solidFill>
              </a:rPr>
              <a:t>його</a:t>
            </a:r>
            <a:r>
              <a:rPr lang="ru-RU" sz="2400" dirty="0">
                <a:solidFill>
                  <a:schemeClr val="tx1"/>
                </a:solidFill>
              </a:rPr>
              <a:t> форм, </a:t>
            </a:r>
            <a:r>
              <a:rPr lang="ru-RU" sz="2400" dirty="0" err="1">
                <a:solidFill>
                  <a:schemeClr val="tx1"/>
                </a:solidFill>
              </a:rPr>
              <a:t>методів</a:t>
            </a:r>
            <a:r>
              <a:rPr lang="ru-RU" sz="2400" dirty="0">
                <a:solidFill>
                  <a:schemeClr val="tx1"/>
                </a:solidFill>
              </a:rPr>
              <a:t> та </a:t>
            </a:r>
            <a:r>
              <a:rPr lang="ru-RU" sz="2400" dirty="0" err="1">
                <a:solidFill>
                  <a:schemeClr val="tx1"/>
                </a:solidFill>
              </a:rPr>
              <a:t>шляхів</a:t>
            </a:r>
            <a:r>
              <a:rPr lang="ru-RU" sz="2400" dirty="0">
                <a:solidFill>
                  <a:schemeClr val="tx1"/>
                </a:solidFill>
              </a:rPr>
              <a:t> </a:t>
            </a:r>
            <a:r>
              <a:rPr lang="ru-RU" sz="2400" dirty="0" err="1">
                <a:solidFill>
                  <a:schemeClr val="tx1"/>
                </a:solidFill>
              </a:rPr>
              <a:t>розв’язання</a:t>
            </a:r>
            <a:r>
              <a:rPr lang="ru-RU" sz="2400" dirty="0">
                <a:solidFill>
                  <a:schemeClr val="tx1"/>
                </a:solidFill>
              </a:rPr>
              <a:t>. В </a:t>
            </a:r>
            <a:r>
              <a:rPr lang="ru-RU" sz="2400" dirty="0" err="1">
                <a:solidFill>
                  <a:schemeClr val="tx1"/>
                </a:solidFill>
              </a:rPr>
              <a:t>ході</a:t>
            </a:r>
            <a:r>
              <a:rPr lang="ru-RU" sz="2400" dirty="0">
                <a:solidFill>
                  <a:schemeClr val="tx1"/>
                </a:solidFill>
              </a:rPr>
              <a:t> </a:t>
            </a:r>
            <a:r>
              <a:rPr lang="ru-RU" sz="2400" dirty="0" err="1">
                <a:solidFill>
                  <a:schemeClr val="tx1"/>
                </a:solidFill>
              </a:rPr>
              <a:t>ескалації</a:t>
            </a:r>
            <a:r>
              <a:rPr lang="ru-RU" sz="2400" dirty="0">
                <a:solidFill>
                  <a:schemeClr val="tx1"/>
                </a:solidFill>
              </a:rPr>
              <a:t> </a:t>
            </a:r>
            <a:r>
              <a:rPr lang="ru-RU" sz="2400" dirty="0" err="1">
                <a:solidFill>
                  <a:schemeClr val="tx1"/>
                </a:solidFill>
              </a:rPr>
              <a:t>конфлікту</a:t>
            </a:r>
            <a:r>
              <a:rPr lang="ru-RU" sz="2400" dirty="0">
                <a:solidFill>
                  <a:schemeClr val="tx1"/>
                </a:solidFill>
              </a:rPr>
              <a:t> </a:t>
            </a:r>
            <a:r>
              <a:rPr lang="ru-RU" sz="2400" dirty="0" err="1">
                <a:solidFill>
                  <a:schemeClr val="tx1"/>
                </a:solidFill>
              </a:rPr>
              <a:t>сторони</a:t>
            </a:r>
            <a:r>
              <a:rPr lang="ru-RU" sz="2400" dirty="0">
                <a:solidFill>
                  <a:schemeClr val="tx1"/>
                </a:solidFill>
              </a:rPr>
              <a:t> </a:t>
            </a:r>
            <a:r>
              <a:rPr lang="ru-RU" sz="2400" dirty="0" err="1">
                <a:solidFill>
                  <a:schemeClr val="tx1"/>
                </a:solidFill>
              </a:rPr>
              <a:t>переглядають</a:t>
            </a:r>
            <a:r>
              <a:rPr lang="ru-RU" sz="2400" dirty="0">
                <a:solidFill>
                  <a:schemeClr val="tx1"/>
                </a:solidFill>
              </a:rPr>
              <a:t> </a:t>
            </a:r>
            <a:r>
              <a:rPr lang="ru-RU" sz="2400" dirty="0" err="1">
                <a:solidFill>
                  <a:schemeClr val="tx1"/>
                </a:solidFill>
              </a:rPr>
              <a:t>власні</a:t>
            </a:r>
            <a:r>
              <a:rPr lang="ru-RU" sz="2400" dirty="0">
                <a:solidFill>
                  <a:schemeClr val="tx1"/>
                </a:solidFill>
              </a:rPr>
              <a:t> </a:t>
            </a:r>
            <a:r>
              <a:rPr lang="ru-RU" sz="2400" dirty="0" err="1">
                <a:solidFill>
                  <a:schemeClr val="tx1"/>
                </a:solidFill>
              </a:rPr>
              <a:t>цілі</a:t>
            </a:r>
            <a:r>
              <a:rPr lang="ru-RU" sz="2400" dirty="0">
                <a:solidFill>
                  <a:schemeClr val="tx1"/>
                </a:solidFill>
              </a:rPr>
              <a:t>, </a:t>
            </a:r>
            <a:r>
              <a:rPr lang="ru-RU" sz="2400" dirty="0" err="1">
                <a:solidFill>
                  <a:schemeClr val="tx1"/>
                </a:solidFill>
              </a:rPr>
              <a:t>сформульовані</a:t>
            </a:r>
            <a:r>
              <a:rPr lang="ru-RU" sz="2400" dirty="0">
                <a:solidFill>
                  <a:schemeClr val="tx1"/>
                </a:solidFill>
              </a:rPr>
              <a:t> на початковому </a:t>
            </a:r>
            <a:r>
              <a:rPr lang="ru-RU" sz="2400" dirty="0" err="1">
                <a:solidFill>
                  <a:schemeClr val="tx1"/>
                </a:solidFill>
              </a:rPr>
              <a:t>етапі</a:t>
            </a:r>
            <a:r>
              <a:rPr lang="ru-RU" sz="2400" dirty="0">
                <a:solidFill>
                  <a:schemeClr val="tx1"/>
                </a:solidFill>
              </a:rPr>
              <a:t>. </a:t>
            </a:r>
          </a:p>
          <a:p>
            <a:endParaRPr lang="uk-UA" dirty="0">
              <a:solidFill>
                <a:schemeClr val="tx1"/>
              </a:solidFill>
            </a:endParaRPr>
          </a:p>
        </p:txBody>
      </p:sp>
    </p:spTree>
    <p:extLst>
      <p:ext uri="{BB962C8B-B14F-4D97-AF65-F5344CB8AC3E}">
        <p14:creationId xmlns:p14="http://schemas.microsoft.com/office/powerpoint/2010/main" val="4012136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D87BD3-9CF2-4F5B-935D-5DF0260865D9}"/>
              </a:ext>
            </a:extLst>
          </p:cNvPr>
          <p:cNvSpPr>
            <a:spLocks noGrp="1"/>
          </p:cNvSpPr>
          <p:nvPr>
            <p:ph type="title"/>
          </p:nvPr>
        </p:nvSpPr>
        <p:spPr>
          <a:xfrm>
            <a:off x="1158240" y="259080"/>
            <a:ext cx="9875520" cy="1356360"/>
          </a:xfrm>
        </p:spPr>
        <p:txBody>
          <a:bodyPr/>
          <a:lstStyle/>
          <a:p>
            <a:pPr algn="ctr"/>
            <a:r>
              <a:rPr lang="uk-UA" b="1" dirty="0">
                <a:solidFill>
                  <a:schemeClr val="accent1">
                    <a:lumMod val="50000"/>
                  </a:schemeClr>
                </a:solidFill>
              </a:rPr>
              <a:t>Форми міжнародної взаємодії </a:t>
            </a:r>
          </a:p>
        </p:txBody>
      </p:sp>
      <p:graphicFrame>
        <p:nvGraphicFramePr>
          <p:cNvPr id="5" name="Місце для вмісту 4">
            <a:extLst>
              <a:ext uri="{FF2B5EF4-FFF2-40B4-BE49-F238E27FC236}">
                <a16:creationId xmlns:a16="http://schemas.microsoft.com/office/drawing/2014/main" id="{D437E10E-4C97-4968-AFF6-2EB5DF6D9EFC}"/>
              </a:ext>
            </a:extLst>
          </p:cNvPr>
          <p:cNvGraphicFramePr>
            <a:graphicFrameLocks noGrp="1"/>
          </p:cNvGraphicFramePr>
          <p:nvPr>
            <p:ph idx="1"/>
            <p:extLst>
              <p:ext uri="{D42A27DB-BD31-4B8C-83A1-F6EECF244321}">
                <p14:modId xmlns:p14="http://schemas.microsoft.com/office/powerpoint/2010/main" val="570206512"/>
              </p:ext>
            </p:extLst>
          </p:nvPr>
        </p:nvGraphicFramePr>
        <p:xfrm>
          <a:off x="-1" y="1510748"/>
          <a:ext cx="12192001" cy="478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4773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9B52DF9F-098B-4F11-98C7-5CEBE3D1F539}"/>
              </a:ext>
            </a:extLst>
          </p:cNvPr>
          <p:cNvSpPr>
            <a:spLocks noGrp="1"/>
          </p:cNvSpPr>
          <p:nvPr>
            <p:ph idx="1"/>
          </p:nvPr>
        </p:nvSpPr>
        <p:spPr>
          <a:xfrm>
            <a:off x="457200" y="411480"/>
            <a:ext cx="11445240" cy="6035040"/>
          </a:xfrm>
        </p:spPr>
        <p:txBody>
          <a:bodyPr>
            <a:normAutofit fontScale="92500" lnSpcReduction="10000"/>
          </a:bodyPr>
          <a:lstStyle/>
          <a:p>
            <a:pPr marL="45720" indent="0" algn="just">
              <a:buNone/>
            </a:pPr>
            <a:r>
              <a:rPr lang="uk-UA" b="1" dirty="0">
                <a:solidFill>
                  <a:schemeClr val="tx1"/>
                </a:solidFill>
              </a:rPr>
              <a:t>4. Фаза закріплення </a:t>
            </a:r>
            <a:r>
              <a:rPr lang="uk-UA" dirty="0">
                <a:solidFill>
                  <a:schemeClr val="tx1"/>
                </a:solidFill>
              </a:rPr>
              <a:t>міжнародного конфлікту проявляється у збереженні його основних параметрів, тривалому, відкритому, </a:t>
            </a:r>
            <a:r>
              <a:rPr lang="uk-UA" dirty="0" err="1">
                <a:solidFill>
                  <a:schemeClr val="tx1"/>
                </a:solidFill>
              </a:rPr>
              <a:t>інституціоналізованому</a:t>
            </a:r>
            <a:r>
              <a:rPr lang="uk-UA" dirty="0">
                <a:solidFill>
                  <a:schemeClr val="tx1"/>
                </a:solidFill>
              </a:rPr>
              <a:t> протистоянні. У цій фазі сторони існують в умовах конфлікту, підкоряються його вимогам та підпорядковують життя суспільства цілям, що переслідуються в ході конфлікту. Протистояння сторін стабілізується, набуває сталих рис. </a:t>
            </a:r>
          </a:p>
          <a:p>
            <a:pPr marL="45720" indent="0" algn="just">
              <a:buNone/>
            </a:pPr>
            <a:r>
              <a:rPr lang="ru-RU" b="1" dirty="0">
                <a:solidFill>
                  <a:schemeClr val="tx1"/>
                </a:solidFill>
              </a:rPr>
              <a:t>5. Фаза </a:t>
            </a:r>
            <a:r>
              <a:rPr lang="ru-RU" b="1" dirty="0" err="1">
                <a:solidFill>
                  <a:schemeClr val="tx1"/>
                </a:solidFill>
              </a:rPr>
              <a:t>деескалація</a:t>
            </a:r>
            <a:r>
              <a:rPr lang="ru-RU" b="1" dirty="0">
                <a:solidFill>
                  <a:schemeClr val="tx1"/>
                </a:solidFill>
              </a:rPr>
              <a:t> </a:t>
            </a:r>
            <a:r>
              <a:rPr lang="ru-RU" dirty="0" err="1">
                <a:solidFill>
                  <a:schemeClr val="tx1"/>
                </a:solidFill>
              </a:rPr>
              <a:t>міжнародного</a:t>
            </a:r>
            <a:r>
              <a:rPr lang="ru-RU" dirty="0">
                <a:solidFill>
                  <a:schemeClr val="tx1"/>
                </a:solidFill>
              </a:rPr>
              <a:t> </a:t>
            </a:r>
            <a:r>
              <a:rPr lang="ru-RU" dirty="0" err="1">
                <a:solidFill>
                  <a:schemeClr val="tx1"/>
                </a:solidFill>
              </a:rPr>
              <a:t>конфлікту</a:t>
            </a:r>
            <a:r>
              <a:rPr lang="ru-RU" dirty="0">
                <a:solidFill>
                  <a:schemeClr val="tx1"/>
                </a:solidFill>
              </a:rPr>
              <a:t> </a:t>
            </a:r>
            <a:r>
              <a:rPr lang="ru-RU" dirty="0" err="1">
                <a:solidFill>
                  <a:schemeClr val="tx1"/>
                </a:solidFill>
              </a:rPr>
              <a:t>багато</a:t>
            </a:r>
            <a:r>
              <a:rPr lang="ru-RU" dirty="0">
                <a:solidFill>
                  <a:schemeClr val="tx1"/>
                </a:solidFill>
              </a:rPr>
              <a:t> в </a:t>
            </a:r>
            <a:r>
              <a:rPr lang="ru-RU" dirty="0" err="1">
                <a:solidFill>
                  <a:schemeClr val="tx1"/>
                </a:solidFill>
              </a:rPr>
              <a:t>чому</a:t>
            </a:r>
            <a:r>
              <a:rPr lang="ru-RU" dirty="0">
                <a:solidFill>
                  <a:schemeClr val="tx1"/>
                </a:solidFill>
              </a:rPr>
              <a:t> є </a:t>
            </a:r>
            <a:r>
              <a:rPr lang="ru-RU" dirty="0" err="1">
                <a:solidFill>
                  <a:schemeClr val="tx1"/>
                </a:solidFill>
              </a:rPr>
              <a:t>протилежною</a:t>
            </a:r>
            <a:r>
              <a:rPr lang="ru-RU" dirty="0">
                <a:solidFill>
                  <a:schemeClr val="tx1"/>
                </a:solidFill>
              </a:rPr>
              <a:t> за </a:t>
            </a:r>
            <a:r>
              <a:rPr lang="ru-RU" dirty="0" err="1">
                <a:solidFill>
                  <a:schemeClr val="tx1"/>
                </a:solidFill>
              </a:rPr>
              <a:t>проявами</a:t>
            </a:r>
            <a:r>
              <a:rPr lang="ru-RU" dirty="0">
                <a:solidFill>
                  <a:schemeClr val="tx1"/>
                </a:solidFill>
              </a:rPr>
              <a:t> до </a:t>
            </a:r>
            <a:r>
              <a:rPr lang="ru-RU" dirty="0" err="1">
                <a:solidFill>
                  <a:schemeClr val="tx1"/>
                </a:solidFill>
              </a:rPr>
              <a:t>його</a:t>
            </a:r>
            <a:r>
              <a:rPr lang="ru-RU" dirty="0">
                <a:solidFill>
                  <a:schemeClr val="tx1"/>
                </a:solidFill>
              </a:rPr>
              <a:t> </a:t>
            </a:r>
            <a:r>
              <a:rPr lang="ru-RU" dirty="0" err="1">
                <a:solidFill>
                  <a:schemeClr val="tx1"/>
                </a:solidFill>
              </a:rPr>
              <a:t>ескалації</a:t>
            </a:r>
            <a:r>
              <a:rPr lang="ru-RU" dirty="0">
                <a:solidFill>
                  <a:schemeClr val="tx1"/>
                </a:solidFill>
              </a:rPr>
              <a:t>. </a:t>
            </a:r>
            <a:r>
              <a:rPr lang="ru-RU" dirty="0" err="1">
                <a:solidFill>
                  <a:schemeClr val="tx1"/>
                </a:solidFill>
              </a:rPr>
              <a:t>Її</a:t>
            </a:r>
            <a:r>
              <a:rPr lang="ru-RU" dirty="0">
                <a:solidFill>
                  <a:schemeClr val="tx1"/>
                </a:solidFill>
              </a:rPr>
              <a:t> </a:t>
            </a:r>
            <a:r>
              <a:rPr lang="ru-RU" dirty="0" err="1">
                <a:solidFill>
                  <a:schemeClr val="tx1"/>
                </a:solidFill>
              </a:rPr>
              <a:t>передумовами</a:t>
            </a:r>
            <a:r>
              <a:rPr lang="ru-RU" dirty="0">
                <a:solidFill>
                  <a:schemeClr val="tx1"/>
                </a:solidFill>
              </a:rPr>
              <a:t> </a:t>
            </a:r>
            <a:r>
              <a:rPr lang="ru-RU" dirty="0" err="1">
                <a:solidFill>
                  <a:schemeClr val="tx1"/>
                </a:solidFill>
              </a:rPr>
              <a:t>виступають</a:t>
            </a:r>
            <a:r>
              <a:rPr lang="ru-RU" dirty="0">
                <a:solidFill>
                  <a:schemeClr val="tx1"/>
                </a:solidFill>
              </a:rPr>
              <a:t> </a:t>
            </a:r>
            <a:r>
              <a:rPr lang="ru-RU" dirty="0" err="1">
                <a:solidFill>
                  <a:schemeClr val="tx1"/>
                </a:solidFill>
              </a:rPr>
              <a:t>взаємне</a:t>
            </a:r>
            <a:r>
              <a:rPr lang="ru-RU" dirty="0">
                <a:solidFill>
                  <a:schemeClr val="tx1"/>
                </a:solidFill>
              </a:rPr>
              <a:t> </a:t>
            </a:r>
            <a:r>
              <a:rPr lang="ru-RU" dirty="0" err="1">
                <a:solidFill>
                  <a:schemeClr val="tx1"/>
                </a:solidFill>
              </a:rPr>
              <a:t>виснаження</a:t>
            </a:r>
            <a:r>
              <a:rPr lang="ru-RU" dirty="0">
                <a:solidFill>
                  <a:schemeClr val="tx1"/>
                </a:solidFill>
              </a:rPr>
              <a:t> </a:t>
            </a:r>
            <a:r>
              <a:rPr lang="ru-RU" dirty="0" err="1">
                <a:solidFill>
                  <a:schemeClr val="tx1"/>
                </a:solidFill>
              </a:rPr>
              <a:t>сторін</a:t>
            </a:r>
            <a:r>
              <a:rPr lang="ru-RU" dirty="0">
                <a:solidFill>
                  <a:schemeClr val="tx1"/>
                </a:solidFill>
              </a:rPr>
              <a:t> та </a:t>
            </a:r>
            <a:r>
              <a:rPr lang="ru-RU" dirty="0" err="1">
                <a:solidFill>
                  <a:schemeClr val="tx1"/>
                </a:solidFill>
              </a:rPr>
              <a:t>усвідомлення</a:t>
            </a:r>
            <a:r>
              <a:rPr lang="ru-RU" dirty="0">
                <a:solidFill>
                  <a:schemeClr val="tx1"/>
                </a:solidFill>
              </a:rPr>
              <a:t> ними </a:t>
            </a:r>
            <a:r>
              <a:rPr lang="ru-RU" dirty="0" err="1">
                <a:solidFill>
                  <a:schemeClr val="tx1"/>
                </a:solidFill>
              </a:rPr>
              <a:t>неможливості</a:t>
            </a:r>
            <a:r>
              <a:rPr lang="ru-RU" dirty="0">
                <a:solidFill>
                  <a:schemeClr val="tx1"/>
                </a:solidFill>
              </a:rPr>
              <a:t> </a:t>
            </a:r>
            <a:r>
              <a:rPr lang="ru-RU" dirty="0" err="1">
                <a:solidFill>
                  <a:schemeClr val="tx1"/>
                </a:solidFill>
              </a:rPr>
              <a:t>перемогти</a:t>
            </a:r>
            <a:r>
              <a:rPr lang="ru-RU" dirty="0">
                <a:solidFill>
                  <a:schemeClr val="tx1"/>
                </a:solidFill>
              </a:rPr>
              <a:t> в </a:t>
            </a:r>
            <a:r>
              <a:rPr lang="ru-RU" dirty="0" err="1">
                <a:solidFill>
                  <a:schemeClr val="tx1"/>
                </a:solidFill>
              </a:rPr>
              <a:t>конфлікті</a:t>
            </a:r>
            <a:r>
              <a:rPr lang="ru-RU" dirty="0">
                <a:solidFill>
                  <a:schemeClr val="tx1"/>
                </a:solidFill>
              </a:rPr>
              <a:t> за </a:t>
            </a:r>
            <a:r>
              <a:rPr lang="ru-RU" dirty="0" err="1">
                <a:solidFill>
                  <a:schemeClr val="tx1"/>
                </a:solidFill>
              </a:rPr>
              <a:t>допомогою</a:t>
            </a:r>
            <a:r>
              <a:rPr lang="ru-RU" dirty="0">
                <a:solidFill>
                  <a:schemeClr val="tx1"/>
                </a:solidFill>
              </a:rPr>
              <a:t> </a:t>
            </a:r>
            <a:r>
              <a:rPr lang="ru-RU" dirty="0" err="1">
                <a:solidFill>
                  <a:schemeClr val="tx1"/>
                </a:solidFill>
              </a:rPr>
              <a:t>односторонніх</a:t>
            </a:r>
            <a:r>
              <a:rPr lang="ru-RU" dirty="0">
                <a:solidFill>
                  <a:schemeClr val="tx1"/>
                </a:solidFill>
              </a:rPr>
              <a:t> </a:t>
            </a:r>
            <a:r>
              <a:rPr lang="ru-RU" dirty="0" err="1">
                <a:solidFill>
                  <a:schemeClr val="tx1"/>
                </a:solidFill>
              </a:rPr>
              <a:t>дій</a:t>
            </a:r>
            <a:r>
              <a:rPr lang="ru-RU" dirty="0">
                <a:solidFill>
                  <a:schemeClr val="tx1"/>
                </a:solidFill>
              </a:rPr>
              <a:t>.</a:t>
            </a:r>
          </a:p>
          <a:p>
            <a:pPr marL="45720" indent="0" algn="just">
              <a:buNone/>
            </a:pPr>
            <a:r>
              <a:rPr lang="uk-UA" b="1" dirty="0">
                <a:solidFill>
                  <a:schemeClr val="tx1"/>
                </a:solidFill>
              </a:rPr>
              <a:t>6. Фаза врегулювання </a:t>
            </a:r>
            <a:r>
              <a:rPr lang="uk-UA" dirty="0">
                <a:solidFill>
                  <a:schemeClr val="tx1"/>
                </a:solidFill>
              </a:rPr>
              <a:t>міжнародного конфлікту передбачає зближення позицій сторін та зняття найгостріших протиріч у відносинах між ними. Врегулювання може бути частковим, спрямованим лише на найбільш очевидні прояви конфлікту. Воно здатне </a:t>
            </a:r>
            <a:r>
              <a:rPr lang="uk-UA" dirty="0" err="1">
                <a:solidFill>
                  <a:schemeClr val="tx1"/>
                </a:solidFill>
              </a:rPr>
              <a:t>внести</a:t>
            </a:r>
            <a:r>
              <a:rPr lang="uk-UA" dirty="0">
                <a:solidFill>
                  <a:schemeClr val="tx1"/>
                </a:solidFill>
              </a:rPr>
              <a:t> корективи у сприйняття сторонами об’єкту конфлікту та одна одної, внаслідок чого досягається компроміс. Останній може бути як постійним, так і тимчасовим.</a:t>
            </a:r>
          </a:p>
          <a:p>
            <a:pPr marL="45720" indent="0" algn="just">
              <a:buNone/>
            </a:pPr>
            <a:r>
              <a:rPr lang="uk-UA" b="1" dirty="0">
                <a:solidFill>
                  <a:schemeClr val="tx1"/>
                </a:solidFill>
              </a:rPr>
              <a:t>7. Завершальна фаза </a:t>
            </a:r>
            <a:r>
              <a:rPr lang="uk-UA" dirty="0" err="1">
                <a:solidFill>
                  <a:schemeClr val="tx1"/>
                </a:solidFill>
              </a:rPr>
              <a:t>постконфліктного</a:t>
            </a:r>
            <a:r>
              <a:rPr lang="uk-UA" dirty="0">
                <a:solidFill>
                  <a:schemeClr val="tx1"/>
                </a:solidFill>
              </a:rPr>
              <a:t> будівництва та примирення. У разі успішного вирішення, конфлікт переходить на наступну фазу. Як правило, вона включає два основні елементи:</a:t>
            </a:r>
          </a:p>
          <a:p>
            <a:pPr marL="45720" indent="0" algn="just">
              <a:buNone/>
            </a:pPr>
            <a:r>
              <a:rPr lang="uk-UA" dirty="0">
                <a:solidFill>
                  <a:schemeClr val="tx1"/>
                </a:solidFill>
              </a:rPr>
              <a:t>• </a:t>
            </a:r>
            <a:r>
              <a:rPr lang="uk-UA" dirty="0" err="1">
                <a:solidFill>
                  <a:schemeClr val="tx1"/>
                </a:solidFill>
              </a:rPr>
              <a:t>постконфліктне</a:t>
            </a:r>
            <a:r>
              <a:rPr lang="uk-UA" dirty="0">
                <a:solidFill>
                  <a:schemeClr val="tx1"/>
                </a:solidFill>
              </a:rPr>
              <a:t> будівництво стосується насамперед розбудови інститутів та процедур, що регулюватимуть відносини сторін після завершення конфлікту; </a:t>
            </a:r>
          </a:p>
          <a:p>
            <a:pPr marL="45720" indent="0" algn="just">
              <a:buNone/>
            </a:pPr>
            <a:r>
              <a:rPr lang="uk-UA" dirty="0">
                <a:solidFill>
                  <a:schemeClr val="tx1"/>
                </a:solidFill>
              </a:rPr>
              <a:t>• примирення має на меті заходи відновлення довіри, зниження ворожості та ін. </a:t>
            </a:r>
          </a:p>
          <a:p>
            <a:pPr marL="45720" indent="0" algn="just">
              <a:buNone/>
            </a:pPr>
            <a:r>
              <a:rPr lang="uk-UA" b="1" dirty="0">
                <a:solidFill>
                  <a:schemeClr val="tx1"/>
                </a:solidFill>
              </a:rPr>
              <a:t>8. Процес примирення </a:t>
            </a:r>
            <a:r>
              <a:rPr lang="uk-UA" dirty="0">
                <a:solidFill>
                  <a:schemeClr val="tx1"/>
                </a:solidFill>
              </a:rPr>
              <a:t>часто вимагає апелювання до історичного досвіду, зміну його трактування сторонами; відмови від давніх претензій; визнання нових реалій або обставин. </a:t>
            </a:r>
          </a:p>
        </p:txBody>
      </p:sp>
    </p:spTree>
    <p:extLst>
      <p:ext uri="{BB962C8B-B14F-4D97-AF65-F5344CB8AC3E}">
        <p14:creationId xmlns:p14="http://schemas.microsoft.com/office/powerpoint/2010/main" val="2751054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F21F555C-AAC7-4DFA-8CD5-EC94C643ADFF}"/>
              </a:ext>
            </a:extLst>
          </p:cNvPr>
          <p:cNvSpPr>
            <a:spLocks noGrp="1"/>
          </p:cNvSpPr>
          <p:nvPr>
            <p:ph type="ctrTitle"/>
          </p:nvPr>
        </p:nvSpPr>
        <p:spPr>
          <a:xfrm>
            <a:off x="1277620" y="2634976"/>
            <a:ext cx="9966960" cy="2926080"/>
          </a:xfrm>
        </p:spPr>
        <p:txBody>
          <a:bodyPr>
            <a:normAutofit fontScale="90000"/>
          </a:bodyPr>
          <a:lstStyle/>
          <a:p>
            <a:r>
              <a:rPr lang="ru-RU" dirty="0"/>
              <a:t>4.	</a:t>
            </a:r>
            <a:r>
              <a:rPr lang="ru-RU" dirty="0" err="1"/>
              <a:t>Загальна</a:t>
            </a:r>
            <a:r>
              <a:rPr lang="ru-RU" dirty="0"/>
              <a:t> характеристика моделей </a:t>
            </a:r>
            <a:r>
              <a:rPr lang="ru-RU" dirty="0" err="1"/>
              <a:t>міжнародної</a:t>
            </a:r>
            <a:r>
              <a:rPr lang="ru-RU" dirty="0"/>
              <a:t> </a:t>
            </a:r>
            <a:r>
              <a:rPr lang="ru-RU" dirty="0" err="1"/>
              <a:t>безпеки</a:t>
            </a:r>
            <a:endParaRPr lang="uk-UA" dirty="0"/>
          </a:p>
        </p:txBody>
      </p:sp>
    </p:spTree>
    <p:extLst>
      <p:ext uri="{BB962C8B-B14F-4D97-AF65-F5344CB8AC3E}">
        <p14:creationId xmlns:p14="http://schemas.microsoft.com/office/powerpoint/2010/main" val="1633742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C9BC83-AA1A-4430-8EE0-ED18266CD426}"/>
              </a:ext>
            </a:extLst>
          </p:cNvPr>
          <p:cNvSpPr>
            <a:spLocks noGrp="1"/>
          </p:cNvSpPr>
          <p:nvPr>
            <p:ph type="title"/>
          </p:nvPr>
        </p:nvSpPr>
        <p:spPr>
          <a:xfrm>
            <a:off x="1158240" y="417570"/>
            <a:ext cx="9875520" cy="1356360"/>
          </a:xfrm>
        </p:spPr>
        <p:txBody>
          <a:bodyPr>
            <a:normAutofit/>
          </a:bodyPr>
          <a:lstStyle/>
          <a:p>
            <a:pPr algn="ctr"/>
            <a:r>
              <a:rPr lang="uk-UA" dirty="0">
                <a:solidFill>
                  <a:schemeClr val="tx1"/>
                </a:solidFill>
              </a:rPr>
              <a:t>Моделі міжнародної безпеки</a:t>
            </a:r>
          </a:p>
        </p:txBody>
      </p:sp>
      <p:graphicFrame>
        <p:nvGraphicFramePr>
          <p:cNvPr id="6" name="Місце для вмісту 5">
            <a:extLst>
              <a:ext uri="{FF2B5EF4-FFF2-40B4-BE49-F238E27FC236}">
                <a16:creationId xmlns:a16="http://schemas.microsoft.com/office/drawing/2014/main" id="{2A6BF2A3-1FDC-4F7E-AEAF-1A1A3093F513}"/>
              </a:ext>
            </a:extLst>
          </p:cNvPr>
          <p:cNvGraphicFramePr>
            <a:graphicFrameLocks noGrp="1"/>
          </p:cNvGraphicFramePr>
          <p:nvPr>
            <p:ph idx="1"/>
            <p:extLst>
              <p:ext uri="{D42A27DB-BD31-4B8C-83A1-F6EECF244321}">
                <p14:modId xmlns:p14="http://schemas.microsoft.com/office/powerpoint/2010/main" val="1051165582"/>
              </p:ext>
            </p:extLst>
          </p:nvPr>
        </p:nvGraphicFramePr>
        <p:xfrm>
          <a:off x="351017" y="1874517"/>
          <a:ext cx="5989822" cy="4005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Місце для вмісту 5">
            <a:extLst>
              <a:ext uri="{FF2B5EF4-FFF2-40B4-BE49-F238E27FC236}">
                <a16:creationId xmlns:a16="http://schemas.microsoft.com/office/drawing/2014/main" id="{CDD178DE-E554-40EC-90F0-442AB012CD02}"/>
              </a:ext>
            </a:extLst>
          </p:cNvPr>
          <p:cNvGraphicFramePr>
            <a:graphicFrameLocks/>
          </p:cNvGraphicFramePr>
          <p:nvPr>
            <p:extLst>
              <p:ext uri="{D42A27DB-BD31-4B8C-83A1-F6EECF244321}">
                <p14:modId xmlns:p14="http://schemas.microsoft.com/office/powerpoint/2010/main" val="2003489466"/>
              </p:ext>
            </p:extLst>
          </p:nvPr>
        </p:nvGraphicFramePr>
        <p:xfrm>
          <a:off x="6096000" y="1874517"/>
          <a:ext cx="5989822" cy="40055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9" name="Пряма сполучна лінія 8">
            <a:extLst>
              <a:ext uri="{FF2B5EF4-FFF2-40B4-BE49-F238E27FC236}">
                <a16:creationId xmlns:a16="http://schemas.microsoft.com/office/drawing/2014/main" id="{443BCD76-4236-4A47-9DE0-95D317B9DCF4}"/>
              </a:ext>
            </a:extLst>
          </p:cNvPr>
          <p:cNvCxnSpPr/>
          <p:nvPr/>
        </p:nvCxnSpPr>
        <p:spPr>
          <a:xfrm>
            <a:off x="6099628" y="1734460"/>
            <a:ext cx="0" cy="498667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81764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36B66FE0-E5FB-4BF8-9268-D9C139F424C5}"/>
              </a:ext>
            </a:extLst>
          </p:cNvPr>
          <p:cNvSpPr>
            <a:spLocks noGrp="1"/>
          </p:cNvSpPr>
          <p:nvPr>
            <p:ph type="title"/>
          </p:nvPr>
        </p:nvSpPr>
        <p:spPr>
          <a:xfrm>
            <a:off x="7589521" y="257332"/>
            <a:ext cx="4086258" cy="1196670"/>
          </a:xfrm>
        </p:spPr>
        <p:txBody>
          <a:bodyPr>
            <a:noAutofit/>
          </a:bodyPr>
          <a:lstStyle/>
          <a:p>
            <a:pPr algn="ctr"/>
            <a:r>
              <a:rPr lang="uk-UA" sz="2800" b="1" dirty="0" err="1">
                <a:solidFill>
                  <a:schemeClr val="accent1">
                    <a:lumMod val="50000"/>
                  </a:schemeClr>
                </a:solidFill>
              </a:rPr>
              <a:t>Однополярна</a:t>
            </a:r>
            <a:r>
              <a:rPr lang="uk-UA" sz="2800" b="1" dirty="0">
                <a:solidFill>
                  <a:schemeClr val="accent1">
                    <a:lumMod val="50000"/>
                  </a:schemeClr>
                </a:solidFill>
              </a:rPr>
              <a:t> система безпеки</a:t>
            </a:r>
          </a:p>
        </p:txBody>
      </p:sp>
      <p:sp>
        <p:nvSpPr>
          <p:cNvPr id="6" name="Місце для тексту 5">
            <a:extLst>
              <a:ext uri="{FF2B5EF4-FFF2-40B4-BE49-F238E27FC236}">
                <a16:creationId xmlns:a16="http://schemas.microsoft.com/office/drawing/2014/main" id="{2614BACA-6CAD-4E00-A1A3-CFCA1F252ED7}"/>
              </a:ext>
            </a:extLst>
          </p:cNvPr>
          <p:cNvSpPr>
            <a:spLocks noGrp="1"/>
          </p:cNvSpPr>
          <p:nvPr>
            <p:ph type="body" sz="half" idx="2"/>
          </p:nvPr>
        </p:nvSpPr>
        <p:spPr>
          <a:xfrm>
            <a:off x="7406291" y="1454002"/>
            <a:ext cx="4269487" cy="4251630"/>
          </a:xfrm>
        </p:spPr>
        <p:txBody>
          <a:bodyPr>
            <a:noAutofit/>
          </a:bodyPr>
          <a:lstStyle/>
          <a:p>
            <a:pPr algn="ctr"/>
            <a:r>
              <a:rPr lang="uk-UA" sz="2000" dirty="0">
                <a:solidFill>
                  <a:schemeClr val="tx1"/>
                </a:solidFill>
              </a:rPr>
              <a:t>характеризується домінуванням однієї наддержави або коаліції, яка визначає глобальні правила та гарантує безпеку. Інші країни або слідують її політиці, або піддаються тиску. Така модель є нестабільною, оскільки інші держави можуть прагнути до обмеження гегемонії лідера.  Прикладом є міжнародна ситуація після розпаду СРСР, коли США стали єдиною наддержавою, що впливала на ключові міжнародні процеси, зокрема у сфері безпеки через такі інститути, як НАТО та ООН.</a:t>
            </a:r>
          </a:p>
          <a:p>
            <a:pPr algn="ctr"/>
            <a:endParaRPr lang="uk-UA" sz="2000" dirty="0"/>
          </a:p>
        </p:txBody>
      </p:sp>
      <p:pic>
        <p:nvPicPr>
          <p:cNvPr id="10" name="Місце для зображення 9">
            <a:extLst>
              <a:ext uri="{FF2B5EF4-FFF2-40B4-BE49-F238E27FC236}">
                <a16:creationId xmlns:a16="http://schemas.microsoft.com/office/drawing/2014/main" id="{C4236A73-FD15-459F-B27E-E199777962B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9837" r="19837" b="1102"/>
          <a:stretch/>
        </p:blipFill>
        <p:spPr>
          <a:xfrm>
            <a:off x="166803" y="252860"/>
            <a:ext cx="6730953" cy="6379527"/>
          </a:xfrm>
        </p:spPr>
      </p:pic>
    </p:spTree>
    <p:extLst>
      <p:ext uri="{BB962C8B-B14F-4D97-AF65-F5344CB8AC3E}">
        <p14:creationId xmlns:p14="http://schemas.microsoft.com/office/powerpoint/2010/main" val="2088846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9204B46D-9214-40E3-9228-347B3AA7149F}"/>
              </a:ext>
            </a:extLst>
          </p:cNvPr>
          <p:cNvSpPr>
            <a:spLocks noGrp="1"/>
          </p:cNvSpPr>
          <p:nvPr>
            <p:ph type="title"/>
          </p:nvPr>
        </p:nvSpPr>
        <p:spPr>
          <a:xfrm>
            <a:off x="7701105" y="374766"/>
            <a:ext cx="3608168" cy="756458"/>
          </a:xfrm>
        </p:spPr>
        <p:txBody>
          <a:bodyPr>
            <a:noAutofit/>
          </a:bodyPr>
          <a:lstStyle/>
          <a:p>
            <a:pPr algn="ctr"/>
            <a:r>
              <a:rPr lang="uk-UA" sz="2800" b="1" dirty="0">
                <a:solidFill>
                  <a:schemeClr val="accent1">
                    <a:lumMod val="50000"/>
                  </a:schemeClr>
                </a:solidFill>
              </a:rPr>
              <a:t>"Концерт держав"</a:t>
            </a:r>
          </a:p>
        </p:txBody>
      </p:sp>
      <p:sp>
        <p:nvSpPr>
          <p:cNvPr id="4" name="Місце для тексту 3">
            <a:extLst>
              <a:ext uri="{FF2B5EF4-FFF2-40B4-BE49-F238E27FC236}">
                <a16:creationId xmlns:a16="http://schemas.microsoft.com/office/drawing/2014/main" id="{EA02F5D9-F580-4C03-9DAF-52976AC4398D}"/>
              </a:ext>
            </a:extLst>
          </p:cNvPr>
          <p:cNvSpPr>
            <a:spLocks noGrp="1"/>
          </p:cNvSpPr>
          <p:nvPr>
            <p:ph type="body" sz="half" idx="2"/>
          </p:nvPr>
        </p:nvSpPr>
        <p:spPr>
          <a:xfrm>
            <a:off x="7101841" y="1413163"/>
            <a:ext cx="4806696" cy="4691842"/>
          </a:xfrm>
        </p:spPr>
        <p:txBody>
          <a:bodyPr>
            <a:noAutofit/>
          </a:bodyPr>
          <a:lstStyle/>
          <a:p>
            <a:pPr algn="ctr"/>
            <a:r>
              <a:rPr lang="uk-UA" dirty="0">
                <a:solidFill>
                  <a:schemeClr val="tx1"/>
                </a:solidFill>
              </a:rPr>
              <a:t>модель передбачає баланс сил між кількома провідними державами, які координують свої дії для підтримання стабільності. Вона ґрунтується на взаємних домовленостях і дипломатії. </a:t>
            </a:r>
            <a:r>
              <a:rPr lang="ru-RU" dirty="0" err="1">
                <a:solidFill>
                  <a:schemeClr val="tx1"/>
                </a:solidFill>
              </a:rPr>
              <a:t>Позитивний</a:t>
            </a:r>
            <a:r>
              <a:rPr lang="ru-RU" dirty="0">
                <a:solidFill>
                  <a:schemeClr val="tx1"/>
                </a:solidFill>
              </a:rPr>
              <a:t> аспект </a:t>
            </a:r>
            <a:r>
              <a:rPr lang="ru-RU" dirty="0" err="1">
                <a:solidFill>
                  <a:schemeClr val="tx1"/>
                </a:solidFill>
              </a:rPr>
              <a:t>цієї</a:t>
            </a:r>
            <a:r>
              <a:rPr lang="ru-RU" dirty="0">
                <a:solidFill>
                  <a:schemeClr val="tx1"/>
                </a:solidFill>
              </a:rPr>
              <a:t> </a:t>
            </a:r>
            <a:r>
              <a:rPr lang="ru-RU" dirty="0" err="1">
                <a:solidFill>
                  <a:schemeClr val="tx1"/>
                </a:solidFill>
              </a:rPr>
              <a:t>моделі</a:t>
            </a:r>
            <a:r>
              <a:rPr lang="ru-RU" dirty="0">
                <a:solidFill>
                  <a:schemeClr val="tx1"/>
                </a:solidFill>
              </a:rPr>
              <a:t> </a:t>
            </a:r>
            <a:r>
              <a:rPr lang="ru-RU" dirty="0" err="1">
                <a:solidFill>
                  <a:schemeClr val="tx1"/>
                </a:solidFill>
              </a:rPr>
              <a:t>полягає</a:t>
            </a:r>
            <a:r>
              <a:rPr lang="ru-RU" dirty="0">
                <a:solidFill>
                  <a:schemeClr val="tx1"/>
                </a:solidFill>
              </a:rPr>
              <a:t> у </a:t>
            </a:r>
            <a:r>
              <a:rPr lang="ru-RU" dirty="0" err="1">
                <a:solidFill>
                  <a:schemeClr val="tx1"/>
                </a:solidFill>
              </a:rPr>
              <a:t>кращій</a:t>
            </a:r>
            <a:r>
              <a:rPr lang="ru-RU" dirty="0">
                <a:solidFill>
                  <a:schemeClr val="tx1"/>
                </a:solidFill>
              </a:rPr>
              <a:t> </a:t>
            </a:r>
            <a:r>
              <a:rPr lang="ru-RU" dirty="0" err="1">
                <a:solidFill>
                  <a:schemeClr val="tx1"/>
                </a:solidFill>
              </a:rPr>
              <a:t>керованості</a:t>
            </a:r>
            <a:r>
              <a:rPr lang="ru-RU" dirty="0">
                <a:solidFill>
                  <a:schemeClr val="tx1"/>
                </a:solidFill>
              </a:rPr>
              <a:t> та </a:t>
            </a:r>
            <a:r>
              <a:rPr lang="ru-RU" dirty="0" err="1">
                <a:solidFill>
                  <a:schemeClr val="tx1"/>
                </a:solidFill>
              </a:rPr>
              <a:t>ефективності</a:t>
            </a:r>
            <a:r>
              <a:rPr lang="ru-RU" dirty="0">
                <a:solidFill>
                  <a:schemeClr val="tx1"/>
                </a:solidFill>
              </a:rPr>
              <a:t>. </a:t>
            </a:r>
            <a:r>
              <a:rPr lang="ru-RU" dirty="0" err="1">
                <a:solidFill>
                  <a:schemeClr val="tx1"/>
                </a:solidFill>
              </a:rPr>
              <a:t>Ефективність</a:t>
            </a:r>
            <a:r>
              <a:rPr lang="ru-RU" dirty="0">
                <a:solidFill>
                  <a:schemeClr val="tx1"/>
                </a:solidFill>
              </a:rPr>
              <a:t> </a:t>
            </a:r>
            <a:r>
              <a:rPr lang="ru-RU" dirty="0" err="1">
                <a:solidFill>
                  <a:schemeClr val="tx1"/>
                </a:solidFill>
              </a:rPr>
              <a:t>такої</a:t>
            </a:r>
            <a:r>
              <a:rPr lang="ru-RU" dirty="0">
                <a:solidFill>
                  <a:schemeClr val="tx1"/>
                </a:solidFill>
              </a:rPr>
              <a:t> </a:t>
            </a:r>
            <a:r>
              <a:rPr lang="ru-RU" dirty="0" err="1">
                <a:solidFill>
                  <a:schemeClr val="tx1"/>
                </a:solidFill>
              </a:rPr>
              <a:t>моделі</a:t>
            </a:r>
            <a:r>
              <a:rPr lang="ru-RU" dirty="0">
                <a:solidFill>
                  <a:schemeClr val="tx1"/>
                </a:solidFill>
              </a:rPr>
              <a:t> </a:t>
            </a:r>
            <a:r>
              <a:rPr lang="ru-RU" dirty="0" err="1">
                <a:solidFill>
                  <a:schemeClr val="tx1"/>
                </a:solidFill>
              </a:rPr>
              <a:t>також</a:t>
            </a:r>
            <a:r>
              <a:rPr lang="ru-RU" dirty="0">
                <a:solidFill>
                  <a:schemeClr val="tx1"/>
                </a:solidFill>
              </a:rPr>
              <a:t> </a:t>
            </a:r>
            <a:r>
              <a:rPr lang="ru-RU" dirty="0" err="1">
                <a:solidFill>
                  <a:schemeClr val="tx1"/>
                </a:solidFill>
              </a:rPr>
              <a:t>може</a:t>
            </a:r>
            <a:r>
              <a:rPr lang="ru-RU" dirty="0">
                <a:solidFill>
                  <a:schemeClr val="tx1"/>
                </a:solidFill>
              </a:rPr>
              <a:t> бути </a:t>
            </a:r>
            <a:r>
              <a:rPr lang="ru-RU" dirty="0" err="1">
                <a:solidFill>
                  <a:schemeClr val="tx1"/>
                </a:solidFill>
              </a:rPr>
              <a:t>підірвана</a:t>
            </a:r>
            <a:r>
              <a:rPr lang="ru-RU" dirty="0">
                <a:solidFill>
                  <a:schemeClr val="tx1"/>
                </a:solidFill>
              </a:rPr>
              <a:t> </a:t>
            </a:r>
            <a:r>
              <a:rPr lang="ru-RU" dirty="0" err="1">
                <a:solidFill>
                  <a:schemeClr val="tx1"/>
                </a:solidFill>
              </a:rPr>
              <a:t>змаганням</a:t>
            </a:r>
            <a:r>
              <a:rPr lang="ru-RU" dirty="0">
                <a:solidFill>
                  <a:schemeClr val="tx1"/>
                </a:solidFill>
              </a:rPr>
              <a:t> </a:t>
            </a:r>
            <a:r>
              <a:rPr lang="ru-RU" dirty="0" err="1">
                <a:solidFill>
                  <a:schemeClr val="tx1"/>
                </a:solidFill>
              </a:rPr>
              <a:t>між</a:t>
            </a:r>
            <a:r>
              <a:rPr lang="ru-RU" dirty="0">
                <a:solidFill>
                  <a:schemeClr val="tx1"/>
                </a:solidFill>
              </a:rPr>
              <a:t> великими </a:t>
            </a:r>
            <a:r>
              <a:rPr lang="ru-RU" dirty="0" err="1">
                <a:solidFill>
                  <a:schemeClr val="tx1"/>
                </a:solidFill>
              </a:rPr>
              <a:t>країнами</a:t>
            </a:r>
            <a:r>
              <a:rPr lang="ru-RU" dirty="0">
                <a:solidFill>
                  <a:schemeClr val="tx1"/>
                </a:solidFill>
              </a:rPr>
              <a:t> </a:t>
            </a:r>
            <a:r>
              <a:rPr lang="ru-RU" dirty="0" err="1">
                <a:solidFill>
                  <a:schemeClr val="tx1"/>
                </a:solidFill>
              </a:rPr>
              <a:t>або</a:t>
            </a:r>
            <a:r>
              <a:rPr lang="ru-RU" dirty="0">
                <a:solidFill>
                  <a:schemeClr val="tx1"/>
                </a:solidFill>
              </a:rPr>
              <a:t> </a:t>
            </a:r>
            <a:r>
              <a:rPr lang="ru-RU" dirty="0" err="1">
                <a:solidFill>
                  <a:schemeClr val="tx1"/>
                </a:solidFill>
              </a:rPr>
              <a:t>виходом</a:t>
            </a:r>
            <a:r>
              <a:rPr lang="ru-RU" dirty="0">
                <a:solidFill>
                  <a:schemeClr val="tx1"/>
                </a:solidFill>
              </a:rPr>
              <a:t> </a:t>
            </a:r>
            <a:r>
              <a:rPr lang="ru-RU" dirty="0" err="1">
                <a:solidFill>
                  <a:schemeClr val="tx1"/>
                </a:solidFill>
              </a:rPr>
              <a:t>із</a:t>
            </a:r>
            <a:r>
              <a:rPr lang="ru-RU" dirty="0">
                <a:solidFill>
                  <a:schemeClr val="tx1"/>
                </a:solidFill>
              </a:rPr>
              <a:t> союзу одного </a:t>
            </a:r>
            <a:r>
              <a:rPr lang="ru-RU" dirty="0" err="1">
                <a:solidFill>
                  <a:schemeClr val="tx1"/>
                </a:solidFill>
              </a:rPr>
              <a:t>чи</a:t>
            </a:r>
            <a:r>
              <a:rPr lang="ru-RU" dirty="0">
                <a:solidFill>
                  <a:schemeClr val="tx1"/>
                </a:solidFill>
              </a:rPr>
              <a:t> </a:t>
            </a:r>
            <a:r>
              <a:rPr lang="ru-RU" dirty="0" err="1">
                <a:solidFill>
                  <a:schemeClr val="tx1"/>
                </a:solidFill>
              </a:rPr>
              <a:t>декількох</a:t>
            </a:r>
            <a:r>
              <a:rPr lang="ru-RU" dirty="0">
                <a:solidFill>
                  <a:schemeClr val="tx1"/>
                </a:solidFill>
              </a:rPr>
              <a:t> </a:t>
            </a:r>
            <a:r>
              <a:rPr lang="ru-RU" dirty="0" err="1">
                <a:solidFill>
                  <a:schemeClr val="tx1"/>
                </a:solidFill>
              </a:rPr>
              <a:t>членів</a:t>
            </a:r>
            <a:r>
              <a:rPr lang="ru-RU" dirty="0">
                <a:solidFill>
                  <a:schemeClr val="tx1"/>
                </a:solidFill>
              </a:rPr>
              <a:t>.</a:t>
            </a:r>
            <a:endParaRPr lang="uk-UA" dirty="0">
              <a:solidFill>
                <a:schemeClr val="tx1"/>
              </a:solidFill>
            </a:endParaRPr>
          </a:p>
          <a:p>
            <a:pPr algn="ctr"/>
            <a:r>
              <a:rPr lang="uk-UA" dirty="0">
                <a:solidFill>
                  <a:schemeClr val="tx1"/>
                </a:solidFill>
              </a:rPr>
              <a:t>Прикладом є європейська система після Віденського конгресу 1815 року, коли великі держави – Велика Британія, Франція, Австрія, Пруссія та </a:t>
            </a:r>
            <a:r>
              <a:rPr lang="uk-UA" dirty="0" err="1">
                <a:solidFill>
                  <a:schemeClr val="tx1"/>
                </a:solidFill>
              </a:rPr>
              <a:t>росія</a:t>
            </a:r>
            <a:r>
              <a:rPr lang="uk-UA" dirty="0">
                <a:solidFill>
                  <a:schemeClr val="tx1"/>
                </a:solidFill>
              </a:rPr>
              <a:t> – домовилися про підтримку рівноваги в Європі та запобігання великим війнам</a:t>
            </a:r>
            <a:r>
              <a:rPr lang="uk-UA" sz="1800" dirty="0">
                <a:solidFill>
                  <a:schemeClr val="tx1"/>
                </a:solidFill>
              </a:rPr>
              <a:t>.</a:t>
            </a:r>
          </a:p>
        </p:txBody>
      </p:sp>
      <p:pic>
        <p:nvPicPr>
          <p:cNvPr id="9" name="Місце для зображення 8">
            <a:extLst>
              <a:ext uri="{FF2B5EF4-FFF2-40B4-BE49-F238E27FC236}">
                <a16:creationId xmlns:a16="http://schemas.microsoft.com/office/drawing/2014/main" id="{23C399E5-91D0-44FD-BBA5-EC83B265905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3738" b="13738"/>
          <a:stretch>
            <a:fillRect/>
          </a:stretch>
        </p:blipFill>
        <p:spPr>
          <a:xfrm>
            <a:off x="662343" y="1028700"/>
            <a:ext cx="6099048" cy="4800600"/>
          </a:xfrm>
        </p:spPr>
      </p:pic>
    </p:spTree>
    <p:extLst>
      <p:ext uri="{BB962C8B-B14F-4D97-AF65-F5344CB8AC3E}">
        <p14:creationId xmlns:p14="http://schemas.microsoft.com/office/powerpoint/2010/main" val="856103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зображення 5">
            <a:extLst>
              <a:ext uri="{FF2B5EF4-FFF2-40B4-BE49-F238E27FC236}">
                <a16:creationId xmlns:a16="http://schemas.microsoft.com/office/drawing/2014/main" id="{7C677168-9EDA-4D15-993E-03325A73765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4252" r="14252"/>
          <a:stretch>
            <a:fillRect/>
          </a:stretch>
        </p:blipFill>
        <p:spPr>
          <a:xfrm>
            <a:off x="210765" y="207818"/>
            <a:ext cx="6876843" cy="6411643"/>
          </a:xfrm>
        </p:spPr>
      </p:pic>
      <p:sp>
        <p:nvSpPr>
          <p:cNvPr id="3" name="Заголовок 2">
            <a:extLst>
              <a:ext uri="{FF2B5EF4-FFF2-40B4-BE49-F238E27FC236}">
                <a16:creationId xmlns:a16="http://schemas.microsoft.com/office/drawing/2014/main" id="{BA1CDC7F-7087-413F-900E-2344D3ABB11E}"/>
              </a:ext>
            </a:extLst>
          </p:cNvPr>
          <p:cNvSpPr>
            <a:spLocks noGrp="1"/>
          </p:cNvSpPr>
          <p:nvPr>
            <p:ph type="title"/>
          </p:nvPr>
        </p:nvSpPr>
        <p:spPr>
          <a:xfrm>
            <a:off x="7589520" y="207818"/>
            <a:ext cx="4044250" cy="1196670"/>
          </a:xfrm>
        </p:spPr>
        <p:txBody>
          <a:bodyPr>
            <a:normAutofit/>
          </a:bodyPr>
          <a:lstStyle/>
          <a:p>
            <a:pPr algn="ctr"/>
            <a:r>
              <a:rPr lang="uk-UA" sz="2800" b="1" dirty="0">
                <a:solidFill>
                  <a:schemeClr val="accent1">
                    <a:lumMod val="50000"/>
                  </a:schemeClr>
                </a:solidFill>
              </a:rPr>
              <a:t>Багатополярна модель</a:t>
            </a:r>
          </a:p>
        </p:txBody>
      </p:sp>
      <p:sp>
        <p:nvSpPr>
          <p:cNvPr id="4" name="Місце для тексту 3">
            <a:extLst>
              <a:ext uri="{FF2B5EF4-FFF2-40B4-BE49-F238E27FC236}">
                <a16:creationId xmlns:a16="http://schemas.microsoft.com/office/drawing/2014/main" id="{1EA32C78-90B8-4FFB-B4F9-F55176945B7F}"/>
              </a:ext>
            </a:extLst>
          </p:cNvPr>
          <p:cNvSpPr>
            <a:spLocks noGrp="1"/>
          </p:cNvSpPr>
          <p:nvPr>
            <p:ph type="body" sz="half" idx="2"/>
          </p:nvPr>
        </p:nvSpPr>
        <p:spPr>
          <a:xfrm>
            <a:off x="7437120" y="1783079"/>
            <a:ext cx="4400421" cy="4650971"/>
          </a:xfrm>
        </p:spPr>
        <p:txBody>
          <a:bodyPr>
            <a:normAutofit/>
          </a:bodyPr>
          <a:lstStyle/>
          <a:p>
            <a:pPr algn="ctr"/>
            <a:r>
              <a:rPr lang="uk-UA" sz="2000" dirty="0">
                <a:solidFill>
                  <a:schemeClr val="tx1"/>
                </a:solidFill>
              </a:rPr>
              <a:t>складається з декількох центрів сили, кожен з яких відіграє важливу роль у міжнародних відносинах. Вона сприяє рівновазі сил, але водночас може призводити до конфліктів через конкуренцію між державами.</a:t>
            </a:r>
          </a:p>
          <a:p>
            <a:pPr algn="ctr"/>
            <a:r>
              <a:rPr lang="uk-UA" sz="2000" dirty="0">
                <a:solidFill>
                  <a:schemeClr val="tx1"/>
                </a:solidFill>
              </a:rPr>
              <a:t>Сучасний приклад – система міжнародних відносин, де ключові гравці, такі як США, Китай, Європейський Союз, </a:t>
            </a:r>
            <a:r>
              <a:rPr lang="uk-UA" sz="2000" dirty="0" err="1">
                <a:solidFill>
                  <a:schemeClr val="tx1"/>
                </a:solidFill>
              </a:rPr>
              <a:t>росія</a:t>
            </a:r>
            <a:r>
              <a:rPr lang="uk-UA" sz="2000" dirty="0">
                <a:solidFill>
                  <a:schemeClr val="tx1"/>
                </a:solidFill>
              </a:rPr>
              <a:t>, Індія та інші, взаємодіють у складній політичній динаміці.</a:t>
            </a:r>
          </a:p>
        </p:txBody>
      </p:sp>
    </p:spTree>
    <p:extLst>
      <p:ext uri="{BB962C8B-B14F-4D97-AF65-F5344CB8AC3E}">
        <p14:creationId xmlns:p14="http://schemas.microsoft.com/office/powerpoint/2010/main" val="3313446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зображення 5">
            <a:extLst>
              <a:ext uri="{FF2B5EF4-FFF2-40B4-BE49-F238E27FC236}">
                <a16:creationId xmlns:a16="http://schemas.microsoft.com/office/drawing/2014/main" id="{B0C33EFC-533C-4231-A6C4-77099831AF3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378" b="3378"/>
          <a:stretch>
            <a:fillRect/>
          </a:stretch>
        </p:blipFill>
        <p:spPr>
          <a:xfrm>
            <a:off x="175326" y="216417"/>
            <a:ext cx="6344744" cy="6425166"/>
          </a:xfrm>
        </p:spPr>
      </p:pic>
      <p:sp>
        <p:nvSpPr>
          <p:cNvPr id="3" name="Заголовок 2">
            <a:extLst>
              <a:ext uri="{FF2B5EF4-FFF2-40B4-BE49-F238E27FC236}">
                <a16:creationId xmlns:a16="http://schemas.microsoft.com/office/drawing/2014/main" id="{A65C75FF-712D-4E87-880C-709DC6828AED}"/>
              </a:ext>
            </a:extLst>
          </p:cNvPr>
          <p:cNvSpPr>
            <a:spLocks noGrp="1"/>
          </p:cNvSpPr>
          <p:nvPr>
            <p:ph type="title"/>
          </p:nvPr>
        </p:nvSpPr>
        <p:spPr>
          <a:xfrm>
            <a:off x="7121084" y="538942"/>
            <a:ext cx="4585330" cy="1196670"/>
          </a:xfrm>
        </p:spPr>
        <p:txBody>
          <a:bodyPr>
            <a:normAutofit/>
          </a:bodyPr>
          <a:lstStyle/>
          <a:p>
            <a:pPr algn="ctr"/>
            <a:r>
              <a:rPr lang="uk-UA" sz="2800" b="1" dirty="0">
                <a:solidFill>
                  <a:schemeClr val="accent1">
                    <a:lumMod val="50000"/>
                  </a:schemeClr>
                </a:solidFill>
              </a:rPr>
              <a:t>Глобальна </a:t>
            </a:r>
            <a:br>
              <a:rPr lang="uk-UA" sz="2800" b="1" dirty="0">
                <a:solidFill>
                  <a:schemeClr val="accent1">
                    <a:lumMod val="50000"/>
                  </a:schemeClr>
                </a:solidFill>
              </a:rPr>
            </a:br>
            <a:r>
              <a:rPr lang="uk-UA" sz="2800" b="1" dirty="0">
                <a:solidFill>
                  <a:schemeClr val="accent1">
                    <a:lumMod val="50000"/>
                  </a:schemeClr>
                </a:solidFill>
              </a:rPr>
              <a:t>(універсальна модель)</a:t>
            </a:r>
          </a:p>
        </p:txBody>
      </p:sp>
      <p:sp>
        <p:nvSpPr>
          <p:cNvPr id="4" name="Місце для тексту 3">
            <a:extLst>
              <a:ext uri="{FF2B5EF4-FFF2-40B4-BE49-F238E27FC236}">
                <a16:creationId xmlns:a16="http://schemas.microsoft.com/office/drawing/2014/main" id="{4FE047C8-6C9C-4A71-8BFC-B79FC9351726}"/>
              </a:ext>
            </a:extLst>
          </p:cNvPr>
          <p:cNvSpPr>
            <a:spLocks noGrp="1"/>
          </p:cNvSpPr>
          <p:nvPr>
            <p:ph type="body" sz="half" idx="2"/>
          </p:nvPr>
        </p:nvSpPr>
        <p:spPr>
          <a:xfrm>
            <a:off x="6918961" y="1996440"/>
            <a:ext cx="4989576" cy="4520738"/>
          </a:xfrm>
        </p:spPr>
        <p:txBody>
          <a:bodyPr>
            <a:normAutofit/>
          </a:bodyPr>
          <a:lstStyle/>
          <a:p>
            <a:pPr algn="ctr"/>
            <a:r>
              <a:rPr lang="uk-UA" sz="1900" dirty="0">
                <a:solidFill>
                  <a:schemeClr val="tx1"/>
                </a:solidFill>
              </a:rPr>
              <a:t>передбачає створення єдиної системи міжнародної безпеки за участю всіх держав світу. Організації, такі як ООН, намагаються забезпечити мир через механізми колективного прийняття рішень та міжнародного права.</a:t>
            </a:r>
          </a:p>
          <a:p>
            <a:pPr algn="ctr"/>
            <a:r>
              <a:rPr lang="uk-UA" sz="1900" dirty="0">
                <a:solidFill>
                  <a:schemeClr val="tx1"/>
                </a:solidFill>
              </a:rPr>
              <a:t>Прикладом є миротворчі операції ООН, Паризька кліматична угода, міжнародні ініціативи з нерозповсюдження ядерної зброї (Договір про нерозповсюдження ядерної зброї, Нагасакський процес).</a:t>
            </a:r>
          </a:p>
          <a:p>
            <a:endParaRPr lang="uk-UA" dirty="0"/>
          </a:p>
        </p:txBody>
      </p:sp>
    </p:spTree>
    <p:extLst>
      <p:ext uri="{BB962C8B-B14F-4D97-AF65-F5344CB8AC3E}">
        <p14:creationId xmlns:p14="http://schemas.microsoft.com/office/powerpoint/2010/main" val="35497393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0CD264F-CA44-4F80-AFC5-3239B3E6DF89}"/>
              </a:ext>
            </a:extLst>
          </p:cNvPr>
          <p:cNvSpPr>
            <a:spLocks noGrp="1"/>
          </p:cNvSpPr>
          <p:nvPr>
            <p:ph type="title"/>
          </p:nvPr>
        </p:nvSpPr>
        <p:spPr>
          <a:xfrm>
            <a:off x="7437121" y="319860"/>
            <a:ext cx="4110118" cy="1196670"/>
          </a:xfrm>
        </p:spPr>
        <p:txBody>
          <a:bodyPr>
            <a:normAutofit/>
          </a:bodyPr>
          <a:lstStyle/>
          <a:p>
            <a:pPr algn="ctr"/>
            <a:r>
              <a:rPr lang="uk-UA" sz="2800" b="1" dirty="0">
                <a:solidFill>
                  <a:schemeClr val="accent1">
                    <a:lumMod val="50000"/>
                  </a:schemeClr>
                </a:solidFill>
              </a:rPr>
              <a:t>Колективна безпека </a:t>
            </a:r>
          </a:p>
        </p:txBody>
      </p:sp>
      <p:sp>
        <p:nvSpPr>
          <p:cNvPr id="4" name="Місце для тексту 3">
            <a:extLst>
              <a:ext uri="{FF2B5EF4-FFF2-40B4-BE49-F238E27FC236}">
                <a16:creationId xmlns:a16="http://schemas.microsoft.com/office/drawing/2014/main" id="{CFCAC401-B707-4E12-9430-C5B6C2B89B92}"/>
              </a:ext>
            </a:extLst>
          </p:cNvPr>
          <p:cNvSpPr>
            <a:spLocks noGrp="1"/>
          </p:cNvSpPr>
          <p:nvPr>
            <p:ph type="body" sz="half" idx="2"/>
          </p:nvPr>
        </p:nvSpPr>
        <p:spPr>
          <a:xfrm>
            <a:off x="7142172" y="1879699"/>
            <a:ext cx="4700016" cy="4800600"/>
          </a:xfrm>
        </p:spPr>
        <p:txBody>
          <a:bodyPr>
            <a:noAutofit/>
          </a:bodyPr>
          <a:lstStyle/>
          <a:p>
            <a:pPr algn="ctr"/>
            <a:r>
              <a:rPr lang="uk-UA" dirty="0">
                <a:solidFill>
                  <a:schemeClr val="tx1"/>
                </a:solidFill>
              </a:rPr>
              <a:t>базується на принципі, що агресія проти однієї держави розглядається як загроза для всіх учасників. Це вимагає тісної співпраці держав і готовності до спільного реагування.</a:t>
            </a:r>
          </a:p>
          <a:p>
            <a:pPr algn="ctr"/>
            <a:r>
              <a:rPr lang="uk-UA" dirty="0">
                <a:solidFill>
                  <a:schemeClr val="tx1"/>
                </a:solidFill>
                <a:effectLst/>
                <a:ea typeface="Times New Roman" panose="02020603050405020304" pitchFamily="18" charset="0"/>
              </a:rPr>
              <a:t>Головними елементами колективної безпеки є наявність групи держав, об’єднаних загальною метою (захист себе), та система військово-політичних заходів, спрямованих проти потенціального ворога або агресора. </a:t>
            </a:r>
            <a:endParaRPr lang="uk-UA" dirty="0">
              <a:solidFill>
                <a:schemeClr val="tx1"/>
              </a:solidFill>
            </a:endParaRPr>
          </a:p>
          <a:p>
            <a:pPr algn="ctr"/>
            <a:r>
              <a:rPr lang="uk-UA" dirty="0">
                <a:solidFill>
                  <a:schemeClr val="tx1"/>
                </a:solidFill>
              </a:rPr>
              <a:t>Прикладом є НАТО, яке діє за принципом "один за всіх, і всі за одного", а також система колективної безпеки ООН через Радбез та його рішення. </a:t>
            </a:r>
          </a:p>
        </p:txBody>
      </p:sp>
      <p:pic>
        <p:nvPicPr>
          <p:cNvPr id="18" name="Місце для зображення 17">
            <a:extLst>
              <a:ext uri="{FF2B5EF4-FFF2-40B4-BE49-F238E27FC236}">
                <a16:creationId xmlns:a16="http://schemas.microsoft.com/office/drawing/2014/main" id="{C59148CF-8CD3-43C0-BCAE-CEBAC5833C3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9799" r="19799"/>
          <a:stretch>
            <a:fillRect/>
          </a:stretch>
        </p:blipFill>
        <p:spPr>
          <a:xfrm>
            <a:off x="881004" y="841247"/>
            <a:ext cx="6099048" cy="4800600"/>
          </a:xfrm>
        </p:spPr>
      </p:pic>
    </p:spTree>
    <p:extLst>
      <p:ext uri="{BB962C8B-B14F-4D97-AF65-F5344CB8AC3E}">
        <p14:creationId xmlns:p14="http://schemas.microsoft.com/office/powerpoint/2010/main" val="32594293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зображення 5">
            <a:extLst>
              <a:ext uri="{FF2B5EF4-FFF2-40B4-BE49-F238E27FC236}">
                <a16:creationId xmlns:a16="http://schemas.microsoft.com/office/drawing/2014/main" id="{3C390C4A-B596-4FFE-8749-D5B7CFE1F34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9824" r="19824"/>
          <a:stretch>
            <a:fillRect/>
          </a:stretch>
        </p:blipFill>
        <p:spPr>
          <a:xfrm>
            <a:off x="634184" y="922532"/>
            <a:ext cx="6099048" cy="4800600"/>
          </a:xfrm>
        </p:spPr>
      </p:pic>
      <p:sp>
        <p:nvSpPr>
          <p:cNvPr id="3" name="Заголовок 2">
            <a:extLst>
              <a:ext uri="{FF2B5EF4-FFF2-40B4-BE49-F238E27FC236}">
                <a16:creationId xmlns:a16="http://schemas.microsoft.com/office/drawing/2014/main" id="{47A904B0-51B7-49A5-9363-0C59EE8A8DEC}"/>
              </a:ext>
            </a:extLst>
          </p:cNvPr>
          <p:cNvSpPr>
            <a:spLocks noGrp="1"/>
          </p:cNvSpPr>
          <p:nvPr>
            <p:ph type="title"/>
          </p:nvPr>
        </p:nvSpPr>
        <p:spPr>
          <a:xfrm>
            <a:off x="7348806" y="324197"/>
            <a:ext cx="4209010" cy="1196670"/>
          </a:xfrm>
        </p:spPr>
        <p:txBody>
          <a:bodyPr>
            <a:normAutofit/>
          </a:bodyPr>
          <a:lstStyle/>
          <a:p>
            <a:pPr algn="ctr"/>
            <a:r>
              <a:rPr lang="uk-UA" sz="2800" b="1" dirty="0">
                <a:solidFill>
                  <a:schemeClr val="accent1">
                    <a:lumMod val="50000"/>
                  </a:schemeClr>
                </a:solidFill>
              </a:rPr>
              <a:t>Загальна концепція </a:t>
            </a:r>
          </a:p>
        </p:txBody>
      </p:sp>
      <p:sp>
        <p:nvSpPr>
          <p:cNvPr id="4" name="Місце для тексту 3">
            <a:extLst>
              <a:ext uri="{FF2B5EF4-FFF2-40B4-BE49-F238E27FC236}">
                <a16:creationId xmlns:a16="http://schemas.microsoft.com/office/drawing/2014/main" id="{4EA11B27-A7AF-44EF-B34E-5CED35F4564B}"/>
              </a:ext>
            </a:extLst>
          </p:cNvPr>
          <p:cNvSpPr>
            <a:spLocks noGrp="1"/>
          </p:cNvSpPr>
          <p:nvPr>
            <p:ph type="body" sz="half" idx="2"/>
          </p:nvPr>
        </p:nvSpPr>
        <p:spPr>
          <a:xfrm>
            <a:off x="7208521" y="1741336"/>
            <a:ext cx="4562302" cy="4659464"/>
          </a:xfrm>
        </p:spPr>
        <p:txBody>
          <a:bodyPr>
            <a:normAutofit/>
          </a:bodyPr>
          <a:lstStyle/>
          <a:p>
            <a:pPr algn="ctr"/>
            <a:r>
              <a:rPr lang="uk-UA" sz="1900" dirty="0">
                <a:solidFill>
                  <a:schemeClr val="tx1"/>
                </a:solidFill>
              </a:rPr>
              <a:t>спрямована на забезпечення безпеки не лише від міждержавних конфліктів, а й від загроз, що стосуються всього людства: тероризму, екологічних катастроф, пандемій. Реалізується через міжнародні угоди та інституції.</a:t>
            </a:r>
          </a:p>
          <a:p>
            <a:pPr algn="ctr"/>
            <a:r>
              <a:rPr lang="uk-UA" sz="1900" dirty="0">
                <a:solidFill>
                  <a:schemeClr val="tx1"/>
                </a:solidFill>
                <a:effectLst/>
                <a:ea typeface="Calibri" panose="020F0502020204030204" pitchFamily="34" charset="0"/>
                <a:cs typeface="Times New Roman" panose="02020603050405020304" pitchFamily="18" charset="0"/>
              </a:rPr>
              <a:t>Прикладом є спільні програми боротьби з тероризмом (коаліція проти ІДІЛ), глобальні екологічні ініціативи (Паризька угода, Кіотський протокол), міжнародні протоколи боротьби з пандеміями (ВООЗ і програми боротьби з COVID-19).</a:t>
            </a:r>
          </a:p>
          <a:p>
            <a:pPr algn="ctr"/>
            <a:endParaRPr lang="uk-UA" dirty="0"/>
          </a:p>
        </p:txBody>
      </p:sp>
    </p:spTree>
    <p:extLst>
      <p:ext uri="{BB962C8B-B14F-4D97-AF65-F5344CB8AC3E}">
        <p14:creationId xmlns:p14="http://schemas.microsoft.com/office/powerpoint/2010/main" val="8307843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зображення 5">
            <a:extLst>
              <a:ext uri="{FF2B5EF4-FFF2-40B4-BE49-F238E27FC236}">
                <a16:creationId xmlns:a16="http://schemas.microsoft.com/office/drawing/2014/main" id="{6C3A8E0C-C753-4F32-A08E-2A3B8FB8FD5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1021" r="21021"/>
          <a:stretch>
            <a:fillRect/>
          </a:stretch>
        </p:blipFill>
        <p:spPr>
          <a:xfrm>
            <a:off x="920761" y="940638"/>
            <a:ext cx="6099048" cy="4800600"/>
          </a:xfrm>
        </p:spPr>
      </p:pic>
      <p:sp>
        <p:nvSpPr>
          <p:cNvPr id="3" name="Заголовок 2">
            <a:extLst>
              <a:ext uri="{FF2B5EF4-FFF2-40B4-BE49-F238E27FC236}">
                <a16:creationId xmlns:a16="http://schemas.microsoft.com/office/drawing/2014/main" id="{C5B51C62-163E-4375-AF7C-9953400CAA81}"/>
              </a:ext>
            </a:extLst>
          </p:cNvPr>
          <p:cNvSpPr>
            <a:spLocks noGrp="1"/>
          </p:cNvSpPr>
          <p:nvPr>
            <p:ph type="title"/>
          </p:nvPr>
        </p:nvSpPr>
        <p:spPr>
          <a:xfrm>
            <a:off x="7543800" y="457200"/>
            <a:ext cx="4143895" cy="1196670"/>
          </a:xfrm>
        </p:spPr>
        <p:txBody>
          <a:bodyPr>
            <a:normAutofit/>
          </a:bodyPr>
          <a:lstStyle/>
          <a:p>
            <a:pPr algn="ctr"/>
            <a:r>
              <a:rPr lang="uk-UA" sz="2800" b="1" dirty="0">
                <a:solidFill>
                  <a:schemeClr val="accent1">
                    <a:lumMod val="50000"/>
                  </a:schemeClr>
                </a:solidFill>
                <a:effectLst/>
                <a:latin typeface="+mn-lt"/>
                <a:ea typeface="Calibri" panose="020F0502020204030204" pitchFamily="34" charset="0"/>
              </a:rPr>
              <a:t>Коопераційна система безпеки</a:t>
            </a:r>
            <a:endParaRPr lang="uk-UA" sz="2800" dirty="0">
              <a:solidFill>
                <a:schemeClr val="accent1">
                  <a:lumMod val="50000"/>
                </a:schemeClr>
              </a:solidFill>
              <a:latin typeface="+mn-lt"/>
            </a:endParaRPr>
          </a:p>
        </p:txBody>
      </p:sp>
      <p:sp>
        <p:nvSpPr>
          <p:cNvPr id="4" name="Місце для тексту 3">
            <a:extLst>
              <a:ext uri="{FF2B5EF4-FFF2-40B4-BE49-F238E27FC236}">
                <a16:creationId xmlns:a16="http://schemas.microsoft.com/office/drawing/2014/main" id="{9067D8C6-4B99-4EE3-8C14-B5C9196C4D7E}"/>
              </a:ext>
            </a:extLst>
          </p:cNvPr>
          <p:cNvSpPr>
            <a:spLocks noGrp="1"/>
          </p:cNvSpPr>
          <p:nvPr>
            <p:ph type="body" sz="half" idx="2"/>
          </p:nvPr>
        </p:nvSpPr>
        <p:spPr>
          <a:xfrm>
            <a:off x="7178041" y="1954696"/>
            <a:ext cx="4654296" cy="4659464"/>
          </a:xfrm>
        </p:spPr>
        <p:txBody>
          <a:bodyPr>
            <a:normAutofit/>
          </a:bodyPr>
          <a:lstStyle/>
          <a:p>
            <a:pPr algn="ctr"/>
            <a:r>
              <a:rPr lang="uk-UA" sz="1800" dirty="0">
                <a:solidFill>
                  <a:schemeClr val="tx1"/>
                </a:solidFill>
              </a:rPr>
              <a:t>передбачає взаємодію держав на основі рівноправного співробітництва, діалогу та дипломатії. Вона зосереджена на запобіганні конфліктам через створення довіри та спільних ініціатив.</a:t>
            </a:r>
          </a:p>
          <a:p>
            <a:pPr algn="ctr"/>
            <a:r>
              <a:rPr lang="uk-UA" sz="1800" dirty="0">
                <a:solidFill>
                  <a:schemeClr val="tx1"/>
                </a:solidFill>
              </a:rPr>
              <a:t>Прикладом є Організація з безпеки і співробітництва в Європі (ОБСЄ), яка спрямована на зміцнення довіри між державами, забезпечення прав людини та попередження конфліктів через дипломатичні механізми.</a:t>
            </a:r>
          </a:p>
          <a:p>
            <a:endParaRPr lang="uk-UA" dirty="0"/>
          </a:p>
        </p:txBody>
      </p:sp>
    </p:spTree>
    <p:extLst>
      <p:ext uri="{BB962C8B-B14F-4D97-AF65-F5344CB8AC3E}">
        <p14:creationId xmlns:p14="http://schemas.microsoft.com/office/powerpoint/2010/main" val="1795465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41FAB9-3C02-4126-B30F-8F283C408C16}"/>
              </a:ext>
            </a:extLst>
          </p:cNvPr>
          <p:cNvSpPr>
            <a:spLocks noGrp="1"/>
          </p:cNvSpPr>
          <p:nvPr>
            <p:ph type="title"/>
          </p:nvPr>
        </p:nvSpPr>
        <p:spPr>
          <a:xfrm>
            <a:off x="914400" y="1578864"/>
            <a:ext cx="10363200" cy="1356360"/>
          </a:xfrm>
        </p:spPr>
        <p:txBody>
          <a:bodyPr>
            <a:noAutofit/>
          </a:bodyPr>
          <a:lstStyle/>
          <a:p>
            <a:pPr algn="just"/>
            <a:r>
              <a:rPr lang="uk-UA" sz="3200" dirty="0">
                <a:solidFill>
                  <a:schemeClr val="accent1">
                    <a:lumMod val="50000"/>
                  </a:schemeClr>
                </a:solidFill>
              </a:rPr>
              <a:t>Вищим, глобальним рівнем структурної організації міжнародних відносин є світова система таких відносин, або "</a:t>
            </a:r>
            <a:r>
              <a:rPr lang="uk-UA" sz="3200" b="1" dirty="0">
                <a:solidFill>
                  <a:schemeClr val="accent1">
                    <a:lumMod val="50000"/>
                  </a:schemeClr>
                </a:solidFill>
              </a:rPr>
              <a:t>світовий порядок</a:t>
            </a:r>
            <a:r>
              <a:rPr lang="uk-UA" sz="3200" dirty="0">
                <a:solidFill>
                  <a:schemeClr val="accent1">
                    <a:lumMod val="50000"/>
                  </a:schemeClr>
                </a:solidFill>
              </a:rPr>
              <a:t>" — устрій, який має забезпечити основні потреби держав-націй, регіональних асоціацій, а також усіх інших легітимних міжнародних асоціацій та інститутів, які здатні створювати й підтримувати умови їх існування та розвитку. </a:t>
            </a:r>
          </a:p>
        </p:txBody>
      </p:sp>
      <p:sp>
        <p:nvSpPr>
          <p:cNvPr id="5" name="TextBox 4">
            <a:extLst>
              <a:ext uri="{FF2B5EF4-FFF2-40B4-BE49-F238E27FC236}">
                <a16:creationId xmlns:a16="http://schemas.microsoft.com/office/drawing/2014/main" id="{99B422C5-64F7-426C-8370-EB4182BE8009}"/>
              </a:ext>
            </a:extLst>
          </p:cNvPr>
          <p:cNvSpPr txBox="1"/>
          <p:nvPr/>
        </p:nvSpPr>
        <p:spPr>
          <a:xfrm>
            <a:off x="914400" y="4227285"/>
            <a:ext cx="10363200" cy="1200329"/>
          </a:xfrm>
          <a:prstGeom prst="rect">
            <a:avLst/>
          </a:prstGeom>
          <a:noFill/>
        </p:spPr>
        <p:txBody>
          <a:bodyPr wrap="square">
            <a:spAutoFit/>
          </a:bodyPr>
          <a:lstStyle/>
          <a:p>
            <a:pPr algn="ctr"/>
            <a:r>
              <a:rPr lang="ru-RU" sz="2400" dirty="0" err="1"/>
              <a:t>Відмінність</a:t>
            </a:r>
            <a:r>
              <a:rPr lang="ru-RU" sz="2400" dirty="0"/>
              <a:t> </a:t>
            </a:r>
            <a:r>
              <a:rPr lang="ru-RU" sz="2400" dirty="0" err="1"/>
              <a:t>між</a:t>
            </a:r>
            <a:r>
              <a:rPr lang="ru-RU" sz="2400" dirty="0"/>
              <a:t> </a:t>
            </a:r>
            <a:r>
              <a:rPr lang="ru-RU" sz="2400" dirty="0" err="1"/>
              <a:t>поняттями</a:t>
            </a:r>
            <a:r>
              <a:rPr lang="ru-RU" sz="2400" dirty="0"/>
              <a:t> "</a:t>
            </a:r>
            <a:r>
              <a:rPr lang="ru-RU" sz="2400" dirty="0" err="1"/>
              <a:t>міжнародний</a:t>
            </a:r>
            <a:r>
              <a:rPr lang="ru-RU" sz="2400" dirty="0"/>
              <a:t> порядок" і "</a:t>
            </a:r>
            <a:r>
              <a:rPr lang="ru-RU" sz="2400" dirty="0" err="1"/>
              <a:t>світовий</a:t>
            </a:r>
            <a:r>
              <a:rPr lang="ru-RU" sz="2400" dirty="0"/>
              <a:t> порядок" </a:t>
            </a:r>
            <a:r>
              <a:rPr lang="ru-RU" sz="2400" dirty="0" err="1"/>
              <a:t>полягає</a:t>
            </a:r>
            <a:r>
              <a:rPr lang="ru-RU" sz="2400" dirty="0"/>
              <a:t> в тому, </a:t>
            </a:r>
            <a:r>
              <a:rPr lang="ru-RU" sz="2400" dirty="0" err="1"/>
              <a:t>що</a:t>
            </a:r>
            <a:r>
              <a:rPr lang="ru-RU" sz="2400" dirty="0"/>
              <a:t> перше </a:t>
            </a:r>
            <a:r>
              <a:rPr lang="ru-RU" sz="2400" dirty="0" err="1"/>
              <a:t>відображає</a:t>
            </a:r>
            <a:r>
              <a:rPr lang="ru-RU" sz="2400" dirty="0"/>
              <a:t> потребу держав у </a:t>
            </a:r>
            <a:r>
              <a:rPr lang="ru-RU" sz="2400" dirty="0" err="1"/>
              <a:t>забезпеченні</a:t>
            </a:r>
            <a:r>
              <a:rPr lang="ru-RU" sz="2400" dirty="0"/>
              <a:t> </a:t>
            </a:r>
            <a:r>
              <a:rPr lang="ru-RU" sz="2400" dirty="0" err="1"/>
              <a:t>їх</a:t>
            </a:r>
            <a:r>
              <a:rPr lang="ru-RU" sz="2400" dirty="0"/>
              <a:t> </a:t>
            </a:r>
            <a:r>
              <a:rPr lang="ru-RU" sz="2400" dirty="0" err="1"/>
              <a:t>суверенітету</a:t>
            </a:r>
            <a:r>
              <a:rPr lang="ru-RU" sz="2400" dirty="0"/>
              <a:t>, а </a:t>
            </a:r>
            <a:r>
              <a:rPr lang="ru-RU" sz="2400" dirty="0" err="1"/>
              <a:t>змістом</a:t>
            </a:r>
            <a:r>
              <a:rPr lang="ru-RU" sz="2400" dirty="0"/>
              <a:t> другого є </a:t>
            </a:r>
            <a:r>
              <a:rPr lang="ru-RU" sz="2400" dirty="0" err="1"/>
              <a:t>базові</a:t>
            </a:r>
            <a:r>
              <a:rPr lang="ru-RU" sz="2400" dirty="0"/>
              <a:t> потреби </a:t>
            </a:r>
            <a:r>
              <a:rPr lang="ru-RU" sz="2400" dirty="0" err="1"/>
              <a:t>людства</a:t>
            </a:r>
            <a:r>
              <a:rPr lang="ru-RU" sz="2400" dirty="0"/>
              <a:t>.</a:t>
            </a:r>
            <a:endParaRPr lang="uk-UA" sz="2400" dirty="0"/>
          </a:p>
        </p:txBody>
      </p:sp>
    </p:spTree>
    <p:extLst>
      <p:ext uri="{BB962C8B-B14F-4D97-AF65-F5344CB8AC3E}">
        <p14:creationId xmlns:p14="http://schemas.microsoft.com/office/powerpoint/2010/main" val="14054358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EB76017D-B25C-48F7-894F-480E9B36EA6B}"/>
              </a:ext>
            </a:extLst>
          </p:cNvPr>
          <p:cNvSpPr>
            <a:spLocks noGrp="1"/>
          </p:cNvSpPr>
          <p:nvPr>
            <p:ph type="ctrTitle"/>
          </p:nvPr>
        </p:nvSpPr>
        <p:spPr/>
        <p:txBody>
          <a:bodyPr/>
          <a:lstStyle/>
          <a:p>
            <a:r>
              <a:rPr lang="uk-UA" dirty="0"/>
              <a:t>Дякую за увагу!</a:t>
            </a:r>
          </a:p>
        </p:txBody>
      </p:sp>
    </p:spTree>
    <p:extLst>
      <p:ext uri="{BB962C8B-B14F-4D97-AF65-F5344CB8AC3E}">
        <p14:creationId xmlns:p14="http://schemas.microsoft.com/office/powerpoint/2010/main" val="1813377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A21013-6050-4A65-B1B6-FA9921BCB7DF}"/>
              </a:ext>
            </a:extLst>
          </p:cNvPr>
          <p:cNvSpPr>
            <a:spLocks noGrp="1"/>
          </p:cNvSpPr>
          <p:nvPr>
            <p:ph type="title"/>
          </p:nvPr>
        </p:nvSpPr>
        <p:spPr/>
        <p:txBody>
          <a:bodyPr>
            <a:normAutofit/>
          </a:bodyPr>
          <a:lstStyle/>
          <a:p>
            <a:r>
              <a:rPr lang="ru-RU" sz="2800" dirty="0">
                <a:solidFill>
                  <a:schemeClr val="accent1">
                    <a:lumMod val="50000"/>
                  </a:schemeClr>
                </a:solidFill>
              </a:rPr>
              <a:t>На думку </a:t>
            </a:r>
            <a:r>
              <a:rPr lang="ru-RU" sz="2800" dirty="0" err="1">
                <a:solidFill>
                  <a:schemeClr val="accent1">
                    <a:lumMod val="50000"/>
                  </a:schemeClr>
                </a:solidFill>
              </a:rPr>
              <a:t>іншого</a:t>
            </a:r>
            <a:r>
              <a:rPr lang="ru-RU" sz="2800" dirty="0">
                <a:solidFill>
                  <a:schemeClr val="accent1">
                    <a:lumMod val="50000"/>
                  </a:schemeClr>
                </a:solidFill>
              </a:rPr>
              <a:t> </a:t>
            </a:r>
            <a:r>
              <a:rPr lang="ru-RU" sz="2800" dirty="0" err="1">
                <a:solidFill>
                  <a:schemeClr val="accent1">
                    <a:lumMod val="50000"/>
                  </a:schemeClr>
                </a:solidFill>
              </a:rPr>
              <a:t>американського</a:t>
            </a:r>
            <a:r>
              <a:rPr lang="ru-RU" sz="2800" dirty="0">
                <a:solidFill>
                  <a:schemeClr val="accent1">
                    <a:lumMod val="50000"/>
                  </a:schemeClr>
                </a:solidFill>
              </a:rPr>
              <a:t> </a:t>
            </a:r>
            <a:r>
              <a:rPr lang="ru-RU" sz="2800" dirty="0" err="1">
                <a:solidFill>
                  <a:schemeClr val="accent1">
                    <a:lumMod val="50000"/>
                  </a:schemeClr>
                </a:solidFill>
              </a:rPr>
              <a:t>дослідника</a:t>
            </a:r>
            <a:r>
              <a:rPr lang="ru-RU" sz="2800" dirty="0">
                <a:solidFill>
                  <a:schemeClr val="accent1">
                    <a:lumMod val="50000"/>
                  </a:schemeClr>
                </a:solidFill>
              </a:rPr>
              <a:t> С. </a:t>
            </a:r>
            <a:r>
              <a:rPr lang="ru-RU" sz="2800" dirty="0" err="1">
                <a:solidFill>
                  <a:schemeClr val="accent1">
                    <a:lumMod val="50000"/>
                  </a:schemeClr>
                </a:solidFill>
              </a:rPr>
              <a:t>Хантінгтона</a:t>
            </a:r>
            <a:r>
              <a:rPr lang="ru-RU" sz="2800" dirty="0">
                <a:solidFill>
                  <a:schemeClr val="accent1">
                    <a:lumMod val="50000"/>
                  </a:schemeClr>
                </a:solidFill>
              </a:rPr>
              <a:t>, </a:t>
            </a:r>
            <a:r>
              <a:rPr lang="ru-RU" sz="2800" dirty="0" err="1">
                <a:solidFill>
                  <a:schemeClr val="accent1">
                    <a:lumMod val="50000"/>
                  </a:schemeClr>
                </a:solidFill>
              </a:rPr>
              <a:t>впродовж</a:t>
            </a:r>
            <a:r>
              <a:rPr lang="ru-RU" sz="2800" dirty="0">
                <a:solidFill>
                  <a:schemeClr val="accent1">
                    <a:lumMod val="50000"/>
                  </a:schemeClr>
                </a:solidFill>
              </a:rPr>
              <a:t> </a:t>
            </a:r>
            <a:r>
              <a:rPr lang="ru-RU" sz="2800" dirty="0" err="1">
                <a:solidFill>
                  <a:schemeClr val="accent1">
                    <a:lumMod val="50000"/>
                  </a:schemeClr>
                </a:solidFill>
              </a:rPr>
              <a:t>останнього</a:t>
            </a:r>
            <a:r>
              <a:rPr lang="ru-RU" sz="2800" dirty="0">
                <a:solidFill>
                  <a:schemeClr val="accent1">
                    <a:lumMod val="50000"/>
                  </a:schemeClr>
                </a:solidFill>
              </a:rPr>
              <a:t> </a:t>
            </a:r>
            <a:r>
              <a:rPr lang="ru-RU" sz="2800" dirty="0" err="1">
                <a:solidFill>
                  <a:schemeClr val="accent1">
                    <a:lumMod val="50000"/>
                  </a:schemeClr>
                </a:solidFill>
              </a:rPr>
              <a:t>десятиліття</a:t>
            </a:r>
            <a:r>
              <a:rPr lang="ru-RU" sz="2800" dirty="0">
                <a:solidFill>
                  <a:schemeClr val="accent1">
                    <a:lumMod val="50000"/>
                  </a:schemeClr>
                </a:solidFill>
              </a:rPr>
              <a:t> </a:t>
            </a:r>
            <a:r>
              <a:rPr lang="ru-RU" sz="2800" dirty="0" err="1">
                <a:solidFill>
                  <a:schemeClr val="accent1">
                    <a:lumMod val="50000"/>
                  </a:schemeClr>
                </a:solidFill>
              </a:rPr>
              <a:t>світова</a:t>
            </a:r>
            <a:r>
              <a:rPr lang="ru-RU" sz="2800" dirty="0">
                <a:solidFill>
                  <a:schemeClr val="accent1">
                    <a:lumMod val="50000"/>
                  </a:schemeClr>
                </a:solidFill>
              </a:rPr>
              <a:t> </a:t>
            </a:r>
            <a:r>
              <a:rPr lang="ru-RU" sz="2800" dirty="0" err="1">
                <a:solidFill>
                  <a:schemeClr val="accent1">
                    <a:lumMod val="50000"/>
                  </a:schemeClr>
                </a:solidFill>
              </a:rPr>
              <a:t>політика</a:t>
            </a:r>
            <a:r>
              <a:rPr lang="ru-RU" sz="2800" dirty="0">
                <a:solidFill>
                  <a:schemeClr val="accent1">
                    <a:lumMod val="50000"/>
                  </a:schemeClr>
                </a:solidFill>
              </a:rPr>
              <a:t> </a:t>
            </a:r>
            <a:r>
              <a:rPr lang="ru-RU" sz="2800" dirty="0" err="1">
                <a:solidFill>
                  <a:schemeClr val="accent1">
                    <a:lumMod val="50000"/>
                  </a:schemeClr>
                </a:solidFill>
              </a:rPr>
              <a:t>зазнала</a:t>
            </a:r>
            <a:r>
              <a:rPr lang="ru-RU" sz="2800" dirty="0">
                <a:solidFill>
                  <a:schemeClr val="accent1">
                    <a:lumMod val="50000"/>
                  </a:schemeClr>
                </a:solidFill>
              </a:rPr>
              <a:t> </a:t>
            </a:r>
            <a:r>
              <a:rPr lang="ru-RU" sz="2800" dirty="0" err="1">
                <a:solidFill>
                  <a:schemeClr val="accent1">
                    <a:lumMod val="50000"/>
                  </a:schemeClr>
                </a:solidFill>
              </a:rPr>
              <a:t>фундаментальних</a:t>
            </a:r>
            <a:r>
              <a:rPr lang="ru-RU" sz="2800" dirty="0">
                <a:solidFill>
                  <a:schemeClr val="accent1">
                    <a:lumMod val="50000"/>
                  </a:schemeClr>
                </a:solidFill>
              </a:rPr>
              <a:t> </a:t>
            </a:r>
            <a:r>
              <a:rPr lang="ru-RU" sz="2800" dirty="0" err="1">
                <a:solidFill>
                  <a:schemeClr val="accent1">
                    <a:lumMod val="50000"/>
                  </a:schemeClr>
                </a:solidFill>
              </a:rPr>
              <a:t>змін</a:t>
            </a:r>
            <a:r>
              <a:rPr lang="ru-RU" sz="2800" dirty="0">
                <a:solidFill>
                  <a:schemeClr val="accent1">
                    <a:lumMod val="50000"/>
                  </a:schemeClr>
                </a:solidFill>
              </a:rPr>
              <a:t>: </a:t>
            </a:r>
            <a:endParaRPr lang="uk-UA" sz="2800" dirty="0">
              <a:solidFill>
                <a:schemeClr val="accent1">
                  <a:lumMod val="50000"/>
                </a:schemeClr>
              </a:solidFill>
            </a:endParaRPr>
          </a:p>
        </p:txBody>
      </p:sp>
      <p:sp>
        <p:nvSpPr>
          <p:cNvPr id="3" name="Місце для вмісту 2">
            <a:extLst>
              <a:ext uri="{FF2B5EF4-FFF2-40B4-BE49-F238E27FC236}">
                <a16:creationId xmlns:a16="http://schemas.microsoft.com/office/drawing/2014/main" id="{DF7912D0-CD08-4D51-A542-29F1A17B805A}"/>
              </a:ext>
            </a:extLst>
          </p:cNvPr>
          <p:cNvSpPr>
            <a:spLocks noGrp="1"/>
          </p:cNvSpPr>
          <p:nvPr>
            <p:ph idx="1"/>
          </p:nvPr>
        </p:nvSpPr>
        <p:spPr/>
        <p:txBody>
          <a:bodyPr/>
          <a:lstStyle/>
          <a:p>
            <a:pPr marL="45720" indent="0" algn="just">
              <a:buNone/>
            </a:pPr>
            <a:r>
              <a:rPr lang="uk-UA" dirty="0">
                <a:solidFill>
                  <a:schemeClr val="tx1"/>
                </a:solidFill>
              </a:rPr>
              <a:t>— зосередилася вздовж кордонів культур та цивілізацій; </a:t>
            </a:r>
          </a:p>
          <a:p>
            <a:pPr marL="45720" indent="0" algn="just">
              <a:buNone/>
            </a:pPr>
            <a:r>
              <a:rPr lang="uk-UA" dirty="0">
                <a:solidFill>
                  <a:schemeClr val="tx1"/>
                </a:solidFill>
              </a:rPr>
              <a:t>— міжнародні відносини традиційно вимірюються силою сторін, які виборюють сфери впливу; </a:t>
            </a:r>
          </a:p>
          <a:p>
            <a:pPr marL="45720" indent="0" algn="just">
              <a:buNone/>
            </a:pPr>
            <a:r>
              <a:rPr lang="uk-UA" dirty="0">
                <a:solidFill>
                  <a:schemeClr val="tx1"/>
                </a:solidFill>
              </a:rPr>
              <a:t>— у період "холодної війни" глобальна структура сили була переважно біполярною, тепер вона геть інша: існує єдина наддержава, однак світ не став однополюсним; сучасна міжнародна система не відповідає жодній із відомих моделей; це дивний гібрид однополюсної системи з однією наддержавою та кількома великими державами.</a:t>
            </a:r>
          </a:p>
          <a:p>
            <a:endParaRPr lang="uk-UA" dirty="0"/>
          </a:p>
        </p:txBody>
      </p:sp>
    </p:spTree>
    <p:extLst>
      <p:ext uri="{BB962C8B-B14F-4D97-AF65-F5344CB8AC3E}">
        <p14:creationId xmlns:p14="http://schemas.microsoft.com/office/powerpoint/2010/main" val="2404542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888AB017-331C-4BE3-B4C6-5AC70CA604C6}"/>
              </a:ext>
            </a:extLst>
          </p:cNvPr>
          <p:cNvSpPr>
            <a:spLocks noGrp="1"/>
          </p:cNvSpPr>
          <p:nvPr>
            <p:ph idx="1"/>
          </p:nvPr>
        </p:nvSpPr>
        <p:spPr>
          <a:xfrm>
            <a:off x="932688" y="548640"/>
            <a:ext cx="10588752" cy="5907024"/>
          </a:xfrm>
        </p:spPr>
        <p:txBody>
          <a:bodyPr>
            <a:normAutofit/>
          </a:bodyPr>
          <a:lstStyle/>
          <a:p>
            <a:pPr marL="45720" indent="0" algn="just">
              <a:buNone/>
            </a:pPr>
            <a:r>
              <a:rPr lang="uk-UA" dirty="0">
                <a:solidFill>
                  <a:schemeClr val="tx1"/>
                </a:solidFill>
              </a:rPr>
              <a:t>Наприкінці 80-х — на початку 90-х років у міжнародних відносинах відбулися суттєві зміни, які дають змогу твердити про формування нових </a:t>
            </a:r>
            <a:r>
              <a:rPr lang="uk-UA" dirty="0" err="1">
                <a:solidFill>
                  <a:schemeClr val="tx1"/>
                </a:solidFill>
              </a:rPr>
              <a:t>системоутворювальних</a:t>
            </a:r>
            <a:r>
              <a:rPr lang="uk-UA" dirty="0">
                <a:solidFill>
                  <a:schemeClr val="tx1"/>
                </a:solidFill>
              </a:rPr>
              <a:t> закономірностей, викладених у формі таких принципів:</a:t>
            </a:r>
          </a:p>
          <a:p>
            <a:pPr marL="45720" indent="0" algn="just">
              <a:buNone/>
            </a:pPr>
            <a:r>
              <a:rPr lang="uk-UA" dirty="0">
                <a:solidFill>
                  <a:schemeClr val="tx1"/>
                </a:solidFill>
              </a:rPr>
              <a:t>— повага до державного суверенітету і суверенної рівності; </a:t>
            </a:r>
          </a:p>
          <a:p>
            <a:pPr marL="45720" indent="0" algn="just">
              <a:buNone/>
            </a:pPr>
            <a:r>
              <a:rPr lang="uk-UA" dirty="0">
                <a:solidFill>
                  <a:schemeClr val="tx1"/>
                </a:solidFill>
              </a:rPr>
              <a:t>— незастосування сили чи погрози силою; </a:t>
            </a:r>
          </a:p>
          <a:p>
            <a:pPr marL="45720" indent="0" algn="just">
              <a:buNone/>
            </a:pPr>
            <a:r>
              <a:rPr lang="uk-UA" dirty="0">
                <a:solidFill>
                  <a:schemeClr val="tx1"/>
                </a:solidFill>
              </a:rPr>
              <a:t>— непорушність кордонів і територіальної цілісності; </a:t>
            </a:r>
          </a:p>
          <a:p>
            <a:pPr marL="45720" indent="0" algn="just">
              <a:buNone/>
            </a:pPr>
            <a:r>
              <a:rPr lang="uk-UA" dirty="0">
                <a:solidFill>
                  <a:schemeClr val="tx1"/>
                </a:solidFill>
              </a:rPr>
              <a:t>— мирне врегулювання спорів; </a:t>
            </a:r>
          </a:p>
          <a:p>
            <a:pPr marL="45720" indent="0" algn="just">
              <a:buNone/>
            </a:pPr>
            <a:r>
              <a:rPr lang="uk-UA" dirty="0">
                <a:solidFill>
                  <a:schemeClr val="tx1"/>
                </a:solidFill>
              </a:rPr>
              <a:t>— невтручання у внутрішні справи;</a:t>
            </a:r>
          </a:p>
          <a:p>
            <a:pPr marL="45720" indent="0" algn="just">
              <a:buNone/>
            </a:pPr>
            <a:r>
              <a:rPr lang="uk-UA" dirty="0">
                <a:solidFill>
                  <a:schemeClr val="tx1"/>
                </a:solidFill>
              </a:rPr>
              <a:t>— повага прав людини й основних свобод; </a:t>
            </a:r>
          </a:p>
          <a:p>
            <a:pPr marL="45720" indent="0" algn="just">
              <a:buNone/>
            </a:pPr>
            <a:r>
              <a:rPr lang="uk-UA" dirty="0">
                <a:solidFill>
                  <a:schemeClr val="tx1"/>
                </a:solidFill>
              </a:rPr>
              <a:t>— рівноправність і право народів розпоряджатися своєю долею; </a:t>
            </a:r>
          </a:p>
          <a:p>
            <a:pPr marL="45720" indent="0" algn="just">
              <a:buNone/>
            </a:pPr>
            <a:r>
              <a:rPr lang="uk-UA" dirty="0">
                <a:solidFill>
                  <a:schemeClr val="tx1"/>
                </a:solidFill>
              </a:rPr>
              <a:t>— співпраця між державами; </a:t>
            </a:r>
          </a:p>
          <a:p>
            <a:pPr marL="45720" indent="0" algn="just">
              <a:buNone/>
            </a:pPr>
            <a:r>
              <a:rPr lang="uk-UA" dirty="0">
                <a:solidFill>
                  <a:schemeClr val="tx1"/>
                </a:solidFill>
              </a:rPr>
              <a:t>— сумлінне виконання міжнародних зобов'язань.</a:t>
            </a:r>
          </a:p>
          <a:p>
            <a:endParaRPr lang="uk-UA" dirty="0"/>
          </a:p>
        </p:txBody>
      </p:sp>
    </p:spTree>
    <p:extLst>
      <p:ext uri="{BB962C8B-B14F-4D97-AF65-F5344CB8AC3E}">
        <p14:creationId xmlns:p14="http://schemas.microsoft.com/office/powerpoint/2010/main" val="4177152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E8FCD936-A1A9-4769-B39A-4D56B3CD5EAB}"/>
              </a:ext>
            </a:extLst>
          </p:cNvPr>
          <p:cNvSpPr>
            <a:spLocks noGrp="1"/>
          </p:cNvSpPr>
          <p:nvPr>
            <p:ph idx="1"/>
          </p:nvPr>
        </p:nvSpPr>
        <p:spPr>
          <a:xfrm>
            <a:off x="598394" y="569258"/>
            <a:ext cx="10995212" cy="5513490"/>
          </a:xfrm>
        </p:spPr>
        <p:txBody>
          <a:bodyPr>
            <a:normAutofit fontScale="92500"/>
          </a:bodyPr>
          <a:lstStyle/>
          <a:p>
            <a:pPr marL="44450" indent="671513" algn="just">
              <a:buNone/>
            </a:pPr>
            <a:r>
              <a:rPr lang="uk-UA" b="1" dirty="0">
                <a:solidFill>
                  <a:schemeClr val="tx1"/>
                </a:solidFill>
              </a:rPr>
              <a:t>Зовнішня політика </a:t>
            </a:r>
            <a:r>
              <a:rPr lang="uk-UA" dirty="0">
                <a:solidFill>
                  <a:schemeClr val="tx1"/>
                </a:solidFill>
              </a:rPr>
              <a:t>— це діяльність держави та інших політичних інститутів, що здійснюється на міжнародній арені; комплекс дій, спрямованих на встановлення і підтримку відносин із міжнародним співтовариством, захист власного національного інтересу та поширення свого впливу на інші суб'єкти міжнародних відносин.</a:t>
            </a:r>
          </a:p>
          <a:p>
            <a:pPr marL="44450" indent="671513" algn="just">
              <a:buNone/>
            </a:pPr>
            <a:r>
              <a:rPr lang="uk-UA" dirty="0">
                <a:solidFill>
                  <a:schemeClr val="tx1"/>
                </a:solidFill>
              </a:rPr>
              <a:t>Найбільше значення в міжнародних відносинах мають міждержавні політичні відносини. Тому </a:t>
            </a:r>
            <a:r>
              <a:rPr lang="uk-UA" b="1" dirty="0">
                <a:solidFill>
                  <a:schemeClr val="tx1"/>
                </a:solidFill>
              </a:rPr>
              <a:t>головним суб'єктом міжнародних відносин є національна держава</a:t>
            </a:r>
            <a:r>
              <a:rPr lang="uk-UA" dirty="0">
                <a:solidFill>
                  <a:schemeClr val="tx1"/>
                </a:solidFill>
              </a:rPr>
              <a:t> — географічно обмежена, законно визнана (легальна) цілісність, яка керується єдиним урядом, і населення якої вважає себе єдиною нацією. </a:t>
            </a:r>
          </a:p>
          <a:p>
            <a:pPr marL="44450" indent="671513" algn="just">
              <a:buNone/>
            </a:pPr>
            <a:r>
              <a:rPr lang="uk-UA" dirty="0">
                <a:solidFill>
                  <a:schemeClr val="tx1"/>
                </a:solidFill>
              </a:rPr>
              <a:t>З цієї позиції, ієрархія держав на міжнародній арені матиме такий вигляд: </a:t>
            </a:r>
          </a:p>
          <a:p>
            <a:pPr marL="44450" indent="-44450" algn="just">
              <a:buNone/>
            </a:pPr>
            <a:r>
              <a:rPr lang="uk-UA" dirty="0">
                <a:solidFill>
                  <a:schemeClr val="tx1"/>
                </a:solidFill>
              </a:rPr>
              <a:t>— наддержави (здатні впливати на існування всього людства); </a:t>
            </a:r>
          </a:p>
          <a:p>
            <a:pPr marL="44450" indent="-44450" algn="just">
              <a:buNone/>
            </a:pPr>
            <a:r>
              <a:rPr lang="uk-UA" dirty="0">
                <a:solidFill>
                  <a:schemeClr val="tx1"/>
                </a:solidFill>
              </a:rPr>
              <a:t>— великі держави (їх вплив обмежується одним регіоном або сферою відносин на рівні регіону); </a:t>
            </a:r>
          </a:p>
          <a:p>
            <a:pPr marL="44450" indent="-44450" algn="just">
              <a:buNone/>
            </a:pPr>
            <a:r>
              <a:rPr lang="uk-UA" dirty="0">
                <a:solidFill>
                  <a:schemeClr val="tx1"/>
                </a:solidFill>
              </a:rPr>
              <a:t>— середні держави (мають вплив у найближчому оточенні); </a:t>
            </a:r>
          </a:p>
          <a:p>
            <a:pPr marL="44450" indent="-44450" algn="just">
              <a:buNone/>
            </a:pPr>
            <a:r>
              <a:rPr lang="uk-UA" dirty="0">
                <a:solidFill>
                  <a:schemeClr val="tx1"/>
                </a:solidFill>
              </a:rPr>
              <a:t>— малі держави (мають незначний вплив у найближчому оточенні, при цьому володіють засобами для захисту незалежності); </a:t>
            </a:r>
          </a:p>
          <a:p>
            <a:pPr marL="44450" indent="-44450" algn="just">
              <a:buNone/>
            </a:pPr>
            <a:r>
              <a:rPr lang="uk-UA" dirty="0">
                <a:solidFill>
                  <a:schemeClr val="tx1"/>
                </a:solidFill>
              </a:rPr>
              <a:t>— </a:t>
            </a:r>
            <a:r>
              <a:rPr lang="uk-UA" dirty="0" err="1">
                <a:solidFill>
                  <a:schemeClr val="tx1"/>
                </a:solidFill>
              </a:rPr>
              <a:t>мікродержави</a:t>
            </a:r>
            <a:r>
              <a:rPr lang="uk-UA" dirty="0">
                <a:solidFill>
                  <a:schemeClr val="tx1"/>
                </a:solidFill>
              </a:rPr>
              <a:t> (нездатні захистити свій суверенітет національними засобами).</a:t>
            </a:r>
          </a:p>
          <a:p>
            <a:pPr algn="just"/>
            <a:endParaRPr lang="uk-UA" dirty="0">
              <a:solidFill>
                <a:schemeClr val="tx1"/>
              </a:solidFill>
            </a:endParaRPr>
          </a:p>
        </p:txBody>
      </p:sp>
    </p:spTree>
    <p:extLst>
      <p:ext uri="{BB962C8B-B14F-4D97-AF65-F5344CB8AC3E}">
        <p14:creationId xmlns:p14="http://schemas.microsoft.com/office/powerpoint/2010/main" val="3183912003"/>
      </p:ext>
    </p:extLst>
  </p:cSld>
  <p:clrMapOvr>
    <a:masterClrMapping/>
  </p:clrMapOvr>
</p:sld>
</file>

<file path=ppt/theme/theme1.xml><?xml version="1.0" encoding="utf-8"?>
<a:theme xmlns:a="http://schemas.openxmlformats.org/drawingml/2006/main" name="Основа">
  <a:themeElements>
    <a:clrScheme name="Настроювані 51">
      <a:dk1>
        <a:sysClr val="windowText" lastClr="000000"/>
      </a:dk1>
      <a:lt1>
        <a:sysClr val="window" lastClr="FFFFFF"/>
      </a:lt1>
      <a:dk2>
        <a:srgbClr val="3D3D3D"/>
      </a:dk2>
      <a:lt2>
        <a:srgbClr val="EBEBEB"/>
      </a:lt2>
      <a:accent1>
        <a:srgbClr val="A2CDC1"/>
      </a:accent1>
      <a:accent2>
        <a:srgbClr val="F5DCB4"/>
      </a:accent2>
      <a:accent3>
        <a:srgbClr val="88D5A9"/>
      </a:accent3>
      <a:accent4>
        <a:srgbClr val="969FA7"/>
      </a:accent4>
      <a:accent5>
        <a:srgbClr val="E8A844"/>
      </a:accent5>
      <a:accent6>
        <a:srgbClr val="A1561F"/>
      </a:accent6>
      <a:hlink>
        <a:srgbClr val="828282"/>
      </a:hlink>
      <a:folHlink>
        <a:srgbClr val="A5A5A5"/>
      </a:folHlink>
    </a:clrScheme>
    <a:fontScheme name="Настроювані 10">
      <a:majorFont>
        <a:latin typeface="Garamond"/>
        <a:ea typeface=""/>
        <a:cs typeface=""/>
      </a:majorFont>
      <a:minorFont>
        <a:latin typeface="Garamond"/>
        <a:ea typeface=""/>
        <a:cs typeface=""/>
      </a:minorFont>
    </a:fontScheme>
    <a:fmtScheme name="Основа">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Основа</Template>
  <TotalTime>369</TotalTime>
  <Words>15691</Words>
  <Application>Microsoft Office PowerPoint</Application>
  <PresentationFormat>Широкий екран</PresentationFormat>
  <Paragraphs>519</Paragraphs>
  <Slides>60</Slides>
  <Notes>41</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60</vt:i4>
      </vt:variant>
    </vt:vector>
  </HeadingPairs>
  <TitlesOfParts>
    <vt:vector size="66" baseType="lpstr">
      <vt:lpstr>Arial</vt:lpstr>
      <vt:lpstr>Calibri</vt:lpstr>
      <vt:lpstr>Corbel</vt:lpstr>
      <vt:lpstr>Garamond</vt:lpstr>
      <vt:lpstr>Times New Roman</vt:lpstr>
      <vt:lpstr>Основа</vt:lpstr>
      <vt:lpstr>Тема 3. Міжнародне співробітництво, як спосіб підтримання безпеки </vt:lpstr>
      <vt:lpstr>План </vt:lpstr>
      <vt:lpstr>1. Міжнародне співробітництво та його суть</vt:lpstr>
      <vt:lpstr>Презентація PowerPoint</vt:lpstr>
      <vt:lpstr>Форми міжнародної взаємодії </vt:lpstr>
      <vt:lpstr>Вищим, глобальним рівнем структурної організації міжнародних відносин є світова система таких відносин, або "світовий порядок" — устрій, який має забезпечити основні потреби держав-націй, регіональних асоціацій, а також усіх інших легітимних міжнародних асоціацій та інститутів, які здатні створювати й підтримувати умови їх існування та розвитку. </vt:lpstr>
      <vt:lpstr>На думку іншого американського дослідника С. Хантінгтона, впродовж останнього десятиліття світова політика зазнала фундаментальних змін: </vt:lpstr>
      <vt:lpstr>Презентація PowerPoint</vt:lpstr>
      <vt:lpstr>Презентація PowerPoint</vt:lpstr>
      <vt:lpstr>Для зовнішньої політики держави властиві три основних функції: </vt:lpstr>
      <vt:lpstr>Презентація PowerPoint</vt:lpstr>
      <vt:lpstr>Види зовнішньої політики держав:</vt:lpstr>
      <vt:lpstr>Міжнародні відносини ґрунтуються на двох основних принципах: сили і права. </vt:lpstr>
      <vt:lpstr>Міжнародні відносини ґрунтуються на двох основних принципах: сили і права. </vt:lpstr>
      <vt:lpstr>Чинники сили держави: </vt:lpstr>
      <vt:lpstr>Презентація PowerPoint</vt:lpstr>
      <vt:lpstr>Чинники сили держави: </vt:lpstr>
      <vt:lpstr>Чинники сили держави: </vt:lpstr>
      <vt:lpstr>Чинники сили держави: </vt:lpstr>
      <vt:lpstr>Чинники сили держави: </vt:lpstr>
      <vt:lpstr>Чинники сили держави: </vt:lpstr>
      <vt:lpstr>Зміст і функції дипломатії</vt:lpstr>
      <vt:lpstr>Презентація PowerPoint</vt:lpstr>
      <vt:lpstr>Презентація PowerPoint</vt:lpstr>
      <vt:lpstr>Дезінтеграція у міжнародних відносинах – це процес розпаду або ослаблення інтеграційних зв’язків між державами, що може проявлятися у виході країни з міжнародних організацій, розпаді союзів, послабленні економічної, політичної чи військової співпраці.</vt:lpstr>
      <vt:lpstr>Причини дезінтеграції</vt:lpstr>
      <vt:lpstr>2. Сучасні форми міжнародного співробітництва</vt:lpstr>
      <vt:lpstr>До основних видів міжнародного співробітництва у сфері врегулювання конфліктів відносять: </vt:lpstr>
      <vt:lpstr>Презентація PowerPoint</vt:lpstr>
      <vt:lpstr>Презентація PowerPoint</vt:lpstr>
      <vt:lpstr>3. Зміст поняття «міжнародний конфлікт»</vt:lpstr>
      <vt:lpstr>Презентація PowerPoint</vt:lpstr>
      <vt:lpstr>Презентація PowerPoint</vt:lpstr>
      <vt:lpstr>Презентація PowerPoint</vt:lpstr>
      <vt:lpstr>Типи міжнародних конфліктів: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Функції міжнародних конфліктів </vt:lpstr>
      <vt:lpstr>Фази міжнародного конфлікту</vt:lpstr>
      <vt:lpstr>Презентація PowerPoint</vt:lpstr>
      <vt:lpstr>Презентація PowerPoint</vt:lpstr>
      <vt:lpstr>4. Загальна характеристика моделей міжнародної безпеки</vt:lpstr>
      <vt:lpstr>Моделі міжнародної безпеки</vt:lpstr>
      <vt:lpstr>Однополярна система безпеки</vt:lpstr>
      <vt:lpstr>"Концерт держав"</vt:lpstr>
      <vt:lpstr>Багатополярна модель</vt:lpstr>
      <vt:lpstr>Глобальна  (універсальна модель)</vt:lpstr>
      <vt:lpstr>Колективна безпека </vt:lpstr>
      <vt:lpstr>Загальна концепція </vt:lpstr>
      <vt:lpstr>Коопераційна система безпеки</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Admin</dc:creator>
  <cp:lastModifiedBy>Admin</cp:lastModifiedBy>
  <cp:revision>63</cp:revision>
  <dcterms:created xsi:type="dcterms:W3CDTF">2025-02-03T07:07:49Z</dcterms:created>
  <dcterms:modified xsi:type="dcterms:W3CDTF">2025-02-05T13:42:46Z</dcterms:modified>
</cp:coreProperties>
</file>