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715" autoAdjust="0"/>
  </p:normalViewPr>
  <p:slideViewPr>
    <p:cSldViewPr>
      <p:cViewPr varScale="1">
        <p:scale>
          <a:sx n="49" d="100"/>
          <a:sy n="49" d="100"/>
        </p:scale>
        <p:origin x="-56" y="-3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>
                <a:latin typeface="Times New Roman"/>
                <a:ea typeface="Times New Roman"/>
              </a:rPr>
              <a:t>Лекція</a:t>
            </a:r>
            <a:r>
              <a:rPr lang="ru-RU" b="1" dirty="0" smtClean="0">
                <a:latin typeface="Times New Roman"/>
                <a:ea typeface="Times New Roman"/>
              </a:rPr>
              <a:t> 2. Система </a:t>
            </a:r>
            <a:r>
              <a:rPr lang="ru-RU" b="1" dirty="0" err="1">
                <a:latin typeface="Times New Roman"/>
                <a:ea typeface="Times New Roman"/>
              </a:rPr>
              <a:t>міжнародної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безпеки</a:t>
            </a:r>
            <a:r>
              <a:rPr lang="ru-RU" b="1" dirty="0">
                <a:latin typeface="Times New Roman"/>
                <a:ea typeface="Times New Roman"/>
              </a:rPr>
              <a:t> та </a:t>
            </a:r>
            <a:r>
              <a:rPr lang="ru-RU" b="1" dirty="0" err="1">
                <a:latin typeface="Times New Roman"/>
                <a:ea typeface="Times New Roman"/>
              </a:rPr>
              <a:t>її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складові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smtClean="0">
                <a:latin typeface="Times New Roman"/>
                <a:ea typeface="Times New Roman"/>
              </a:rPr>
              <a:t>1. </a:t>
            </a:r>
            <a:r>
              <a:rPr lang="ru-RU" dirty="0">
                <a:latin typeface="Times New Roman"/>
                <a:ea typeface="Times New Roman"/>
              </a:rPr>
              <a:t>Структура </a:t>
            </a:r>
            <a:r>
              <a:rPr lang="ru-RU" dirty="0" err="1">
                <a:latin typeface="Times New Roman"/>
                <a:ea typeface="Times New Roman"/>
              </a:rPr>
              <a:t>сучасної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системи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міжнародної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безпеки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smtClean="0">
                <a:latin typeface="Times New Roman"/>
                <a:ea typeface="Times New Roman"/>
              </a:rPr>
              <a:t>2. </a:t>
            </a:r>
            <a:r>
              <a:rPr lang="ru-RU" dirty="0" err="1">
                <a:latin typeface="Times New Roman"/>
                <a:ea typeface="Times New Roman"/>
              </a:rPr>
              <a:t>Глобальний</a:t>
            </a:r>
            <a:r>
              <a:rPr lang="ru-RU" dirty="0">
                <a:latin typeface="Times New Roman"/>
                <a:ea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</a:rPr>
              <a:t>регіональний</a:t>
            </a:r>
            <a:r>
              <a:rPr lang="ru-RU" dirty="0">
                <a:latin typeface="Times New Roman"/>
                <a:ea typeface="Times New Roman"/>
              </a:rPr>
              <a:t> та </a:t>
            </a:r>
            <a:r>
              <a:rPr lang="ru-RU" dirty="0" err="1">
                <a:latin typeface="Times New Roman"/>
                <a:ea typeface="Times New Roman"/>
              </a:rPr>
              <a:t>національний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рівні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безпеки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smtClean="0">
                <a:latin typeface="Times New Roman"/>
                <a:ea typeface="Times New Roman"/>
              </a:rPr>
              <a:t>3. </a:t>
            </a:r>
            <a:r>
              <a:rPr lang="ru-RU" dirty="0" err="1">
                <a:latin typeface="Times New Roman"/>
                <a:ea typeface="Times New Roman"/>
              </a:rPr>
              <a:t>Основні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актори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міжнародної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безпеки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7078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/>
                <a:ea typeface="Times New Roman"/>
                <a:cs typeface="Times New Roman"/>
              </a:rPr>
              <a:t>НАТО –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найбільший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військово-політичний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альянс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Заснований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у 1949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році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</a:t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 smtClean="0">
                <a:latin typeface="Times New Roman"/>
                <a:ea typeface="Times New Roman"/>
                <a:cs typeface="Times New Roman"/>
              </a:rPr>
              <a:t>32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держави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-члени.</a:t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 smtClean="0">
                <a:latin typeface="Times New Roman"/>
                <a:ea typeface="Times New Roman"/>
                <a:cs typeface="Times New Roman"/>
              </a:rPr>
              <a:t>Принцип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колективної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оборони (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стаття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5).</a:t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Операції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: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Афганістан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Лівія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, Косово.</a:t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Виклик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: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реагування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на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загрозу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з боку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Росії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після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2014 року.</a:t>
            </a:r>
            <a:endParaRPr lang="ru-RU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757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>
                <a:latin typeface="Times New Roman"/>
                <a:ea typeface="Times New Roman"/>
                <a:cs typeface="Times New Roman"/>
              </a:rPr>
              <a:t>Гібридні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загрози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міжнародній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 smtClean="0">
                <a:latin typeface="Times New Roman"/>
                <a:ea typeface="Times New Roman"/>
                <a:cs typeface="Times New Roman"/>
              </a:rPr>
              <a:t>безпеці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Поєднання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військових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економічних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інформаційних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та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кібернетичних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методів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впливу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</a:t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Приклади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:</a:t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>✅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Втручання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Росії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у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вибори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в США (2016).</a:t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>✅ Атаки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російських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хакерів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на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Україну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(2022).</a:t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>✅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Використання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дезінформації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у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війні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в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Сирії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</a:t>
            </a:r>
            <a:endParaRPr lang="ru-RU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3424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>
                <a:latin typeface="Times New Roman"/>
                <a:ea typeface="Times New Roman"/>
                <a:cs typeface="Times New Roman"/>
              </a:rPr>
              <a:t>Кібербезпека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як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новий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 smtClean="0">
                <a:latin typeface="Times New Roman"/>
                <a:ea typeface="Times New Roman"/>
                <a:cs typeface="Times New Roman"/>
              </a:rPr>
              <a:t>виклик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 smtClean="0">
                <a:latin typeface="Segoe UI Symbol"/>
                <a:ea typeface="Times New Roman"/>
                <a:cs typeface="Segoe UI Symbol"/>
              </a:rPr>
              <a:t>🔹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Основні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загрози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: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державне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шпигунство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, атаки на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критичну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інфраструктуру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кібератаки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на банки.</a:t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Segoe UI Symbol"/>
                <a:ea typeface="Times New Roman"/>
                <a:cs typeface="Segoe UI Symbol"/>
              </a:rPr>
              <a:t>🔹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Відомі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кейси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:</a:t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>✅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Кібератака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на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Colonial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Pipeline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(США, 2021).</a:t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>✅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Втручання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у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вибори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в ЄС (2020).</a:t>
            </a:r>
            <a:endParaRPr lang="ru-RU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37815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latin typeface="Times New Roman"/>
                <a:ea typeface="Times New Roman"/>
                <a:cs typeface="Times New Roman"/>
              </a:rPr>
              <a:t>Роль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економічних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 smtClean="0">
                <a:latin typeface="Times New Roman"/>
                <a:ea typeface="Times New Roman"/>
                <a:cs typeface="Times New Roman"/>
              </a:rPr>
              <a:t>санкцій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 smtClean="0">
                <a:latin typeface="Times New Roman"/>
                <a:ea typeface="Times New Roman"/>
              </a:rPr>
              <a:t>Інструмент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стримування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агресивних</a:t>
            </a:r>
            <a:r>
              <a:rPr lang="ru-RU" dirty="0">
                <a:latin typeface="Times New Roman"/>
                <a:ea typeface="Times New Roman"/>
              </a:rPr>
              <a:t> держав.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err="1" smtClean="0">
                <a:latin typeface="Times New Roman"/>
                <a:ea typeface="Times New Roman"/>
              </a:rPr>
              <a:t>Санкції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проти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Росії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після</a:t>
            </a:r>
            <a:r>
              <a:rPr lang="ru-RU" dirty="0">
                <a:latin typeface="Times New Roman"/>
                <a:ea typeface="Times New Roman"/>
              </a:rPr>
              <a:t> 2014 року.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err="1" smtClean="0">
                <a:latin typeface="Times New Roman"/>
                <a:ea typeface="Times New Roman"/>
              </a:rPr>
              <a:t>Санкції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проти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Ірану</a:t>
            </a:r>
            <a:r>
              <a:rPr lang="ru-RU" dirty="0">
                <a:latin typeface="Times New Roman"/>
                <a:ea typeface="Times New Roman"/>
              </a:rPr>
              <a:t> та </a:t>
            </a:r>
            <a:r>
              <a:rPr lang="ru-RU" dirty="0" err="1">
                <a:latin typeface="Times New Roman"/>
                <a:ea typeface="Times New Roman"/>
              </a:rPr>
              <a:t>Північної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Кореї</a:t>
            </a:r>
            <a:r>
              <a:rPr lang="ru-RU" dirty="0">
                <a:latin typeface="Times New Roman"/>
                <a:ea typeface="Times New Roman"/>
              </a:rPr>
              <a:t> через </a:t>
            </a:r>
            <a:r>
              <a:rPr lang="ru-RU" dirty="0" err="1">
                <a:latin typeface="Times New Roman"/>
                <a:ea typeface="Times New Roman"/>
              </a:rPr>
              <a:t>ядерні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програми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710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>
                <a:latin typeface="Times New Roman"/>
                <a:ea typeface="Times New Roman"/>
                <a:cs typeface="Times New Roman"/>
              </a:rPr>
              <a:t>Висновки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Міжнародна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безпека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є складною та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багаторівневою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</a:t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Глобальний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рівень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визначає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загальні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правила.</a:t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Регіональні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механізми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дозволяють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швидше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реагувати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на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загрози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</a:t>
            </a:r>
            <a:r>
              <a:rPr lang="ru-RU">
                <a:latin typeface="Times New Roman"/>
                <a:ea typeface="Times New Roman"/>
                <a:cs typeface="Times New Roman"/>
              </a:rPr>
              <a:t/>
            </a:r>
            <a:br>
              <a:rPr lang="ru-RU">
                <a:latin typeface="Times New Roman"/>
                <a:ea typeface="Times New Roman"/>
                <a:cs typeface="Times New Roman"/>
              </a:rPr>
            </a:br>
            <a:r>
              <a:rPr lang="ru-RU" smtClean="0">
                <a:latin typeface="Times New Roman"/>
                <a:ea typeface="Times New Roman"/>
                <a:cs typeface="Times New Roman"/>
              </a:rPr>
              <a:t>Національний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рівень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залежить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від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військової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та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економічної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стійкості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держави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</a:t>
            </a:r>
            <a:endParaRPr lang="ru-RU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9118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latin typeface="Times New Roman"/>
                <a:ea typeface="Times New Roman"/>
              </a:rPr>
              <a:t>Вступ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err="1">
                <a:latin typeface="Times New Roman"/>
                <a:ea typeface="Times New Roman"/>
              </a:rPr>
              <a:t>Міжнародна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безпека</a:t>
            </a:r>
            <a:r>
              <a:rPr lang="ru-RU" dirty="0">
                <a:latin typeface="Times New Roman"/>
                <a:ea typeface="Times New Roman"/>
              </a:rPr>
              <a:t> – </a:t>
            </a:r>
            <a:r>
              <a:rPr lang="ru-RU" dirty="0" err="1">
                <a:latin typeface="Times New Roman"/>
                <a:ea typeface="Times New Roman"/>
              </a:rPr>
              <a:t>це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ключовий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елемент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сучасної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системи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міжнародних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відносин</a:t>
            </a:r>
            <a:r>
              <a:rPr lang="ru-RU" dirty="0">
                <a:latin typeface="Times New Roman"/>
                <a:ea typeface="Times New Roman"/>
              </a:rPr>
              <a:t>, яка </a:t>
            </a:r>
            <a:r>
              <a:rPr lang="ru-RU" dirty="0" err="1">
                <a:latin typeface="Times New Roman"/>
                <a:ea typeface="Times New Roman"/>
              </a:rPr>
              <a:t>спрямована</a:t>
            </a:r>
            <a:r>
              <a:rPr lang="ru-RU" dirty="0">
                <a:latin typeface="Times New Roman"/>
                <a:ea typeface="Times New Roman"/>
              </a:rPr>
              <a:t> на </a:t>
            </a:r>
            <a:r>
              <a:rPr lang="ru-RU" dirty="0" err="1">
                <a:latin typeface="Times New Roman"/>
                <a:ea typeface="Times New Roman"/>
              </a:rPr>
              <a:t>запобігання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конфліктам</a:t>
            </a:r>
            <a:r>
              <a:rPr lang="ru-RU" dirty="0">
                <a:latin typeface="Times New Roman"/>
                <a:ea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</a:rPr>
              <a:t>стабілізацію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міжнародного</a:t>
            </a:r>
            <a:r>
              <a:rPr lang="ru-RU" dirty="0">
                <a:latin typeface="Times New Roman"/>
                <a:ea typeface="Times New Roman"/>
              </a:rPr>
              <a:t> порядку та </a:t>
            </a:r>
            <a:r>
              <a:rPr lang="ru-RU" dirty="0" err="1">
                <a:latin typeface="Times New Roman"/>
                <a:ea typeface="Times New Roman"/>
              </a:rPr>
              <a:t>захист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суверенітету</a:t>
            </a:r>
            <a:r>
              <a:rPr lang="ru-RU" dirty="0">
                <a:latin typeface="Times New Roman"/>
                <a:ea typeface="Times New Roman"/>
              </a:rPr>
              <a:t> держав. У </a:t>
            </a:r>
            <a:r>
              <a:rPr lang="ru-RU" dirty="0" err="1">
                <a:latin typeface="Times New Roman"/>
                <a:ea typeface="Times New Roman"/>
              </a:rPr>
              <a:t>сучасному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світі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міжнародна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безпека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охоплює</a:t>
            </a:r>
            <a:r>
              <a:rPr lang="ru-RU" dirty="0">
                <a:latin typeface="Times New Roman"/>
                <a:ea typeface="Times New Roman"/>
              </a:rPr>
              <a:t> не </a:t>
            </a:r>
            <a:r>
              <a:rPr lang="ru-RU" dirty="0" err="1">
                <a:latin typeface="Times New Roman"/>
                <a:ea typeface="Times New Roman"/>
              </a:rPr>
              <a:t>лише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військовий</a:t>
            </a:r>
            <a:r>
              <a:rPr lang="ru-RU" dirty="0">
                <a:latin typeface="Times New Roman"/>
                <a:ea typeface="Times New Roman"/>
              </a:rPr>
              <a:t> аспект, але й </a:t>
            </a:r>
            <a:r>
              <a:rPr lang="ru-RU" dirty="0" err="1">
                <a:latin typeface="Times New Roman"/>
                <a:ea typeface="Times New Roman"/>
              </a:rPr>
              <a:t>економічні</a:t>
            </a:r>
            <a:r>
              <a:rPr lang="ru-RU" dirty="0">
                <a:latin typeface="Times New Roman"/>
                <a:ea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</a:rPr>
              <a:t>політичні</a:t>
            </a:r>
            <a:r>
              <a:rPr lang="ru-RU" dirty="0">
                <a:latin typeface="Times New Roman"/>
                <a:ea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</a:rPr>
              <a:t>екологічні</a:t>
            </a:r>
            <a:r>
              <a:rPr lang="ru-RU" dirty="0">
                <a:latin typeface="Times New Roman"/>
                <a:ea typeface="Times New Roman"/>
              </a:rPr>
              <a:t> та </a:t>
            </a:r>
            <a:r>
              <a:rPr lang="ru-RU" dirty="0" err="1">
                <a:latin typeface="Times New Roman"/>
                <a:ea typeface="Times New Roman"/>
              </a:rPr>
              <a:t>кіберзагрози</a:t>
            </a:r>
            <a:r>
              <a:rPr lang="ru-RU" dirty="0">
                <a:latin typeface="Times New Roman"/>
                <a:ea typeface="Times New Roman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7275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1. </a:t>
            </a:r>
            <a:r>
              <a:rPr lang="ru-RU" b="1" dirty="0" err="1" smtClean="0">
                <a:latin typeface="Times New Roman"/>
                <a:ea typeface="Times New Roman"/>
                <a:cs typeface="Times New Roman"/>
              </a:rPr>
              <a:t>Основні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складові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сучасної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системи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міжнародної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 smtClean="0">
                <a:latin typeface="Times New Roman"/>
                <a:ea typeface="Times New Roman"/>
                <a:cs typeface="Times New Roman"/>
              </a:rPr>
              <a:t>безпеки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latin typeface="Times New Roman"/>
                <a:ea typeface="Times New Roman"/>
              </a:rPr>
              <a:t>Система </a:t>
            </a:r>
            <a:r>
              <a:rPr lang="ru-RU" dirty="0" err="1">
                <a:latin typeface="Times New Roman"/>
                <a:ea typeface="Times New Roman"/>
              </a:rPr>
              <a:t>міжнародної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безпеки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включає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кілька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ключових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компонентів</a:t>
            </a:r>
            <a:r>
              <a:rPr lang="ru-RU" dirty="0">
                <a:latin typeface="Times New Roman"/>
                <a:ea typeface="Times New Roman"/>
              </a:rPr>
              <a:t>: </a:t>
            </a:r>
            <a:r>
              <a:rPr lang="ru-RU" dirty="0" err="1">
                <a:latin typeface="Times New Roman"/>
                <a:ea typeface="Times New Roman"/>
              </a:rPr>
              <a:t>міжнародне</a:t>
            </a:r>
            <a:r>
              <a:rPr lang="ru-RU" dirty="0">
                <a:latin typeface="Times New Roman"/>
                <a:ea typeface="Times New Roman"/>
              </a:rPr>
              <a:t> право та договори, </a:t>
            </a:r>
            <a:r>
              <a:rPr lang="ru-RU" dirty="0" err="1">
                <a:latin typeface="Times New Roman"/>
                <a:ea typeface="Times New Roman"/>
              </a:rPr>
              <a:t>міжнародні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організації</a:t>
            </a:r>
            <a:r>
              <a:rPr lang="ru-RU" dirty="0">
                <a:latin typeface="Times New Roman"/>
                <a:ea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</a:rPr>
              <a:t>військово-політичні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союзи</a:t>
            </a:r>
            <a:r>
              <a:rPr lang="ru-RU" dirty="0">
                <a:latin typeface="Times New Roman"/>
                <a:ea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</a:rPr>
              <a:t>економічні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механізми</a:t>
            </a:r>
            <a:r>
              <a:rPr lang="ru-RU" dirty="0">
                <a:latin typeface="Times New Roman"/>
                <a:ea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</a:rPr>
              <a:t>миротворчі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операції</a:t>
            </a:r>
            <a:r>
              <a:rPr lang="ru-RU" dirty="0">
                <a:latin typeface="Times New Roman"/>
                <a:ea typeface="Times New Roman"/>
              </a:rPr>
              <a:t> та </a:t>
            </a:r>
            <a:r>
              <a:rPr lang="ru-RU" dirty="0" err="1">
                <a:latin typeface="Times New Roman"/>
                <a:ea typeface="Times New Roman"/>
              </a:rPr>
              <a:t>колективні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механізми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реагування</a:t>
            </a:r>
            <a:r>
              <a:rPr lang="ru-RU" dirty="0">
                <a:latin typeface="Times New Roman"/>
                <a:ea typeface="Times New Roman"/>
              </a:rPr>
              <a:t> на </a:t>
            </a:r>
            <a:r>
              <a:rPr lang="ru-RU" dirty="0" err="1">
                <a:latin typeface="Times New Roman"/>
                <a:ea typeface="Times New Roman"/>
              </a:rPr>
              <a:t>загрози</a:t>
            </a:r>
            <a:r>
              <a:rPr lang="ru-RU" dirty="0">
                <a:latin typeface="Times New Roman"/>
                <a:ea typeface="Times New Roman"/>
              </a:rPr>
              <a:t>. Вона </a:t>
            </a:r>
            <a:r>
              <a:rPr lang="ru-RU" dirty="0" err="1">
                <a:latin typeface="Times New Roman"/>
                <a:ea typeface="Times New Roman"/>
              </a:rPr>
              <a:t>постійно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змінюється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під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впливом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нових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викликів</a:t>
            </a:r>
            <a:r>
              <a:rPr lang="ru-RU" dirty="0">
                <a:latin typeface="Times New Roman"/>
                <a:ea typeface="Times New Roman"/>
              </a:rPr>
              <a:t>, таких як </a:t>
            </a:r>
            <a:r>
              <a:rPr lang="ru-RU" dirty="0" err="1">
                <a:latin typeface="Times New Roman"/>
                <a:ea typeface="Times New Roman"/>
              </a:rPr>
              <a:t>тероризм</a:t>
            </a:r>
            <a:r>
              <a:rPr lang="ru-RU" dirty="0">
                <a:latin typeface="Times New Roman"/>
                <a:ea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</a:rPr>
              <a:t>гібридні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війни</a:t>
            </a:r>
            <a:r>
              <a:rPr lang="ru-RU" dirty="0">
                <a:latin typeface="Times New Roman"/>
                <a:ea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</a:rPr>
              <a:t>кіберзагрози</a:t>
            </a:r>
            <a:r>
              <a:rPr lang="ru-RU" dirty="0">
                <a:latin typeface="Times New Roman"/>
                <a:ea typeface="Times New Roman"/>
              </a:rPr>
              <a:t> та </a:t>
            </a:r>
            <a:r>
              <a:rPr lang="ru-RU" dirty="0" err="1">
                <a:latin typeface="Times New Roman"/>
                <a:ea typeface="Times New Roman"/>
              </a:rPr>
              <a:t>екологічні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катастрофи</a:t>
            </a:r>
            <a:r>
              <a:rPr lang="ru-RU" dirty="0">
                <a:latin typeface="Times New Roman"/>
                <a:ea typeface="Times New Roman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6777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/>
                <a:ea typeface="Times New Roman"/>
                <a:cs typeface="Times New Roman"/>
              </a:rPr>
              <a:t>Структура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сучасної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системи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міжнародної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 smtClean="0">
                <a:latin typeface="Times New Roman"/>
                <a:ea typeface="Times New Roman"/>
                <a:cs typeface="Times New Roman"/>
              </a:rPr>
              <a:t>безпеки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err="1">
                <a:latin typeface="Times New Roman"/>
                <a:ea typeface="Times New Roman"/>
                <a:cs typeface="Times New Roman"/>
              </a:rPr>
              <a:t>Міжнародна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безпека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функціонує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через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такі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механізми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:</a:t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Segoe UI Symbol"/>
                <a:ea typeface="Times New Roman"/>
                <a:cs typeface="Segoe UI Symbol"/>
              </a:rPr>
              <a:t>🔹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Міжнародне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право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–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встановлення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норм та правил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взаємодії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держав.</a:t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Segoe UI Symbol"/>
                <a:ea typeface="Times New Roman"/>
                <a:cs typeface="Segoe UI Symbol"/>
              </a:rPr>
              <a:t>🔹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Колективна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безпека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– система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союзів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і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домовленостей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які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передбачають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колективну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відповідь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на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загрози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(ООН, НАТО).</a:t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Segoe UI Symbol"/>
                <a:ea typeface="Times New Roman"/>
                <a:cs typeface="Segoe UI Symbol"/>
              </a:rPr>
              <a:t>🔹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Економічна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безпека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–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санкції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торговельні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угоди,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фінансові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інструменти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впливу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</a:t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Segoe UI Symbol"/>
                <a:ea typeface="Times New Roman"/>
                <a:cs typeface="Segoe UI Symbol"/>
              </a:rPr>
              <a:t>🔹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Миротворчі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операції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–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діяльність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ООН та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регіональних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організацій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</a:t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Segoe UI Symbol"/>
                <a:ea typeface="Times New Roman"/>
                <a:cs typeface="Segoe UI Symbol"/>
              </a:rPr>
              <a:t>🔹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Кібербезпека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–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протидія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інформаційним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загрозам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та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кібератакам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</a:t>
            </a:r>
            <a:endParaRPr lang="ru-RU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2110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>
                <a:latin typeface="Times New Roman"/>
                <a:ea typeface="Times New Roman"/>
              </a:rPr>
              <a:t>Глобальний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рівень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міжнародної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безпеки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/>
                <a:ea typeface="Times New Roman"/>
              </a:rPr>
              <a:t>Глобальна </a:t>
            </a:r>
            <a:r>
              <a:rPr lang="ru-RU" dirty="0" err="1">
                <a:latin typeface="Times New Roman"/>
                <a:ea typeface="Times New Roman"/>
              </a:rPr>
              <a:t>безпека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базується</a:t>
            </a:r>
            <a:r>
              <a:rPr lang="ru-RU" dirty="0">
                <a:latin typeface="Times New Roman"/>
                <a:ea typeface="Times New Roman"/>
              </a:rPr>
              <a:t> на </a:t>
            </a:r>
            <a:r>
              <a:rPr lang="ru-RU" dirty="0" err="1">
                <a:latin typeface="Times New Roman"/>
                <a:ea typeface="Times New Roman"/>
              </a:rPr>
              <a:t>діяльності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міжнародних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організацій</a:t>
            </a:r>
            <a:r>
              <a:rPr lang="ru-RU" dirty="0">
                <a:latin typeface="Times New Roman"/>
                <a:ea typeface="Times New Roman"/>
              </a:rPr>
              <a:t> (ООН, НАТО, ОБСЄ, ЄС), </a:t>
            </a:r>
            <a:r>
              <a:rPr lang="ru-RU" dirty="0" err="1">
                <a:latin typeface="Times New Roman"/>
                <a:ea typeface="Times New Roman"/>
              </a:rPr>
              <a:t>міжнародних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договорів</a:t>
            </a:r>
            <a:r>
              <a:rPr lang="ru-RU" dirty="0">
                <a:latin typeface="Times New Roman"/>
                <a:ea typeface="Times New Roman"/>
              </a:rPr>
              <a:t> та </a:t>
            </a:r>
            <a:r>
              <a:rPr lang="ru-RU" dirty="0" err="1">
                <a:latin typeface="Times New Roman"/>
                <a:ea typeface="Times New Roman"/>
              </a:rPr>
              <a:t>стратегічних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балансів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між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ключовими</a:t>
            </a:r>
            <a:r>
              <a:rPr lang="ru-RU" dirty="0">
                <a:latin typeface="Times New Roman"/>
                <a:ea typeface="Times New Roman"/>
              </a:rPr>
              <a:t> державами. </a:t>
            </a:r>
            <a:r>
              <a:rPr lang="ru-RU" dirty="0" err="1">
                <a:latin typeface="Times New Roman"/>
                <a:ea typeface="Times New Roman"/>
              </a:rPr>
              <a:t>Найважливішими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інструментами</a:t>
            </a:r>
            <a:r>
              <a:rPr lang="ru-RU" dirty="0">
                <a:latin typeface="Times New Roman"/>
                <a:ea typeface="Times New Roman"/>
              </a:rPr>
              <a:t> є </a:t>
            </a:r>
            <a:r>
              <a:rPr lang="ru-RU" dirty="0" err="1">
                <a:latin typeface="Times New Roman"/>
                <a:ea typeface="Times New Roman"/>
              </a:rPr>
              <a:t>міжнародне</a:t>
            </a:r>
            <a:r>
              <a:rPr lang="ru-RU" dirty="0">
                <a:latin typeface="Times New Roman"/>
                <a:ea typeface="Times New Roman"/>
              </a:rPr>
              <a:t> право, контроль над </a:t>
            </a:r>
            <a:r>
              <a:rPr lang="ru-RU" dirty="0" err="1">
                <a:latin typeface="Times New Roman"/>
                <a:ea typeface="Times New Roman"/>
              </a:rPr>
              <a:t>озброєннями</a:t>
            </a:r>
            <a:r>
              <a:rPr lang="ru-RU" dirty="0">
                <a:latin typeface="Times New Roman"/>
                <a:ea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</a:rPr>
              <a:t>дипломатія</a:t>
            </a:r>
            <a:r>
              <a:rPr lang="ru-RU" dirty="0">
                <a:latin typeface="Times New Roman"/>
                <a:ea typeface="Times New Roman"/>
              </a:rPr>
              <a:t> та </a:t>
            </a:r>
            <a:r>
              <a:rPr lang="ru-RU" dirty="0" err="1">
                <a:latin typeface="Times New Roman"/>
                <a:ea typeface="Times New Roman"/>
              </a:rPr>
              <a:t>глобальні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економічні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механізми</a:t>
            </a:r>
            <a:r>
              <a:rPr lang="ru-RU" dirty="0">
                <a:latin typeface="Times New Roman"/>
                <a:ea typeface="Times New Roman"/>
              </a:rPr>
              <a:t> (МВФ, </a:t>
            </a:r>
            <a:r>
              <a:rPr lang="ru-RU" dirty="0" err="1">
                <a:latin typeface="Times New Roman"/>
                <a:ea typeface="Times New Roman"/>
              </a:rPr>
              <a:t>Світовий</a:t>
            </a:r>
            <a:r>
              <a:rPr lang="ru-RU" dirty="0">
                <a:latin typeface="Times New Roman"/>
                <a:ea typeface="Times New Roman"/>
              </a:rPr>
              <a:t> банк). ООН </a:t>
            </a:r>
            <a:r>
              <a:rPr lang="ru-RU" dirty="0" err="1">
                <a:latin typeface="Times New Roman"/>
                <a:ea typeface="Times New Roman"/>
              </a:rPr>
              <a:t>відіграє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ключову</a:t>
            </a:r>
            <a:r>
              <a:rPr lang="ru-RU" dirty="0">
                <a:latin typeface="Times New Roman"/>
                <a:ea typeface="Times New Roman"/>
              </a:rPr>
              <a:t> роль у </a:t>
            </a:r>
            <a:r>
              <a:rPr lang="ru-RU" dirty="0" err="1">
                <a:latin typeface="Times New Roman"/>
                <a:ea typeface="Times New Roman"/>
              </a:rPr>
              <a:t>врегулюванні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міжнародних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конфліктів</a:t>
            </a:r>
            <a:r>
              <a:rPr lang="ru-RU" dirty="0">
                <a:latin typeface="Times New Roman"/>
                <a:ea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</a:rPr>
              <a:t>забезпеченні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гуманітарної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допомоги</a:t>
            </a:r>
            <a:r>
              <a:rPr lang="ru-RU" dirty="0">
                <a:latin typeface="Times New Roman"/>
                <a:ea typeface="Times New Roman"/>
              </a:rPr>
              <a:t> та </a:t>
            </a:r>
            <a:r>
              <a:rPr lang="ru-RU" dirty="0" err="1">
                <a:latin typeface="Times New Roman"/>
                <a:ea typeface="Times New Roman"/>
              </a:rPr>
              <a:t>розбудові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міжнародного</a:t>
            </a:r>
            <a:r>
              <a:rPr lang="ru-RU" dirty="0">
                <a:latin typeface="Times New Roman"/>
                <a:ea typeface="Times New Roman"/>
              </a:rPr>
              <a:t> порядку.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6711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>
                <a:latin typeface="Times New Roman"/>
                <a:ea typeface="Times New Roman"/>
                <a:cs typeface="Times New Roman"/>
              </a:rPr>
              <a:t>Регіональний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рівень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міжнародної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 smtClean="0">
                <a:latin typeface="Times New Roman"/>
                <a:ea typeface="Times New Roman"/>
                <a:cs typeface="Times New Roman"/>
              </a:rPr>
              <a:t>безпеки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Регіональні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системи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безпеки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спрямовані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на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підтримку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стабільності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в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окремих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регіонах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Основні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організації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: ОБСЄ (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Європа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), НАТО (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Європа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та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Північна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Америка), ОАД (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Американський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континент), АСЕАН (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Південно-Східна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Азія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).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Успішним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прикладом є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розширення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НАТО, яке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забезпечило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стабільність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у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Східній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Європі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Невдалим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кейсом є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війна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на Балканах у 1990-х роках, коли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слабка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реакція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ЄС та ООН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призвела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до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масових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етнічних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чисток.</a:t>
            </a:r>
            <a:endParaRPr lang="ru-RU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4017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>
                <a:latin typeface="Times New Roman"/>
                <a:ea typeface="Times New Roman"/>
                <a:cs typeface="Times New Roman"/>
              </a:rPr>
              <a:t>Національний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рівень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міжнародної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 smtClean="0">
                <a:latin typeface="Times New Roman"/>
                <a:ea typeface="Times New Roman"/>
                <a:cs typeface="Times New Roman"/>
              </a:rPr>
              <a:t>безпеки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Національна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безпека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залежить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від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рівня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підготовки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збройних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сил,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ефективності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спецслужб,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економічної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стабільності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енергетичної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незалежності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та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кіберзахисту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Успішний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приклад –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Ізраїль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який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завдяки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технологіям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та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оборонній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стратегії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забезпечує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власну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безпеку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Негативний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приклад –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Афганістан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, де уряд не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зміг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утримати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владу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після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виведення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військ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США у 2021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році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</a:t>
            </a:r>
            <a:endParaRPr lang="ru-RU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6292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>
                <a:latin typeface="Times New Roman"/>
                <a:ea typeface="Times New Roman"/>
                <a:cs typeface="Times New Roman"/>
              </a:rPr>
              <a:t>Основні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актори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системи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міжнародної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 smtClean="0">
                <a:latin typeface="Times New Roman"/>
                <a:ea typeface="Times New Roman"/>
                <a:cs typeface="Times New Roman"/>
              </a:rPr>
              <a:t>безпеки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Держави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: США, Китай, ЄС,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Росія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</a:t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Міжнародні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організації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: ООН, НАТО, ОБСЄ, ЄС.</a:t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Недержавні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актори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: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терористичні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угруповання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транснаціональні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корпорації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хакерські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угруповання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</a:t>
            </a:r>
            <a:endParaRPr lang="ru-RU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6921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/>
                <a:ea typeface="Times New Roman"/>
              </a:rPr>
              <a:t>Роль ООН у </a:t>
            </a:r>
            <a:r>
              <a:rPr lang="ru-RU" b="1" dirty="0" err="1">
                <a:latin typeface="Times New Roman"/>
                <a:ea typeface="Times New Roman"/>
              </a:rPr>
              <a:t>системі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міжнародної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безпеки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-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Миротворчі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місії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(Косово, Судан, Конго).</a:t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 smtClean="0">
                <a:latin typeface="Times New Roman"/>
                <a:ea typeface="Times New Roman"/>
                <a:cs typeface="Times New Roman"/>
              </a:rPr>
              <a:t>-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Санкції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проти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країн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які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загрожують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безпеці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(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Північна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Корея,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Росія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Іран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).</a:t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 smtClean="0">
                <a:latin typeface="Times New Roman"/>
                <a:ea typeface="Times New Roman"/>
                <a:cs typeface="Times New Roman"/>
              </a:rPr>
              <a:t>- Контроль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за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дотриманням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міжнародного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права.</a:t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 smtClean="0">
                <a:latin typeface="Times New Roman"/>
                <a:ea typeface="Times New Roman"/>
                <a:cs typeface="Times New Roman"/>
              </a:rPr>
              <a:t>-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Проблеми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: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неефективність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через вето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постійних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членів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Ради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Безпеки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</a:t>
            </a:r>
            <a:endParaRPr lang="ru-RU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13869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418</Words>
  <Application>Microsoft Office PowerPoint</Application>
  <PresentationFormat>Экран (4:3)</PresentationFormat>
  <Paragraphs>28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Лекція 2. Система міжнародної безпеки та її складові</vt:lpstr>
      <vt:lpstr>Вступ</vt:lpstr>
      <vt:lpstr>1. Основні складові сучасної системи міжнародної безпеки</vt:lpstr>
      <vt:lpstr>Структура сучасної системи міжнародної безпеки</vt:lpstr>
      <vt:lpstr>Глобальний рівень міжнародної безпеки</vt:lpstr>
      <vt:lpstr>Регіональний рівень міжнародної безпеки</vt:lpstr>
      <vt:lpstr>Національний рівень міжнародної безпеки</vt:lpstr>
      <vt:lpstr>Основні актори системи міжнародної безпеки</vt:lpstr>
      <vt:lpstr>Роль ООН у системі міжнародної безпеки</vt:lpstr>
      <vt:lpstr>НАТО – найбільший військово-політичний альянс</vt:lpstr>
      <vt:lpstr>Гібридні загрози міжнародній безпеці</vt:lpstr>
      <vt:lpstr>Кібербезпека як новий виклик</vt:lpstr>
      <vt:lpstr>Роль економічних санкцій</vt:lpstr>
      <vt:lpstr>Висновки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4</cp:revision>
  <dcterms:created xsi:type="dcterms:W3CDTF">2025-02-04T21:26:16Z</dcterms:created>
  <dcterms:modified xsi:type="dcterms:W3CDTF">2025-02-04T21:43:04Z</dcterms:modified>
</cp:coreProperties>
</file>