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6" y="-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>
                <a:latin typeface="Times New Roman"/>
                <a:ea typeface="Times New Roman"/>
              </a:rPr>
              <a:t>Тема </a:t>
            </a:r>
            <a:r>
              <a:rPr lang="ru-RU" b="1" kern="0" dirty="0" err="1">
                <a:latin typeface="Times New Roman"/>
                <a:ea typeface="Times New Roman"/>
              </a:rPr>
              <a:t>лекції</a:t>
            </a:r>
            <a:r>
              <a:rPr lang="ru-RU" b="1" kern="0" dirty="0">
                <a:latin typeface="Times New Roman"/>
                <a:ea typeface="Times New Roman"/>
              </a:rPr>
              <a:t>:</a:t>
            </a:r>
            <a:r>
              <a:rPr lang="ru-RU" kern="0" dirty="0">
                <a:latin typeface="Times New Roman"/>
                <a:ea typeface="Times New Roman"/>
              </a:rPr>
              <a:t> </a:t>
            </a:r>
            <a:r>
              <a:rPr lang="ru-RU" i="1" kern="0" dirty="0" err="1">
                <a:latin typeface="Times New Roman"/>
                <a:ea typeface="Times New Roman"/>
              </a:rPr>
              <a:t>Співвідношення</a:t>
            </a:r>
            <a:r>
              <a:rPr lang="ru-RU" i="1" kern="0" dirty="0">
                <a:latin typeface="Times New Roman"/>
                <a:ea typeface="Times New Roman"/>
              </a:rPr>
              <a:t> </a:t>
            </a:r>
            <a:r>
              <a:rPr lang="ru-RU" i="1" kern="0" dirty="0" err="1">
                <a:latin typeface="Times New Roman"/>
                <a:ea typeface="Times New Roman"/>
              </a:rPr>
              <a:t>міжнародного</a:t>
            </a:r>
            <a:r>
              <a:rPr lang="ru-RU" i="1" kern="0" dirty="0">
                <a:latin typeface="Times New Roman"/>
                <a:ea typeface="Times New Roman"/>
              </a:rPr>
              <a:t> та </a:t>
            </a:r>
            <a:r>
              <a:rPr lang="ru-RU" i="1" kern="0" dirty="0" err="1">
                <a:latin typeface="Times New Roman"/>
                <a:ea typeface="Times New Roman"/>
              </a:rPr>
              <a:t>національного</a:t>
            </a:r>
            <a:r>
              <a:rPr lang="ru-RU" i="1" kern="0" dirty="0">
                <a:latin typeface="Times New Roman"/>
                <a:ea typeface="Times New Roman"/>
              </a:rPr>
              <a:t> права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564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b="1" kern="0" dirty="0" err="1">
                <a:latin typeface="Times New Roman"/>
                <a:ea typeface="Times New Roman"/>
              </a:rPr>
              <a:t>Законодавство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України</a:t>
            </a:r>
            <a:r>
              <a:rPr lang="ru-RU" b="1" kern="0" dirty="0">
                <a:latin typeface="Times New Roman"/>
                <a:ea typeface="Times New Roman"/>
              </a:rPr>
              <a:t> про </a:t>
            </a:r>
            <a:r>
              <a:rPr lang="ru-RU" b="1" kern="0" dirty="0" err="1">
                <a:latin typeface="Times New Roman"/>
                <a:ea typeface="Times New Roman"/>
              </a:rPr>
              <a:t>співвідношення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міжнародного</a:t>
            </a:r>
            <a:r>
              <a:rPr lang="ru-RU" b="1" kern="0" dirty="0">
                <a:latin typeface="Times New Roman"/>
                <a:ea typeface="Times New Roman"/>
              </a:rPr>
              <a:t> та </a:t>
            </a:r>
            <a:r>
              <a:rPr lang="ru-RU" b="1" kern="0" dirty="0" err="1">
                <a:latin typeface="Times New Roman"/>
                <a:ea typeface="Times New Roman"/>
              </a:rPr>
              <a:t>національного</a:t>
            </a:r>
            <a:r>
              <a:rPr lang="ru-RU" b="1" kern="0" dirty="0">
                <a:latin typeface="Times New Roman"/>
                <a:ea typeface="Times New Roman"/>
              </a:rPr>
              <a:t> 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 err="1" smtClean="0">
                <a:latin typeface="Times New Roman"/>
                <a:ea typeface="Times New Roman"/>
              </a:rPr>
              <a:t>Основні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акти</a:t>
            </a:r>
            <a:r>
              <a:rPr lang="ru-RU" dirty="0">
                <a:latin typeface="Times New Roman"/>
                <a:ea typeface="Times New Roman"/>
              </a:rPr>
              <a:t>: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err="1" smtClean="0">
                <a:latin typeface="Times New Roman"/>
                <a:ea typeface="Times New Roman"/>
              </a:rPr>
              <a:t>Конституція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України</a:t>
            </a:r>
            <a:r>
              <a:rPr lang="ru-RU" b="1" dirty="0">
                <a:latin typeface="Times New Roman"/>
                <a:ea typeface="Times New Roman"/>
              </a:rPr>
              <a:t> (ст. 9, 18, 19, 55)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smtClean="0">
                <a:latin typeface="Times New Roman"/>
                <a:ea typeface="Times New Roman"/>
              </a:rPr>
              <a:t>Закон </a:t>
            </a:r>
            <a:r>
              <a:rPr lang="ru-RU" b="1" dirty="0">
                <a:latin typeface="Times New Roman"/>
                <a:ea typeface="Times New Roman"/>
              </a:rPr>
              <a:t>«Про </a:t>
            </a:r>
            <a:r>
              <a:rPr lang="ru-RU" b="1" dirty="0" err="1">
                <a:latin typeface="Times New Roman"/>
                <a:ea typeface="Times New Roman"/>
              </a:rPr>
              <a:t>міжнародні</a:t>
            </a:r>
            <a:r>
              <a:rPr lang="ru-RU" b="1" dirty="0">
                <a:latin typeface="Times New Roman"/>
                <a:ea typeface="Times New Roman"/>
              </a:rPr>
              <a:t> договори </a:t>
            </a:r>
            <a:r>
              <a:rPr lang="ru-RU" b="1" dirty="0" err="1">
                <a:latin typeface="Times New Roman"/>
                <a:ea typeface="Times New Roman"/>
              </a:rPr>
              <a:t>України</a:t>
            </a:r>
            <a:r>
              <a:rPr lang="ru-RU" b="1" dirty="0">
                <a:latin typeface="Times New Roman"/>
                <a:ea typeface="Times New Roman"/>
              </a:rPr>
              <a:t>»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smtClean="0">
                <a:latin typeface="Times New Roman"/>
                <a:ea typeface="Times New Roman"/>
              </a:rPr>
              <a:t>Закон </a:t>
            </a:r>
            <a:r>
              <a:rPr lang="ru-RU" b="1" dirty="0">
                <a:latin typeface="Times New Roman"/>
                <a:ea typeface="Times New Roman"/>
              </a:rPr>
              <a:t>«Про </a:t>
            </a:r>
            <a:r>
              <a:rPr lang="ru-RU" b="1" dirty="0" err="1">
                <a:latin typeface="Times New Roman"/>
                <a:ea typeface="Times New Roman"/>
              </a:rPr>
              <a:t>виконання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рішень</a:t>
            </a:r>
            <a:r>
              <a:rPr lang="ru-RU" b="1" dirty="0">
                <a:latin typeface="Times New Roman"/>
                <a:ea typeface="Times New Roman"/>
              </a:rPr>
              <a:t> ЄСПЛ»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err="1" smtClean="0">
                <a:latin typeface="Times New Roman"/>
                <a:ea typeface="Times New Roman"/>
              </a:rPr>
              <a:t>Кримінальний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кодекс (ст. 438 – </a:t>
            </a:r>
            <a:r>
              <a:rPr lang="ru-RU" b="1" dirty="0" err="1">
                <a:latin typeface="Times New Roman"/>
                <a:ea typeface="Times New Roman"/>
              </a:rPr>
              <a:t>військові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злочини</a:t>
            </a:r>
            <a:r>
              <a:rPr lang="ru-RU" b="1" dirty="0">
                <a:latin typeface="Times New Roman"/>
                <a:ea typeface="Times New Roman"/>
              </a:rPr>
              <a:t> за </a:t>
            </a:r>
            <a:r>
              <a:rPr lang="ru-RU" b="1" dirty="0" err="1">
                <a:latin typeface="Times New Roman"/>
                <a:ea typeface="Times New Roman"/>
              </a:rPr>
              <a:t>міжнародним</a:t>
            </a:r>
            <a:r>
              <a:rPr lang="ru-RU" b="1" dirty="0">
                <a:latin typeface="Times New Roman"/>
                <a:ea typeface="Times New Roman"/>
              </a:rPr>
              <a:t> правом)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</a:rPr>
              <a:t>Приклад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Рішення</a:t>
            </a:r>
            <a:r>
              <a:rPr lang="ru-RU" dirty="0">
                <a:latin typeface="Times New Roman"/>
                <a:ea typeface="Times New Roman"/>
              </a:rPr>
              <a:t> ЄСПЛ </a:t>
            </a:r>
            <a:r>
              <a:rPr lang="ru-RU" dirty="0" err="1">
                <a:latin typeface="Times New Roman"/>
                <a:ea typeface="Times New Roman"/>
              </a:rPr>
              <a:t>мають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обов’язкову</a:t>
            </a:r>
            <a:r>
              <a:rPr lang="ru-RU" dirty="0">
                <a:latin typeface="Times New Roman"/>
                <a:ea typeface="Times New Roman"/>
              </a:rPr>
              <a:t> силу для </a:t>
            </a:r>
            <a:r>
              <a:rPr lang="ru-RU" dirty="0" err="1">
                <a:latin typeface="Times New Roman"/>
                <a:ea typeface="Times New Roman"/>
              </a:rPr>
              <a:t>України</a:t>
            </a:r>
            <a:r>
              <a:rPr lang="ru-RU" dirty="0">
                <a:latin typeface="Times New Roman"/>
                <a:ea typeface="Times New Roman"/>
              </a:rPr>
              <a:t> (ст. 17 закону про ЄСПЛ)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638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/>
                <a:ea typeface="Times New Roman"/>
              </a:rPr>
              <a:t>Конституція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України</a:t>
            </a:r>
            <a:r>
              <a:rPr lang="ru-RU" b="1" dirty="0">
                <a:latin typeface="Times New Roman"/>
                <a:ea typeface="Times New Roman"/>
              </a:rPr>
              <a:t> про </a:t>
            </a:r>
            <a:r>
              <a:rPr lang="ru-RU" b="1" dirty="0" err="1">
                <a:latin typeface="Times New Roman"/>
                <a:ea typeface="Times New Roman"/>
              </a:rPr>
              <a:t>міжнародне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smtClean="0">
                <a:latin typeface="Times New Roman"/>
                <a:ea typeface="Times New Roman"/>
              </a:rPr>
              <a:t>право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latin typeface="Times New Roman"/>
                <a:ea typeface="Times New Roman"/>
              </a:rPr>
              <a:t>Стаття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9: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Ратифіковані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міжнародні</a:t>
            </a:r>
            <a:r>
              <a:rPr lang="ru-RU" dirty="0">
                <a:latin typeface="Times New Roman"/>
                <a:ea typeface="Times New Roman"/>
              </a:rPr>
              <a:t> договори є </a:t>
            </a:r>
            <a:r>
              <a:rPr lang="ru-RU" b="1" dirty="0" err="1">
                <a:latin typeface="Times New Roman"/>
                <a:ea typeface="Times New Roman"/>
              </a:rPr>
              <a:t>частиною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національного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latin typeface="Times New Roman"/>
                <a:ea typeface="Times New Roman"/>
              </a:rPr>
              <a:t>законодавства</a:t>
            </a:r>
            <a:endParaRPr lang="ru-RU" b="1" dirty="0" smtClean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 err="1" smtClean="0">
                <a:latin typeface="Times New Roman"/>
                <a:ea typeface="Times New Roman"/>
              </a:rPr>
              <a:t>Якщо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договір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суперечить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Конституції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потрібні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зміни</a:t>
            </a:r>
            <a:r>
              <a:rPr lang="ru-RU" b="1" dirty="0">
                <a:latin typeface="Times New Roman"/>
                <a:ea typeface="Times New Roman"/>
              </a:rPr>
              <a:t> до </a:t>
            </a:r>
            <a:r>
              <a:rPr lang="ru-RU" b="1" dirty="0" err="1">
                <a:latin typeface="Times New Roman"/>
                <a:ea typeface="Times New Roman"/>
              </a:rPr>
              <a:t>Конституції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latin typeface="Times New Roman"/>
                <a:ea typeface="Times New Roman"/>
              </a:rPr>
              <a:t>Стаття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55: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Кожен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може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звертатися</a:t>
            </a:r>
            <a:r>
              <a:rPr lang="ru-RU" dirty="0">
                <a:latin typeface="Times New Roman"/>
                <a:ea typeface="Times New Roman"/>
              </a:rPr>
              <a:t> до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судових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органів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kern="0" dirty="0" smtClean="0">
                <a:latin typeface="Times New Roman"/>
                <a:ea typeface="Times New Roman"/>
              </a:rPr>
              <a:t>Приклад</a:t>
            </a:r>
            <a:r>
              <a:rPr lang="ru-RU" b="1" kern="0" dirty="0">
                <a:latin typeface="Times New Roman"/>
                <a:ea typeface="Times New Roman"/>
              </a:rPr>
              <a:t>:</a:t>
            </a:r>
            <a:r>
              <a:rPr lang="ru-RU" kern="0" dirty="0">
                <a:latin typeface="Times New Roman"/>
                <a:ea typeface="Times New Roman"/>
              </a:rPr>
              <a:t> </a:t>
            </a:r>
            <a:r>
              <a:rPr lang="ru-RU" kern="0" dirty="0" err="1">
                <a:latin typeface="Times New Roman"/>
                <a:ea typeface="Times New Roman"/>
              </a:rPr>
              <a:t>Українці</a:t>
            </a:r>
            <a:r>
              <a:rPr lang="ru-RU" kern="0" dirty="0">
                <a:latin typeface="Times New Roman"/>
                <a:ea typeface="Times New Roman"/>
              </a:rPr>
              <a:t> </a:t>
            </a:r>
            <a:r>
              <a:rPr lang="ru-RU" kern="0" dirty="0" err="1">
                <a:latin typeface="Times New Roman"/>
                <a:ea typeface="Times New Roman"/>
              </a:rPr>
              <a:t>подають</a:t>
            </a:r>
            <a:r>
              <a:rPr lang="ru-RU" kern="0" dirty="0">
                <a:latin typeface="Times New Roman"/>
                <a:ea typeface="Times New Roman"/>
              </a:rPr>
              <a:t> </a:t>
            </a:r>
            <a:r>
              <a:rPr lang="ru-RU" kern="0" dirty="0" err="1">
                <a:latin typeface="Times New Roman"/>
                <a:ea typeface="Times New Roman"/>
              </a:rPr>
              <a:t>скарги</a:t>
            </a:r>
            <a:r>
              <a:rPr lang="ru-RU" kern="0" dirty="0">
                <a:latin typeface="Times New Roman"/>
                <a:ea typeface="Times New Roman"/>
              </a:rPr>
              <a:t> до ЄСПЛ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822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>
                <a:latin typeface="Times New Roman"/>
                <a:ea typeface="Times New Roman"/>
              </a:rPr>
              <a:t>Закон </a:t>
            </a:r>
            <a:r>
              <a:rPr lang="ru-RU" b="1" kern="0" dirty="0" err="1">
                <a:latin typeface="Times New Roman"/>
                <a:ea typeface="Times New Roman"/>
              </a:rPr>
              <a:t>України</a:t>
            </a:r>
            <a:r>
              <a:rPr lang="ru-RU" b="1" kern="0" dirty="0">
                <a:latin typeface="Times New Roman"/>
                <a:ea typeface="Times New Roman"/>
              </a:rPr>
              <a:t> «Про </a:t>
            </a:r>
            <a:r>
              <a:rPr lang="ru-RU" b="1" kern="0" dirty="0" err="1">
                <a:latin typeface="Times New Roman"/>
                <a:ea typeface="Times New Roman"/>
              </a:rPr>
              <a:t>міжнародні</a:t>
            </a:r>
            <a:r>
              <a:rPr lang="ru-RU" b="1" kern="0" dirty="0">
                <a:latin typeface="Times New Roman"/>
                <a:ea typeface="Times New Roman"/>
              </a:rPr>
              <a:t> договори </a:t>
            </a:r>
            <a:r>
              <a:rPr lang="ru-RU" b="1" kern="0" dirty="0" err="1">
                <a:latin typeface="Times New Roman"/>
                <a:ea typeface="Times New Roman"/>
              </a:rPr>
              <a:t>України</a:t>
            </a:r>
            <a:r>
              <a:rPr lang="ru-RU" b="1" kern="0" dirty="0">
                <a:latin typeface="Times New Roman"/>
                <a:ea typeface="Times New Roman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 err="1" smtClean="0">
                <a:latin typeface="Times New Roman"/>
                <a:ea typeface="Times New Roman"/>
              </a:rPr>
              <a:t>Основні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положення</a:t>
            </a:r>
            <a:r>
              <a:rPr lang="ru-RU" dirty="0">
                <a:latin typeface="Times New Roman"/>
                <a:ea typeface="Times New Roman"/>
              </a:rPr>
              <a:t>: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err="1" smtClean="0">
                <a:latin typeface="Times New Roman"/>
                <a:ea typeface="Times New Roman"/>
              </a:rPr>
              <a:t>Ратифікація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– </a:t>
            </a:r>
            <a:r>
              <a:rPr lang="ru-RU" dirty="0" err="1">
                <a:latin typeface="Times New Roman"/>
                <a:ea typeface="Times New Roman"/>
              </a:rPr>
              <a:t>надання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згоди</a:t>
            </a:r>
            <a:r>
              <a:rPr lang="ru-RU" dirty="0">
                <a:latin typeface="Times New Roman"/>
                <a:ea typeface="Times New Roman"/>
              </a:rPr>
              <a:t> Верховною Радою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err="1" smtClean="0">
                <a:latin typeface="Times New Roman"/>
                <a:ea typeface="Times New Roman"/>
              </a:rPr>
              <a:t>Пріоритет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міжнародного</a:t>
            </a:r>
            <a:r>
              <a:rPr lang="ru-RU" b="1" dirty="0">
                <a:latin typeface="Times New Roman"/>
                <a:ea typeface="Times New Roman"/>
              </a:rPr>
              <a:t> договору над законами </a:t>
            </a:r>
            <a:r>
              <a:rPr lang="ru-RU" b="1" dirty="0" err="1">
                <a:latin typeface="Times New Roman"/>
                <a:ea typeface="Times New Roman"/>
              </a:rPr>
              <a:t>України</a:t>
            </a:r>
            <a:r>
              <a:rPr lang="ru-RU" dirty="0">
                <a:latin typeface="Times New Roman"/>
                <a:ea typeface="Times New Roman"/>
              </a:rPr>
              <a:t> (ст. 19)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err="1" smtClean="0">
                <a:latin typeface="Times New Roman"/>
                <a:ea typeface="Times New Roman"/>
              </a:rPr>
              <a:t>Припинення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дії</a:t>
            </a:r>
            <a:r>
              <a:rPr lang="ru-RU" b="1" dirty="0">
                <a:latin typeface="Times New Roman"/>
                <a:ea typeface="Times New Roman"/>
              </a:rPr>
              <a:t> договору</a:t>
            </a:r>
            <a:r>
              <a:rPr lang="ru-RU" dirty="0">
                <a:latin typeface="Times New Roman"/>
                <a:ea typeface="Times New Roman"/>
              </a:rPr>
              <a:t> – за </a:t>
            </a:r>
            <a:r>
              <a:rPr lang="ru-RU" dirty="0" err="1">
                <a:latin typeface="Times New Roman"/>
                <a:ea typeface="Times New Roman"/>
              </a:rPr>
              <a:t>рішенням</a:t>
            </a:r>
            <a:r>
              <a:rPr lang="ru-RU" dirty="0">
                <a:latin typeface="Times New Roman"/>
                <a:ea typeface="Times New Roman"/>
              </a:rPr>
              <a:t> парламенту </a:t>
            </a:r>
            <a:r>
              <a:rPr lang="ru-RU" dirty="0" err="1">
                <a:latin typeface="Times New Roman"/>
                <a:ea typeface="Times New Roman"/>
              </a:rPr>
              <a:t>або</a:t>
            </a:r>
            <a:r>
              <a:rPr lang="ru-RU" dirty="0">
                <a:latin typeface="Times New Roman"/>
                <a:ea typeface="Times New Roman"/>
              </a:rPr>
              <a:t> Президента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</a:rPr>
              <a:t>Приклад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> Угода про </a:t>
            </a:r>
            <a:r>
              <a:rPr lang="ru-RU" dirty="0" err="1">
                <a:latin typeface="Times New Roman"/>
                <a:ea typeface="Times New Roman"/>
              </a:rPr>
              <a:t>асоціацію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Україна</a:t>
            </a:r>
            <a:r>
              <a:rPr lang="ru-RU" dirty="0">
                <a:latin typeface="Times New Roman"/>
                <a:ea typeface="Times New Roman"/>
              </a:rPr>
              <a:t> – ЄС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253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 err="1">
                <a:latin typeface="Times New Roman"/>
                <a:ea typeface="Times New Roman"/>
              </a:rPr>
              <a:t>Судова</a:t>
            </a:r>
            <a:r>
              <a:rPr lang="ru-RU" b="1" kern="0" dirty="0">
                <a:latin typeface="Times New Roman"/>
                <a:ea typeface="Times New Roman"/>
              </a:rPr>
              <a:t> практика та </a:t>
            </a:r>
            <a:r>
              <a:rPr lang="ru-RU" b="1" kern="0" dirty="0" err="1">
                <a:latin typeface="Times New Roman"/>
                <a:ea typeface="Times New Roman"/>
              </a:rPr>
              <a:t>міжнародне</a:t>
            </a:r>
            <a:r>
              <a:rPr lang="ru-RU" b="1" kern="0" dirty="0">
                <a:latin typeface="Times New Roman"/>
                <a:ea typeface="Times New Roman"/>
              </a:rPr>
              <a:t> право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Як </a:t>
            </a:r>
            <a:r>
              <a:rPr lang="ru-RU" b="1" dirty="0" err="1">
                <a:latin typeface="Times New Roman"/>
                <a:ea typeface="Times New Roman"/>
              </a:rPr>
              <a:t>українські</a:t>
            </a:r>
            <a:r>
              <a:rPr lang="ru-RU" b="1" dirty="0">
                <a:latin typeface="Times New Roman"/>
                <a:ea typeface="Times New Roman"/>
              </a:rPr>
              <a:t> суди </a:t>
            </a:r>
            <a:r>
              <a:rPr lang="ru-RU" b="1" dirty="0" err="1">
                <a:latin typeface="Times New Roman"/>
                <a:ea typeface="Times New Roman"/>
              </a:rPr>
              <a:t>застосовують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міжнародне</a:t>
            </a:r>
            <a:r>
              <a:rPr lang="ru-RU" b="1" dirty="0">
                <a:latin typeface="Times New Roman"/>
                <a:ea typeface="Times New Roman"/>
              </a:rPr>
              <a:t> право?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Конституційний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Суд </a:t>
            </a:r>
            <a:r>
              <a:rPr lang="ru-RU" dirty="0" err="1">
                <a:latin typeface="Times New Roman"/>
                <a:ea typeface="Times New Roman"/>
              </a:rPr>
              <a:t>України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використовує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стандарти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Верховний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Суд </a:t>
            </a:r>
            <a:r>
              <a:rPr lang="ru-RU" dirty="0" err="1">
                <a:latin typeface="Times New Roman"/>
                <a:ea typeface="Times New Roman"/>
              </a:rPr>
              <a:t>посилається</a:t>
            </a:r>
            <a:r>
              <a:rPr lang="ru-RU" dirty="0">
                <a:latin typeface="Times New Roman"/>
                <a:ea typeface="Times New Roman"/>
              </a:rPr>
              <a:t> на практику ЄСПЛ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Адміністративні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суди </a:t>
            </a:r>
            <a:r>
              <a:rPr lang="ru-RU" dirty="0" err="1">
                <a:latin typeface="Times New Roman"/>
                <a:ea typeface="Times New Roman"/>
              </a:rPr>
              <a:t>враховують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міжнародні</a:t>
            </a:r>
            <a:r>
              <a:rPr lang="ru-RU" dirty="0">
                <a:latin typeface="Times New Roman"/>
                <a:ea typeface="Times New Roman"/>
              </a:rPr>
              <a:t> договори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</a:rPr>
              <a:t>Приклад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> Справа «</a:t>
            </a:r>
            <a:r>
              <a:rPr lang="ru-RU" dirty="0" err="1">
                <a:latin typeface="Times New Roman"/>
                <a:ea typeface="Times New Roman"/>
              </a:rPr>
              <a:t>Захаркін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проти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України</a:t>
            </a:r>
            <a:r>
              <a:rPr lang="ru-RU" dirty="0">
                <a:latin typeface="Times New Roman"/>
                <a:ea typeface="Times New Roman"/>
              </a:rPr>
              <a:t>» – суд </a:t>
            </a:r>
            <a:r>
              <a:rPr lang="ru-RU" dirty="0" err="1">
                <a:latin typeface="Times New Roman"/>
                <a:ea typeface="Times New Roman"/>
              </a:rPr>
              <a:t>визнав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порушення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Конвенції</a:t>
            </a:r>
            <a:r>
              <a:rPr lang="ru-RU" dirty="0">
                <a:latin typeface="Times New Roman"/>
                <a:ea typeface="Times New Roman"/>
              </a:rPr>
              <a:t> про права </a:t>
            </a:r>
            <a:r>
              <a:rPr lang="ru-RU" dirty="0" err="1">
                <a:latin typeface="Times New Roman"/>
                <a:ea typeface="Times New Roman"/>
              </a:rPr>
              <a:t>людини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678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/>
                <a:ea typeface="Times New Roman"/>
              </a:rPr>
              <a:t>Проблеми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імплементації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міжнародного</a:t>
            </a:r>
            <a:r>
              <a:rPr lang="ru-RU" b="1" dirty="0">
                <a:latin typeface="Times New Roman"/>
                <a:ea typeface="Times New Roman"/>
              </a:rPr>
              <a:t> права в </a:t>
            </a:r>
            <a:r>
              <a:rPr lang="ru-RU" b="1" dirty="0" err="1" smtClean="0">
                <a:latin typeface="Times New Roman"/>
                <a:ea typeface="Times New Roman"/>
              </a:rPr>
              <a:t>Україні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err="1">
                <a:latin typeface="Times New Roman"/>
                <a:ea typeface="Times New Roman"/>
              </a:rPr>
              <a:t>Основні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труднощі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Невідповідність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законодавства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міжнародним</a:t>
            </a:r>
            <a:r>
              <a:rPr lang="ru-RU" dirty="0">
                <a:latin typeface="Times New Roman"/>
                <a:ea typeface="Times New Roman"/>
              </a:rPr>
              <a:t> стандартам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Брак </a:t>
            </a:r>
            <a:r>
              <a:rPr lang="ru-RU" dirty="0" err="1">
                <a:latin typeface="Times New Roman"/>
                <a:ea typeface="Times New Roman"/>
              </a:rPr>
              <a:t>механізмів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реалізації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норм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Відсутність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ефективного</a:t>
            </a:r>
            <a:r>
              <a:rPr lang="ru-RU" dirty="0">
                <a:latin typeface="Times New Roman"/>
                <a:ea typeface="Times New Roman"/>
              </a:rPr>
              <a:t> контролю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</a:rPr>
              <a:t>Приклад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Ратифікація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Стамбульської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конвенції</a:t>
            </a:r>
            <a:r>
              <a:rPr lang="ru-RU" dirty="0">
                <a:latin typeface="Times New Roman"/>
                <a:ea typeface="Times New Roman"/>
              </a:rPr>
              <a:t> (2022) </a:t>
            </a:r>
            <a:r>
              <a:rPr lang="ru-RU" dirty="0" err="1">
                <a:latin typeface="Times New Roman"/>
                <a:ea typeface="Times New Roman"/>
              </a:rPr>
              <a:t>відкладалася</a:t>
            </a:r>
            <a:r>
              <a:rPr lang="ru-RU" dirty="0">
                <a:latin typeface="Times New Roman"/>
                <a:ea typeface="Times New Roman"/>
              </a:rPr>
              <a:t> через </a:t>
            </a:r>
            <a:r>
              <a:rPr lang="ru-RU" dirty="0" err="1">
                <a:latin typeface="Times New Roman"/>
                <a:ea typeface="Times New Roman"/>
              </a:rPr>
              <a:t>суспільні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суперечки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6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0" dirty="0" err="1">
                <a:latin typeface="Times New Roman"/>
                <a:ea typeface="Times New Roman"/>
              </a:rPr>
              <a:t>Висновки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err="1">
                <a:latin typeface="Times New Roman"/>
                <a:ea typeface="Times New Roman"/>
              </a:rPr>
              <a:t>Україна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використовує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змішаний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підхід</a:t>
            </a:r>
            <a:r>
              <a:rPr lang="ru-RU" dirty="0">
                <a:latin typeface="Times New Roman"/>
                <a:ea typeface="Times New Roman"/>
              </a:rPr>
              <a:t> до </a:t>
            </a:r>
            <a:r>
              <a:rPr lang="ru-RU" dirty="0" err="1">
                <a:latin typeface="Times New Roman"/>
                <a:ea typeface="Times New Roman"/>
              </a:rPr>
              <a:t>співвідношення</a:t>
            </a:r>
            <a:r>
              <a:rPr lang="ru-RU" dirty="0">
                <a:latin typeface="Times New Roman"/>
                <a:ea typeface="Times New Roman"/>
              </a:rPr>
              <a:t> права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>
                <a:latin typeface="MS Gothic"/>
                <a:ea typeface="Times New Roman"/>
              </a:rPr>
              <a:t>М</a:t>
            </a:r>
            <a:r>
              <a:rPr lang="ru-RU" b="1" dirty="0" err="1" smtClean="0">
                <a:latin typeface="Times New Roman"/>
                <a:ea typeface="Times New Roman"/>
              </a:rPr>
              <a:t>іжнародне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право </a:t>
            </a:r>
            <a:r>
              <a:rPr lang="ru-RU" b="1" dirty="0" err="1">
                <a:latin typeface="Times New Roman"/>
                <a:ea typeface="Times New Roman"/>
              </a:rPr>
              <a:t>має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пріоритет</a:t>
            </a:r>
            <a:r>
              <a:rPr lang="ru-RU" dirty="0">
                <a:latin typeface="Times New Roman"/>
                <a:ea typeface="Times New Roman"/>
              </a:rPr>
              <a:t>, але не над </a:t>
            </a:r>
            <a:r>
              <a:rPr lang="ru-RU" dirty="0" err="1">
                <a:latin typeface="Times New Roman"/>
                <a:ea typeface="Times New Roman"/>
              </a:rPr>
              <a:t>Конституцією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err="1" smtClean="0">
                <a:latin typeface="Times New Roman"/>
                <a:ea typeface="Times New Roman"/>
              </a:rPr>
              <a:t>Ефективна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імплементація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залежить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від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політичної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волі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smtClean="0">
                <a:latin typeface="Times New Roman"/>
                <a:ea typeface="Times New Roman"/>
              </a:rPr>
              <a:t>Ключове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питання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> Як </a:t>
            </a:r>
            <a:r>
              <a:rPr lang="ru-RU" dirty="0" err="1">
                <a:latin typeface="Times New Roman"/>
                <a:ea typeface="Times New Roman"/>
              </a:rPr>
              <a:t>забезпечити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належне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виконання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зобов’язань</a:t>
            </a:r>
            <a:r>
              <a:rPr lang="ru-RU" dirty="0">
                <a:latin typeface="Times New Roman"/>
                <a:ea typeface="Times New Roman"/>
              </a:rPr>
              <a:t>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519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План </a:t>
            </a:r>
            <a:r>
              <a:rPr lang="ru-RU" b="1" dirty="0" err="1" smtClean="0">
                <a:latin typeface="Times New Roman"/>
                <a:ea typeface="Times New Roman"/>
              </a:rPr>
              <a:t>лекції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 err="1">
                <a:latin typeface="Times New Roman"/>
                <a:ea typeface="Times New Roman"/>
              </a:rPr>
              <a:t>Теорії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співвідношення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міжнародного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публічного</a:t>
            </a:r>
            <a:r>
              <a:rPr lang="ru-RU" b="1" dirty="0">
                <a:latin typeface="Times New Roman"/>
                <a:ea typeface="Times New Roman"/>
              </a:rPr>
              <a:t> права і </a:t>
            </a:r>
            <a:r>
              <a:rPr lang="ru-RU" b="1" dirty="0" err="1">
                <a:latin typeface="Times New Roman"/>
                <a:ea typeface="Times New Roman"/>
              </a:rPr>
              <a:t>національного</a:t>
            </a:r>
            <a:r>
              <a:rPr lang="ru-RU" b="1" dirty="0">
                <a:latin typeface="Times New Roman"/>
                <a:ea typeface="Times New Roman"/>
              </a:rPr>
              <a:t> права</a:t>
            </a:r>
            <a:endParaRPr lang="ru-RU" dirty="0">
              <a:latin typeface="Times New Roman"/>
              <a:ea typeface="Times New Roman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 err="1">
                <a:latin typeface="Times New Roman"/>
                <a:ea typeface="Times New Roman"/>
              </a:rPr>
              <a:t>Взаємовплив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міжнародного</a:t>
            </a:r>
            <a:r>
              <a:rPr lang="ru-RU" b="1" dirty="0">
                <a:latin typeface="Times New Roman"/>
                <a:ea typeface="Times New Roman"/>
              </a:rPr>
              <a:t> і </a:t>
            </a:r>
            <a:r>
              <a:rPr lang="ru-RU" b="1" dirty="0" err="1">
                <a:latin typeface="Times New Roman"/>
                <a:ea typeface="Times New Roman"/>
              </a:rPr>
              <a:t>національного</a:t>
            </a:r>
            <a:r>
              <a:rPr lang="ru-RU" b="1" dirty="0">
                <a:latin typeface="Times New Roman"/>
                <a:ea typeface="Times New Roman"/>
              </a:rPr>
              <a:t> права. </a:t>
            </a:r>
            <a:r>
              <a:rPr lang="ru-RU" b="1" dirty="0" err="1">
                <a:latin typeface="Times New Roman"/>
                <a:ea typeface="Times New Roman"/>
              </a:rPr>
              <a:t>Імплементація</a:t>
            </a:r>
            <a:r>
              <a:rPr lang="ru-RU" b="1" dirty="0">
                <a:latin typeface="Times New Roman"/>
                <a:ea typeface="Times New Roman"/>
              </a:rPr>
              <a:t> норм </a:t>
            </a:r>
            <a:r>
              <a:rPr lang="ru-RU" b="1" dirty="0" err="1">
                <a:latin typeface="Times New Roman"/>
                <a:ea typeface="Times New Roman"/>
              </a:rPr>
              <a:t>міжнародного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публічного</a:t>
            </a:r>
            <a:r>
              <a:rPr lang="ru-RU" b="1" dirty="0">
                <a:latin typeface="Times New Roman"/>
                <a:ea typeface="Times New Roman"/>
              </a:rPr>
              <a:t> права</a:t>
            </a:r>
            <a:endParaRPr lang="ru-RU" dirty="0">
              <a:latin typeface="Times New Roman"/>
              <a:ea typeface="Times New Roman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 err="1">
                <a:latin typeface="Times New Roman"/>
                <a:ea typeface="Times New Roman"/>
              </a:rPr>
              <a:t>Законодавство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України</a:t>
            </a:r>
            <a:r>
              <a:rPr lang="ru-RU" b="1" dirty="0">
                <a:latin typeface="Times New Roman"/>
                <a:ea typeface="Times New Roman"/>
              </a:rPr>
              <a:t> про </a:t>
            </a:r>
            <a:r>
              <a:rPr lang="ru-RU" b="1" dirty="0" err="1">
                <a:latin typeface="Times New Roman"/>
                <a:ea typeface="Times New Roman"/>
              </a:rPr>
              <a:t>співвідношення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міжнародного</a:t>
            </a:r>
            <a:r>
              <a:rPr lang="ru-RU" b="1" dirty="0">
                <a:latin typeface="Times New Roman"/>
                <a:ea typeface="Times New Roman"/>
              </a:rPr>
              <a:t> й </a:t>
            </a:r>
            <a:r>
              <a:rPr lang="ru-RU" b="1" dirty="0" err="1">
                <a:latin typeface="Times New Roman"/>
                <a:ea typeface="Times New Roman"/>
              </a:rPr>
              <a:t>українського</a:t>
            </a:r>
            <a:r>
              <a:rPr lang="ru-RU" b="1" dirty="0">
                <a:latin typeface="Times New Roman"/>
                <a:ea typeface="Times New Roman"/>
              </a:rPr>
              <a:t> права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904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0" dirty="0" err="1">
                <a:latin typeface="Times New Roman"/>
                <a:ea typeface="Times New Roman"/>
              </a:rPr>
              <a:t>Вступ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i="1" dirty="0" smtClean="0">
                <a:latin typeface="Times New Roman"/>
                <a:ea typeface="Times New Roman"/>
              </a:rPr>
              <a:t>Проблема </a:t>
            </a:r>
            <a:r>
              <a:rPr lang="ru-RU" i="1" dirty="0" err="1">
                <a:latin typeface="Times New Roman"/>
                <a:ea typeface="Times New Roman"/>
              </a:rPr>
              <a:t>співвідношення</a:t>
            </a:r>
            <a:r>
              <a:rPr lang="ru-RU" i="1" dirty="0">
                <a:latin typeface="Times New Roman"/>
                <a:ea typeface="Times New Roman"/>
              </a:rPr>
              <a:t> </a:t>
            </a:r>
            <a:r>
              <a:rPr lang="ru-RU" i="1" dirty="0" err="1">
                <a:latin typeface="Times New Roman"/>
                <a:ea typeface="Times New Roman"/>
              </a:rPr>
              <a:t>міжнародного</a:t>
            </a:r>
            <a:r>
              <a:rPr lang="ru-RU" i="1" dirty="0">
                <a:latin typeface="Times New Roman"/>
                <a:ea typeface="Times New Roman"/>
              </a:rPr>
              <a:t> та </a:t>
            </a:r>
            <a:r>
              <a:rPr lang="ru-RU" i="1" dirty="0" err="1">
                <a:latin typeface="Times New Roman"/>
                <a:ea typeface="Times New Roman"/>
              </a:rPr>
              <a:t>національного</a:t>
            </a:r>
            <a:r>
              <a:rPr lang="ru-RU" i="1" dirty="0">
                <a:latin typeface="Times New Roman"/>
                <a:ea typeface="Times New Roman"/>
              </a:rPr>
              <a:t> права</a:t>
            </a:r>
            <a:r>
              <a:rPr lang="ru-RU" dirty="0">
                <a:latin typeface="Times New Roman"/>
                <a:ea typeface="Times New Roman"/>
              </a:rPr>
              <a:t> є </a:t>
            </a:r>
            <a:r>
              <a:rPr lang="ru-RU" dirty="0" err="1">
                <a:latin typeface="Times New Roman"/>
                <a:ea typeface="Times New Roman"/>
              </a:rPr>
              <a:t>ключовою</a:t>
            </a:r>
            <a:r>
              <a:rPr lang="ru-RU" dirty="0">
                <a:latin typeface="Times New Roman"/>
                <a:ea typeface="Times New Roman"/>
              </a:rPr>
              <a:t> для </a:t>
            </a:r>
            <a:r>
              <a:rPr lang="ru-RU" dirty="0" err="1">
                <a:latin typeface="Times New Roman"/>
                <a:ea typeface="Times New Roman"/>
              </a:rPr>
              <a:t>правозастосування</a:t>
            </a:r>
            <a:r>
              <a:rPr lang="ru-RU" dirty="0">
                <a:latin typeface="Times New Roman"/>
                <a:ea typeface="Times New Roman"/>
              </a:rPr>
              <a:t> в </a:t>
            </a:r>
            <a:r>
              <a:rPr lang="ru-RU" dirty="0" err="1">
                <a:latin typeface="Times New Roman"/>
                <a:ea typeface="Times New Roman"/>
              </a:rPr>
              <a:t>державі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 err="1" smtClean="0">
                <a:latin typeface="Times New Roman"/>
                <a:ea typeface="Times New Roman"/>
              </a:rPr>
              <a:t>Основні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питання</a:t>
            </a:r>
            <a:r>
              <a:rPr lang="ru-RU" dirty="0">
                <a:latin typeface="Times New Roman"/>
                <a:ea typeface="Times New Roman"/>
              </a:rPr>
              <a:t>: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Яке </a:t>
            </a:r>
            <a:r>
              <a:rPr lang="ru-RU" dirty="0">
                <a:latin typeface="Times New Roman"/>
                <a:ea typeface="Times New Roman"/>
              </a:rPr>
              <a:t>право </a:t>
            </a:r>
            <a:r>
              <a:rPr lang="ru-RU" dirty="0" err="1">
                <a:latin typeface="Times New Roman"/>
                <a:ea typeface="Times New Roman"/>
              </a:rPr>
              <a:t>має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пріоритет</a:t>
            </a:r>
            <a:r>
              <a:rPr lang="ru-RU" dirty="0">
                <a:latin typeface="Times New Roman"/>
                <a:ea typeface="Times New Roman"/>
              </a:rPr>
              <a:t> у </a:t>
            </a:r>
            <a:r>
              <a:rPr lang="ru-RU" dirty="0" err="1">
                <a:latin typeface="Times New Roman"/>
                <a:ea typeface="Times New Roman"/>
              </a:rPr>
              <a:t>разі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конфлікту</a:t>
            </a:r>
            <a:r>
              <a:rPr lang="ru-RU" dirty="0">
                <a:latin typeface="Times New Roman"/>
                <a:ea typeface="Times New Roman"/>
              </a:rPr>
              <a:t> норм?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Чи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може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міжнародне</a:t>
            </a:r>
            <a:r>
              <a:rPr lang="ru-RU" dirty="0">
                <a:latin typeface="Times New Roman"/>
                <a:ea typeface="Times New Roman"/>
              </a:rPr>
              <a:t> право </a:t>
            </a:r>
            <a:r>
              <a:rPr lang="ru-RU" dirty="0" err="1">
                <a:latin typeface="Times New Roman"/>
                <a:ea typeface="Times New Roman"/>
              </a:rPr>
              <a:t>діяти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безпосередньо</a:t>
            </a:r>
            <a:r>
              <a:rPr lang="ru-RU" dirty="0">
                <a:latin typeface="Times New Roman"/>
                <a:ea typeface="Times New Roman"/>
              </a:rPr>
              <a:t> в </a:t>
            </a:r>
            <a:r>
              <a:rPr lang="ru-RU" dirty="0" err="1">
                <a:latin typeface="Times New Roman"/>
                <a:ea typeface="Times New Roman"/>
              </a:rPr>
              <a:t>державі</a:t>
            </a:r>
            <a:r>
              <a:rPr lang="ru-RU" dirty="0">
                <a:latin typeface="Times New Roman"/>
                <a:ea typeface="Times New Roman"/>
              </a:rPr>
              <a:t>?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Як </a:t>
            </a:r>
            <a:r>
              <a:rPr lang="ru-RU" dirty="0" err="1">
                <a:latin typeface="Times New Roman"/>
                <a:ea typeface="Times New Roman"/>
              </a:rPr>
              <a:t>імплементуються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норми</a:t>
            </a:r>
            <a:r>
              <a:rPr lang="ru-RU" dirty="0">
                <a:latin typeface="Times New Roman"/>
                <a:ea typeface="Times New Roman"/>
              </a:rPr>
              <a:t>?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</a:rPr>
              <a:t>Приклад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Рішення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Конституційного</a:t>
            </a:r>
            <a:r>
              <a:rPr lang="ru-RU" dirty="0">
                <a:latin typeface="Times New Roman"/>
                <a:ea typeface="Times New Roman"/>
              </a:rPr>
              <a:t> Суду </a:t>
            </a:r>
            <a:r>
              <a:rPr lang="ru-RU" dirty="0" err="1">
                <a:latin typeface="Times New Roman"/>
                <a:ea typeface="Times New Roman"/>
              </a:rPr>
              <a:t>України</a:t>
            </a:r>
            <a:r>
              <a:rPr lang="ru-RU" dirty="0">
                <a:latin typeface="Times New Roman"/>
                <a:ea typeface="Times New Roman"/>
              </a:rPr>
              <a:t> часто </a:t>
            </a:r>
            <a:r>
              <a:rPr lang="ru-RU" dirty="0" err="1">
                <a:latin typeface="Times New Roman"/>
                <a:ea typeface="Times New Roman"/>
              </a:rPr>
              <a:t>ґрунтуються</a:t>
            </a:r>
            <a:r>
              <a:rPr lang="ru-RU" dirty="0">
                <a:latin typeface="Times New Roman"/>
                <a:ea typeface="Times New Roman"/>
              </a:rPr>
              <a:t> на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договорах.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287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b="1" kern="0" dirty="0" err="1">
                <a:latin typeface="Times New Roman"/>
                <a:ea typeface="Times New Roman"/>
              </a:rPr>
              <a:t>Основні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теорії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співвідношення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міжнародного</a:t>
            </a:r>
            <a:r>
              <a:rPr lang="ru-RU" b="1" kern="0" dirty="0">
                <a:latin typeface="Times New Roman"/>
                <a:ea typeface="Times New Roman"/>
              </a:rPr>
              <a:t> та </a:t>
            </a:r>
            <a:r>
              <a:rPr lang="ru-RU" b="1" kern="0" dirty="0" err="1">
                <a:latin typeface="Times New Roman"/>
                <a:ea typeface="Times New Roman"/>
              </a:rPr>
              <a:t>національного</a:t>
            </a:r>
            <a:r>
              <a:rPr lang="ru-RU" b="1" kern="0" dirty="0">
                <a:latin typeface="Times New Roman"/>
                <a:ea typeface="Times New Roman"/>
              </a:rPr>
              <a:t> 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err="1">
                <a:latin typeface="Times New Roman"/>
                <a:ea typeface="Times New Roman"/>
              </a:rPr>
              <a:t>Дуалістична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теорія</a:t>
            </a:r>
            <a:r>
              <a:rPr lang="ru-RU" dirty="0">
                <a:latin typeface="Times New Roman"/>
                <a:ea typeface="Times New Roman"/>
              </a:rPr>
              <a:t> – </a:t>
            </a:r>
            <a:r>
              <a:rPr lang="ru-RU" dirty="0" err="1">
                <a:latin typeface="Times New Roman"/>
                <a:ea typeface="Times New Roman"/>
              </a:rPr>
              <a:t>міжнародне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національне</a:t>
            </a:r>
            <a:r>
              <a:rPr lang="ru-RU" dirty="0">
                <a:latin typeface="Times New Roman"/>
                <a:ea typeface="Times New Roman"/>
              </a:rPr>
              <a:t> право </a:t>
            </a:r>
            <a:r>
              <a:rPr lang="ru-RU" dirty="0" err="1">
                <a:latin typeface="Times New Roman"/>
                <a:ea typeface="Times New Roman"/>
              </a:rPr>
              <a:t>існують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окремо</a:t>
            </a:r>
            <a:r>
              <a:rPr lang="ru-RU" dirty="0">
                <a:latin typeface="Times New Roman"/>
                <a:ea typeface="Times New Roman"/>
              </a:rPr>
              <a:t>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err="1" smtClean="0">
                <a:latin typeface="Times New Roman"/>
                <a:ea typeface="Times New Roman"/>
              </a:rPr>
              <a:t>Моністична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теорія</a:t>
            </a:r>
            <a:r>
              <a:rPr lang="ru-RU" dirty="0">
                <a:latin typeface="Times New Roman"/>
                <a:ea typeface="Times New Roman"/>
              </a:rPr>
              <a:t> – </a:t>
            </a:r>
            <a:r>
              <a:rPr lang="ru-RU" dirty="0" err="1">
                <a:latin typeface="Times New Roman"/>
                <a:ea typeface="Times New Roman"/>
              </a:rPr>
              <a:t>міжнародне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національне</a:t>
            </a:r>
            <a:r>
              <a:rPr lang="ru-RU" dirty="0">
                <a:latin typeface="Times New Roman"/>
                <a:ea typeface="Times New Roman"/>
              </a:rPr>
              <a:t> право є </a:t>
            </a:r>
            <a:r>
              <a:rPr lang="ru-RU" dirty="0" err="1">
                <a:latin typeface="Times New Roman"/>
                <a:ea typeface="Times New Roman"/>
              </a:rPr>
              <a:t>єдиною</a:t>
            </a:r>
            <a:r>
              <a:rPr lang="ru-RU" dirty="0">
                <a:latin typeface="Times New Roman"/>
                <a:ea typeface="Times New Roman"/>
              </a:rPr>
              <a:t> системою.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err="1" smtClean="0">
                <a:latin typeface="Times New Roman"/>
                <a:ea typeface="Times New Roman"/>
              </a:rPr>
              <a:t>Теорія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координації</a:t>
            </a:r>
            <a:r>
              <a:rPr lang="ru-RU" dirty="0">
                <a:latin typeface="Times New Roman"/>
                <a:ea typeface="Times New Roman"/>
              </a:rPr>
              <a:t> – баланс </a:t>
            </a:r>
            <a:r>
              <a:rPr lang="ru-RU" dirty="0" err="1">
                <a:latin typeface="Times New Roman"/>
                <a:ea typeface="Times New Roman"/>
              </a:rPr>
              <a:t>між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дуалізмом</a:t>
            </a:r>
            <a:r>
              <a:rPr lang="ru-RU" dirty="0">
                <a:latin typeface="Times New Roman"/>
                <a:ea typeface="Times New Roman"/>
              </a:rPr>
              <a:t> і </a:t>
            </a:r>
            <a:r>
              <a:rPr lang="ru-RU" dirty="0" err="1" smtClean="0">
                <a:latin typeface="Times New Roman"/>
                <a:ea typeface="Times New Roman"/>
              </a:rPr>
              <a:t>монізмом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</a:rPr>
              <a:t>Приклад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Україна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дотримується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змішаного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підходу</a:t>
            </a:r>
            <a:r>
              <a:rPr lang="ru-RU" dirty="0">
                <a:latin typeface="Times New Roman"/>
                <a:ea typeface="Times New Roman"/>
              </a:rPr>
              <a:t> (ст. 9 </a:t>
            </a:r>
            <a:r>
              <a:rPr lang="ru-RU" dirty="0" err="1">
                <a:latin typeface="Times New Roman"/>
                <a:ea typeface="Times New Roman"/>
              </a:rPr>
              <a:t>Конституції</a:t>
            </a:r>
            <a:r>
              <a:rPr lang="ru-RU" dirty="0">
                <a:latin typeface="Times New Roman"/>
                <a:ea typeface="Times New Roman"/>
              </a:rPr>
              <a:t>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434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0" dirty="0" err="1">
                <a:latin typeface="Times New Roman"/>
                <a:ea typeface="Times New Roman"/>
              </a:rPr>
              <a:t>Дуалістична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теорія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 err="1">
                <a:latin typeface="Times New Roman"/>
                <a:ea typeface="Times New Roman"/>
              </a:rPr>
              <a:t>Основні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положення</a:t>
            </a:r>
            <a:r>
              <a:rPr lang="ru-RU" dirty="0">
                <a:latin typeface="Times New Roman"/>
                <a:ea typeface="Times New Roman"/>
              </a:rPr>
              <a:t>: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Міжнародне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та </a:t>
            </a:r>
            <a:r>
              <a:rPr lang="ru-RU" dirty="0" err="1">
                <a:latin typeface="Times New Roman"/>
                <a:ea typeface="Times New Roman"/>
              </a:rPr>
              <a:t>національне</a:t>
            </a:r>
            <a:r>
              <a:rPr lang="ru-RU" dirty="0">
                <a:latin typeface="Times New Roman"/>
                <a:ea typeface="Times New Roman"/>
              </a:rPr>
              <a:t> право – </a:t>
            </a:r>
            <a:r>
              <a:rPr lang="ru-RU" b="1" dirty="0" err="1">
                <a:latin typeface="Times New Roman"/>
                <a:ea typeface="Times New Roman"/>
              </a:rPr>
              <a:t>різні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системи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Для </a:t>
            </a:r>
            <a:r>
              <a:rPr lang="ru-RU" dirty="0" err="1">
                <a:latin typeface="Times New Roman"/>
                <a:ea typeface="Times New Roman"/>
              </a:rPr>
              <a:t>застосування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норм </a:t>
            </a:r>
            <a:r>
              <a:rPr lang="ru-RU" dirty="0" err="1">
                <a:latin typeface="Times New Roman"/>
                <a:ea typeface="Times New Roman"/>
              </a:rPr>
              <a:t>потрібно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перетворення</a:t>
            </a:r>
            <a:r>
              <a:rPr lang="ru-RU" dirty="0">
                <a:latin typeface="Times New Roman"/>
                <a:ea typeface="Times New Roman"/>
              </a:rPr>
              <a:t> в </a:t>
            </a:r>
            <a:r>
              <a:rPr lang="ru-RU" dirty="0" err="1">
                <a:latin typeface="Times New Roman"/>
                <a:ea typeface="Times New Roman"/>
              </a:rPr>
              <a:t>національне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законодавство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err="1" smtClean="0">
                <a:latin typeface="Times New Roman"/>
                <a:ea typeface="Times New Roman"/>
              </a:rPr>
              <a:t>Конфлікти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вирішуються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національними</a:t>
            </a:r>
            <a:r>
              <a:rPr lang="ru-RU" b="1" dirty="0">
                <a:latin typeface="Times New Roman"/>
                <a:ea typeface="Times New Roman"/>
              </a:rPr>
              <a:t> судами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</a:rPr>
              <a:t>Приклад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У </a:t>
            </a:r>
            <a:r>
              <a:rPr lang="ru-RU" dirty="0" err="1">
                <a:latin typeface="Times New Roman"/>
                <a:ea typeface="Times New Roman"/>
              </a:rPr>
              <a:t>Великобританії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міжнародний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договір</a:t>
            </a:r>
            <a:r>
              <a:rPr lang="ru-RU" dirty="0">
                <a:latin typeface="Times New Roman"/>
                <a:ea typeface="Times New Roman"/>
              </a:rPr>
              <a:t> не є </a:t>
            </a:r>
            <a:r>
              <a:rPr lang="ru-RU" dirty="0" err="1">
                <a:latin typeface="Times New Roman"/>
                <a:ea typeface="Times New Roman"/>
              </a:rPr>
              <a:t>частиною</a:t>
            </a:r>
            <a:r>
              <a:rPr lang="ru-RU" dirty="0">
                <a:latin typeface="Times New Roman"/>
                <a:ea typeface="Times New Roman"/>
              </a:rPr>
              <a:t> права без </a:t>
            </a:r>
            <a:r>
              <a:rPr lang="ru-RU" b="1" dirty="0" err="1">
                <a:latin typeface="Times New Roman"/>
                <a:ea typeface="Times New Roman"/>
              </a:rPr>
              <a:t>парламентського</a:t>
            </a:r>
            <a:r>
              <a:rPr lang="ru-RU" b="1" dirty="0">
                <a:latin typeface="Times New Roman"/>
                <a:ea typeface="Times New Roman"/>
              </a:rPr>
              <a:t> акта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241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0" dirty="0" err="1">
                <a:latin typeface="Times New Roman"/>
                <a:ea typeface="Times New Roman"/>
              </a:rPr>
              <a:t>Моністична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теорія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Два </a:t>
            </a:r>
            <a:r>
              <a:rPr lang="ru-RU" b="1" dirty="0" err="1">
                <a:latin typeface="Times New Roman"/>
                <a:ea typeface="Times New Roman"/>
              </a:rPr>
              <a:t>варіанти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монізму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endParaRPr lang="ru-RU" dirty="0">
              <a:latin typeface="Times New Roman"/>
              <a:ea typeface="Times New Roman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</a:rPr>
              <a:t>Примат </a:t>
            </a:r>
            <a:r>
              <a:rPr lang="ru-RU" b="1" dirty="0" err="1">
                <a:latin typeface="Times New Roman"/>
                <a:ea typeface="Times New Roman"/>
              </a:rPr>
              <a:t>міжнародного</a:t>
            </a:r>
            <a:r>
              <a:rPr lang="ru-RU" b="1" dirty="0">
                <a:latin typeface="Times New Roman"/>
                <a:ea typeface="Times New Roman"/>
              </a:rPr>
              <a:t> права</a:t>
            </a:r>
            <a:r>
              <a:rPr lang="ru-RU" dirty="0">
                <a:latin typeface="Times New Roman"/>
                <a:ea typeface="Times New Roman"/>
              </a:rPr>
              <a:t>: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Міжнародне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право </a:t>
            </a:r>
            <a:r>
              <a:rPr lang="ru-RU" dirty="0" err="1">
                <a:latin typeface="Times New Roman"/>
                <a:ea typeface="Times New Roman"/>
              </a:rPr>
              <a:t>має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вищу</a:t>
            </a:r>
            <a:r>
              <a:rPr lang="ru-RU" b="1" dirty="0">
                <a:latin typeface="Times New Roman"/>
                <a:ea typeface="Times New Roman"/>
              </a:rPr>
              <a:t> силу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Держави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не </a:t>
            </a:r>
            <a:r>
              <a:rPr lang="ru-RU" dirty="0" err="1">
                <a:latin typeface="Times New Roman"/>
                <a:ea typeface="Times New Roman"/>
              </a:rPr>
              <a:t>можуть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ухвалювати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закони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що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суперечать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міжнародним</a:t>
            </a:r>
            <a:r>
              <a:rPr lang="ru-RU" dirty="0">
                <a:latin typeface="Times New Roman"/>
                <a:ea typeface="Times New Roman"/>
              </a:rPr>
              <a:t> нормам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smtClean="0">
                <a:latin typeface="Times New Roman"/>
                <a:ea typeface="Times New Roman"/>
              </a:rPr>
              <a:t>Приклад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Конституція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Нідерландів</a:t>
            </a:r>
            <a:r>
              <a:rPr lang="ru-RU" dirty="0">
                <a:latin typeface="Times New Roman"/>
                <a:ea typeface="Times New Roman"/>
              </a:rPr>
              <a:t> (ст. 94) – </a:t>
            </a:r>
            <a:r>
              <a:rPr lang="ru-RU" dirty="0" err="1">
                <a:latin typeface="Times New Roman"/>
                <a:ea typeface="Times New Roman"/>
              </a:rPr>
              <a:t>міжнародні</a:t>
            </a:r>
            <a:r>
              <a:rPr lang="ru-RU" dirty="0">
                <a:latin typeface="Times New Roman"/>
                <a:ea typeface="Times New Roman"/>
              </a:rPr>
              <a:t> договори </a:t>
            </a:r>
            <a:r>
              <a:rPr lang="ru-RU" dirty="0" err="1">
                <a:latin typeface="Times New Roman"/>
                <a:ea typeface="Times New Roman"/>
              </a:rPr>
              <a:t>мають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пріоритет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kern="0" dirty="0" smtClean="0">
                <a:latin typeface="Times New Roman"/>
                <a:ea typeface="Times New Roman"/>
              </a:rPr>
              <a:t>2. Примат </a:t>
            </a:r>
            <a:r>
              <a:rPr lang="ru-RU" b="1" kern="0" dirty="0" err="1">
                <a:latin typeface="Times New Roman"/>
                <a:ea typeface="Times New Roman"/>
              </a:rPr>
              <a:t>національного</a:t>
            </a:r>
            <a:r>
              <a:rPr lang="ru-RU" b="1" kern="0" dirty="0">
                <a:latin typeface="Times New Roman"/>
                <a:ea typeface="Times New Roman"/>
              </a:rPr>
              <a:t> права</a:t>
            </a:r>
            <a:r>
              <a:rPr lang="ru-RU" kern="0" dirty="0">
                <a:latin typeface="Times New Roman"/>
                <a:ea typeface="Times New Roman"/>
              </a:rPr>
              <a:t>:</a:t>
            </a:r>
            <a:br>
              <a:rPr lang="ru-RU" kern="0" dirty="0">
                <a:latin typeface="Times New Roman"/>
                <a:ea typeface="Times New Roman"/>
              </a:rPr>
            </a:br>
            <a:r>
              <a:rPr lang="ru-RU" kern="0" dirty="0" smtClean="0">
                <a:latin typeface="Times New Roman"/>
                <a:ea typeface="Times New Roman"/>
              </a:rPr>
              <a:t>Держава </a:t>
            </a:r>
            <a:r>
              <a:rPr lang="ru-RU" kern="0" dirty="0" err="1">
                <a:latin typeface="Times New Roman"/>
                <a:ea typeface="Times New Roman"/>
              </a:rPr>
              <a:t>вирішує</a:t>
            </a:r>
            <a:r>
              <a:rPr lang="ru-RU" kern="0" dirty="0">
                <a:latin typeface="Times New Roman"/>
                <a:ea typeface="Times New Roman"/>
              </a:rPr>
              <a:t>, </a:t>
            </a:r>
            <a:r>
              <a:rPr lang="ru-RU" kern="0" dirty="0" err="1">
                <a:latin typeface="Times New Roman"/>
                <a:ea typeface="Times New Roman"/>
              </a:rPr>
              <a:t>які</a:t>
            </a:r>
            <a:r>
              <a:rPr lang="ru-RU" kern="0" dirty="0">
                <a:latin typeface="Times New Roman"/>
                <a:ea typeface="Times New Roman"/>
              </a:rPr>
              <a:t> </a:t>
            </a:r>
            <a:r>
              <a:rPr lang="ru-RU" kern="0" dirty="0" err="1">
                <a:latin typeface="Times New Roman"/>
                <a:ea typeface="Times New Roman"/>
              </a:rPr>
              <a:t>міжнародні</a:t>
            </a:r>
            <a:r>
              <a:rPr lang="ru-RU" kern="0" dirty="0">
                <a:latin typeface="Times New Roman"/>
                <a:ea typeface="Times New Roman"/>
              </a:rPr>
              <a:t> </a:t>
            </a:r>
            <a:r>
              <a:rPr lang="ru-RU" kern="0" dirty="0" err="1">
                <a:latin typeface="Times New Roman"/>
                <a:ea typeface="Times New Roman"/>
              </a:rPr>
              <a:t>норми</a:t>
            </a:r>
            <a:r>
              <a:rPr lang="ru-RU" kern="0" dirty="0">
                <a:latin typeface="Times New Roman"/>
                <a:ea typeface="Times New Roman"/>
              </a:rPr>
              <a:t> </a:t>
            </a:r>
            <a:r>
              <a:rPr lang="ru-RU" kern="0" dirty="0" err="1">
                <a:latin typeface="Times New Roman"/>
                <a:ea typeface="Times New Roman"/>
              </a:rPr>
              <a:t>виконувати</a:t>
            </a:r>
            <a:r>
              <a:rPr lang="ru-RU" kern="0" dirty="0">
                <a:latin typeface="Times New Roman"/>
                <a:ea typeface="Times New Roman"/>
              </a:rPr>
              <a:t/>
            </a:r>
            <a:br>
              <a:rPr lang="ru-RU" kern="0" dirty="0">
                <a:latin typeface="Times New Roman"/>
                <a:ea typeface="Times New Roman"/>
              </a:rPr>
            </a:br>
            <a:r>
              <a:rPr lang="ru-RU" b="1" kern="0" dirty="0" smtClean="0">
                <a:latin typeface="Times New Roman"/>
                <a:ea typeface="Times New Roman"/>
              </a:rPr>
              <a:t>Приклад</a:t>
            </a:r>
            <a:r>
              <a:rPr lang="ru-RU" b="1" kern="0" dirty="0">
                <a:latin typeface="Times New Roman"/>
                <a:ea typeface="Times New Roman"/>
              </a:rPr>
              <a:t>:</a:t>
            </a:r>
            <a:r>
              <a:rPr lang="ru-RU" kern="0" dirty="0">
                <a:latin typeface="Times New Roman"/>
                <a:ea typeface="Times New Roman"/>
              </a:rPr>
              <a:t> США – </a:t>
            </a:r>
            <a:r>
              <a:rPr lang="ru-RU" kern="0" dirty="0" err="1">
                <a:latin typeface="Times New Roman"/>
                <a:ea typeface="Times New Roman"/>
              </a:rPr>
              <a:t>міжнародні</a:t>
            </a:r>
            <a:r>
              <a:rPr lang="ru-RU" kern="0" dirty="0">
                <a:latin typeface="Times New Roman"/>
                <a:ea typeface="Times New Roman"/>
              </a:rPr>
              <a:t> договори </a:t>
            </a:r>
            <a:r>
              <a:rPr lang="ru-RU" kern="0" dirty="0" err="1">
                <a:latin typeface="Times New Roman"/>
                <a:ea typeface="Times New Roman"/>
              </a:rPr>
              <a:t>мають</a:t>
            </a:r>
            <a:r>
              <a:rPr lang="ru-RU" kern="0" dirty="0">
                <a:latin typeface="Times New Roman"/>
                <a:ea typeface="Times New Roman"/>
              </a:rPr>
              <a:t> силу </a:t>
            </a:r>
            <a:r>
              <a:rPr lang="ru-RU" b="1" kern="0" dirty="0">
                <a:latin typeface="Times New Roman"/>
                <a:ea typeface="Times New Roman"/>
              </a:rPr>
              <a:t>федерального закону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291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0" dirty="0" err="1">
                <a:latin typeface="Times New Roman"/>
                <a:ea typeface="Times New Roman"/>
              </a:rPr>
              <a:t>Теорія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координації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>
                <a:latin typeface="Times New Roman"/>
                <a:ea typeface="Times New Roman"/>
              </a:rPr>
              <a:t>Основні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положення</a:t>
            </a:r>
            <a:r>
              <a:rPr lang="ru-RU" dirty="0">
                <a:latin typeface="Times New Roman"/>
                <a:ea typeface="Times New Roman"/>
              </a:rPr>
              <a:t>: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err="1" smtClean="0">
                <a:latin typeface="Times New Roman"/>
                <a:ea typeface="Times New Roman"/>
              </a:rPr>
              <a:t>Національне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та </a:t>
            </a:r>
            <a:r>
              <a:rPr lang="ru-RU" b="1" dirty="0" err="1">
                <a:latin typeface="Times New Roman"/>
                <a:ea typeface="Times New Roman"/>
              </a:rPr>
              <a:t>міжнародне</a:t>
            </a:r>
            <a:r>
              <a:rPr lang="ru-RU" b="1" dirty="0">
                <a:latin typeface="Times New Roman"/>
                <a:ea typeface="Times New Roman"/>
              </a:rPr>
              <a:t> право – </a:t>
            </a:r>
            <a:r>
              <a:rPr lang="ru-RU" b="1" dirty="0" err="1">
                <a:latin typeface="Times New Roman"/>
                <a:ea typeface="Times New Roman"/>
              </a:rPr>
              <a:t>автономні</a:t>
            </a:r>
            <a:r>
              <a:rPr lang="ru-RU" b="1" dirty="0">
                <a:latin typeface="Times New Roman"/>
                <a:ea typeface="Times New Roman"/>
              </a:rPr>
              <a:t>, але </a:t>
            </a:r>
            <a:r>
              <a:rPr lang="ru-RU" b="1" dirty="0" err="1">
                <a:latin typeface="Times New Roman"/>
                <a:ea typeface="Times New Roman"/>
              </a:rPr>
              <a:t>взаємопов’язані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Міжнародне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право </a:t>
            </a:r>
            <a:r>
              <a:rPr lang="ru-RU" dirty="0" err="1">
                <a:latin typeface="Times New Roman"/>
                <a:ea typeface="Times New Roman"/>
              </a:rPr>
              <a:t>може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діяти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напряму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або</a:t>
            </a:r>
            <a:r>
              <a:rPr lang="ru-RU" dirty="0">
                <a:latin typeface="Times New Roman"/>
                <a:ea typeface="Times New Roman"/>
              </a:rPr>
              <a:t> через </a:t>
            </a:r>
            <a:r>
              <a:rPr lang="ru-RU" dirty="0" err="1">
                <a:latin typeface="Times New Roman"/>
                <a:ea typeface="Times New Roman"/>
              </a:rPr>
              <a:t>імплементацію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smtClean="0">
                <a:latin typeface="Times New Roman"/>
                <a:ea typeface="Times New Roman"/>
              </a:rPr>
              <a:t>Приклад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> У </a:t>
            </a:r>
            <a:r>
              <a:rPr lang="ru-RU" dirty="0" err="1">
                <a:latin typeface="Times New Roman"/>
                <a:ea typeface="Times New Roman"/>
              </a:rPr>
              <a:t>Німеччині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міжнародне</a:t>
            </a:r>
            <a:r>
              <a:rPr lang="ru-RU" dirty="0">
                <a:latin typeface="Times New Roman"/>
                <a:ea typeface="Times New Roman"/>
              </a:rPr>
              <a:t> право </a:t>
            </a:r>
            <a:r>
              <a:rPr lang="ru-RU" dirty="0" err="1">
                <a:latin typeface="Times New Roman"/>
                <a:ea typeface="Times New Roman"/>
              </a:rPr>
              <a:t>має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пріоритет</a:t>
            </a:r>
            <a:r>
              <a:rPr lang="ru-RU" b="1" dirty="0">
                <a:latin typeface="Times New Roman"/>
                <a:ea typeface="Times New Roman"/>
              </a:rPr>
              <a:t> над законами</a:t>
            </a:r>
            <a:r>
              <a:rPr lang="ru-RU" dirty="0">
                <a:latin typeface="Times New Roman"/>
                <a:ea typeface="Times New Roman"/>
              </a:rPr>
              <a:t>, але не над </a:t>
            </a:r>
            <a:r>
              <a:rPr lang="ru-RU" dirty="0" err="1">
                <a:latin typeface="Times New Roman"/>
                <a:ea typeface="Times New Roman"/>
              </a:rPr>
              <a:t>Конституцією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2667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 err="1">
                <a:latin typeface="Times New Roman"/>
                <a:ea typeface="Times New Roman"/>
              </a:rPr>
              <a:t>Взаємовплив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міжнародного</a:t>
            </a:r>
            <a:r>
              <a:rPr lang="ru-RU" b="1" kern="0" dirty="0">
                <a:latin typeface="Times New Roman"/>
                <a:ea typeface="Times New Roman"/>
              </a:rPr>
              <a:t> та </a:t>
            </a:r>
            <a:r>
              <a:rPr lang="ru-RU" b="1" kern="0" dirty="0" err="1">
                <a:latin typeface="Times New Roman"/>
                <a:ea typeface="Times New Roman"/>
              </a:rPr>
              <a:t>національного</a:t>
            </a:r>
            <a:r>
              <a:rPr lang="ru-RU" b="1" kern="0" dirty="0">
                <a:latin typeface="Times New Roman"/>
                <a:ea typeface="Times New Roman"/>
              </a:rPr>
              <a:t> 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</a:rPr>
              <a:t>Як </a:t>
            </a:r>
            <a:r>
              <a:rPr lang="ru-RU" b="1" dirty="0" err="1">
                <a:latin typeface="Times New Roman"/>
                <a:ea typeface="Times New Roman"/>
              </a:rPr>
              <a:t>міжнародне</a:t>
            </a:r>
            <a:r>
              <a:rPr lang="ru-RU" b="1" dirty="0">
                <a:latin typeface="Times New Roman"/>
                <a:ea typeface="Times New Roman"/>
              </a:rPr>
              <a:t> право </a:t>
            </a:r>
            <a:r>
              <a:rPr lang="ru-RU" b="1" dirty="0" err="1">
                <a:latin typeface="Times New Roman"/>
                <a:ea typeface="Times New Roman"/>
              </a:rPr>
              <a:t>впливає</a:t>
            </a:r>
            <a:r>
              <a:rPr lang="ru-RU" b="1" dirty="0">
                <a:latin typeface="Times New Roman"/>
                <a:ea typeface="Times New Roman"/>
              </a:rPr>
              <a:t> на </a:t>
            </a:r>
            <a:r>
              <a:rPr lang="ru-RU" b="1" dirty="0" err="1">
                <a:latin typeface="Times New Roman"/>
                <a:ea typeface="Times New Roman"/>
              </a:rPr>
              <a:t>національне</a:t>
            </a:r>
            <a:r>
              <a:rPr lang="ru-RU" b="1" dirty="0">
                <a:latin typeface="Times New Roman"/>
                <a:ea typeface="Times New Roman"/>
              </a:rPr>
              <a:t>?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Зміни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в </a:t>
            </a:r>
            <a:r>
              <a:rPr lang="ru-RU" dirty="0" err="1">
                <a:latin typeface="Times New Roman"/>
                <a:ea typeface="Times New Roman"/>
              </a:rPr>
              <a:t>законодавстві</a:t>
            </a:r>
            <a:r>
              <a:rPr lang="ru-RU" dirty="0">
                <a:latin typeface="Times New Roman"/>
                <a:ea typeface="Times New Roman"/>
              </a:rPr>
              <a:t> для </a:t>
            </a:r>
            <a:r>
              <a:rPr lang="ru-RU" dirty="0" err="1">
                <a:latin typeface="Times New Roman"/>
                <a:ea typeface="Times New Roman"/>
              </a:rPr>
              <a:t>виконання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зобов'язань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Використання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міжнародного</a:t>
            </a:r>
            <a:r>
              <a:rPr lang="ru-RU" dirty="0">
                <a:latin typeface="Times New Roman"/>
                <a:ea typeface="Times New Roman"/>
              </a:rPr>
              <a:t> права у </a:t>
            </a:r>
            <a:r>
              <a:rPr lang="ru-RU" dirty="0" err="1">
                <a:latin typeface="Times New Roman"/>
                <a:ea typeface="Times New Roman"/>
              </a:rPr>
              <a:t>судовій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практиці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Заповнення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правових</a:t>
            </a:r>
            <a:r>
              <a:rPr lang="ru-RU" dirty="0">
                <a:latin typeface="Times New Roman"/>
                <a:ea typeface="Times New Roman"/>
              </a:rPr>
              <a:t> прогалин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</a:rPr>
              <a:t>Як </a:t>
            </a:r>
            <a:r>
              <a:rPr lang="ru-RU" b="1" dirty="0" err="1">
                <a:latin typeface="Times New Roman"/>
                <a:ea typeface="Times New Roman"/>
              </a:rPr>
              <a:t>національне</a:t>
            </a:r>
            <a:r>
              <a:rPr lang="ru-RU" b="1" dirty="0">
                <a:latin typeface="Times New Roman"/>
                <a:ea typeface="Times New Roman"/>
              </a:rPr>
              <a:t> право </a:t>
            </a:r>
            <a:r>
              <a:rPr lang="ru-RU" b="1" dirty="0" err="1">
                <a:latin typeface="Times New Roman"/>
                <a:ea typeface="Times New Roman"/>
              </a:rPr>
              <a:t>впливає</a:t>
            </a:r>
            <a:r>
              <a:rPr lang="ru-RU" b="1" dirty="0">
                <a:latin typeface="Times New Roman"/>
                <a:ea typeface="Times New Roman"/>
              </a:rPr>
              <a:t> на </a:t>
            </a:r>
            <a:r>
              <a:rPr lang="ru-RU" b="1" dirty="0" err="1">
                <a:latin typeface="Times New Roman"/>
                <a:ea typeface="Times New Roman"/>
              </a:rPr>
              <a:t>міжнародне</a:t>
            </a:r>
            <a:r>
              <a:rPr lang="ru-RU" b="1" dirty="0">
                <a:latin typeface="Times New Roman"/>
                <a:ea typeface="Times New Roman"/>
              </a:rPr>
              <a:t>?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Формування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міжнародних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звичаїв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err="1" smtClean="0">
                <a:latin typeface="Times New Roman"/>
                <a:ea typeface="Times New Roman"/>
              </a:rPr>
              <a:t>Внесення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національних</a:t>
            </a:r>
            <a:r>
              <a:rPr lang="ru-RU" dirty="0">
                <a:latin typeface="Times New Roman"/>
                <a:ea typeface="Times New Roman"/>
              </a:rPr>
              <a:t> норм до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договорів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</a:rPr>
              <a:t>Приклад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Антикорупційне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законодавство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України</a:t>
            </a:r>
            <a:r>
              <a:rPr lang="ru-RU" dirty="0">
                <a:latin typeface="Times New Roman"/>
                <a:ea typeface="Times New Roman"/>
              </a:rPr>
              <a:t> створено </a:t>
            </a:r>
            <a:r>
              <a:rPr lang="ru-RU" dirty="0" err="1">
                <a:latin typeface="Times New Roman"/>
                <a:ea typeface="Times New Roman"/>
              </a:rPr>
              <a:t>під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впливом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Конвенції</a:t>
            </a:r>
            <a:r>
              <a:rPr lang="ru-RU" dirty="0">
                <a:latin typeface="Times New Roman"/>
                <a:ea typeface="Times New Roman"/>
              </a:rPr>
              <a:t> ООН </a:t>
            </a:r>
            <a:r>
              <a:rPr lang="ru-RU" dirty="0" err="1">
                <a:latin typeface="Times New Roman"/>
                <a:ea typeface="Times New Roman"/>
              </a:rPr>
              <a:t>проти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корупції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801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0" dirty="0" err="1">
                <a:latin typeface="Times New Roman"/>
                <a:ea typeface="Times New Roman"/>
              </a:rPr>
              <a:t>Що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таке</a:t>
            </a:r>
            <a:r>
              <a:rPr lang="ru-RU" b="1" kern="0" dirty="0">
                <a:latin typeface="Times New Roman"/>
                <a:ea typeface="Times New Roman"/>
              </a:rPr>
              <a:t> </a:t>
            </a:r>
            <a:r>
              <a:rPr lang="ru-RU" b="1" kern="0" dirty="0" err="1">
                <a:latin typeface="Times New Roman"/>
                <a:ea typeface="Times New Roman"/>
              </a:rPr>
              <a:t>імплементація</a:t>
            </a:r>
            <a:r>
              <a:rPr lang="ru-RU" b="1" kern="0" dirty="0">
                <a:latin typeface="Times New Roman"/>
                <a:ea typeface="Times New Roman"/>
              </a:rPr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latin typeface="Times New Roman"/>
                <a:ea typeface="Times New Roman"/>
              </a:rPr>
              <a:t>Імплементація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міжнародного</a:t>
            </a:r>
            <a:r>
              <a:rPr lang="ru-RU" b="1" dirty="0">
                <a:latin typeface="Times New Roman"/>
                <a:ea typeface="Times New Roman"/>
              </a:rPr>
              <a:t> права</a:t>
            </a:r>
            <a:r>
              <a:rPr lang="ru-RU" dirty="0">
                <a:latin typeface="Times New Roman"/>
                <a:ea typeface="Times New Roman"/>
              </a:rPr>
              <a:t> – </a:t>
            </a:r>
            <a:r>
              <a:rPr lang="ru-RU" dirty="0" err="1">
                <a:latin typeface="Times New Roman"/>
                <a:ea typeface="Times New Roman"/>
              </a:rPr>
              <a:t>це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впровадження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норм у </a:t>
            </a:r>
            <a:r>
              <a:rPr lang="ru-RU" dirty="0" err="1">
                <a:latin typeface="Times New Roman"/>
                <a:ea typeface="Times New Roman"/>
              </a:rPr>
              <a:t>національну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правову</a:t>
            </a:r>
            <a:r>
              <a:rPr lang="ru-RU" dirty="0">
                <a:latin typeface="Times New Roman"/>
                <a:ea typeface="Times New Roman"/>
              </a:rPr>
              <a:t> систему.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latin typeface="Times New Roman"/>
                <a:ea typeface="Times New Roman"/>
              </a:rPr>
              <a:t>Способи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імплементації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err="1" smtClean="0">
                <a:latin typeface="Times New Roman"/>
                <a:ea typeface="Times New Roman"/>
              </a:rPr>
              <a:t>Трансформація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– </a:t>
            </a:r>
            <a:r>
              <a:rPr lang="ru-RU" dirty="0" err="1">
                <a:latin typeface="Times New Roman"/>
                <a:ea typeface="Times New Roman"/>
              </a:rPr>
              <a:t>прийняття</a:t>
            </a:r>
            <a:r>
              <a:rPr lang="ru-RU" dirty="0">
                <a:latin typeface="Times New Roman"/>
                <a:ea typeface="Times New Roman"/>
              </a:rPr>
              <a:t> нового закону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err="1" smtClean="0">
                <a:latin typeface="Times New Roman"/>
                <a:ea typeface="Times New Roman"/>
              </a:rPr>
              <a:t>Інкорпорація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– </a:t>
            </a:r>
            <a:r>
              <a:rPr lang="ru-RU" dirty="0" err="1">
                <a:latin typeface="Times New Roman"/>
                <a:ea typeface="Times New Roman"/>
              </a:rPr>
              <a:t>включення</a:t>
            </a:r>
            <a:r>
              <a:rPr lang="ru-RU" dirty="0">
                <a:latin typeface="Times New Roman"/>
                <a:ea typeface="Times New Roman"/>
              </a:rPr>
              <a:t> норм без </a:t>
            </a:r>
            <a:r>
              <a:rPr lang="ru-RU" dirty="0" err="1" smtClean="0">
                <a:latin typeface="Times New Roman"/>
                <a:ea typeface="Times New Roman"/>
              </a:rPr>
              <a:t>змін</a:t>
            </a:r>
            <a:endParaRPr lang="ru-RU" dirty="0" smtClean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err="1" smtClean="0">
                <a:latin typeface="Times New Roman"/>
                <a:ea typeface="Times New Roman"/>
              </a:rPr>
              <a:t>Відсилання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– закон просто </a:t>
            </a:r>
            <a:r>
              <a:rPr lang="ru-RU" dirty="0" err="1">
                <a:latin typeface="Times New Roman"/>
                <a:ea typeface="Times New Roman"/>
              </a:rPr>
              <a:t>відсилає</a:t>
            </a:r>
            <a:r>
              <a:rPr lang="ru-RU" dirty="0">
                <a:latin typeface="Times New Roman"/>
                <a:ea typeface="Times New Roman"/>
              </a:rPr>
              <a:t> до </a:t>
            </a:r>
            <a:r>
              <a:rPr lang="ru-RU" dirty="0" err="1">
                <a:latin typeface="Times New Roman"/>
                <a:ea typeface="Times New Roman"/>
              </a:rPr>
              <a:t>міжнародного</a:t>
            </a:r>
            <a:r>
              <a:rPr lang="ru-RU" dirty="0">
                <a:latin typeface="Times New Roman"/>
                <a:ea typeface="Times New Roman"/>
              </a:rPr>
              <a:t> акта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err="1" smtClean="0">
                <a:latin typeface="Times New Roman"/>
                <a:ea typeface="Times New Roman"/>
              </a:rPr>
              <a:t>Рецепція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– </a:t>
            </a:r>
            <a:r>
              <a:rPr lang="ru-RU" dirty="0" err="1">
                <a:latin typeface="Times New Roman"/>
                <a:ea typeface="Times New Roman"/>
              </a:rPr>
              <a:t>прийняття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принципів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міжнародного</a:t>
            </a:r>
            <a:r>
              <a:rPr lang="ru-RU" dirty="0">
                <a:latin typeface="Times New Roman"/>
                <a:ea typeface="Times New Roman"/>
              </a:rPr>
              <a:t> права</a:t>
            </a:r>
          </a:p>
          <a:p>
            <a:pPr marL="0" indent="0">
              <a:buNone/>
            </a:pPr>
            <a:r>
              <a:rPr lang="ru-RU" b="1" kern="0" dirty="0" smtClean="0">
                <a:latin typeface="Times New Roman"/>
                <a:ea typeface="Times New Roman"/>
              </a:rPr>
              <a:t>Приклад</a:t>
            </a:r>
            <a:r>
              <a:rPr lang="ru-RU" b="1" kern="0" dirty="0">
                <a:latin typeface="Times New Roman"/>
                <a:ea typeface="Times New Roman"/>
              </a:rPr>
              <a:t>:</a:t>
            </a:r>
            <a:r>
              <a:rPr lang="ru-RU" kern="0" dirty="0">
                <a:latin typeface="Times New Roman"/>
                <a:ea typeface="Times New Roman"/>
              </a:rPr>
              <a:t> Закон </a:t>
            </a:r>
            <a:r>
              <a:rPr lang="ru-RU" kern="0" dirty="0" err="1">
                <a:latin typeface="Times New Roman"/>
                <a:ea typeface="Times New Roman"/>
              </a:rPr>
              <a:t>України</a:t>
            </a:r>
            <a:r>
              <a:rPr lang="ru-RU" kern="0" dirty="0">
                <a:latin typeface="Times New Roman"/>
                <a:ea typeface="Times New Roman"/>
              </a:rPr>
              <a:t> «Про </a:t>
            </a:r>
            <a:r>
              <a:rPr lang="ru-RU" kern="0" dirty="0" err="1">
                <a:latin typeface="Times New Roman"/>
                <a:ea typeface="Times New Roman"/>
              </a:rPr>
              <a:t>виконання</a:t>
            </a:r>
            <a:r>
              <a:rPr lang="ru-RU" kern="0" dirty="0">
                <a:latin typeface="Times New Roman"/>
                <a:ea typeface="Times New Roman"/>
              </a:rPr>
              <a:t> </a:t>
            </a:r>
            <a:r>
              <a:rPr lang="ru-RU" kern="0" dirty="0" err="1">
                <a:latin typeface="Times New Roman"/>
                <a:ea typeface="Times New Roman"/>
              </a:rPr>
              <a:t>рішень</a:t>
            </a:r>
            <a:r>
              <a:rPr lang="ru-RU" kern="0" dirty="0">
                <a:latin typeface="Times New Roman"/>
                <a:ea typeface="Times New Roman"/>
              </a:rPr>
              <a:t> ЄСПЛ»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9994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182</Words>
  <Application>Microsoft Office PowerPoint</Application>
  <PresentationFormat>Экран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Тема лекції: Співвідношення міжнародного та національного права</vt:lpstr>
      <vt:lpstr>План лекції</vt:lpstr>
      <vt:lpstr>Вступ</vt:lpstr>
      <vt:lpstr>Основні теорії співвідношення міжнародного та національного права</vt:lpstr>
      <vt:lpstr>Дуалістична теорія</vt:lpstr>
      <vt:lpstr>Моністична теорія</vt:lpstr>
      <vt:lpstr>Теорія координації</vt:lpstr>
      <vt:lpstr>Взаємовплив міжнародного та національного права</vt:lpstr>
      <vt:lpstr>Що таке імплементація?</vt:lpstr>
      <vt:lpstr>Законодавство України про співвідношення міжнародного та національного права</vt:lpstr>
      <vt:lpstr>Конституція України про міжнародне право</vt:lpstr>
      <vt:lpstr>Закон України «Про міжнародні договори України»</vt:lpstr>
      <vt:lpstr>Судова практика та міжнародне право</vt:lpstr>
      <vt:lpstr>Проблеми імплементації міжнародного права в Україні</vt:lpstr>
      <vt:lpstr>Висновки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лекції: Співвідношення міжнародного та національного права</dc:title>
  <dc:creator>Пользователь</dc:creator>
  <cp:lastModifiedBy>Пользователь</cp:lastModifiedBy>
  <cp:revision>11</cp:revision>
  <dcterms:created xsi:type="dcterms:W3CDTF">2025-02-23T16:42:07Z</dcterms:created>
  <dcterms:modified xsi:type="dcterms:W3CDTF">2025-02-23T17:02:03Z</dcterms:modified>
</cp:coreProperties>
</file>