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kern="0" dirty="0">
                <a:latin typeface="Times New Roman"/>
                <a:ea typeface="Times New Roman"/>
              </a:rPr>
              <a:t>Тема </a:t>
            </a:r>
            <a:r>
              <a:rPr lang="ru-RU" b="1" kern="0" dirty="0" err="1">
                <a:latin typeface="Times New Roman"/>
                <a:ea typeface="Times New Roman"/>
              </a:rPr>
              <a:t>лекції</a:t>
            </a:r>
            <a:r>
              <a:rPr lang="ru-RU" b="1" kern="0" dirty="0">
                <a:latin typeface="Times New Roman"/>
                <a:ea typeface="Times New Roman"/>
              </a:rPr>
              <a:t>:</a:t>
            </a:r>
            <a:r>
              <a:rPr lang="ru-RU" kern="0" dirty="0">
                <a:latin typeface="Times New Roman"/>
                <a:ea typeface="Times New Roman"/>
              </a:rPr>
              <a:t> </a:t>
            </a:r>
            <a:r>
              <a:rPr lang="ru-RU" i="1" kern="0" dirty="0" err="1">
                <a:latin typeface="Times New Roman"/>
                <a:ea typeface="Times New Roman"/>
              </a:rPr>
              <a:t>Джерела</a:t>
            </a:r>
            <a:r>
              <a:rPr lang="ru-RU" i="1" kern="0" dirty="0">
                <a:latin typeface="Times New Roman"/>
                <a:ea typeface="Times New Roman"/>
              </a:rPr>
              <a:t> </a:t>
            </a:r>
            <a:r>
              <a:rPr lang="ru-RU" i="1" kern="0" dirty="0" err="1">
                <a:latin typeface="Times New Roman"/>
                <a:ea typeface="Times New Roman"/>
              </a:rPr>
              <a:t>міжнародного</a:t>
            </a:r>
            <a:r>
              <a:rPr lang="ru-RU" i="1" kern="0" dirty="0">
                <a:latin typeface="Times New Roman"/>
                <a:ea typeface="Times New Roman"/>
              </a:rPr>
              <a:t> права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3826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kern="0" dirty="0" err="1">
                <a:latin typeface="Times New Roman"/>
                <a:ea typeface="Times New Roman"/>
              </a:rPr>
              <a:t>Судова</a:t>
            </a:r>
            <a:r>
              <a:rPr lang="ru-RU" b="1" kern="0" dirty="0">
                <a:latin typeface="Times New Roman"/>
                <a:ea typeface="Times New Roman"/>
              </a:rPr>
              <a:t> практика: справа «</a:t>
            </a:r>
            <a:r>
              <a:rPr lang="ru-RU" b="1" kern="0" dirty="0" err="1">
                <a:latin typeface="Times New Roman"/>
                <a:ea typeface="Times New Roman"/>
              </a:rPr>
              <a:t>Нікарагуа</a:t>
            </a:r>
            <a:r>
              <a:rPr lang="ru-RU" b="1" kern="0" dirty="0">
                <a:latin typeface="Times New Roman"/>
                <a:ea typeface="Times New Roman"/>
              </a:rPr>
              <a:t> </a:t>
            </a:r>
            <a:r>
              <a:rPr lang="ru-RU" b="1" kern="0" dirty="0" err="1">
                <a:latin typeface="Times New Roman"/>
                <a:ea typeface="Times New Roman"/>
              </a:rPr>
              <a:t>проти</a:t>
            </a:r>
            <a:r>
              <a:rPr lang="ru-RU" b="1" kern="0" dirty="0">
                <a:latin typeface="Times New Roman"/>
                <a:ea typeface="Times New Roman"/>
              </a:rPr>
              <a:t> США» (1986)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b="1" dirty="0" err="1" smtClean="0">
                <a:latin typeface="Times New Roman"/>
                <a:ea typeface="Times New Roman"/>
              </a:rPr>
              <a:t>Факти</a:t>
            </a:r>
            <a:r>
              <a:rPr lang="ru-RU" b="1" dirty="0">
                <a:latin typeface="Times New Roman"/>
                <a:ea typeface="Times New Roman"/>
              </a:rPr>
              <a:t>:</a:t>
            </a: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 smtClean="0">
                <a:latin typeface="Times New Roman"/>
                <a:ea typeface="Times New Roman"/>
              </a:rPr>
              <a:t>США </a:t>
            </a:r>
            <a:r>
              <a:rPr lang="ru-RU" dirty="0" err="1">
                <a:latin typeface="Times New Roman"/>
                <a:ea typeface="Times New Roman"/>
              </a:rPr>
              <a:t>підтримували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антиурядові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сили</a:t>
            </a:r>
            <a:r>
              <a:rPr lang="ru-RU" dirty="0">
                <a:latin typeface="Times New Roman"/>
                <a:ea typeface="Times New Roman"/>
              </a:rPr>
              <a:t> в </a:t>
            </a:r>
            <a:r>
              <a:rPr lang="ru-RU" dirty="0" err="1">
                <a:latin typeface="Times New Roman"/>
                <a:ea typeface="Times New Roman"/>
              </a:rPr>
              <a:t>Нікарагуа</a:t>
            </a: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 err="1" smtClean="0">
                <a:latin typeface="Times New Roman"/>
                <a:ea typeface="Times New Roman"/>
              </a:rPr>
              <a:t>Нікарагуа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звинуватила</a:t>
            </a:r>
            <a:r>
              <a:rPr lang="ru-RU" dirty="0">
                <a:latin typeface="Times New Roman"/>
                <a:ea typeface="Times New Roman"/>
              </a:rPr>
              <a:t> США в </a:t>
            </a:r>
            <a:r>
              <a:rPr lang="ru-RU" dirty="0" err="1">
                <a:latin typeface="Times New Roman"/>
                <a:ea typeface="Times New Roman"/>
              </a:rPr>
              <a:t>порушенні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міжнародного</a:t>
            </a:r>
            <a:r>
              <a:rPr lang="ru-RU" dirty="0">
                <a:latin typeface="Times New Roman"/>
                <a:ea typeface="Times New Roman"/>
              </a:rPr>
              <a:t> права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b="1" dirty="0" err="1" smtClean="0">
                <a:latin typeface="Times New Roman"/>
                <a:ea typeface="Times New Roman"/>
              </a:rPr>
              <a:t>Рішення</a:t>
            </a:r>
            <a:r>
              <a:rPr lang="ru-RU" b="1" dirty="0" smtClean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Міжнародного</a:t>
            </a:r>
            <a:r>
              <a:rPr lang="ru-RU" b="1" dirty="0">
                <a:latin typeface="Times New Roman"/>
                <a:ea typeface="Times New Roman"/>
              </a:rPr>
              <a:t> суду ООН:</a:t>
            </a: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 err="1" smtClean="0">
                <a:latin typeface="Times New Roman"/>
                <a:ea typeface="Times New Roman"/>
              </a:rPr>
              <a:t>Дії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США </a:t>
            </a:r>
            <a:r>
              <a:rPr lang="ru-RU" dirty="0" err="1">
                <a:latin typeface="Times New Roman"/>
                <a:ea typeface="Times New Roman"/>
              </a:rPr>
              <a:t>порушують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міжнародний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звичай</a:t>
            </a: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 smtClean="0">
                <a:latin typeface="Times New Roman"/>
                <a:ea typeface="Times New Roman"/>
              </a:rPr>
              <a:t>Суд </a:t>
            </a:r>
            <a:r>
              <a:rPr lang="ru-RU" dirty="0" err="1">
                <a:latin typeface="Times New Roman"/>
                <a:ea typeface="Times New Roman"/>
              </a:rPr>
              <a:t>визнав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існування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звичаєвої</a:t>
            </a: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норми</a:t>
            </a:r>
            <a:r>
              <a:rPr lang="ru-RU" b="1" dirty="0">
                <a:latin typeface="Times New Roman"/>
                <a:ea typeface="Times New Roman"/>
              </a:rPr>
              <a:t> заборони </a:t>
            </a:r>
            <a:r>
              <a:rPr lang="ru-RU" b="1" dirty="0" err="1">
                <a:latin typeface="Times New Roman"/>
                <a:ea typeface="Times New Roman"/>
              </a:rPr>
              <a:t>застосування</a:t>
            </a: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сили</a:t>
            </a:r>
            <a:endParaRPr lang="ru-RU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26184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kern="0" dirty="0" err="1">
                <a:latin typeface="Times New Roman"/>
                <a:ea typeface="Times New Roman"/>
              </a:rPr>
              <a:t>Загальні</a:t>
            </a:r>
            <a:r>
              <a:rPr lang="ru-RU" b="1" kern="0" dirty="0">
                <a:latin typeface="Times New Roman"/>
                <a:ea typeface="Times New Roman"/>
              </a:rPr>
              <a:t> </a:t>
            </a:r>
            <a:r>
              <a:rPr lang="ru-RU" b="1" kern="0" dirty="0" err="1">
                <a:latin typeface="Times New Roman"/>
                <a:ea typeface="Times New Roman"/>
              </a:rPr>
              <a:t>принципи</a:t>
            </a:r>
            <a:r>
              <a:rPr lang="ru-RU" b="1" kern="0" dirty="0">
                <a:latin typeface="Times New Roman"/>
                <a:ea typeface="Times New Roman"/>
              </a:rPr>
              <a:t> права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 err="1">
                <a:latin typeface="Times New Roman"/>
                <a:ea typeface="Times New Roman"/>
              </a:rPr>
              <a:t>Що</a:t>
            </a: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це</a:t>
            </a:r>
            <a:r>
              <a:rPr lang="ru-RU" b="1" dirty="0">
                <a:latin typeface="Times New Roman"/>
                <a:ea typeface="Times New Roman"/>
              </a:rPr>
              <a:t>?</a:t>
            </a: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 err="1" smtClean="0">
                <a:latin typeface="Times New Roman"/>
                <a:ea typeface="Times New Roman"/>
              </a:rPr>
              <a:t>Принципи</a:t>
            </a:r>
            <a:r>
              <a:rPr lang="ru-RU" dirty="0">
                <a:latin typeface="Times New Roman"/>
                <a:ea typeface="Times New Roman"/>
              </a:rPr>
              <a:t>, </a:t>
            </a:r>
            <a:r>
              <a:rPr lang="ru-RU" dirty="0" err="1">
                <a:latin typeface="Times New Roman"/>
                <a:ea typeface="Times New Roman"/>
              </a:rPr>
              <a:t>спільні</a:t>
            </a:r>
            <a:r>
              <a:rPr lang="ru-RU" dirty="0">
                <a:latin typeface="Times New Roman"/>
                <a:ea typeface="Times New Roman"/>
              </a:rPr>
              <a:t> для </a:t>
            </a:r>
            <a:r>
              <a:rPr lang="ru-RU" dirty="0" err="1">
                <a:latin typeface="Times New Roman"/>
                <a:ea typeface="Times New Roman"/>
              </a:rPr>
              <a:t>всіх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цивілізованих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націй</a:t>
            </a: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 err="1" smtClean="0">
                <a:latin typeface="Times New Roman"/>
                <a:ea typeface="Times New Roman"/>
              </a:rPr>
              <a:t>Заповнюють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прогалини</a:t>
            </a:r>
            <a:r>
              <a:rPr lang="ru-RU" dirty="0">
                <a:latin typeface="Times New Roman"/>
                <a:ea typeface="Times New Roman"/>
              </a:rPr>
              <a:t> у </a:t>
            </a:r>
            <a:r>
              <a:rPr lang="ru-RU" dirty="0" err="1">
                <a:latin typeface="Times New Roman"/>
                <a:ea typeface="Times New Roman"/>
              </a:rPr>
              <a:t>міжнародному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праві</a:t>
            </a:r>
            <a:endParaRPr lang="ru-RU" dirty="0"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ru-RU" b="1" dirty="0" err="1">
                <a:latin typeface="Times New Roman"/>
                <a:ea typeface="Times New Roman"/>
              </a:rPr>
              <a:t>Приклади</a:t>
            </a:r>
            <a:r>
              <a:rPr lang="ru-RU" b="1" dirty="0">
                <a:latin typeface="Times New Roman"/>
                <a:ea typeface="Times New Roman"/>
              </a:rPr>
              <a:t>:</a:t>
            </a: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 err="1" smtClean="0">
                <a:latin typeface="Times New Roman"/>
                <a:ea typeface="Times New Roman"/>
              </a:rPr>
              <a:t>Pacta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sunt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servanda</a:t>
            </a:r>
            <a:r>
              <a:rPr lang="ru-RU" dirty="0">
                <a:latin typeface="Times New Roman"/>
                <a:ea typeface="Times New Roman"/>
              </a:rPr>
              <a:t> – договори </a:t>
            </a:r>
            <a:r>
              <a:rPr lang="ru-RU" dirty="0" err="1">
                <a:latin typeface="Times New Roman"/>
                <a:ea typeface="Times New Roman"/>
              </a:rPr>
              <a:t>мають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виконуватися</a:t>
            </a: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 err="1" smtClean="0">
                <a:latin typeface="Times New Roman"/>
                <a:ea typeface="Times New Roman"/>
              </a:rPr>
              <a:t>Audi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alteram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partem</a:t>
            </a:r>
            <a:r>
              <a:rPr lang="ru-RU" dirty="0">
                <a:latin typeface="Times New Roman"/>
                <a:ea typeface="Times New Roman"/>
              </a:rPr>
              <a:t> – </a:t>
            </a:r>
            <a:r>
              <a:rPr lang="ru-RU" dirty="0" err="1">
                <a:latin typeface="Times New Roman"/>
                <a:ea typeface="Times New Roman"/>
              </a:rPr>
              <a:t>заслухай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іншу</a:t>
            </a:r>
            <a:r>
              <a:rPr lang="ru-RU" dirty="0">
                <a:latin typeface="Times New Roman"/>
                <a:ea typeface="Times New Roman"/>
              </a:rPr>
              <a:t> сторону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 err="1" smtClean="0">
                <a:latin typeface="Times New Roman"/>
                <a:ea typeface="Times New Roman"/>
              </a:rPr>
              <a:t>Ex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injuria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jus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non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oritur</a:t>
            </a:r>
            <a:r>
              <a:rPr lang="ru-RU" dirty="0">
                <a:latin typeface="Times New Roman"/>
                <a:ea typeface="Times New Roman"/>
              </a:rPr>
              <a:t> – </a:t>
            </a:r>
            <a:r>
              <a:rPr lang="ru-RU" dirty="0" err="1">
                <a:latin typeface="Times New Roman"/>
                <a:ea typeface="Times New Roman"/>
              </a:rPr>
              <a:t>із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неправомірного</a:t>
            </a:r>
            <a:r>
              <a:rPr lang="ru-RU" dirty="0">
                <a:latin typeface="Times New Roman"/>
                <a:ea typeface="Times New Roman"/>
              </a:rPr>
              <a:t> не </a:t>
            </a:r>
            <a:r>
              <a:rPr lang="ru-RU" dirty="0" err="1">
                <a:latin typeface="Times New Roman"/>
                <a:ea typeface="Times New Roman"/>
              </a:rPr>
              <a:t>виникає</a:t>
            </a:r>
            <a:r>
              <a:rPr lang="ru-RU" dirty="0">
                <a:latin typeface="Times New Roman"/>
                <a:ea typeface="Times New Roman"/>
              </a:rPr>
              <a:t> право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96695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kern="0" dirty="0">
                <a:latin typeface="Times New Roman"/>
                <a:ea typeface="Times New Roman"/>
              </a:rPr>
              <a:t>Як </a:t>
            </a:r>
            <a:r>
              <a:rPr lang="ru-RU" b="1" kern="0" dirty="0" err="1">
                <a:latin typeface="Times New Roman"/>
                <a:ea typeface="Times New Roman"/>
              </a:rPr>
              <a:t>загальні</a:t>
            </a:r>
            <a:r>
              <a:rPr lang="ru-RU" b="1" kern="0" dirty="0">
                <a:latin typeface="Times New Roman"/>
                <a:ea typeface="Times New Roman"/>
              </a:rPr>
              <a:t> </a:t>
            </a:r>
            <a:r>
              <a:rPr lang="ru-RU" b="1" kern="0" dirty="0" err="1">
                <a:latin typeface="Times New Roman"/>
                <a:ea typeface="Times New Roman"/>
              </a:rPr>
              <a:t>принципи</a:t>
            </a:r>
            <a:r>
              <a:rPr lang="ru-RU" b="1" kern="0" dirty="0">
                <a:latin typeface="Times New Roman"/>
                <a:ea typeface="Times New Roman"/>
              </a:rPr>
              <a:t> </a:t>
            </a:r>
            <a:r>
              <a:rPr lang="ru-RU" b="1" kern="0" dirty="0" err="1">
                <a:latin typeface="Times New Roman"/>
                <a:ea typeface="Times New Roman"/>
              </a:rPr>
              <a:t>працюють</a:t>
            </a:r>
            <a:r>
              <a:rPr lang="ru-RU" b="1" kern="0" dirty="0">
                <a:latin typeface="Times New Roman"/>
                <a:ea typeface="Times New Roman"/>
              </a:rPr>
              <a:t> у </a:t>
            </a:r>
            <a:r>
              <a:rPr lang="ru-RU" b="1" kern="0" dirty="0" err="1">
                <a:latin typeface="Times New Roman"/>
                <a:ea typeface="Times New Roman"/>
              </a:rPr>
              <a:t>міжнародному</a:t>
            </a:r>
            <a:r>
              <a:rPr lang="ru-RU" b="1" kern="0" dirty="0">
                <a:latin typeface="Times New Roman"/>
                <a:ea typeface="Times New Roman"/>
              </a:rPr>
              <a:t> </a:t>
            </a:r>
            <a:r>
              <a:rPr lang="ru-RU" b="1" kern="0" dirty="0" err="1">
                <a:latin typeface="Times New Roman"/>
                <a:ea typeface="Times New Roman"/>
              </a:rPr>
              <a:t>праві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b="1" dirty="0" err="1" smtClean="0">
                <a:latin typeface="Times New Roman"/>
                <a:ea typeface="Times New Roman"/>
              </a:rPr>
              <a:t>Вирішення</a:t>
            </a:r>
            <a:r>
              <a:rPr lang="ru-RU" b="1" dirty="0" smtClean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спорів</a:t>
            </a:r>
            <a:r>
              <a:rPr lang="ru-RU" b="1" dirty="0">
                <a:latin typeface="Times New Roman"/>
                <a:ea typeface="Times New Roman"/>
              </a:rPr>
              <a:t> у </a:t>
            </a:r>
            <a:r>
              <a:rPr lang="ru-RU" b="1" dirty="0" err="1">
                <a:latin typeface="Times New Roman"/>
                <a:ea typeface="Times New Roman"/>
              </a:rPr>
              <a:t>судовій</a:t>
            </a: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практиці</a:t>
            </a:r>
            <a:r>
              <a:rPr lang="ru-RU" b="1" dirty="0">
                <a:latin typeface="Times New Roman"/>
                <a:ea typeface="Times New Roman"/>
              </a:rPr>
              <a:t>:</a:t>
            </a: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b="1" dirty="0" smtClean="0">
                <a:latin typeface="Times New Roman"/>
                <a:ea typeface="Times New Roman"/>
              </a:rPr>
              <a:t>Справа </a:t>
            </a:r>
            <a:r>
              <a:rPr lang="ru-RU" b="1" dirty="0">
                <a:latin typeface="Times New Roman"/>
                <a:ea typeface="Times New Roman"/>
              </a:rPr>
              <a:t>про </a:t>
            </a:r>
            <a:r>
              <a:rPr lang="ru-RU" b="1" dirty="0" err="1">
                <a:latin typeface="Times New Roman"/>
                <a:ea typeface="Times New Roman"/>
              </a:rPr>
              <a:t>континентальний</a:t>
            </a:r>
            <a:r>
              <a:rPr lang="ru-RU" b="1" dirty="0">
                <a:latin typeface="Times New Roman"/>
                <a:ea typeface="Times New Roman"/>
              </a:rPr>
              <a:t> шельф </a:t>
            </a:r>
            <a:r>
              <a:rPr lang="ru-RU" b="1" dirty="0" err="1">
                <a:latin typeface="Times New Roman"/>
                <a:ea typeface="Times New Roman"/>
              </a:rPr>
              <a:t>Північного</a:t>
            </a:r>
            <a:r>
              <a:rPr lang="ru-RU" b="1" dirty="0">
                <a:latin typeface="Times New Roman"/>
                <a:ea typeface="Times New Roman"/>
              </a:rPr>
              <a:t> моря (1969)</a:t>
            </a:r>
            <a:r>
              <a:rPr lang="ru-RU" dirty="0">
                <a:latin typeface="Times New Roman"/>
                <a:ea typeface="Times New Roman"/>
              </a:rPr>
              <a:t> – принцип </a:t>
            </a:r>
            <a:r>
              <a:rPr lang="ru-RU" dirty="0" err="1">
                <a:latin typeface="Times New Roman"/>
                <a:ea typeface="Times New Roman"/>
              </a:rPr>
              <a:t>рівності</a:t>
            </a:r>
            <a:r>
              <a:rPr lang="ru-RU" dirty="0">
                <a:latin typeface="Times New Roman"/>
                <a:ea typeface="Times New Roman"/>
              </a:rPr>
              <a:t> держав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b="1" dirty="0" smtClean="0">
                <a:latin typeface="Times New Roman"/>
                <a:ea typeface="Times New Roman"/>
              </a:rPr>
              <a:t>Справа </a:t>
            </a:r>
            <a:r>
              <a:rPr lang="ru-RU" b="1" dirty="0">
                <a:latin typeface="Times New Roman"/>
                <a:ea typeface="Times New Roman"/>
              </a:rPr>
              <a:t>про Барселону </a:t>
            </a:r>
            <a:r>
              <a:rPr lang="ru-RU" b="1" dirty="0" err="1">
                <a:latin typeface="Times New Roman"/>
                <a:ea typeface="Times New Roman"/>
              </a:rPr>
              <a:t>Тракшн</a:t>
            </a:r>
            <a:r>
              <a:rPr lang="ru-RU" b="1" dirty="0">
                <a:latin typeface="Times New Roman"/>
                <a:ea typeface="Times New Roman"/>
              </a:rPr>
              <a:t> (1970)</a:t>
            </a:r>
            <a:r>
              <a:rPr lang="ru-RU" dirty="0">
                <a:latin typeface="Times New Roman"/>
                <a:ea typeface="Times New Roman"/>
              </a:rPr>
              <a:t> – </a:t>
            </a:r>
            <a:r>
              <a:rPr lang="ru-RU" dirty="0" err="1">
                <a:latin typeface="Times New Roman"/>
                <a:ea typeface="Times New Roman"/>
              </a:rPr>
              <a:t>захист</a:t>
            </a:r>
            <a:r>
              <a:rPr lang="ru-RU" dirty="0">
                <a:latin typeface="Times New Roman"/>
                <a:ea typeface="Times New Roman"/>
              </a:rPr>
              <a:t> прав </a:t>
            </a:r>
            <a:r>
              <a:rPr lang="ru-RU" dirty="0" err="1">
                <a:latin typeface="Times New Roman"/>
                <a:ea typeface="Times New Roman"/>
              </a:rPr>
              <a:t>людини</a:t>
            </a:r>
            <a:r>
              <a:rPr lang="ru-RU" dirty="0">
                <a:latin typeface="Times New Roman"/>
                <a:ea typeface="Times New Roman"/>
              </a:rPr>
              <a:t> як </a:t>
            </a:r>
            <a:r>
              <a:rPr lang="ru-RU" dirty="0" err="1">
                <a:latin typeface="Times New Roman"/>
                <a:ea typeface="Times New Roman"/>
              </a:rPr>
              <a:t>загальноприйнятий</a:t>
            </a:r>
            <a:r>
              <a:rPr lang="ru-RU" dirty="0">
                <a:latin typeface="Times New Roman"/>
                <a:ea typeface="Times New Roman"/>
              </a:rPr>
              <a:t> принцип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b="1" dirty="0" err="1" smtClean="0">
                <a:latin typeface="Times New Roman"/>
                <a:ea typeface="Times New Roman"/>
              </a:rPr>
              <a:t>Приклади</a:t>
            </a:r>
            <a:r>
              <a:rPr lang="ru-RU" b="1" dirty="0" smtClean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застосування</a:t>
            </a:r>
            <a:r>
              <a:rPr lang="ru-RU" b="1" dirty="0">
                <a:latin typeface="Times New Roman"/>
                <a:ea typeface="Times New Roman"/>
              </a:rPr>
              <a:t>:</a:t>
            </a: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 smtClean="0">
                <a:latin typeface="Times New Roman"/>
                <a:ea typeface="Times New Roman"/>
              </a:rPr>
              <a:t>В </a:t>
            </a:r>
            <a:r>
              <a:rPr lang="ru-RU" dirty="0" err="1">
                <a:latin typeface="Times New Roman"/>
                <a:ea typeface="Times New Roman"/>
              </a:rPr>
              <a:t>міжнародному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арбітражі</a:t>
            </a: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 smtClean="0">
                <a:latin typeface="Times New Roman"/>
                <a:ea typeface="Times New Roman"/>
              </a:rPr>
              <a:t>В </a:t>
            </a:r>
            <a:r>
              <a:rPr lang="ru-RU" dirty="0" err="1">
                <a:latin typeface="Times New Roman"/>
                <a:ea typeface="Times New Roman"/>
              </a:rPr>
              <a:t>діяльності</a:t>
            </a:r>
            <a:r>
              <a:rPr lang="ru-RU" dirty="0">
                <a:latin typeface="Times New Roman"/>
                <a:ea typeface="Times New Roman"/>
              </a:rPr>
              <a:t> ООН та </a:t>
            </a:r>
            <a:r>
              <a:rPr lang="ru-RU" dirty="0" err="1">
                <a:latin typeface="Times New Roman"/>
                <a:ea typeface="Times New Roman"/>
              </a:rPr>
              <a:t>міжнародних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трибуналів</a:t>
            </a:r>
            <a:endParaRPr lang="ru-RU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59488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kern="0" dirty="0" err="1">
                <a:latin typeface="Times New Roman"/>
                <a:ea typeface="Times New Roman"/>
              </a:rPr>
              <a:t>Взаємодія</a:t>
            </a:r>
            <a:r>
              <a:rPr lang="ru-RU" b="1" kern="0" dirty="0">
                <a:latin typeface="Times New Roman"/>
                <a:ea typeface="Times New Roman"/>
              </a:rPr>
              <a:t> </a:t>
            </a:r>
            <a:r>
              <a:rPr lang="ru-RU" b="1" kern="0" dirty="0" err="1">
                <a:latin typeface="Times New Roman"/>
                <a:ea typeface="Times New Roman"/>
              </a:rPr>
              <a:t>джерел</a:t>
            </a:r>
            <a:r>
              <a:rPr lang="ru-RU" b="1" kern="0" dirty="0">
                <a:latin typeface="Times New Roman"/>
                <a:ea typeface="Times New Roman"/>
              </a:rPr>
              <a:t> </a:t>
            </a:r>
            <a:r>
              <a:rPr lang="ru-RU" b="1" kern="0" dirty="0" err="1">
                <a:latin typeface="Times New Roman"/>
                <a:ea typeface="Times New Roman"/>
              </a:rPr>
              <a:t>міжнародного</a:t>
            </a:r>
            <a:r>
              <a:rPr lang="ru-RU" b="1" kern="0" dirty="0">
                <a:latin typeface="Times New Roman"/>
                <a:ea typeface="Times New Roman"/>
              </a:rPr>
              <a:t> права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b="1" dirty="0">
                <a:latin typeface="Times New Roman"/>
                <a:ea typeface="Times New Roman"/>
              </a:rPr>
              <a:t>Як </a:t>
            </a:r>
            <a:r>
              <a:rPr lang="ru-RU" b="1" dirty="0" err="1">
                <a:latin typeface="Times New Roman"/>
                <a:ea typeface="Times New Roman"/>
              </a:rPr>
              <a:t>поєднуються</a:t>
            </a:r>
            <a:r>
              <a:rPr lang="ru-RU" b="1" dirty="0">
                <a:latin typeface="Times New Roman"/>
                <a:ea typeface="Times New Roman"/>
              </a:rPr>
              <a:t>?</a:t>
            </a: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b="1" dirty="0" smtClean="0">
                <a:latin typeface="Times New Roman"/>
                <a:ea typeface="Times New Roman"/>
              </a:rPr>
              <a:t>Договори </a:t>
            </a:r>
            <a:r>
              <a:rPr lang="ru-RU" b="1" dirty="0" err="1">
                <a:latin typeface="Times New Roman"/>
                <a:ea typeface="Times New Roman"/>
              </a:rPr>
              <a:t>кодифікують</a:t>
            </a: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звичаї</a:t>
            </a:r>
            <a:r>
              <a:rPr lang="ru-RU" dirty="0">
                <a:latin typeface="Times New Roman"/>
                <a:ea typeface="Times New Roman"/>
              </a:rPr>
              <a:t> (</a:t>
            </a:r>
            <a:r>
              <a:rPr lang="ru-RU" dirty="0" err="1">
                <a:latin typeface="Times New Roman"/>
                <a:ea typeface="Times New Roman"/>
              </a:rPr>
              <a:t>Віденська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конвенція</a:t>
            </a:r>
            <a:r>
              <a:rPr lang="ru-RU" dirty="0">
                <a:latin typeface="Times New Roman"/>
                <a:ea typeface="Times New Roman"/>
              </a:rPr>
              <a:t> 1961)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b="1" dirty="0" err="1" smtClean="0">
                <a:latin typeface="Times New Roman"/>
                <a:ea typeface="Times New Roman"/>
              </a:rPr>
              <a:t>Звичаї</a:t>
            </a:r>
            <a:r>
              <a:rPr lang="ru-RU" b="1" dirty="0" smtClean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доповнюють</a:t>
            </a:r>
            <a:r>
              <a:rPr lang="ru-RU" b="1" dirty="0">
                <a:latin typeface="Times New Roman"/>
                <a:ea typeface="Times New Roman"/>
              </a:rPr>
              <a:t> договори</a:t>
            </a:r>
            <a:r>
              <a:rPr lang="ru-RU" dirty="0">
                <a:latin typeface="Times New Roman"/>
                <a:ea typeface="Times New Roman"/>
              </a:rPr>
              <a:t> (</a:t>
            </a:r>
            <a:r>
              <a:rPr lang="ru-RU" dirty="0" err="1">
                <a:latin typeface="Times New Roman"/>
                <a:ea typeface="Times New Roman"/>
              </a:rPr>
              <a:t>Женевські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конвенції</a:t>
            </a:r>
            <a:r>
              <a:rPr lang="ru-RU" dirty="0">
                <a:latin typeface="Times New Roman"/>
                <a:ea typeface="Times New Roman"/>
              </a:rPr>
              <a:t> 1949)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b="1" dirty="0" err="1" smtClean="0">
                <a:latin typeface="Times New Roman"/>
                <a:ea typeface="Times New Roman"/>
              </a:rPr>
              <a:t>Принципи</a:t>
            </a:r>
            <a:r>
              <a:rPr lang="ru-RU" b="1" dirty="0" smtClean="0">
                <a:latin typeface="Times New Roman"/>
                <a:ea typeface="Times New Roman"/>
              </a:rPr>
              <a:t> </a:t>
            </a:r>
            <a:r>
              <a:rPr lang="ru-RU" b="1" dirty="0">
                <a:latin typeface="Times New Roman"/>
                <a:ea typeface="Times New Roman"/>
              </a:rPr>
              <a:t>права </a:t>
            </a:r>
            <a:r>
              <a:rPr lang="ru-RU" b="1" dirty="0" err="1">
                <a:latin typeface="Times New Roman"/>
                <a:ea typeface="Times New Roman"/>
              </a:rPr>
              <a:t>усувають</a:t>
            </a: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прогалини</a:t>
            </a:r>
            <a:r>
              <a:rPr lang="ru-RU" dirty="0">
                <a:latin typeface="Times New Roman"/>
                <a:ea typeface="Times New Roman"/>
              </a:rPr>
              <a:t> (Статут ООН)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b="1" dirty="0" smtClean="0">
                <a:latin typeface="Times New Roman"/>
                <a:ea typeface="Times New Roman"/>
              </a:rPr>
              <a:t>Приклад</a:t>
            </a:r>
            <a:r>
              <a:rPr lang="ru-RU" b="1" dirty="0">
                <a:latin typeface="Times New Roman"/>
                <a:ea typeface="Times New Roman"/>
              </a:rPr>
              <a:t>:</a:t>
            </a: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b="1" dirty="0" err="1" smtClean="0">
                <a:latin typeface="Times New Roman"/>
                <a:ea typeface="Times New Roman"/>
              </a:rPr>
              <a:t>Морське</a:t>
            </a:r>
            <a:r>
              <a:rPr lang="ru-RU" b="1" dirty="0" smtClean="0">
                <a:latin typeface="Times New Roman"/>
                <a:ea typeface="Times New Roman"/>
              </a:rPr>
              <a:t> </a:t>
            </a:r>
            <a:r>
              <a:rPr lang="ru-RU" b="1" dirty="0">
                <a:latin typeface="Times New Roman"/>
                <a:ea typeface="Times New Roman"/>
              </a:rPr>
              <a:t>право: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Конвенція</a:t>
            </a:r>
            <a:r>
              <a:rPr lang="ru-RU" dirty="0">
                <a:latin typeface="Times New Roman"/>
                <a:ea typeface="Times New Roman"/>
              </a:rPr>
              <a:t> ООН + </a:t>
            </a:r>
            <a:r>
              <a:rPr lang="ru-RU" dirty="0" err="1">
                <a:latin typeface="Times New Roman"/>
                <a:ea typeface="Times New Roman"/>
              </a:rPr>
              <a:t>звичаєві</a:t>
            </a:r>
            <a:r>
              <a:rPr lang="ru-RU" dirty="0">
                <a:latin typeface="Times New Roman"/>
                <a:ea typeface="Times New Roman"/>
              </a:rPr>
              <a:t> правила </a:t>
            </a:r>
            <a:r>
              <a:rPr lang="ru-RU" dirty="0" err="1">
                <a:latin typeface="Times New Roman"/>
                <a:ea typeface="Times New Roman"/>
              </a:rPr>
              <a:t>навігації</a:t>
            </a:r>
            <a:endParaRPr lang="ru-RU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60732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kern="0" dirty="0" err="1">
                <a:latin typeface="Times New Roman"/>
                <a:ea typeface="Times New Roman"/>
              </a:rPr>
              <a:t>Сучасні</a:t>
            </a:r>
            <a:r>
              <a:rPr lang="ru-RU" b="1" kern="0" dirty="0">
                <a:latin typeface="Times New Roman"/>
                <a:ea typeface="Times New Roman"/>
              </a:rPr>
              <a:t> </a:t>
            </a:r>
            <a:r>
              <a:rPr lang="ru-RU" b="1" kern="0" dirty="0" err="1">
                <a:latin typeface="Times New Roman"/>
                <a:ea typeface="Times New Roman"/>
              </a:rPr>
              <a:t>тенденції</a:t>
            </a:r>
            <a:r>
              <a:rPr lang="ru-RU" b="1" kern="0" dirty="0">
                <a:latin typeface="Times New Roman"/>
                <a:ea typeface="Times New Roman"/>
              </a:rPr>
              <a:t> </a:t>
            </a:r>
            <a:r>
              <a:rPr lang="ru-RU" b="1" kern="0" dirty="0" err="1">
                <a:latin typeface="Times New Roman"/>
                <a:ea typeface="Times New Roman"/>
              </a:rPr>
              <a:t>розвитку</a:t>
            </a:r>
            <a:r>
              <a:rPr lang="ru-RU" b="1" kern="0" dirty="0">
                <a:latin typeface="Times New Roman"/>
                <a:ea typeface="Times New Roman"/>
              </a:rPr>
              <a:t> </a:t>
            </a:r>
            <a:r>
              <a:rPr lang="ru-RU" b="1" kern="0" dirty="0" err="1">
                <a:latin typeface="Times New Roman"/>
                <a:ea typeface="Times New Roman"/>
              </a:rPr>
              <a:t>джерел</a:t>
            </a:r>
            <a:r>
              <a:rPr lang="ru-RU" b="1" kern="0" dirty="0">
                <a:latin typeface="Times New Roman"/>
                <a:ea typeface="Times New Roman"/>
              </a:rPr>
              <a:t> </a:t>
            </a:r>
            <a:r>
              <a:rPr lang="ru-RU" b="1" kern="0" dirty="0" err="1">
                <a:latin typeface="Times New Roman"/>
                <a:ea typeface="Times New Roman"/>
              </a:rPr>
              <a:t>міжнародного</a:t>
            </a:r>
            <a:r>
              <a:rPr lang="ru-RU" b="1" kern="0" dirty="0">
                <a:latin typeface="Times New Roman"/>
                <a:ea typeface="Times New Roman"/>
              </a:rPr>
              <a:t> права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b="1" dirty="0" err="1">
                <a:latin typeface="Times New Roman"/>
                <a:ea typeface="Times New Roman"/>
              </a:rPr>
              <a:t>Що</a:t>
            </a: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змінюється</a:t>
            </a:r>
            <a:r>
              <a:rPr lang="ru-RU" b="1" dirty="0">
                <a:latin typeface="Times New Roman"/>
                <a:ea typeface="Times New Roman"/>
              </a:rPr>
              <a:t>?</a:t>
            </a: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 err="1" smtClean="0">
                <a:latin typeface="Times New Roman"/>
                <a:ea typeface="Times New Roman"/>
              </a:rPr>
              <a:t>Зростає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роль </a:t>
            </a:r>
            <a:r>
              <a:rPr lang="ru-RU" dirty="0" err="1">
                <a:latin typeface="Times New Roman"/>
                <a:ea typeface="Times New Roman"/>
              </a:rPr>
              <a:t>міжнародних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договорів</a:t>
            </a: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 err="1" smtClean="0">
                <a:latin typeface="Times New Roman"/>
                <a:ea typeface="Times New Roman"/>
              </a:rPr>
              <a:t>Звичаєві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норми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формуються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швидше</a:t>
            </a: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 err="1" smtClean="0">
                <a:latin typeface="Times New Roman"/>
                <a:ea typeface="Times New Roman"/>
              </a:rPr>
              <a:t>Принципи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права </a:t>
            </a:r>
            <a:r>
              <a:rPr lang="ru-RU" dirty="0" err="1">
                <a:latin typeface="Times New Roman"/>
                <a:ea typeface="Times New Roman"/>
              </a:rPr>
              <a:t>розвиваються</a:t>
            </a:r>
            <a:r>
              <a:rPr lang="ru-RU" dirty="0">
                <a:latin typeface="Times New Roman"/>
                <a:ea typeface="Times New Roman"/>
              </a:rPr>
              <a:t> через </a:t>
            </a:r>
            <a:r>
              <a:rPr lang="ru-RU" dirty="0" err="1">
                <a:latin typeface="Times New Roman"/>
                <a:ea typeface="Times New Roman"/>
              </a:rPr>
              <a:t>судову</a:t>
            </a:r>
            <a:r>
              <a:rPr lang="ru-RU" dirty="0">
                <a:latin typeface="Times New Roman"/>
                <a:ea typeface="Times New Roman"/>
              </a:rPr>
              <a:t> практику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 err="1" smtClean="0">
                <a:latin typeface="Times New Roman"/>
                <a:ea typeface="Times New Roman"/>
              </a:rPr>
              <a:t>Збільшується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роль </a:t>
            </a:r>
            <a:r>
              <a:rPr lang="ru-RU" dirty="0" err="1">
                <a:latin typeface="Times New Roman"/>
                <a:ea typeface="Times New Roman"/>
              </a:rPr>
              <a:t>міжнародних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організацій</a:t>
            </a:r>
            <a:endParaRPr lang="ru-RU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dirty="0" err="1" smtClean="0">
                <a:latin typeface="Times New Roman"/>
                <a:ea typeface="Times New Roman"/>
              </a:rPr>
              <a:t>Приклади</a:t>
            </a:r>
            <a:r>
              <a:rPr lang="ru-RU" b="1" dirty="0">
                <a:latin typeface="Times New Roman"/>
                <a:ea typeface="Times New Roman"/>
              </a:rPr>
              <a:t>:</a:t>
            </a: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 err="1" smtClean="0">
                <a:latin typeface="Times New Roman"/>
                <a:ea typeface="Times New Roman"/>
              </a:rPr>
              <a:t>Кібербезпека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(</a:t>
            </a:r>
            <a:r>
              <a:rPr lang="ru-RU" dirty="0" err="1">
                <a:latin typeface="Times New Roman"/>
                <a:ea typeface="Times New Roman"/>
              </a:rPr>
              <a:t>Будапештська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конвенція</a:t>
            </a:r>
            <a:r>
              <a:rPr lang="ru-RU" dirty="0">
                <a:latin typeface="Times New Roman"/>
                <a:ea typeface="Times New Roman"/>
              </a:rPr>
              <a:t>)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 err="1" smtClean="0">
                <a:latin typeface="Times New Roman"/>
                <a:ea typeface="Times New Roman"/>
              </a:rPr>
              <a:t>Екологічне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право (</a:t>
            </a:r>
            <a:r>
              <a:rPr lang="ru-RU" dirty="0" err="1">
                <a:latin typeface="Times New Roman"/>
                <a:ea typeface="Times New Roman"/>
              </a:rPr>
              <a:t>Паризька</a:t>
            </a:r>
            <a:r>
              <a:rPr lang="ru-RU" dirty="0">
                <a:latin typeface="Times New Roman"/>
                <a:ea typeface="Times New Roman"/>
              </a:rPr>
              <a:t> угода)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07951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kern="0" dirty="0" err="1">
                <a:latin typeface="Times New Roman"/>
                <a:ea typeface="Times New Roman"/>
              </a:rPr>
              <a:t>Висновки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err="1">
                <a:latin typeface="Times New Roman"/>
                <a:ea typeface="Times New Roman"/>
              </a:rPr>
              <a:t>Міжнародні</a:t>
            </a:r>
            <a:r>
              <a:rPr lang="ru-RU" b="1" dirty="0">
                <a:latin typeface="Times New Roman"/>
                <a:ea typeface="Times New Roman"/>
              </a:rPr>
              <a:t> договори</a:t>
            </a:r>
            <a:r>
              <a:rPr lang="ru-RU" dirty="0">
                <a:latin typeface="Times New Roman"/>
                <a:ea typeface="Times New Roman"/>
              </a:rPr>
              <a:t> – головне </a:t>
            </a:r>
            <a:r>
              <a:rPr lang="ru-RU" dirty="0" err="1">
                <a:latin typeface="Times New Roman"/>
                <a:ea typeface="Times New Roman"/>
              </a:rPr>
              <a:t>джерело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міжнародного</a:t>
            </a:r>
            <a:r>
              <a:rPr lang="ru-RU" dirty="0">
                <a:latin typeface="Times New Roman"/>
                <a:ea typeface="Times New Roman"/>
              </a:rPr>
              <a:t> права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b="1" dirty="0" err="1" smtClean="0">
                <a:latin typeface="Times New Roman"/>
                <a:ea typeface="Times New Roman"/>
              </a:rPr>
              <a:t>Міжнародні</a:t>
            </a:r>
            <a:r>
              <a:rPr lang="ru-RU" b="1" dirty="0" smtClean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звичаї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залишаються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важливим</a:t>
            </a:r>
            <a:r>
              <a:rPr lang="ru-RU" dirty="0">
                <a:latin typeface="Times New Roman"/>
                <a:ea typeface="Times New Roman"/>
              </a:rPr>
              <a:t> регулятором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b="1" dirty="0" err="1" smtClean="0">
                <a:latin typeface="Times New Roman"/>
                <a:ea typeface="Times New Roman"/>
              </a:rPr>
              <a:t>Загальні</a:t>
            </a:r>
            <a:r>
              <a:rPr lang="ru-RU" b="1" dirty="0" smtClean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принципи</a:t>
            </a:r>
            <a:r>
              <a:rPr lang="ru-RU" b="1" dirty="0">
                <a:latin typeface="Times New Roman"/>
                <a:ea typeface="Times New Roman"/>
              </a:rPr>
              <a:t> права</a:t>
            </a:r>
            <a:r>
              <a:rPr lang="ru-RU" dirty="0">
                <a:latin typeface="Times New Roman"/>
                <a:ea typeface="Times New Roman"/>
              </a:rPr>
              <a:t> – основа </a:t>
            </a:r>
            <a:r>
              <a:rPr lang="ru-RU" dirty="0" err="1">
                <a:latin typeface="Times New Roman"/>
                <a:ea typeface="Times New Roman"/>
              </a:rPr>
              <a:t>справедливості</a:t>
            </a:r>
            <a:r>
              <a:rPr lang="ru-RU" dirty="0">
                <a:latin typeface="Times New Roman"/>
                <a:ea typeface="Times New Roman"/>
              </a:rPr>
              <a:t> в </a:t>
            </a:r>
            <a:r>
              <a:rPr lang="ru-RU" dirty="0" err="1">
                <a:latin typeface="Times New Roman"/>
                <a:ea typeface="Times New Roman"/>
              </a:rPr>
              <a:t>міжнародному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праві</a:t>
            </a: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 err="1" smtClean="0">
                <a:latin typeface="Times New Roman"/>
                <a:ea typeface="Times New Roman"/>
              </a:rPr>
              <a:t>Всі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три </a:t>
            </a:r>
            <a:r>
              <a:rPr lang="ru-RU" dirty="0" err="1">
                <a:latin typeface="Times New Roman"/>
                <a:ea typeface="Times New Roman"/>
              </a:rPr>
              <a:t>джерела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взаємодіють</a:t>
            </a:r>
            <a:r>
              <a:rPr lang="ru-RU" dirty="0">
                <a:latin typeface="Times New Roman"/>
                <a:ea typeface="Times New Roman"/>
              </a:rPr>
              <a:t> та </a:t>
            </a:r>
            <a:r>
              <a:rPr lang="ru-RU" dirty="0" err="1">
                <a:latin typeface="Times New Roman"/>
                <a:ea typeface="Times New Roman"/>
              </a:rPr>
              <a:t>доповнюють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одне</a:t>
            </a:r>
            <a:r>
              <a:rPr lang="ru-RU" dirty="0">
                <a:latin typeface="Times New Roman"/>
                <a:ea typeface="Times New Roman"/>
              </a:rPr>
              <a:t> одного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2766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latin typeface="Times New Roman"/>
                <a:ea typeface="Times New Roman"/>
              </a:rPr>
              <a:t>План </a:t>
            </a:r>
            <a:r>
              <a:rPr lang="ru-RU" b="1" dirty="0" err="1" smtClean="0">
                <a:latin typeface="Times New Roman"/>
                <a:ea typeface="Times New Roman"/>
              </a:rPr>
              <a:t>лекції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+mj-lt"/>
              <a:buAutoNum type="arabicPeriod"/>
              <a:tabLst>
                <a:tab pos="457200" algn="l"/>
              </a:tabLst>
            </a:pPr>
            <a:r>
              <a:rPr lang="ru-RU" b="1" dirty="0" err="1" smtClean="0">
                <a:latin typeface="Times New Roman"/>
                <a:ea typeface="Times New Roman"/>
              </a:rPr>
              <a:t>Міжнародні</a:t>
            </a:r>
            <a:r>
              <a:rPr lang="ru-RU" b="1" dirty="0" smtClean="0">
                <a:latin typeface="Times New Roman"/>
                <a:ea typeface="Times New Roman"/>
              </a:rPr>
              <a:t> </a:t>
            </a:r>
            <a:r>
              <a:rPr lang="ru-RU" b="1" dirty="0">
                <a:latin typeface="Times New Roman"/>
                <a:ea typeface="Times New Roman"/>
              </a:rPr>
              <a:t>договори як </a:t>
            </a:r>
            <a:r>
              <a:rPr lang="ru-RU" b="1" dirty="0" err="1">
                <a:latin typeface="Times New Roman"/>
                <a:ea typeface="Times New Roman"/>
              </a:rPr>
              <a:t>основне</a:t>
            </a: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джерело</a:t>
            </a: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міжнародного</a:t>
            </a:r>
            <a:r>
              <a:rPr lang="ru-RU" b="1" dirty="0">
                <a:latin typeface="Times New Roman"/>
                <a:ea typeface="Times New Roman"/>
              </a:rPr>
              <a:t> права</a:t>
            </a:r>
            <a:endParaRPr lang="ru-RU" dirty="0">
              <a:latin typeface="Times New Roman"/>
              <a:ea typeface="Times New Roman"/>
            </a:endParaRPr>
          </a:p>
          <a:p>
            <a:pPr lvl="0">
              <a:buFont typeface="+mj-lt"/>
              <a:buAutoNum type="arabicPeriod"/>
              <a:tabLst>
                <a:tab pos="457200" algn="l"/>
              </a:tabLst>
            </a:pPr>
            <a:r>
              <a:rPr lang="ru-RU" b="1" dirty="0" err="1">
                <a:latin typeface="Times New Roman"/>
                <a:ea typeface="Times New Roman"/>
              </a:rPr>
              <a:t>Міжнародні</a:t>
            </a: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звичаї</a:t>
            </a:r>
            <a:r>
              <a:rPr lang="ru-RU" b="1" dirty="0">
                <a:latin typeface="Times New Roman"/>
                <a:ea typeface="Times New Roman"/>
              </a:rPr>
              <a:t>: </a:t>
            </a:r>
            <a:r>
              <a:rPr lang="ru-RU" b="1" dirty="0" err="1">
                <a:latin typeface="Times New Roman"/>
                <a:ea typeface="Times New Roman"/>
              </a:rPr>
              <a:t>поняття</a:t>
            </a:r>
            <a:r>
              <a:rPr lang="ru-RU" b="1" dirty="0">
                <a:latin typeface="Times New Roman"/>
                <a:ea typeface="Times New Roman"/>
              </a:rPr>
              <a:t>, </a:t>
            </a:r>
            <a:r>
              <a:rPr lang="ru-RU" b="1" dirty="0" err="1">
                <a:latin typeface="Times New Roman"/>
                <a:ea typeface="Times New Roman"/>
              </a:rPr>
              <a:t>застосування</a:t>
            </a:r>
            <a:r>
              <a:rPr lang="ru-RU" b="1" dirty="0">
                <a:latin typeface="Times New Roman"/>
                <a:ea typeface="Times New Roman"/>
              </a:rPr>
              <a:t>, </a:t>
            </a:r>
            <a:r>
              <a:rPr lang="ru-RU" b="1" dirty="0" err="1">
                <a:latin typeface="Times New Roman"/>
                <a:ea typeface="Times New Roman"/>
              </a:rPr>
              <a:t>тенденції</a:t>
            </a: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розвитку</a:t>
            </a:r>
            <a:endParaRPr lang="ru-RU" dirty="0">
              <a:latin typeface="Times New Roman"/>
              <a:ea typeface="Times New Roman"/>
            </a:endParaRPr>
          </a:p>
          <a:p>
            <a:pPr lvl="0">
              <a:buFont typeface="+mj-lt"/>
              <a:buAutoNum type="arabicPeriod"/>
              <a:tabLst>
                <a:tab pos="457200" algn="l"/>
              </a:tabLst>
            </a:pPr>
            <a:r>
              <a:rPr lang="ru-RU" b="1" dirty="0" err="1">
                <a:latin typeface="Times New Roman"/>
                <a:ea typeface="Times New Roman"/>
              </a:rPr>
              <a:t>Загальні</a:t>
            </a: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принципи</a:t>
            </a:r>
            <a:r>
              <a:rPr lang="ru-RU" b="1" dirty="0">
                <a:latin typeface="Times New Roman"/>
                <a:ea typeface="Times New Roman"/>
              </a:rPr>
              <a:t> права, </a:t>
            </a:r>
            <a:r>
              <a:rPr lang="ru-RU" b="1" dirty="0" err="1">
                <a:latin typeface="Times New Roman"/>
                <a:ea typeface="Times New Roman"/>
              </a:rPr>
              <a:t>що</a:t>
            </a: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визнані</a:t>
            </a: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цивілізованими</a:t>
            </a: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націями</a:t>
            </a:r>
            <a:endParaRPr lang="ru-RU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6270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kern="0" dirty="0" err="1">
                <a:latin typeface="Times New Roman"/>
                <a:ea typeface="Times New Roman"/>
              </a:rPr>
              <a:t>Визначення</a:t>
            </a:r>
            <a:r>
              <a:rPr lang="ru-RU" b="1" kern="0" dirty="0">
                <a:latin typeface="Times New Roman"/>
                <a:ea typeface="Times New Roman"/>
              </a:rPr>
              <a:t> </a:t>
            </a:r>
            <a:r>
              <a:rPr lang="ru-RU" b="1" kern="0" dirty="0" err="1">
                <a:latin typeface="Times New Roman"/>
                <a:ea typeface="Times New Roman"/>
              </a:rPr>
              <a:t>джерел</a:t>
            </a:r>
            <a:r>
              <a:rPr lang="ru-RU" b="1" kern="0" dirty="0">
                <a:latin typeface="Times New Roman"/>
                <a:ea typeface="Times New Roman"/>
              </a:rPr>
              <a:t> </a:t>
            </a:r>
            <a:r>
              <a:rPr lang="ru-RU" b="1" kern="0" dirty="0" err="1">
                <a:latin typeface="Times New Roman"/>
                <a:ea typeface="Times New Roman"/>
              </a:rPr>
              <a:t>міжнародного</a:t>
            </a:r>
            <a:r>
              <a:rPr lang="ru-RU" b="1" kern="0" dirty="0">
                <a:latin typeface="Times New Roman"/>
                <a:ea typeface="Times New Roman"/>
              </a:rPr>
              <a:t> права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i="1" dirty="0" err="1">
                <a:latin typeface="Times New Roman"/>
                <a:ea typeface="Times New Roman"/>
              </a:rPr>
              <a:t>Джерела</a:t>
            </a:r>
            <a:r>
              <a:rPr lang="ru-RU" i="1" dirty="0">
                <a:latin typeface="Times New Roman"/>
                <a:ea typeface="Times New Roman"/>
              </a:rPr>
              <a:t> </a:t>
            </a:r>
            <a:r>
              <a:rPr lang="ru-RU" i="1" dirty="0" err="1">
                <a:latin typeface="Times New Roman"/>
                <a:ea typeface="Times New Roman"/>
              </a:rPr>
              <a:t>міжнародного</a:t>
            </a:r>
            <a:r>
              <a:rPr lang="ru-RU" i="1" dirty="0">
                <a:latin typeface="Times New Roman"/>
                <a:ea typeface="Times New Roman"/>
              </a:rPr>
              <a:t> права</a:t>
            </a:r>
            <a:r>
              <a:rPr lang="ru-RU" dirty="0">
                <a:latin typeface="Times New Roman"/>
                <a:ea typeface="Times New Roman"/>
              </a:rPr>
              <a:t> – </a:t>
            </a:r>
            <a:r>
              <a:rPr lang="ru-RU" dirty="0" err="1">
                <a:latin typeface="Times New Roman"/>
                <a:ea typeface="Times New Roman"/>
              </a:rPr>
              <a:t>це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форми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вираження</a:t>
            </a:r>
            <a:r>
              <a:rPr lang="ru-RU" dirty="0">
                <a:latin typeface="Times New Roman"/>
                <a:ea typeface="Times New Roman"/>
              </a:rPr>
              <a:t> норм, </a:t>
            </a:r>
            <a:r>
              <a:rPr lang="ru-RU" dirty="0" err="1">
                <a:latin typeface="Times New Roman"/>
                <a:ea typeface="Times New Roman"/>
              </a:rPr>
              <a:t>що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регулюють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міжнародні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відносини</a:t>
            </a:r>
            <a:r>
              <a:rPr lang="ru-RU" dirty="0">
                <a:latin typeface="Times New Roman"/>
                <a:ea typeface="Times New Roman"/>
              </a:rPr>
              <a:t>.</a:t>
            </a:r>
          </a:p>
          <a:p>
            <a:pPr marL="0" indent="0">
              <a:buNone/>
            </a:pPr>
            <a:r>
              <a:rPr lang="ru-RU" b="1" dirty="0" err="1" smtClean="0">
                <a:latin typeface="Times New Roman"/>
                <a:ea typeface="Times New Roman"/>
              </a:rPr>
              <a:t>Основні</a:t>
            </a:r>
            <a:r>
              <a:rPr lang="ru-RU" b="1" dirty="0" smtClean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джерела</a:t>
            </a:r>
            <a:r>
              <a:rPr lang="ru-RU" dirty="0">
                <a:latin typeface="Times New Roman"/>
                <a:ea typeface="Times New Roman"/>
              </a:rPr>
              <a:t>: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 err="1" smtClean="0">
                <a:latin typeface="Times New Roman"/>
                <a:ea typeface="Times New Roman"/>
              </a:rPr>
              <a:t>Міжнародні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договори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 err="1" smtClean="0">
                <a:latin typeface="Times New Roman"/>
                <a:ea typeface="Times New Roman"/>
              </a:rPr>
              <a:t>Міжнародні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звичаї</a:t>
            </a: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 err="1" smtClean="0">
                <a:latin typeface="Times New Roman"/>
                <a:ea typeface="Times New Roman"/>
              </a:rPr>
              <a:t>Загальні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принципи</a:t>
            </a:r>
            <a:r>
              <a:rPr lang="ru-RU" dirty="0">
                <a:latin typeface="Times New Roman"/>
                <a:ea typeface="Times New Roman"/>
              </a:rPr>
              <a:t> права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b="1" dirty="0" err="1" smtClean="0">
                <a:latin typeface="Times New Roman"/>
                <a:ea typeface="Times New Roman"/>
              </a:rPr>
              <a:t>Допоміжні</a:t>
            </a:r>
            <a:r>
              <a:rPr lang="ru-RU" b="1" dirty="0" smtClean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джерела</a:t>
            </a:r>
            <a:r>
              <a:rPr lang="ru-RU" b="1" dirty="0">
                <a:latin typeface="Times New Roman"/>
                <a:ea typeface="Times New Roman"/>
              </a:rPr>
              <a:t>: </a:t>
            </a:r>
            <a:r>
              <a:rPr lang="ru-RU" dirty="0" err="1">
                <a:latin typeface="Times New Roman"/>
                <a:ea typeface="Times New Roman"/>
              </a:rPr>
              <a:t>судові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рішення</a:t>
            </a:r>
            <a:r>
              <a:rPr lang="ru-RU" dirty="0">
                <a:latin typeface="Times New Roman"/>
                <a:ea typeface="Times New Roman"/>
              </a:rPr>
              <a:t>, </a:t>
            </a:r>
            <a:r>
              <a:rPr lang="ru-RU" dirty="0" err="1">
                <a:latin typeface="Times New Roman"/>
                <a:ea typeface="Times New Roman"/>
              </a:rPr>
              <a:t>доктрини</a:t>
            </a:r>
            <a:r>
              <a:rPr lang="ru-RU" dirty="0">
                <a:latin typeface="Times New Roman"/>
                <a:ea typeface="Times New Roman"/>
              </a:rPr>
              <a:t>, </a:t>
            </a:r>
            <a:r>
              <a:rPr lang="ru-RU" dirty="0" err="1">
                <a:latin typeface="Times New Roman"/>
                <a:ea typeface="Times New Roman"/>
              </a:rPr>
              <a:t>резолюції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міжнародних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організацій</a:t>
            </a:r>
            <a:r>
              <a:rPr lang="ru-RU" dirty="0">
                <a:latin typeface="Times New Roman"/>
                <a:ea typeface="Times New Roman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107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kern="0" dirty="0" err="1">
                <a:latin typeface="Times New Roman"/>
                <a:ea typeface="Times New Roman"/>
              </a:rPr>
              <a:t>Міжнародні</a:t>
            </a:r>
            <a:r>
              <a:rPr lang="ru-RU" b="1" kern="0" dirty="0">
                <a:latin typeface="Times New Roman"/>
                <a:ea typeface="Times New Roman"/>
              </a:rPr>
              <a:t> договори як </a:t>
            </a:r>
            <a:r>
              <a:rPr lang="ru-RU" b="1" kern="0" dirty="0" err="1">
                <a:latin typeface="Times New Roman"/>
                <a:ea typeface="Times New Roman"/>
              </a:rPr>
              <a:t>основне</a:t>
            </a:r>
            <a:r>
              <a:rPr lang="ru-RU" b="1" kern="0" dirty="0">
                <a:latin typeface="Times New Roman"/>
                <a:ea typeface="Times New Roman"/>
              </a:rPr>
              <a:t> </a:t>
            </a:r>
            <a:r>
              <a:rPr lang="ru-RU" b="1" kern="0" dirty="0" err="1">
                <a:latin typeface="Times New Roman"/>
                <a:ea typeface="Times New Roman"/>
              </a:rPr>
              <a:t>джерело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b="1" dirty="0" err="1">
                <a:latin typeface="Times New Roman"/>
                <a:ea typeface="Times New Roman"/>
              </a:rPr>
              <a:t>Міжнародний</a:t>
            </a: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договір</a:t>
            </a:r>
            <a:r>
              <a:rPr lang="ru-RU" dirty="0">
                <a:latin typeface="Times New Roman"/>
                <a:ea typeface="Times New Roman"/>
              </a:rPr>
              <a:t> – </a:t>
            </a:r>
            <a:r>
              <a:rPr lang="ru-RU" dirty="0" err="1">
                <a:latin typeface="Times New Roman"/>
                <a:ea typeface="Times New Roman"/>
              </a:rPr>
              <a:t>письмова</a:t>
            </a:r>
            <a:r>
              <a:rPr lang="ru-RU" dirty="0">
                <a:latin typeface="Times New Roman"/>
                <a:ea typeface="Times New Roman"/>
              </a:rPr>
              <a:t> угода </a:t>
            </a:r>
            <a:r>
              <a:rPr lang="ru-RU" dirty="0" err="1">
                <a:latin typeface="Times New Roman"/>
                <a:ea typeface="Times New Roman"/>
              </a:rPr>
              <a:t>між</a:t>
            </a:r>
            <a:r>
              <a:rPr lang="ru-RU" dirty="0">
                <a:latin typeface="Times New Roman"/>
                <a:ea typeface="Times New Roman"/>
              </a:rPr>
              <a:t> державами </a:t>
            </a:r>
            <a:r>
              <a:rPr lang="ru-RU" dirty="0" err="1">
                <a:latin typeface="Times New Roman"/>
                <a:ea typeface="Times New Roman"/>
              </a:rPr>
              <a:t>або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міжнародними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організаціями</a:t>
            </a:r>
            <a:r>
              <a:rPr lang="ru-RU" dirty="0">
                <a:latin typeface="Times New Roman"/>
                <a:ea typeface="Times New Roman"/>
              </a:rPr>
              <a:t>, яка </a:t>
            </a:r>
            <a:r>
              <a:rPr lang="ru-RU" dirty="0" err="1">
                <a:latin typeface="Times New Roman"/>
                <a:ea typeface="Times New Roman"/>
              </a:rPr>
              <a:t>встановлює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міжнародно-правові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</a:rPr>
              <a:t>норми</a:t>
            </a:r>
            <a:r>
              <a:rPr lang="ru-RU" dirty="0" smtClean="0">
                <a:latin typeface="Times New Roman"/>
                <a:ea typeface="Times New Roman"/>
              </a:rPr>
              <a:t>.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b="1" dirty="0" err="1" smtClean="0">
                <a:latin typeface="Times New Roman"/>
                <a:ea typeface="Times New Roman"/>
              </a:rPr>
              <a:t>Чому</a:t>
            </a:r>
            <a:r>
              <a:rPr lang="ru-RU" b="1" dirty="0" smtClean="0">
                <a:latin typeface="Times New Roman"/>
                <a:ea typeface="Times New Roman"/>
              </a:rPr>
              <a:t> </a:t>
            </a:r>
            <a:r>
              <a:rPr lang="ru-RU" b="1" dirty="0" err="1" smtClean="0">
                <a:latin typeface="Times New Roman"/>
                <a:ea typeface="Times New Roman"/>
              </a:rPr>
              <a:t>це</a:t>
            </a:r>
            <a:r>
              <a:rPr lang="ru-RU" b="1" dirty="0" smtClean="0">
                <a:latin typeface="Times New Roman"/>
                <a:ea typeface="Times New Roman"/>
              </a:rPr>
              <a:t> головне </a:t>
            </a:r>
            <a:r>
              <a:rPr lang="ru-RU" b="1" dirty="0" err="1" smtClean="0">
                <a:latin typeface="Times New Roman"/>
                <a:ea typeface="Times New Roman"/>
              </a:rPr>
              <a:t>джерело</a:t>
            </a:r>
            <a:r>
              <a:rPr lang="ru-RU" b="1" dirty="0" smtClean="0">
                <a:latin typeface="Times New Roman"/>
                <a:ea typeface="Times New Roman"/>
              </a:rPr>
              <a:t>?</a:t>
            </a:r>
            <a:r>
              <a:rPr lang="ru-RU" dirty="0" smtClean="0">
                <a:latin typeface="Times New Roman"/>
                <a:ea typeface="Times New Roman"/>
              </a:rPr>
              <a:t/>
            </a:r>
            <a:br>
              <a:rPr lang="ru-RU" dirty="0" smtClean="0">
                <a:latin typeface="Times New Roman"/>
                <a:ea typeface="Times New Roman"/>
              </a:rPr>
            </a:br>
            <a:r>
              <a:rPr lang="ru-RU" dirty="0" err="1" smtClean="0">
                <a:latin typeface="Times New Roman"/>
                <a:ea typeface="Times New Roman"/>
              </a:rPr>
              <a:t>Чітке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</a:rPr>
              <a:t>формулювання</a:t>
            </a:r>
            <a:r>
              <a:rPr lang="ru-RU" dirty="0" smtClean="0">
                <a:latin typeface="Times New Roman"/>
                <a:ea typeface="Times New Roman"/>
              </a:rPr>
              <a:t> норм</a:t>
            </a:r>
            <a:br>
              <a:rPr lang="ru-RU" dirty="0" smtClean="0">
                <a:latin typeface="Times New Roman"/>
                <a:ea typeface="Times New Roman"/>
              </a:rPr>
            </a:br>
            <a:r>
              <a:rPr lang="ru-RU" dirty="0" err="1" smtClean="0">
                <a:latin typeface="Times New Roman"/>
                <a:ea typeface="Times New Roman"/>
              </a:rPr>
              <a:t>Включає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</a:rPr>
              <a:t>всі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</a:rPr>
              <a:t>сфери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</a:rPr>
              <a:t>міжнародних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</a:rPr>
              <a:t>відносин</a:t>
            </a:r>
            <a:r>
              <a:rPr lang="ru-RU" dirty="0" smtClean="0">
                <a:latin typeface="Times New Roman"/>
                <a:ea typeface="Times New Roman"/>
              </a:rPr>
              <a:t/>
            </a:r>
            <a:br>
              <a:rPr lang="ru-RU" dirty="0" smtClean="0">
                <a:latin typeface="Times New Roman"/>
                <a:ea typeface="Times New Roman"/>
              </a:rPr>
            </a:br>
            <a:r>
              <a:rPr lang="ru-RU" dirty="0" err="1" smtClean="0">
                <a:latin typeface="Times New Roman"/>
                <a:ea typeface="Times New Roman"/>
              </a:rPr>
              <a:t>Забезпечує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</a:rPr>
              <a:t>узгодженість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</a:rPr>
              <a:t>із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</a:rPr>
              <a:t>внутрішнім</a:t>
            </a:r>
            <a:r>
              <a:rPr lang="ru-RU" dirty="0" smtClean="0">
                <a:latin typeface="Times New Roman"/>
                <a:ea typeface="Times New Roman"/>
              </a:rPr>
              <a:t> правом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b="1" dirty="0" err="1" smtClean="0">
                <a:latin typeface="Times New Roman"/>
                <a:ea typeface="Times New Roman"/>
              </a:rPr>
              <a:t>Приклади</a:t>
            </a:r>
            <a:r>
              <a:rPr lang="ru-RU" dirty="0">
                <a:latin typeface="Times New Roman"/>
                <a:ea typeface="Times New Roman"/>
              </a:rPr>
              <a:t>: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b="1" dirty="0" err="1" smtClean="0">
                <a:latin typeface="Times New Roman"/>
                <a:ea typeface="Times New Roman"/>
              </a:rPr>
              <a:t>Віденська</a:t>
            </a:r>
            <a:r>
              <a:rPr lang="ru-RU" b="1" dirty="0" smtClean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конвенція</a:t>
            </a:r>
            <a:r>
              <a:rPr lang="ru-RU" b="1" dirty="0">
                <a:latin typeface="Times New Roman"/>
                <a:ea typeface="Times New Roman"/>
              </a:rPr>
              <a:t> про право </a:t>
            </a:r>
            <a:r>
              <a:rPr lang="ru-RU" b="1" dirty="0" err="1">
                <a:latin typeface="Times New Roman"/>
                <a:ea typeface="Times New Roman"/>
              </a:rPr>
              <a:t>міжнародних</a:t>
            </a: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договорів</a:t>
            </a:r>
            <a:r>
              <a:rPr lang="ru-RU" b="1" dirty="0">
                <a:latin typeface="Times New Roman"/>
                <a:ea typeface="Times New Roman"/>
              </a:rPr>
              <a:t> (1969)</a:t>
            </a: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b="1" dirty="0" smtClean="0">
                <a:latin typeface="Times New Roman"/>
                <a:ea typeface="Times New Roman"/>
              </a:rPr>
              <a:t>Статут </a:t>
            </a:r>
            <a:r>
              <a:rPr lang="ru-RU" b="1" dirty="0">
                <a:latin typeface="Times New Roman"/>
                <a:ea typeface="Times New Roman"/>
              </a:rPr>
              <a:t>ООН (1945)</a:t>
            </a:r>
            <a:endParaRPr lang="ru-RU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6456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kern="0" dirty="0" err="1">
                <a:latin typeface="Times New Roman"/>
                <a:ea typeface="Times New Roman"/>
              </a:rPr>
              <a:t>Класифікація</a:t>
            </a:r>
            <a:r>
              <a:rPr lang="ru-RU" b="1" kern="0" dirty="0">
                <a:latin typeface="Times New Roman"/>
                <a:ea typeface="Times New Roman"/>
              </a:rPr>
              <a:t> </a:t>
            </a:r>
            <a:r>
              <a:rPr lang="ru-RU" b="1" kern="0" dirty="0" err="1">
                <a:latin typeface="Times New Roman"/>
                <a:ea typeface="Times New Roman"/>
              </a:rPr>
              <a:t>міжнародних</a:t>
            </a:r>
            <a:r>
              <a:rPr lang="ru-RU" b="1" kern="0" dirty="0">
                <a:latin typeface="Times New Roman"/>
                <a:ea typeface="Times New Roman"/>
              </a:rPr>
              <a:t> </a:t>
            </a:r>
            <a:r>
              <a:rPr lang="ru-RU" b="1" kern="0" dirty="0" err="1">
                <a:latin typeface="Times New Roman"/>
                <a:ea typeface="Times New Roman"/>
              </a:rPr>
              <a:t>договорів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b="1" dirty="0" smtClean="0">
                <a:latin typeface="Times New Roman"/>
                <a:ea typeface="Times New Roman"/>
              </a:rPr>
              <a:t>За </a:t>
            </a:r>
            <a:r>
              <a:rPr lang="ru-RU" b="1" dirty="0" err="1">
                <a:latin typeface="Times New Roman"/>
                <a:ea typeface="Times New Roman"/>
              </a:rPr>
              <a:t>кількістю</a:t>
            </a: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сторін</a:t>
            </a:r>
            <a:r>
              <a:rPr lang="ru-RU" b="1" dirty="0">
                <a:latin typeface="Times New Roman"/>
                <a:ea typeface="Times New Roman"/>
              </a:rPr>
              <a:t>:</a:t>
            </a: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 err="1" smtClean="0">
                <a:latin typeface="Times New Roman"/>
                <a:ea typeface="Times New Roman"/>
              </a:rPr>
              <a:t>Двосторонні</a:t>
            </a: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 err="1" smtClean="0">
                <a:latin typeface="Times New Roman"/>
                <a:ea typeface="Times New Roman"/>
              </a:rPr>
              <a:t>Багатосторонні</a:t>
            </a:r>
            <a:endParaRPr lang="ru-RU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dirty="0" smtClean="0">
                <a:latin typeface="Times New Roman"/>
                <a:ea typeface="Times New Roman"/>
              </a:rPr>
              <a:t>За </a:t>
            </a:r>
            <a:r>
              <a:rPr lang="ru-RU" b="1" dirty="0" err="1">
                <a:latin typeface="Times New Roman"/>
                <a:ea typeface="Times New Roman"/>
              </a:rPr>
              <a:t>юридичною</a:t>
            </a:r>
            <a:r>
              <a:rPr lang="ru-RU" b="1" dirty="0">
                <a:latin typeface="Times New Roman"/>
                <a:ea typeface="Times New Roman"/>
              </a:rPr>
              <a:t> силою:</a:t>
            </a: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 err="1" smtClean="0">
                <a:latin typeface="Times New Roman"/>
                <a:ea typeface="Times New Roman"/>
              </a:rPr>
              <a:t>Обов’язкові</a:t>
            </a: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 err="1" smtClean="0">
                <a:latin typeface="Times New Roman"/>
                <a:ea typeface="Times New Roman"/>
              </a:rPr>
              <a:t>Декларативні</a:t>
            </a:r>
            <a:endParaRPr lang="ru-RU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dirty="0" smtClean="0">
                <a:latin typeface="Times New Roman"/>
                <a:ea typeface="Times New Roman"/>
              </a:rPr>
              <a:t>За </a:t>
            </a:r>
            <a:r>
              <a:rPr lang="ru-RU" b="1" dirty="0" err="1">
                <a:latin typeface="Times New Roman"/>
                <a:ea typeface="Times New Roman"/>
              </a:rPr>
              <a:t>змістом</a:t>
            </a:r>
            <a:r>
              <a:rPr lang="ru-RU" b="1" dirty="0">
                <a:latin typeface="Times New Roman"/>
                <a:ea typeface="Times New Roman"/>
              </a:rPr>
              <a:t>:</a:t>
            </a: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 err="1" smtClean="0">
                <a:latin typeface="Times New Roman"/>
                <a:ea typeface="Times New Roman"/>
              </a:rPr>
              <a:t>Політичні</a:t>
            </a:r>
            <a:r>
              <a:rPr lang="ru-RU" dirty="0">
                <a:latin typeface="Times New Roman"/>
                <a:ea typeface="Times New Roman"/>
              </a:rPr>
              <a:t>, </a:t>
            </a:r>
            <a:r>
              <a:rPr lang="ru-RU" dirty="0" err="1">
                <a:latin typeface="Times New Roman"/>
                <a:ea typeface="Times New Roman"/>
              </a:rPr>
              <a:t>економічні</a:t>
            </a:r>
            <a:r>
              <a:rPr lang="ru-RU" dirty="0">
                <a:latin typeface="Times New Roman"/>
                <a:ea typeface="Times New Roman"/>
              </a:rPr>
              <a:t>, </a:t>
            </a:r>
            <a:r>
              <a:rPr lang="ru-RU" dirty="0" err="1">
                <a:latin typeface="Times New Roman"/>
                <a:ea typeface="Times New Roman"/>
              </a:rPr>
              <a:t>екологічні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тощо</a:t>
            </a:r>
            <a:endParaRPr lang="ru-RU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dirty="0" smtClean="0">
                <a:latin typeface="Times New Roman"/>
                <a:ea typeface="Times New Roman"/>
              </a:rPr>
              <a:t>За </a:t>
            </a:r>
            <a:r>
              <a:rPr lang="ru-RU" b="1" dirty="0" err="1">
                <a:latin typeface="Times New Roman"/>
                <a:ea typeface="Times New Roman"/>
              </a:rPr>
              <a:t>функцією</a:t>
            </a:r>
            <a:r>
              <a:rPr lang="ru-RU" b="1" dirty="0">
                <a:latin typeface="Times New Roman"/>
                <a:ea typeface="Times New Roman"/>
              </a:rPr>
              <a:t>:</a:t>
            </a: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 err="1" smtClean="0">
                <a:latin typeface="Times New Roman"/>
                <a:ea typeface="Times New Roman"/>
              </a:rPr>
              <a:t>Нормативні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(</a:t>
            </a:r>
            <a:r>
              <a:rPr lang="ru-RU" dirty="0" err="1">
                <a:latin typeface="Times New Roman"/>
                <a:ea typeface="Times New Roman"/>
              </a:rPr>
              <a:t>загальні</a:t>
            </a:r>
            <a:r>
              <a:rPr lang="ru-RU" dirty="0">
                <a:latin typeface="Times New Roman"/>
                <a:ea typeface="Times New Roman"/>
              </a:rPr>
              <a:t> правила)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 err="1" smtClean="0">
                <a:latin typeface="Times New Roman"/>
                <a:ea typeface="Times New Roman"/>
              </a:rPr>
              <a:t>Контрактні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(</a:t>
            </a:r>
            <a:r>
              <a:rPr lang="ru-RU" dirty="0" err="1">
                <a:latin typeface="Times New Roman"/>
                <a:ea typeface="Times New Roman"/>
              </a:rPr>
              <a:t>конкретні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зобов’язання</a:t>
            </a:r>
            <a:r>
              <a:rPr lang="ru-RU" dirty="0">
                <a:latin typeface="Times New Roman"/>
                <a:ea typeface="Times New Roman"/>
              </a:rPr>
              <a:t>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5215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kern="0" dirty="0" err="1">
                <a:latin typeface="Times New Roman"/>
                <a:ea typeface="Times New Roman"/>
              </a:rPr>
              <a:t>Приклади</a:t>
            </a:r>
            <a:r>
              <a:rPr lang="ru-RU" b="1" kern="0" dirty="0">
                <a:latin typeface="Times New Roman"/>
                <a:ea typeface="Times New Roman"/>
              </a:rPr>
              <a:t> </a:t>
            </a:r>
            <a:r>
              <a:rPr lang="ru-RU" b="1" kern="0" dirty="0" err="1">
                <a:latin typeface="Times New Roman"/>
                <a:ea typeface="Times New Roman"/>
              </a:rPr>
              <a:t>міжнародних</a:t>
            </a:r>
            <a:r>
              <a:rPr lang="ru-RU" b="1" kern="0" dirty="0">
                <a:latin typeface="Times New Roman"/>
                <a:ea typeface="Times New Roman"/>
              </a:rPr>
              <a:t> </a:t>
            </a:r>
            <a:r>
              <a:rPr lang="ru-RU" b="1" kern="0" dirty="0" err="1">
                <a:latin typeface="Times New Roman"/>
                <a:ea typeface="Times New Roman"/>
              </a:rPr>
              <a:t>договорів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b="1" dirty="0" err="1" smtClean="0">
                <a:latin typeface="Times New Roman"/>
                <a:ea typeface="Times New Roman"/>
              </a:rPr>
              <a:t>Глобальні</a:t>
            </a:r>
            <a:r>
              <a:rPr lang="ru-RU" b="1" dirty="0">
                <a:latin typeface="Times New Roman"/>
                <a:ea typeface="Times New Roman"/>
              </a:rPr>
              <a:t>:</a:t>
            </a: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 err="1" smtClean="0">
                <a:latin typeface="Times New Roman"/>
                <a:ea typeface="Times New Roman"/>
              </a:rPr>
              <a:t>Женевські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конвенції</a:t>
            </a:r>
            <a:r>
              <a:rPr lang="ru-RU" dirty="0">
                <a:latin typeface="Times New Roman"/>
                <a:ea typeface="Times New Roman"/>
              </a:rPr>
              <a:t> (1949)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 err="1" smtClean="0">
                <a:latin typeface="Times New Roman"/>
                <a:ea typeface="Times New Roman"/>
              </a:rPr>
              <a:t>Паризька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хартія</a:t>
            </a:r>
            <a:r>
              <a:rPr lang="ru-RU" dirty="0">
                <a:latin typeface="Times New Roman"/>
                <a:ea typeface="Times New Roman"/>
              </a:rPr>
              <a:t> (1990)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b="1" dirty="0" err="1" smtClean="0">
                <a:latin typeface="Times New Roman"/>
                <a:ea typeface="Times New Roman"/>
              </a:rPr>
              <a:t>Регіональні</a:t>
            </a:r>
            <a:r>
              <a:rPr lang="ru-RU" b="1" dirty="0">
                <a:latin typeface="Times New Roman"/>
                <a:ea typeface="Times New Roman"/>
              </a:rPr>
              <a:t>:</a:t>
            </a: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 err="1" smtClean="0">
                <a:latin typeface="Times New Roman"/>
                <a:ea typeface="Times New Roman"/>
              </a:rPr>
              <a:t>Європейська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конвенція</a:t>
            </a:r>
            <a:r>
              <a:rPr lang="ru-RU" dirty="0">
                <a:latin typeface="Times New Roman"/>
                <a:ea typeface="Times New Roman"/>
              </a:rPr>
              <a:t> з прав </a:t>
            </a:r>
            <a:r>
              <a:rPr lang="ru-RU" dirty="0" err="1">
                <a:latin typeface="Times New Roman"/>
                <a:ea typeface="Times New Roman"/>
              </a:rPr>
              <a:t>людини</a:t>
            </a:r>
            <a:r>
              <a:rPr lang="ru-RU" dirty="0">
                <a:latin typeface="Times New Roman"/>
                <a:ea typeface="Times New Roman"/>
              </a:rPr>
              <a:t> (1950)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 smtClean="0">
                <a:latin typeface="Times New Roman"/>
                <a:ea typeface="Times New Roman"/>
              </a:rPr>
              <a:t>Угода </a:t>
            </a:r>
            <a:r>
              <a:rPr lang="ru-RU" dirty="0">
                <a:latin typeface="Times New Roman"/>
                <a:ea typeface="Times New Roman"/>
              </a:rPr>
              <a:t>про </a:t>
            </a:r>
            <a:r>
              <a:rPr lang="ru-RU" dirty="0" err="1">
                <a:latin typeface="Times New Roman"/>
                <a:ea typeface="Times New Roman"/>
              </a:rPr>
              <a:t>асоціацію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Україна</a:t>
            </a:r>
            <a:r>
              <a:rPr lang="ru-RU" dirty="0">
                <a:latin typeface="Times New Roman"/>
                <a:ea typeface="Times New Roman"/>
              </a:rPr>
              <a:t> – ЄС (2014)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b="1" dirty="0" err="1" smtClean="0">
                <a:latin typeface="Times New Roman"/>
                <a:ea typeface="Times New Roman"/>
              </a:rPr>
              <a:t>Двосторонні</a:t>
            </a:r>
            <a:r>
              <a:rPr lang="ru-RU" b="1" dirty="0">
                <a:latin typeface="Times New Roman"/>
                <a:ea typeface="Times New Roman"/>
              </a:rPr>
              <a:t>:</a:t>
            </a: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 err="1" smtClean="0">
                <a:latin typeface="Times New Roman"/>
                <a:ea typeface="Times New Roman"/>
              </a:rPr>
              <a:t>Договір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про дружбу </a:t>
            </a:r>
            <a:r>
              <a:rPr lang="ru-RU" dirty="0" err="1">
                <a:latin typeface="Times New Roman"/>
                <a:ea typeface="Times New Roman"/>
              </a:rPr>
              <a:t>між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Україною</a:t>
            </a:r>
            <a:r>
              <a:rPr lang="ru-RU" dirty="0">
                <a:latin typeface="Times New Roman"/>
                <a:ea typeface="Times New Roman"/>
              </a:rPr>
              <a:t> та </a:t>
            </a:r>
            <a:r>
              <a:rPr lang="ru-RU" dirty="0" err="1">
                <a:latin typeface="Times New Roman"/>
                <a:ea typeface="Times New Roman"/>
              </a:rPr>
              <a:t>Польщею</a:t>
            </a:r>
            <a:r>
              <a:rPr lang="ru-RU" dirty="0">
                <a:latin typeface="Times New Roman"/>
                <a:ea typeface="Times New Roman"/>
              </a:rPr>
              <a:t> (1992)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3030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kern="0" dirty="0">
                <a:latin typeface="Times New Roman"/>
                <a:ea typeface="Times New Roman"/>
              </a:rPr>
              <a:t>Роль </a:t>
            </a:r>
            <a:r>
              <a:rPr lang="ru-RU" b="1" kern="0" dirty="0" err="1">
                <a:latin typeface="Times New Roman"/>
                <a:ea typeface="Times New Roman"/>
              </a:rPr>
              <a:t>Віденської</a:t>
            </a:r>
            <a:r>
              <a:rPr lang="ru-RU" b="1" kern="0" dirty="0">
                <a:latin typeface="Times New Roman"/>
                <a:ea typeface="Times New Roman"/>
              </a:rPr>
              <a:t> </a:t>
            </a:r>
            <a:r>
              <a:rPr lang="ru-RU" b="1" kern="0" dirty="0" err="1">
                <a:latin typeface="Times New Roman"/>
                <a:ea typeface="Times New Roman"/>
              </a:rPr>
              <a:t>конвенції</a:t>
            </a:r>
            <a:r>
              <a:rPr lang="ru-RU" b="1" kern="0" dirty="0">
                <a:latin typeface="Times New Roman"/>
                <a:ea typeface="Times New Roman"/>
              </a:rPr>
              <a:t> (1969)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dirty="0" err="1">
                <a:latin typeface="Times New Roman"/>
                <a:ea typeface="Times New Roman"/>
              </a:rPr>
              <a:t>Встановлює</a:t>
            </a:r>
            <a:r>
              <a:rPr lang="ru-RU" dirty="0">
                <a:latin typeface="Times New Roman"/>
                <a:ea typeface="Times New Roman"/>
              </a:rPr>
              <a:t> правила </a:t>
            </a:r>
            <a:r>
              <a:rPr lang="ru-RU" dirty="0" err="1">
                <a:latin typeface="Times New Roman"/>
                <a:ea typeface="Times New Roman"/>
              </a:rPr>
              <a:t>укладання</a:t>
            </a:r>
            <a:r>
              <a:rPr lang="ru-RU" dirty="0">
                <a:latin typeface="Times New Roman"/>
                <a:ea typeface="Times New Roman"/>
              </a:rPr>
              <a:t>, </a:t>
            </a:r>
            <a:r>
              <a:rPr lang="ru-RU" dirty="0" err="1">
                <a:latin typeface="Times New Roman"/>
                <a:ea typeface="Times New Roman"/>
              </a:rPr>
              <a:t>дії</a:t>
            </a:r>
            <a:r>
              <a:rPr lang="ru-RU" dirty="0">
                <a:latin typeface="Times New Roman"/>
                <a:ea typeface="Times New Roman"/>
              </a:rPr>
              <a:t> та </a:t>
            </a:r>
            <a:r>
              <a:rPr lang="ru-RU" dirty="0" err="1">
                <a:latin typeface="Times New Roman"/>
                <a:ea typeface="Times New Roman"/>
              </a:rPr>
              <a:t>припинення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міжнародних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договорів</a:t>
            </a:r>
            <a:r>
              <a:rPr lang="ru-RU" dirty="0">
                <a:latin typeface="Times New Roman"/>
                <a:ea typeface="Times New Roman"/>
              </a:rPr>
              <a:t>.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b="1" dirty="0" err="1" smtClean="0">
                <a:latin typeface="Times New Roman"/>
                <a:ea typeface="Times New Roman"/>
              </a:rPr>
              <a:t>Ключові</a:t>
            </a:r>
            <a:r>
              <a:rPr lang="ru-RU" b="1" dirty="0" smtClean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положення</a:t>
            </a:r>
            <a:r>
              <a:rPr lang="ru-RU" b="1" dirty="0">
                <a:latin typeface="Times New Roman"/>
                <a:ea typeface="Times New Roman"/>
              </a:rPr>
              <a:t>:</a:t>
            </a: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 err="1" smtClean="0">
                <a:latin typeface="Times New Roman"/>
                <a:ea typeface="Times New Roman"/>
              </a:rPr>
              <a:t>Pacta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sunt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servanda</a:t>
            </a:r>
            <a:r>
              <a:rPr lang="ru-RU" dirty="0">
                <a:latin typeface="Times New Roman"/>
                <a:ea typeface="Times New Roman"/>
              </a:rPr>
              <a:t> (договори </a:t>
            </a:r>
            <a:r>
              <a:rPr lang="ru-RU" dirty="0" err="1">
                <a:latin typeface="Times New Roman"/>
                <a:ea typeface="Times New Roman"/>
              </a:rPr>
              <a:t>мають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виконуватися</a:t>
            </a:r>
            <a:r>
              <a:rPr lang="ru-RU" dirty="0">
                <a:latin typeface="Times New Roman"/>
                <a:ea typeface="Times New Roman"/>
              </a:rPr>
              <a:t>)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 err="1" smtClean="0">
                <a:latin typeface="Times New Roman"/>
                <a:ea typeface="Times New Roman"/>
              </a:rPr>
              <a:t>Nemo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potest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mutare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pactum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solus</a:t>
            </a:r>
            <a:r>
              <a:rPr lang="ru-RU" dirty="0">
                <a:latin typeface="Times New Roman"/>
                <a:ea typeface="Times New Roman"/>
              </a:rPr>
              <a:t> (</a:t>
            </a:r>
            <a:r>
              <a:rPr lang="ru-RU" dirty="0" err="1">
                <a:latin typeface="Times New Roman"/>
                <a:ea typeface="Times New Roman"/>
              </a:rPr>
              <a:t>договір</a:t>
            </a:r>
            <a:r>
              <a:rPr lang="ru-RU" dirty="0">
                <a:latin typeface="Times New Roman"/>
                <a:ea typeface="Times New Roman"/>
              </a:rPr>
              <a:t> не </a:t>
            </a:r>
            <a:r>
              <a:rPr lang="ru-RU" dirty="0" err="1">
                <a:latin typeface="Times New Roman"/>
                <a:ea typeface="Times New Roman"/>
              </a:rPr>
              <a:t>можна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змінити</a:t>
            </a:r>
            <a:r>
              <a:rPr lang="ru-RU" dirty="0">
                <a:latin typeface="Times New Roman"/>
                <a:ea typeface="Times New Roman"/>
              </a:rPr>
              <a:t> в </a:t>
            </a:r>
            <a:r>
              <a:rPr lang="ru-RU" dirty="0" err="1">
                <a:latin typeface="Times New Roman"/>
                <a:ea typeface="Times New Roman"/>
              </a:rPr>
              <a:t>односторонньому</a:t>
            </a:r>
            <a:r>
              <a:rPr lang="ru-RU" dirty="0">
                <a:latin typeface="Times New Roman"/>
                <a:ea typeface="Times New Roman"/>
              </a:rPr>
              <a:t> порядку)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 err="1" smtClean="0">
                <a:latin typeface="Times New Roman"/>
                <a:ea typeface="Times New Roman"/>
              </a:rPr>
              <a:t>Jus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cogens</a:t>
            </a:r>
            <a:r>
              <a:rPr lang="ru-RU" dirty="0">
                <a:latin typeface="Times New Roman"/>
                <a:ea typeface="Times New Roman"/>
              </a:rPr>
              <a:t> – </a:t>
            </a:r>
            <a:r>
              <a:rPr lang="ru-RU" dirty="0" err="1">
                <a:latin typeface="Times New Roman"/>
                <a:ea typeface="Times New Roman"/>
              </a:rPr>
              <a:t>імперативні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норми</a:t>
            </a:r>
            <a:endParaRPr lang="ru-RU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2355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kern="0" dirty="0" err="1">
                <a:latin typeface="Times New Roman"/>
                <a:ea typeface="Times New Roman"/>
              </a:rPr>
              <a:t>Міжнародний</a:t>
            </a:r>
            <a:r>
              <a:rPr lang="ru-RU" b="1" kern="0" dirty="0">
                <a:latin typeface="Times New Roman"/>
                <a:ea typeface="Times New Roman"/>
              </a:rPr>
              <a:t> </a:t>
            </a:r>
            <a:r>
              <a:rPr lang="ru-RU" b="1" kern="0" dirty="0" err="1">
                <a:latin typeface="Times New Roman"/>
                <a:ea typeface="Times New Roman"/>
              </a:rPr>
              <a:t>звичай</a:t>
            </a:r>
            <a:r>
              <a:rPr lang="ru-RU" b="1" kern="0" dirty="0">
                <a:latin typeface="Times New Roman"/>
                <a:ea typeface="Times New Roman"/>
              </a:rPr>
              <a:t>: </a:t>
            </a:r>
            <a:r>
              <a:rPr lang="ru-RU" b="1" kern="0" dirty="0" err="1">
                <a:latin typeface="Times New Roman"/>
                <a:ea typeface="Times New Roman"/>
              </a:rPr>
              <a:t>визначення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b="1" dirty="0" err="1">
                <a:latin typeface="Times New Roman"/>
                <a:ea typeface="Times New Roman"/>
              </a:rPr>
              <a:t>Міжнародний</a:t>
            </a: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звичай</a:t>
            </a:r>
            <a:r>
              <a:rPr lang="ru-RU" dirty="0">
                <a:latin typeface="Times New Roman"/>
                <a:ea typeface="Times New Roman"/>
              </a:rPr>
              <a:t> – </a:t>
            </a:r>
            <a:r>
              <a:rPr lang="ru-RU" dirty="0" err="1">
                <a:latin typeface="Times New Roman"/>
                <a:ea typeface="Times New Roman"/>
              </a:rPr>
              <a:t>неписана</a:t>
            </a:r>
            <a:r>
              <a:rPr lang="ru-RU" dirty="0">
                <a:latin typeface="Times New Roman"/>
                <a:ea typeface="Times New Roman"/>
              </a:rPr>
              <a:t> норма, </a:t>
            </a:r>
            <a:r>
              <a:rPr lang="ru-RU" dirty="0" err="1">
                <a:latin typeface="Times New Roman"/>
                <a:ea typeface="Times New Roman"/>
              </a:rPr>
              <a:t>що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склалася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внаслідок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тривалої</a:t>
            </a:r>
            <a:r>
              <a:rPr lang="ru-RU" dirty="0">
                <a:latin typeface="Times New Roman"/>
                <a:ea typeface="Times New Roman"/>
              </a:rPr>
              <a:t> практики та </a:t>
            </a:r>
            <a:r>
              <a:rPr lang="ru-RU" dirty="0" err="1">
                <a:latin typeface="Times New Roman"/>
                <a:ea typeface="Times New Roman"/>
              </a:rPr>
              <a:t>визнана</a:t>
            </a:r>
            <a:r>
              <a:rPr lang="ru-RU" dirty="0">
                <a:latin typeface="Times New Roman"/>
                <a:ea typeface="Times New Roman"/>
              </a:rPr>
              <a:t> як </a:t>
            </a:r>
            <a:r>
              <a:rPr lang="ru-RU" dirty="0" err="1">
                <a:latin typeface="Times New Roman"/>
                <a:ea typeface="Times New Roman"/>
              </a:rPr>
              <a:t>обов’язкова</a:t>
            </a:r>
            <a:r>
              <a:rPr lang="ru-RU" dirty="0">
                <a:latin typeface="Times New Roman"/>
                <a:ea typeface="Times New Roman"/>
              </a:rPr>
              <a:t>.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b="1" dirty="0" err="1" smtClean="0">
                <a:latin typeface="Times New Roman"/>
                <a:ea typeface="Times New Roman"/>
              </a:rPr>
              <a:t>Елементи</a:t>
            </a:r>
            <a:r>
              <a:rPr lang="ru-RU" b="1" dirty="0">
                <a:latin typeface="Times New Roman"/>
                <a:ea typeface="Times New Roman"/>
              </a:rPr>
              <a:t>:</a:t>
            </a: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b="1" dirty="0" err="1" smtClean="0">
                <a:latin typeface="Times New Roman"/>
                <a:ea typeface="Times New Roman"/>
              </a:rPr>
              <a:t>Матеріальний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– </a:t>
            </a:r>
            <a:r>
              <a:rPr lang="ru-RU" dirty="0" err="1">
                <a:latin typeface="Times New Roman"/>
                <a:ea typeface="Times New Roman"/>
              </a:rPr>
              <a:t>повторювана</a:t>
            </a:r>
            <a:r>
              <a:rPr lang="ru-RU" dirty="0">
                <a:latin typeface="Times New Roman"/>
                <a:ea typeface="Times New Roman"/>
              </a:rPr>
              <a:t> практика держав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b="1" dirty="0" err="1" smtClean="0">
                <a:latin typeface="Times New Roman"/>
                <a:ea typeface="Times New Roman"/>
              </a:rPr>
              <a:t>Психологічний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– </a:t>
            </a:r>
            <a:r>
              <a:rPr lang="ru-RU" dirty="0" err="1">
                <a:latin typeface="Times New Roman"/>
                <a:ea typeface="Times New Roman"/>
              </a:rPr>
              <a:t>визнання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обов’язковості</a:t>
            </a:r>
            <a:endParaRPr lang="ru-RU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dirty="0" err="1" smtClean="0">
                <a:latin typeface="Times New Roman"/>
                <a:ea typeface="Times New Roman"/>
              </a:rPr>
              <a:t>Приклади</a:t>
            </a:r>
            <a:r>
              <a:rPr lang="ru-RU" b="1" dirty="0">
                <a:latin typeface="Times New Roman"/>
                <a:ea typeface="Times New Roman"/>
              </a:rPr>
              <a:t>:</a:t>
            </a: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 smtClean="0">
                <a:latin typeface="Times New Roman"/>
                <a:ea typeface="Times New Roman"/>
              </a:rPr>
              <a:t>Принцип </a:t>
            </a:r>
            <a:r>
              <a:rPr lang="ru-RU" dirty="0" err="1">
                <a:latin typeface="Times New Roman"/>
                <a:ea typeface="Times New Roman"/>
              </a:rPr>
              <a:t>суверенної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рівності</a:t>
            </a: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 err="1" smtClean="0">
                <a:latin typeface="Times New Roman"/>
                <a:ea typeface="Times New Roman"/>
              </a:rPr>
              <a:t>Недоторканність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кордонів</a:t>
            </a:r>
            <a:endParaRPr lang="ru-RU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3743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kern="0" dirty="0" err="1">
                <a:latin typeface="Times New Roman"/>
                <a:ea typeface="Times New Roman"/>
              </a:rPr>
              <a:t>Відмінності</a:t>
            </a:r>
            <a:r>
              <a:rPr lang="ru-RU" b="1" kern="0" dirty="0">
                <a:latin typeface="Times New Roman"/>
                <a:ea typeface="Times New Roman"/>
              </a:rPr>
              <a:t> </a:t>
            </a:r>
            <a:r>
              <a:rPr lang="ru-RU" b="1" kern="0" dirty="0" err="1">
                <a:latin typeface="Times New Roman"/>
                <a:ea typeface="Times New Roman"/>
              </a:rPr>
              <a:t>між</a:t>
            </a:r>
            <a:r>
              <a:rPr lang="ru-RU" b="1" kern="0" dirty="0">
                <a:latin typeface="Times New Roman"/>
                <a:ea typeface="Times New Roman"/>
              </a:rPr>
              <a:t> </a:t>
            </a:r>
            <a:r>
              <a:rPr lang="ru-RU" b="1" kern="0" dirty="0" err="1">
                <a:latin typeface="Times New Roman"/>
                <a:ea typeface="Times New Roman"/>
              </a:rPr>
              <a:t>міжнародним</a:t>
            </a:r>
            <a:r>
              <a:rPr lang="ru-RU" b="1" kern="0" dirty="0">
                <a:latin typeface="Times New Roman"/>
                <a:ea typeface="Times New Roman"/>
              </a:rPr>
              <a:t> договором і </a:t>
            </a:r>
            <a:r>
              <a:rPr lang="ru-RU" b="1" kern="0" dirty="0" err="1">
                <a:latin typeface="Times New Roman"/>
                <a:ea typeface="Times New Roman"/>
              </a:rPr>
              <a:t>звичаєм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4259129"/>
              </p:ext>
            </p:extLst>
          </p:nvPr>
        </p:nvGraphicFramePr>
        <p:xfrm>
          <a:off x="323528" y="2060850"/>
          <a:ext cx="8229600" cy="3457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4395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00">
                          <a:effectLst/>
                        </a:rPr>
                        <a:t>Параметр</a:t>
                      </a:r>
                      <a:endParaRPr lang="ru-RU" sz="12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00">
                          <a:effectLst/>
                        </a:rPr>
                        <a:t>Міжнародний договір</a:t>
                      </a:r>
                      <a:endParaRPr lang="ru-RU" sz="12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00">
                          <a:effectLst/>
                        </a:rPr>
                        <a:t>Міжнародний звичай</a:t>
                      </a:r>
                      <a:endParaRPr lang="ru-RU" sz="12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4036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00">
                          <a:effectLst/>
                        </a:rPr>
                        <a:t>Форма</a:t>
                      </a:r>
                      <a:endParaRPr lang="ru-RU" sz="12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00">
                          <a:effectLst/>
                        </a:rPr>
                        <a:t>Письмова угода</a:t>
                      </a:r>
                      <a:endParaRPr lang="ru-RU" sz="12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00">
                          <a:effectLst/>
                        </a:rPr>
                        <a:t>Неписана норма</a:t>
                      </a:r>
                      <a:endParaRPr lang="ru-RU" sz="12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4036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00">
                          <a:effectLst/>
                        </a:rPr>
                        <a:t>Суб'єкти</a:t>
                      </a:r>
                      <a:endParaRPr lang="ru-RU" sz="12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00">
                          <a:effectLst/>
                        </a:rPr>
                        <a:t>Держави, організації</a:t>
                      </a:r>
                      <a:endParaRPr lang="ru-RU" sz="12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00">
                          <a:effectLst/>
                        </a:rPr>
                        <a:t>Держави</a:t>
                      </a:r>
                      <a:endParaRPr lang="ru-RU" sz="12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4036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00">
                          <a:effectLst/>
                        </a:rPr>
                        <a:t>Час формування</a:t>
                      </a:r>
                      <a:endParaRPr lang="ru-RU" sz="12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00">
                          <a:effectLst/>
                        </a:rPr>
                        <a:t>Швидкий процес</a:t>
                      </a:r>
                      <a:endParaRPr lang="ru-RU" sz="12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00">
                          <a:effectLst/>
                        </a:rPr>
                        <a:t>Тривала практика</a:t>
                      </a:r>
                      <a:endParaRPr lang="ru-RU" sz="12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4036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00">
                          <a:effectLst/>
                        </a:rPr>
                        <a:t>Гнучкість</a:t>
                      </a:r>
                      <a:endParaRPr lang="ru-RU" sz="12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00">
                          <a:effectLst/>
                        </a:rPr>
                        <a:t>Менш гнучкий</a:t>
                      </a:r>
                      <a:endParaRPr lang="ru-RU" sz="12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00">
                          <a:effectLst/>
                        </a:rPr>
                        <a:t>Гнучкий</a:t>
                      </a:r>
                      <a:endParaRPr lang="ru-RU" sz="12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4036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00">
                          <a:effectLst/>
                        </a:rPr>
                        <a:t>Приклад</a:t>
                      </a:r>
                      <a:endParaRPr lang="ru-RU" sz="12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00">
                          <a:effectLst/>
                        </a:rPr>
                        <a:t>Конвенція ООН з морського права</a:t>
                      </a:r>
                      <a:endParaRPr lang="ru-RU" sz="12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00" dirty="0" err="1">
                          <a:effectLst/>
                        </a:rPr>
                        <a:t>Імунітет</a:t>
                      </a:r>
                      <a:r>
                        <a:rPr lang="ru-RU" sz="1200" kern="100" dirty="0">
                          <a:effectLst/>
                        </a:rPr>
                        <a:t> </a:t>
                      </a:r>
                      <a:r>
                        <a:rPr lang="ru-RU" sz="1200" kern="100" dirty="0" err="1">
                          <a:effectLst/>
                        </a:rPr>
                        <a:t>дипломатів</a:t>
                      </a:r>
                      <a:endParaRPr lang="ru-RU" sz="1200" kern="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13051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228</Words>
  <Application>Microsoft Office PowerPoint</Application>
  <PresentationFormat>Экран (4:3)</PresentationFormat>
  <Paragraphs>65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Тема лекції: Джерела міжнародного права</vt:lpstr>
      <vt:lpstr>План лекції</vt:lpstr>
      <vt:lpstr>Визначення джерел міжнародного права</vt:lpstr>
      <vt:lpstr>Міжнародні договори як основне джерело</vt:lpstr>
      <vt:lpstr>Класифікація міжнародних договорів</vt:lpstr>
      <vt:lpstr>Приклади міжнародних договорів</vt:lpstr>
      <vt:lpstr>Роль Віденської конвенції (1969)</vt:lpstr>
      <vt:lpstr>Міжнародний звичай: визначення</vt:lpstr>
      <vt:lpstr>Відмінності між міжнародним договором і звичаєм</vt:lpstr>
      <vt:lpstr>Судова практика: справа «Нікарагуа проти США» (1986)</vt:lpstr>
      <vt:lpstr>Загальні принципи права</vt:lpstr>
      <vt:lpstr>Як загальні принципи працюють у міжнародному праві</vt:lpstr>
      <vt:lpstr>Взаємодія джерел міжнародного права</vt:lpstr>
      <vt:lpstr>Сучасні тенденції розвитку джерел міжнародного права</vt:lpstr>
      <vt:lpstr>Висновки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7</cp:revision>
  <dcterms:created xsi:type="dcterms:W3CDTF">2025-02-23T16:08:45Z</dcterms:created>
  <dcterms:modified xsi:type="dcterms:W3CDTF">2025-02-23T16:38:24Z</dcterms:modified>
</cp:coreProperties>
</file>