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kern="0" dirty="0">
                <a:latin typeface="Times New Roman"/>
                <a:ea typeface="Times New Roman"/>
              </a:rPr>
              <a:t>Тема </a:t>
            </a:r>
            <a:r>
              <a:rPr lang="ru-RU" b="1" kern="0" dirty="0" err="1">
                <a:latin typeface="Times New Roman"/>
                <a:ea typeface="Times New Roman"/>
              </a:rPr>
              <a:t>лекції</a:t>
            </a:r>
            <a:r>
              <a:rPr lang="ru-RU" b="1" kern="0" dirty="0">
                <a:latin typeface="Times New Roman"/>
                <a:ea typeface="Times New Roman"/>
              </a:rPr>
              <a:t>:</a:t>
            </a:r>
            <a:r>
              <a:rPr lang="ru-RU" kern="0" dirty="0">
                <a:latin typeface="Times New Roman"/>
                <a:ea typeface="Times New Roman"/>
              </a:rPr>
              <a:t> </a:t>
            </a:r>
            <a:r>
              <a:rPr lang="ru-RU" i="1" kern="0" dirty="0" err="1">
                <a:latin typeface="Times New Roman"/>
                <a:ea typeface="Times New Roman"/>
              </a:rPr>
              <a:t>Джерела</a:t>
            </a:r>
            <a:r>
              <a:rPr lang="ru-RU" i="1" kern="0" dirty="0">
                <a:latin typeface="Times New Roman"/>
                <a:ea typeface="Times New Roman"/>
              </a:rPr>
              <a:t> </a:t>
            </a:r>
            <a:r>
              <a:rPr lang="ru-RU" i="1" kern="0" dirty="0" err="1">
                <a:latin typeface="Times New Roman"/>
                <a:ea typeface="Times New Roman"/>
              </a:rPr>
              <a:t>міжнародного</a:t>
            </a:r>
            <a:r>
              <a:rPr lang="ru-RU" i="1" kern="0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826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Судова</a:t>
            </a:r>
            <a:r>
              <a:rPr lang="ru-RU" b="1" kern="0" dirty="0">
                <a:latin typeface="Times New Roman"/>
                <a:ea typeface="Times New Roman"/>
              </a:rPr>
              <a:t> практика: справа «</a:t>
            </a:r>
            <a:r>
              <a:rPr lang="ru-RU" b="1" kern="0" dirty="0" err="1">
                <a:latin typeface="Times New Roman"/>
                <a:ea typeface="Times New Roman"/>
              </a:rPr>
              <a:t>Нікарагуа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проти</a:t>
            </a:r>
            <a:r>
              <a:rPr lang="ru-RU" b="1" kern="0" dirty="0">
                <a:latin typeface="Times New Roman"/>
                <a:ea typeface="Times New Roman"/>
              </a:rPr>
              <a:t> США» (1986)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Факти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США </a:t>
            </a:r>
            <a:r>
              <a:rPr lang="ru-RU" dirty="0" err="1">
                <a:latin typeface="Times New Roman"/>
                <a:ea typeface="Times New Roman"/>
              </a:rPr>
              <a:t>підтримували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антиурядові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сили</a:t>
            </a:r>
            <a:r>
              <a:rPr lang="ru-RU" dirty="0">
                <a:latin typeface="Times New Roman"/>
                <a:ea typeface="Times New Roman"/>
              </a:rPr>
              <a:t> в </a:t>
            </a:r>
            <a:r>
              <a:rPr lang="ru-RU" dirty="0" err="1">
                <a:latin typeface="Times New Roman"/>
                <a:ea typeface="Times New Roman"/>
              </a:rPr>
              <a:t>Нікарагуа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Нікарагуа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звинуватила</a:t>
            </a:r>
            <a:r>
              <a:rPr lang="ru-RU" dirty="0">
                <a:latin typeface="Times New Roman"/>
                <a:ea typeface="Times New Roman"/>
              </a:rPr>
              <a:t> США в </a:t>
            </a:r>
            <a:r>
              <a:rPr lang="ru-RU" dirty="0" err="1">
                <a:latin typeface="Times New Roman"/>
                <a:ea typeface="Times New Roman"/>
              </a:rPr>
              <a:t>порушенні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міжнародного</a:t>
            </a:r>
            <a:r>
              <a:rPr lang="ru-RU" dirty="0">
                <a:latin typeface="Times New Roman"/>
                <a:ea typeface="Times New Roman"/>
              </a:rPr>
              <a:t> права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Рішення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</a:rPr>
              <a:t> суду ООН: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Дії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США </a:t>
            </a:r>
            <a:r>
              <a:rPr lang="ru-RU" dirty="0" err="1">
                <a:latin typeface="Times New Roman"/>
                <a:ea typeface="Times New Roman"/>
              </a:rPr>
              <a:t>порушують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звичай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Суд </a:t>
            </a:r>
            <a:r>
              <a:rPr lang="ru-RU" dirty="0" err="1">
                <a:latin typeface="Times New Roman"/>
                <a:ea typeface="Times New Roman"/>
              </a:rPr>
              <a:t>визнав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існування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звичаєвої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норми</a:t>
            </a:r>
            <a:r>
              <a:rPr lang="ru-RU" b="1" dirty="0">
                <a:latin typeface="Times New Roman"/>
                <a:ea typeface="Times New Roman"/>
              </a:rPr>
              <a:t> заборони </a:t>
            </a:r>
            <a:r>
              <a:rPr lang="ru-RU" b="1" dirty="0" err="1">
                <a:latin typeface="Times New Roman"/>
                <a:ea typeface="Times New Roman"/>
              </a:rPr>
              <a:t>застосування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сили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2618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>
                <a:latin typeface="Times New Roman"/>
                <a:ea typeface="Times New Roman"/>
              </a:rPr>
              <a:t>Загальні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принципи</a:t>
            </a:r>
            <a:r>
              <a:rPr lang="ru-RU" b="1" kern="0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Що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це</a:t>
            </a:r>
            <a:r>
              <a:rPr lang="ru-RU" b="1" dirty="0">
                <a:latin typeface="Times New Roman"/>
                <a:ea typeface="Times New Roman"/>
              </a:rPr>
              <a:t>?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Принципи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спільні</a:t>
            </a:r>
            <a:r>
              <a:rPr lang="ru-RU" dirty="0">
                <a:latin typeface="Times New Roman"/>
                <a:ea typeface="Times New Roman"/>
              </a:rPr>
              <a:t> для </a:t>
            </a:r>
            <a:r>
              <a:rPr lang="ru-RU" dirty="0" err="1">
                <a:latin typeface="Times New Roman"/>
                <a:ea typeface="Times New Roman"/>
              </a:rPr>
              <a:t>всіх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цивілізованих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націй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Заповнюють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прогалини</a:t>
            </a:r>
            <a:r>
              <a:rPr lang="ru-RU" dirty="0">
                <a:latin typeface="Times New Roman"/>
                <a:ea typeface="Times New Roman"/>
              </a:rPr>
              <a:t> у </a:t>
            </a:r>
            <a:r>
              <a:rPr lang="ru-RU" dirty="0" err="1">
                <a:latin typeface="Times New Roman"/>
                <a:ea typeface="Times New Roman"/>
              </a:rPr>
              <a:t>міжнародному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праві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Приклади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Pacta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sunt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servanda</a:t>
            </a:r>
            <a:r>
              <a:rPr lang="ru-RU" dirty="0">
                <a:latin typeface="Times New Roman"/>
                <a:ea typeface="Times New Roman"/>
              </a:rPr>
              <a:t> – договори </a:t>
            </a:r>
            <a:r>
              <a:rPr lang="ru-RU" dirty="0" err="1">
                <a:latin typeface="Times New Roman"/>
                <a:ea typeface="Times New Roman"/>
              </a:rPr>
              <a:t>мають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виконуватися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Audi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alteram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partem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заслухай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іншу</a:t>
            </a:r>
            <a:r>
              <a:rPr lang="ru-RU" dirty="0">
                <a:latin typeface="Times New Roman"/>
                <a:ea typeface="Times New Roman"/>
              </a:rPr>
              <a:t> сторону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Ex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injuria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jus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non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oritur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із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неправомірного</a:t>
            </a:r>
            <a:r>
              <a:rPr lang="ru-RU" dirty="0">
                <a:latin typeface="Times New Roman"/>
                <a:ea typeface="Times New Roman"/>
              </a:rPr>
              <a:t> не </a:t>
            </a:r>
            <a:r>
              <a:rPr lang="ru-RU" dirty="0" err="1">
                <a:latin typeface="Times New Roman"/>
                <a:ea typeface="Times New Roman"/>
              </a:rPr>
              <a:t>виникає</a:t>
            </a:r>
            <a:r>
              <a:rPr lang="ru-RU" dirty="0">
                <a:latin typeface="Times New Roman"/>
                <a:ea typeface="Times New Roman"/>
              </a:rPr>
              <a:t> право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669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>
                <a:latin typeface="Times New Roman"/>
                <a:ea typeface="Times New Roman"/>
              </a:rPr>
              <a:t>Як </a:t>
            </a:r>
            <a:r>
              <a:rPr lang="ru-RU" b="1" kern="0" dirty="0" err="1">
                <a:latin typeface="Times New Roman"/>
                <a:ea typeface="Times New Roman"/>
              </a:rPr>
              <a:t>загальні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принципи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працюють</a:t>
            </a:r>
            <a:r>
              <a:rPr lang="ru-RU" b="1" kern="0" dirty="0">
                <a:latin typeface="Times New Roman"/>
                <a:ea typeface="Times New Roman"/>
              </a:rPr>
              <a:t> у </a:t>
            </a:r>
            <a:r>
              <a:rPr lang="ru-RU" b="1" kern="0" dirty="0" err="1">
                <a:latin typeface="Times New Roman"/>
                <a:ea typeface="Times New Roman"/>
              </a:rPr>
              <a:t>міжнародному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праві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Вирішення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спорів</a:t>
            </a:r>
            <a:r>
              <a:rPr lang="ru-RU" b="1" dirty="0">
                <a:latin typeface="Times New Roman"/>
                <a:ea typeface="Times New Roman"/>
              </a:rPr>
              <a:t> у </a:t>
            </a:r>
            <a:r>
              <a:rPr lang="ru-RU" b="1" dirty="0" err="1">
                <a:latin typeface="Times New Roman"/>
                <a:ea typeface="Times New Roman"/>
              </a:rPr>
              <a:t>судовій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практиці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Справа </a:t>
            </a:r>
            <a:r>
              <a:rPr lang="ru-RU" b="1" dirty="0">
                <a:latin typeface="Times New Roman"/>
                <a:ea typeface="Times New Roman"/>
              </a:rPr>
              <a:t>про </a:t>
            </a:r>
            <a:r>
              <a:rPr lang="ru-RU" b="1" dirty="0" err="1">
                <a:latin typeface="Times New Roman"/>
                <a:ea typeface="Times New Roman"/>
              </a:rPr>
              <a:t>континентальний</a:t>
            </a:r>
            <a:r>
              <a:rPr lang="ru-RU" b="1" dirty="0">
                <a:latin typeface="Times New Roman"/>
                <a:ea typeface="Times New Roman"/>
              </a:rPr>
              <a:t> шельф </a:t>
            </a:r>
            <a:r>
              <a:rPr lang="ru-RU" b="1" dirty="0" err="1">
                <a:latin typeface="Times New Roman"/>
                <a:ea typeface="Times New Roman"/>
              </a:rPr>
              <a:t>Північного</a:t>
            </a:r>
            <a:r>
              <a:rPr lang="ru-RU" b="1" dirty="0">
                <a:latin typeface="Times New Roman"/>
                <a:ea typeface="Times New Roman"/>
              </a:rPr>
              <a:t> моря (1969)</a:t>
            </a:r>
            <a:r>
              <a:rPr lang="ru-RU" dirty="0">
                <a:latin typeface="Times New Roman"/>
                <a:ea typeface="Times New Roman"/>
              </a:rPr>
              <a:t> – принцип </a:t>
            </a:r>
            <a:r>
              <a:rPr lang="ru-RU" dirty="0" err="1">
                <a:latin typeface="Times New Roman"/>
                <a:ea typeface="Times New Roman"/>
              </a:rPr>
              <a:t>рівності</a:t>
            </a:r>
            <a:r>
              <a:rPr lang="ru-RU" dirty="0">
                <a:latin typeface="Times New Roman"/>
                <a:ea typeface="Times New Roman"/>
              </a:rPr>
              <a:t> держав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Справа </a:t>
            </a:r>
            <a:r>
              <a:rPr lang="ru-RU" b="1" dirty="0">
                <a:latin typeface="Times New Roman"/>
                <a:ea typeface="Times New Roman"/>
              </a:rPr>
              <a:t>про Барселону </a:t>
            </a:r>
            <a:r>
              <a:rPr lang="ru-RU" b="1" dirty="0" err="1">
                <a:latin typeface="Times New Roman"/>
                <a:ea typeface="Times New Roman"/>
              </a:rPr>
              <a:t>Тракшн</a:t>
            </a:r>
            <a:r>
              <a:rPr lang="ru-RU" b="1" dirty="0">
                <a:latin typeface="Times New Roman"/>
                <a:ea typeface="Times New Roman"/>
              </a:rPr>
              <a:t> (1970)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захист</a:t>
            </a:r>
            <a:r>
              <a:rPr lang="ru-RU" dirty="0">
                <a:latin typeface="Times New Roman"/>
                <a:ea typeface="Times New Roman"/>
              </a:rPr>
              <a:t> прав </a:t>
            </a:r>
            <a:r>
              <a:rPr lang="ru-RU" dirty="0" err="1">
                <a:latin typeface="Times New Roman"/>
                <a:ea typeface="Times New Roman"/>
              </a:rPr>
              <a:t>людини</a:t>
            </a:r>
            <a:r>
              <a:rPr lang="ru-RU" dirty="0">
                <a:latin typeface="Times New Roman"/>
                <a:ea typeface="Times New Roman"/>
              </a:rPr>
              <a:t> як </a:t>
            </a:r>
            <a:r>
              <a:rPr lang="ru-RU" dirty="0" err="1">
                <a:latin typeface="Times New Roman"/>
                <a:ea typeface="Times New Roman"/>
              </a:rPr>
              <a:t>загальноприйнятий</a:t>
            </a:r>
            <a:r>
              <a:rPr lang="ru-RU" dirty="0">
                <a:latin typeface="Times New Roman"/>
                <a:ea typeface="Times New Roman"/>
              </a:rPr>
              <a:t> принцип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Приклади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застосування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В </a:t>
            </a:r>
            <a:r>
              <a:rPr lang="ru-RU" dirty="0" err="1">
                <a:latin typeface="Times New Roman"/>
                <a:ea typeface="Times New Roman"/>
              </a:rPr>
              <a:t>міжнародному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арбітражі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В </a:t>
            </a:r>
            <a:r>
              <a:rPr lang="ru-RU" dirty="0" err="1">
                <a:latin typeface="Times New Roman"/>
                <a:ea typeface="Times New Roman"/>
              </a:rPr>
              <a:t>діяльності</a:t>
            </a:r>
            <a:r>
              <a:rPr lang="ru-RU" dirty="0">
                <a:latin typeface="Times New Roman"/>
                <a:ea typeface="Times New Roman"/>
              </a:rPr>
              <a:t> ООН та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трибуналів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948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Взаємодія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джерел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міжнародного</a:t>
            </a:r>
            <a:r>
              <a:rPr lang="ru-RU" b="1" kern="0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</a:rPr>
              <a:t>Як </a:t>
            </a:r>
            <a:r>
              <a:rPr lang="ru-RU" b="1" dirty="0" err="1">
                <a:latin typeface="Times New Roman"/>
                <a:ea typeface="Times New Roman"/>
              </a:rPr>
              <a:t>поєднуються</a:t>
            </a:r>
            <a:r>
              <a:rPr lang="ru-RU" b="1" dirty="0">
                <a:latin typeface="Times New Roman"/>
                <a:ea typeface="Times New Roman"/>
              </a:rPr>
              <a:t>?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Договори </a:t>
            </a:r>
            <a:r>
              <a:rPr lang="ru-RU" b="1" dirty="0" err="1">
                <a:latin typeface="Times New Roman"/>
                <a:ea typeface="Times New Roman"/>
              </a:rPr>
              <a:t>кодифікують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звичаї</a:t>
            </a:r>
            <a:r>
              <a:rPr lang="ru-RU" dirty="0">
                <a:latin typeface="Times New Roman"/>
                <a:ea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</a:rPr>
              <a:t>Віденська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конвенція</a:t>
            </a:r>
            <a:r>
              <a:rPr lang="ru-RU" dirty="0">
                <a:latin typeface="Times New Roman"/>
                <a:ea typeface="Times New Roman"/>
              </a:rPr>
              <a:t> 1961)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Звичаї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доповнюють</a:t>
            </a:r>
            <a:r>
              <a:rPr lang="ru-RU" b="1" dirty="0">
                <a:latin typeface="Times New Roman"/>
                <a:ea typeface="Times New Roman"/>
              </a:rPr>
              <a:t> договори</a:t>
            </a:r>
            <a:r>
              <a:rPr lang="ru-RU" dirty="0">
                <a:latin typeface="Times New Roman"/>
                <a:ea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</a:rPr>
              <a:t>Женевські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конвенції</a:t>
            </a:r>
            <a:r>
              <a:rPr lang="ru-RU" dirty="0">
                <a:latin typeface="Times New Roman"/>
                <a:ea typeface="Times New Roman"/>
              </a:rPr>
              <a:t> 1949)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Принципи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права </a:t>
            </a:r>
            <a:r>
              <a:rPr lang="ru-RU" b="1" dirty="0" err="1">
                <a:latin typeface="Times New Roman"/>
                <a:ea typeface="Times New Roman"/>
              </a:rPr>
              <a:t>усувають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прогалини</a:t>
            </a:r>
            <a:r>
              <a:rPr lang="ru-RU" dirty="0">
                <a:latin typeface="Times New Roman"/>
                <a:ea typeface="Times New Roman"/>
              </a:rPr>
              <a:t> (Статут ООН)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Times New Roman"/>
              </a:rPr>
              <a:t>Приклад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Морське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право: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Конвенція</a:t>
            </a:r>
            <a:r>
              <a:rPr lang="ru-RU" dirty="0">
                <a:latin typeface="Times New Roman"/>
                <a:ea typeface="Times New Roman"/>
              </a:rPr>
              <a:t> ООН + </a:t>
            </a:r>
            <a:r>
              <a:rPr lang="ru-RU" dirty="0" err="1">
                <a:latin typeface="Times New Roman"/>
                <a:ea typeface="Times New Roman"/>
              </a:rPr>
              <a:t>звичаєві</a:t>
            </a:r>
            <a:r>
              <a:rPr lang="ru-RU" dirty="0">
                <a:latin typeface="Times New Roman"/>
                <a:ea typeface="Times New Roman"/>
              </a:rPr>
              <a:t> правила </a:t>
            </a:r>
            <a:r>
              <a:rPr lang="ru-RU" dirty="0" err="1">
                <a:latin typeface="Times New Roman"/>
                <a:ea typeface="Times New Roman"/>
              </a:rPr>
              <a:t>навігації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6073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Сучасні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тенденції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розвитку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джерел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міжнародного</a:t>
            </a:r>
            <a:r>
              <a:rPr lang="ru-RU" b="1" kern="0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>
                <a:latin typeface="Times New Roman"/>
                <a:ea typeface="Times New Roman"/>
              </a:rPr>
              <a:t>Що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змінюється</a:t>
            </a:r>
            <a:r>
              <a:rPr lang="ru-RU" b="1" dirty="0">
                <a:latin typeface="Times New Roman"/>
                <a:ea typeface="Times New Roman"/>
              </a:rPr>
              <a:t>?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Зростає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роль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договорів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Звичаєві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норми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формуються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швидше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Принципи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права </a:t>
            </a:r>
            <a:r>
              <a:rPr lang="ru-RU" dirty="0" err="1">
                <a:latin typeface="Times New Roman"/>
                <a:ea typeface="Times New Roman"/>
              </a:rPr>
              <a:t>розвиваються</a:t>
            </a:r>
            <a:r>
              <a:rPr lang="ru-RU" dirty="0">
                <a:latin typeface="Times New Roman"/>
                <a:ea typeface="Times New Roman"/>
              </a:rPr>
              <a:t> через </a:t>
            </a:r>
            <a:r>
              <a:rPr lang="ru-RU" dirty="0" err="1">
                <a:latin typeface="Times New Roman"/>
                <a:ea typeface="Times New Roman"/>
              </a:rPr>
              <a:t>судову</a:t>
            </a:r>
            <a:r>
              <a:rPr lang="ru-RU" dirty="0">
                <a:latin typeface="Times New Roman"/>
                <a:ea typeface="Times New Roman"/>
              </a:rPr>
              <a:t> практику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Збільшується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роль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організацій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Приклади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Кібербезпека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</a:rPr>
              <a:t>Будапештська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конвенція</a:t>
            </a:r>
            <a:r>
              <a:rPr lang="ru-RU" dirty="0">
                <a:latin typeface="Times New Roman"/>
                <a:ea typeface="Times New Roman"/>
              </a:rPr>
              <a:t>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Екологічне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право (</a:t>
            </a:r>
            <a:r>
              <a:rPr lang="ru-RU" dirty="0" err="1">
                <a:latin typeface="Times New Roman"/>
                <a:ea typeface="Times New Roman"/>
              </a:rPr>
              <a:t>Паризька</a:t>
            </a:r>
            <a:r>
              <a:rPr lang="ru-RU" dirty="0">
                <a:latin typeface="Times New Roman"/>
                <a:ea typeface="Times New Roman"/>
              </a:rPr>
              <a:t> угода)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795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>
                <a:latin typeface="Times New Roman"/>
                <a:ea typeface="Times New Roman"/>
              </a:rPr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/>
                <a:ea typeface="Times New Roman"/>
              </a:rPr>
              <a:t>Міжнародні</a:t>
            </a:r>
            <a:r>
              <a:rPr lang="ru-RU" b="1" dirty="0">
                <a:latin typeface="Times New Roman"/>
                <a:ea typeface="Times New Roman"/>
              </a:rPr>
              <a:t> договори</a:t>
            </a:r>
            <a:r>
              <a:rPr lang="ru-RU" dirty="0">
                <a:latin typeface="Times New Roman"/>
                <a:ea typeface="Times New Roman"/>
              </a:rPr>
              <a:t> – головне </a:t>
            </a:r>
            <a:r>
              <a:rPr lang="ru-RU" dirty="0" err="1">
                <a:latin typeface="Times New Roman"/>
                <a:ea typeface="Times New Roman"/>
              </a:rPr>
              <a:t>джерело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міжнародного</a:t>
            </a:r>
            <a:r>
              <a:rPr lang="ru-RU" dirty="0">
                <a:latin typeface="Times New Roman"/>
                <a:ea typeface="Times New Roman"/>
              </a:rPr>
              <a:t> права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Міжнародні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звичаї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залишаються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важливим</a:t>
            </a:r>
            <a:r>
              <a:rPr lang="ru-RU" dirty="0">
                <a:latin typeface="Times New Roman"/>
                <a:ea typeface="Times New Roman"/>
              </a:rPr>
              <a:t> регулятором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Загальні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принципи</a:t>
            </a:r>
            <a:r>
              <a:rPr lang="ru-RU" b="1" dirty="0">
                <a:latin typeface="Times New Roman"/>
                <a:ea typeface="Times New Roman"/>
              </a:rPr>
              <a:t> права</a:t>
            </a:r>
            <a:r>
              <a:rPr lang="ru-RU" dirty="0">
                <a:latin typeface="Times New Roman"/>
                <a:ea typeface="Times New Roman"/>
              </a:rPr>
              <a:t> – основа </a:t>
            </a:r>
            <a:r>
              <a:rPr lang="ru-RU" dirty="0" err="1">
                <a:latin typeface="Times New Roman"/>
                <a:ea typeface="Times New Roman"/>
              </a:rPr>
              <a:t>справедливості</a:t>
            </a:r>
            <a:r>
              <a:rPr lang="ru-RU" dirty="0">
                <a:latin typeface="Times New Roman"/>
                <a:ea typeface="Times New Roman"/>
              </a:rPr>
              <a:t> в </a:t>
            </a:r>
            <a:r>
              <a:rPr lang="ru-RU" dirty="0" err="1">
                <a:latin typeface="Times New Roman"/>
                <a:ea typeface="Times New Roman"/>
              </a:rPr>
              <a:t>міжнародному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праві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Всі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три </a:t>
            </a:r>
            <a:r>
              <a:rPr lang="ru-RU" dirty="0" err="1">
                <a:latin typeface="Times New Roman"/>
                <a:ea typeface="Times New Roman"/>
              </a:rPr>
              <a:t>джерела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взаємодіють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доповнюють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одне</a:t>
            </a:r>
            <a:r>
              <a:rPr lang="ru-RU" dirty="0">
                <a:latin typeface="Times New Roman"/>
                <a:ea typeface="Times New Roman"/>
              </a:rPr>
              <a:t> одного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766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atin typeface="Times New Roman"/>
                <a:ea typeface="Times New Roman"/>
              </a:rPr>
              <a:t>План </a:t>
            </a:r>
            <a:r>
              <a:rPr lang="ru-RU" b="1" dirty="0" err="1" smtClean="0">
                <a:latin typeface="Times New Roman"/>
                <a:ea typeface="Times New Roman"/>
              </a:rPr>
              <a:t>лекції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 smtClean="0">
                <a:latin typeface="Times New Roman"/>
                <a:ea typeface="Times New Roman"/>
              </a:rPr>
              <a:t>Міжнародні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>
                <a:latin typeface="Times New Roman"/>
                <a:ea typeface="Times New Roman"/>
              </a:rPr>
              <a:t>договори як </a:t>
            </a:r>
            <a:r>
              <a:rPr lang="ru-RU" b="1" dirty="0" err="1">
                <a:latin typeface="Times New Roman"/>
                <a:ea typeface="Times New Roman"/>
              </a:rPr>
              <a:t>основне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джерело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міжнародного</a:t>
            </a:r>
            <a:r>
              <a:rPr lang="ru-RU" b="1" dirty="0">
                <a:latin typeface="Times New Roman"/>
                <a:ea typeface="Times New Roman"/>
              </a:rPr>
              <a:t> права</a:t>
            </a:r>
            <a:endParaRPr lang="ru-RU" dirty="0"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</a:rPr>
              <a:t>Міжнародні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звичаї</a:t>
            </a:r>
            <a:r>
              <a:rPr lang="ru-RU" b="1" dirty="0">
                <a:latin typeface="Times New Roman"/>
                <a:ea typeface="Times New Roman"/>
              </a:rPr>
              <a:t>: </a:t>
            </a:r>
            <a:r>
              <a:rPr lang="ru-RU" b="1" dirty="0" err="1">
                <a:latin typeface="Times New Roman"/>
                <a:ea typeface="Times New Roman"/>
              </a:rPr>
              <a:t>поняття</a:t>
            </a:r>
            <a:r>
              <a:rPr lang="ru-RU" b="1" dirty="0">
                <a:latin typeface="Times New Roman"/>
                <a:ea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</a:rPr>
              <a:t>застосування</a:t>
            </a:r>
            <a:r>
              <a:rPr lang="ru-RU" b="1" dirty="0">
                <a:latin typeface="Times New Roman"/>
                <a:ea typeface="Times New Roman"/>
              </a:rPr>
              <a:t>, </a:t>
            </a:r>
            <a:r>
              <a:rPr lang="ru-RU" b="1" dirty="0" err="1">
                <a:latin typeface="Times New Roman"/>
                <a:ea typeface="Times New Roman"/>
              </a:rPr>
              <a:t>тенденції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розвитку</a:t>
            </a:r>
            <a:endParaRPr lang="ru-RU" dirty="0"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</a:rPr>
              <a:t>Загальні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принципи</a:t>
            </a:r>
            <a:r>
              <a:rPr lang="ru-RU" b="1" dirty="0">
                <a:latin typeface="Times New Roman"/>
                <a:ea typeface="Times New Roman"/>
              </a:rPr>
              <a:t> права, </a:t>
            </a:r>
            <a:r>
              <a:rPr lang="ru-RU" b="1" dirty="0" err="1">
                <a:latin typeface="Times New Roman"/>
                <a:ea typeface="Times New Roman"/>
              </a:rPr>
              <a:t>що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визнані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цивілізованими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націями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27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Визначення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джерел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міжнародного</a:t>
            </a:r>
            <a:r>
              <a:rPr lang="ru-RU" b="1" kern="0" dirty="0">
                <a:latin typeface="Times New Roman"/>
                <a:ea typeface="Times New Roman"/>
              </a:rPr>
              <a:t>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i="1" dirty="0" err="1">
                <a:latin typeface="Times New Roman"/>
                <a:ea typeface="Times New Roman"/>
              </a:rPr>
              <a:t>Джерела</a:t>
            </a:r>
            <a:r>
              <a:rPr lang="ru-RU" i="1" dirty="0">
                <a:latin typeface="Times New Roman"/>
                <a:ea typeface="Times New Roman"/>
              </a:rPr>
              <a:t> </a:t>
            </a:r>
            <a:r>
              <a:rPr lang="ru-RU" i="1" dirty="0" err="1">
                <a:latin typeface="Times New Roman"/>
                <a:ea typeface="Times New Roman"/>
              </a:rPr>
              <a:t>міжнародного</a:t>
            </a:r>
            <a:r>
              <a:rPr lang="ru-RU" i="1" dirty="0">
                <a:latin typeface="Times New Roman"/>
                <a:ea typeface="Times New Roman"/>
              </a:rPr>
              <a:t> права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це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форми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вираження</a:t>
            </a:r>
            <a:r>
              <a:rPr lang="ru-RU" dirty="0">
                <a:latin typeface="Times New Roman"/>
                <a:ea typeface="Times New Roman"/>
              </a:rPr>
              <a:t> норм, </a:t>
            </a:r>
            <a:r>
              <a:rPr lang="ru-RU" dirty="0" err="1">
                <a:latin typeface="Times New Roman"/>
                <a:ea typeface="Times New Roman"/>
              </a:rPr>
              <a:t>що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регулюють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відносини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джерела</a:t>
            </a:r>
            <a:r>
              <a:rPr lang="ru-RU" dirty="0">
                <a:latin typeface="Times New Roman"/>
                <a:ea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договори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звичаї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Загальні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принципи</a:t>
            </a:r>
            <a:r>
              <a:rPr lang="ru-RU" dirty="0">
                <a:latin typeface="Times New Roman"/>
                <a:ea typeface="Times New Roman"/>
              </a:rPr>
              <a:t> права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Допоміжні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джерела</a:t>
            </a:r>
            <a:r>
              <a:rPr lang="ru-RU" b="1" dirty="0">
                <a:latin typeface="Times New Roman"/>
                <a:ea typeface="Times New Roman"/>
              </a:rPr>
              <a:t>: </a:t>
            </a:r>
            <a:r>
              <a:rPr lang="ru-RU" dirty="0" err="1">
                <a:latin typeface="Times New Roman"/>
                <a:ea typeface="Times New Roman"/>
              </a:rPr>
              <a:t>судові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рішення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доктрини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резолюції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організацій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0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Міжнародні</a:t>
            </a:r>
            <a:r>
              <a:rPr lang="ru-RU" b="1" kern="0" dirty="0">
                <a:latin typeface="Times New Roman"/>
                <a:ea typeface="Times New Roman"/>
              </a:rPr>
              <a:t> договори як </a:t>
            </a:r>
            <a:r>
              <a:rPr lang="ru-RU" b="1" kern="0" dirty="0" err="1">
                <a:latin typeface="Times New Roman"/>
                <a:ea typeface="Times New Roman"/>
              </a:rPr>
              <a:t>основне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джерело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>
                <a:latin typeface="Times New Roman"/>
                <a:ea typeface="Times New Roman"/>
              </a:rPr>
              <a:t>Міжнародний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договір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письмова</a:t>
            </a:r>
            <a:r>
              <a:rPr lang="ru-RU" dirty="0">
                <a:latin typeface="Times New Roman"/>
                <a:ea typeface="Times New Roman"/>
              </a:rPr>
              <a:t> угода </a:t>
            </a:r>
            <a:r>
              <a:rPr lang="ru-RU" dirty="0" err="1">
                <a:latin typeface="Times New Roman"/>
                <a:ea typeface="Times New Roman"/>
              </a:rPr>
              <a:t>між</a:t>
            </a:r>
            <a:r>
              <a:rPr lang="ru-RU" dirty="0">
                <a:latin typeface="Times New Roman"/>
                <a:ea typeface="Times New Roman"/>
              </a:rPr>
              <a:t> державами </a:t>
            </a:r>
            <a:r>
              <a:rPr lang="ru-RU" dirty="0" err="1">
                <a:latin typeface="Times New Roman"/>
                <a:ea typeface="Times New Roman"/>
              </a:rPr>
              <a:t>або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міжнародними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організаціями</a:t>
            </a:r>
            <a:r>
              <a:rPr lang="ru-RU" dirty="0">
                <a:latin typeface="Times New Roman"/>
                <a:ea typeface="Times New Roman"/>
              </a:rPr>
              <a:t>, яка </a:t>
            </a:r>
            <a:r>
              <a:rPr lang="ru-RU" dirty="0" err="1">
                <a:latin typeface="Times New Roman"/>
                <a:ea typeface="Times New Roman"/>
              </a:rPr>
              <a:t>встановлює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міжнародно-правові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норми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Чому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latin typeface="Times New Roman"/>
                <a:ea typeface="Times New Roman"/>
              </a:rPr>
              <a:t>це</a:t>
            </a:r>
            <a:r>
              <a:rPr lang="ru-RU" b="1" dirty="0" smtClean="0">
                <a:latin typeface="Times New Roman"/>
                <a:ea typeface="Times New Roman"/>
              </a:rPr>
              <a:t> головне </a:t>
            </a:r>
            <a:r>
              <a:rPr lang="ru-RU" b="1" dirty="0" err="1" smtClean="0">
                <a:latin typeface="Times New Roman"/>
                <a:ea typeface="Times New Roman"/>
              </a:rPr>
              <a:t>джерело</a:t>
            </a:r>
            <a:r>
              <a:rPr lang="ru-RU" b="1" dirty="0" smtClean="0">
                <a:latin typeface="Times New Roman"/>
                <a:ea typeface="Times New Roman"/>
              </a:rPr>
              <a:t>?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Чітке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формулювання</a:t>
            </a:r>
            <a:r>
              <a:rPr lang="ru-RU" dirty="0" smtClean="0">
                <a:latin typeface="Times New Roman"/>
                <a:ea typeface="Times New Roman"/>
              </a:rPr>
              <a:t> норм</a:t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Включає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всі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сфери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latin typeface="Times New Roman"/>
                <a:ea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Забезпечує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узгодженість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із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 smtClean="0">
                <a:latin typeface="Times New Roman"/>
                <a:ea typeface="Times New Roman"/>
              </a:rPr>
              <a:t>внутрішнім</a:t>
            </a:r>
            <a:r>
              <a:rPr lang="ru-RU" dirty="0" smtClean="0">
                <a:latin typeface="Times New Roman"/>
                <a:ea typeface="Times New Roman"/>
              </a:rPr>
              <a:t> правом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Приклади</a:t>
            </a:r>
            <a:r>
              <a:rPr lang="ru-RU" dirty="0">
                <a:latin typeface="Times New Roman"/>
                <a:ea typeface="Times New Roman"/>
              </a:rPr>
              <a:t>: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Віденська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конвенція</a:t>
            </a:r>
            <a:r>
              <a:rPr lang="ru-RU" b="1" dirty="0">
                <a:latin typeface="Times New Roman"/>
                <a:ea typeface="Times New Roman"/>
              </a:rPr>
              <a:t> про право </a:t>
            </a:r>
            <a:r>
              <a:rPr lang="ru-RU" b="1" dirty="0" err="1">
                <a:latin typeface="Times New Roman"/>
                <a:ea typeface="Times New Roman"/>
              </a:rPr>
              <a:t>міжнародних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договорів</a:t>
            </a:r>
            <a:r>
              <a:rPr lang="ru-RU" b="1" dirty="0">
                <a:latin typeface="Times New Roman"/>
                <a:ea typeface="Times New Roman"/>
              </a:rPr>
              <a:t> (1969)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Статут </a:t>
            </a:r>
            <a:r>
              <a:rPr lang="ru-RU" b="1" dirty="0">
                <a:latin typeface="Times New Roman"/>
                <a:ea typeface="Times New Roman"/>
              </a:rPr>
              <a:t>ООН (1945)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45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Класифікація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міжнародних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договорів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Times New Roman"/>
              </a:rPr>
              <a:t>За </a:t>
            </a:r>
            <a:r>
              <a:rPr lang="ru-RU" b="1" dirty="0" err="1">
                <a:latin typeface="Times New Roman"/>
                <a:ea typeface="Times New Roman"/>
              </a:rPr>
              <a:t>кількістю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сторін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Двосторонні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Багатосторонні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Times New Roman"/>
              </a:rPr>
              <a:t>За </a:t>
            </a:r>
            <a:r>
              <a:rPr lang="ru-RU" b="1" dirty="0" err="1">
                <a:latin typeface="Times New Roman"/>
                <a:ea typeface="Times New Roman"/>
              </a:rPr>
              <a:t>юридичною</a:t>
            </a:r>
            <a:r>
              <a:rPr lang="ru-RU" b="1" dirty="0">
                <a:latin typeface="Times New Roman"/>
                <a:ea typeface="Times New Roman"/>
              </a:rPr>
              <a:t> силою: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Обов’язкові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Декларативні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Times New Roman"/>
              </a:rPr>
              <a:t>За </a:t>
            </a:r>
            <a:r>
              <a:rPr lang="ru-RU" b="1" dirty="0" err="1">
                <a:latin typeface="Times New Roman"/>
                <a:ea typeface="Times New Roman"/>
              </a:rPr>
              <a:t>змістом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Політичні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економічні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екологічні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тощо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latin typeface="Times New Roman"/>
                <a:ea typeface="Times New Roman"/>
              </a:rPr>
              <a:t>За </a:t>
            </a:r>
            <a:r>
              <a:rPr lang="ru-RU" b="1" dirty="0" err="1">
                <a:latin typeface="Times New Roman"/>
                <a:ea typeface="Times New Roman"/>
              </a:rPr>
              <a:t>функцією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Нормативні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</a:rPr>
              <a:t>загальні</a:t>
            </a:r>
            <a:r>
              <a:rPr lang="ru-RU" dirty="0">
                <a:latin typeface="Times New Roman"/>
                <a:ea typeface="Times New Roman"/>
              </a:rPr>
              <a:t> правила)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Контрактні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</a:t>
            </a:r>
            <a:r>
              <a:rPr lang="ru-RU" dirty="0" err="1">
                <a:latin typeface="Times New Roman"/>
                <a:ea typeface="Times New Roman"/>
              </a:rPr>
              <a:t>конкретні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зобов’язання</a:t>
            </a:r>
            <a:r>
              <a:rPr lang="ru-RU" dirty="0">
                <a:latin typeface="Times New Roman"/>
                <a:ea typeface="Times New Roman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215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Приклади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міжнародних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договорів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Глобальні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Женевські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конвенції</a:t>
            </a:r>
            <a:r>
              <a:rPr lang="ru-RU" dirty="0">
                <a:latin typeface="Times New Roman"/>
                <a:ea typeface="Times New Roman"/>
              </a:rPr>
              <a:t> (1949)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Паризька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хартія</a:t>
            </a:r>
            <a:r>
              <a:rPr lang="ru-RU" dirty="0">
                <a:latin typeface="Times New Roman"/>
                <a:ea typeface="Times New Roman"/>
              </a:rPr>
              <a:t> (1990)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Регіональні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Європейська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конвенція</a:t>
            </a:r>
            <a:r>
              <a:rPr lang="ru-RU" dirty="0">
                <a:latin typeface="Times New Roman"/>
                <a:ea typeface="Times New Roman"/>
              </a:rPr>
              <a:t> з прав </a:t>
            </a:r>
            <a:r>
              <a:rPr lang="ru-RU" dirty="0" err="1">
                <a:latin typeface="Times New Roman"/>
                <a:ea typeface="Times New Roman"/>
              </a:rPr>
              <a:t>людини</a:t>
            </a:r>
            <a:r>
              <a:rPr lang="ru-RU" dirty="0">
                <a:latin typeface="Times New Roman"/>
                <a:ea typeface="Times New Roman"/>
              </a:rPr>
              <a:t> (1950)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Угода </a:t>
            </a:r>
            <a:r>
              <a:rPr lang="ru-RU" dirty="0">
                <a:latin typeface="Times New Roman"/>
                <a:ea typeface="Times New Roman"/>
              </a:rPr>
              <a:t>про </a:t>
            </a:r>
            <a:r>
              <a:rPr lang="ru-RU" dirty="0" err="1">
                <a:latin typeface="Times New Roman"/>
                <a:ea typeface="Times New Roman"/>
              </a:rPr>
              <a:t>асоціацію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Україна</a:t>
            </a:r>
            <a:r>
              <a:rPr lang="ru-RU" dirty="0">
                <a:latin typeface="Times New Roman"/>
                <a:ea typeface="Times New Roman"/>
              </a:rPr>
              <a:t> – ЄС (2014)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Двосторонні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Договір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про дружбу </a:t>
            </a:r>
            <a:r>
              <a:rPr lang="ru-RU" dirty="0" err="1">
                <a:latin typeface="Times New Roman"/>
                <a:ea typeface="Times New Roman"/>
              </a:rPr>
              <a:t>між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Україною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Польщею</a:t>
            </a:r>
            <a:r>
              <a:rPr lang="ru-RU" dirty="0">
                <a:latin typeface="Times New Roman"/>
                <a:ea typeface="Times New Roman"/>
              </a:rPr>
              <a:t> (1992)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303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>
                <a:latin typeface="Times New Roman"/>
                <a:ea typeface="Times New Roman"/>
              </a:rPr>
              <a:t>Роль </a:t>
            </a:r>
            <a:r>
              <a:rPr lang="ru-RU" b="1" kern="0" dirty="0" err="1">
                <a:latin typeface="Times New Roman"/>
                <a:ea typeface="Times New Roman"/>
              </a:rPr>
              <a:t>Віденської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конвенції</a:t>
            </a:r>
            <a:r>
              <a:rPr lang="ru-RU" b="1" kern="0" dirty="0">
                <a:latin typeface="Times New Roman"/>
                <a:ea typeface="Times New Roman"/>
              </a:rPr>
              <a:t> (1969)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err="1">
                <a:latin typeface="Times New Roman"/>
                <a:ea typeface="Times New Roman"/>
              </a:rPr>
              <a:t>Встановлює</a:t>
            </a:r>
            <a:r>
              <a:rPr lang="ru-RU" dirty="0">
                <a:latin typeface="Times New Roman"/>
                <a:ea typeface="Times New Roman"/>
              </a:rPr>
              <a:t> правила </a:t>
            </a:r>
            <a:r>
              <a:rPr lang="ru-RU" dirty="0" err="1">
                <a:latin typeface="Times New Roman"/>
                <a:ea typeface="Times New Roman"/>
              </a:rPr>
              <a:t>укладання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дії</a:t>
            </a:r>
            <a:r>
              <a:rPr lang="ru-RU" dirty="0">
                <a:latin typeface="Times New Roman"/>
                <a:ea typeface="Times New Roman"/>
              </a:rPr>
              <a:t> та </a:t>
            </a:r>
            <a:r>
              <a:rPr lang="ru-RU" dirty="0" err="1">
                <a:latin typeface="Times New Roman"/>
                <a:ea typeface="Times New Roman"/>
              </a:rPr>
              <a:t>припинення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міжнародних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договорів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Ключові</a:t>
            </a:r>
            <a:r>
              <a:rPr lang="ru-RU" b="1" dirty="0" smtClean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положення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Pacta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sunt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servanda</a:t>
            </a:r>
            <a:r>
              <a:rPr lang="ru-RU" dirty="0">
                <a:latin typeface="Times New Roman"/>
                <a:ea typeface="Times New Roman"/>
              </a:rPr>
              <a:t> (договори </a:t>
            </a:r>
            <a:r>
              <a:rPr lang="ru-RU" dirty="0" err="1">
                <a:latin typeface="Times New Roman"/>
                <a:ea typeface="Times New Roman"/>
              </a:rPr>
              <a:t>мають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виконуватися</a:t>
            </a:r>
            <a:r>
              <a:rPr lang="ru-RU" dirty="0">
                <a:latin typeface="Times New Roman"/>
                <a:ea typeface="Times New Roman"/>
              </a:rPr>
              <a:t>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Nemo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potest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mutare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pactum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solus</a:t>
            </a:r>
            <a:r>
              <a:rPr lang="ru-RU" dirty="0">
                <a:latin typeface="Times New Roman"/>
                <a:ea typeface="Times New Roman"/>
              </a:rPr>
              <a:t> (</a:t>
            </a:r>
            <a:r>
              <a:rPr lang="ru-RU" dirty="0" err="1">
                <a:latin typeface="Times New Roman"/>
                <a:ea typeface="Times New Roman"/>
              </a:rPr>
              <a:t>договір</a:t>
            </a:r>
            <a:r>
              <a:rPr lang="ru-RU" dirty="0">
                <a:latin typeface="Times New Roman"/>
                <a:ea typeface="Times New Roman"/>
              </a:rPr>
              <a:t> не </a:t>
            </a:r>
            <a:r>
              <a:rPr lang="ru-RU" dirty="0" err="1">
                <a:latin typeface="Times New Roman"/>
                <a:ea typeface="Times New Roman"/>
              </a:rPr>
              <a:t>можна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змінити</a:t>
            </a:r>
            <a:r>
              <a:rPr lang="ru-RU" dirty="0">
                <a:latin typeface="Times New Roman"/>
                <a:ea typeface="Times New Roman"/>
              </a:rPr>
              <a:t> в </a:t>
            </a:r>
            <a:r>
              <a:rPr lang="ru-RU" dirty="0" err="1">
                <a:latin typeface="Times New Roman"/>
                <a:ea typeface="Times New Roman"/>
              </a:rPr>
              <a:t>односторонньому</a:t>
            </a:r>
            <a:r>
              <a:rPr lang="ru-RU" dirty="0">
                <a:latin typeface="Times New Roman"/>
                <a:ea typeface="Times New Roman"/>
              </a:rPr>
              <a:t> порядку)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Jus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cogens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імперативні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норми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235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Міжнародний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звичай</a:t>
            </a:r>
            <a:r>
              <a:rPr lang="ru-RU" b="1" kern="0" dirty="0">
                <a:latin typeface="Times New Roman"/>
                <a:ea typeface="Times New Roman"/>
              </a:rPr>
              <a:t>: </a:t>
            </a:r>
            <a:r>
              <a:rPr lang="ru-RU" b="1" kern="0" dirty="0" err="1">
                <a:latin typeface="Times New Roman"/>
                <a:ea typeface="Times New Roman"/>
              </a:rPr>
              <a:t>визначення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>
                <a:latin typeface="Times New Roman"/>
                <a:ea typeface="Times New Roman"/>
              </a:rPr>
              <a:t>Міжнародний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err="1">
                <a:latin typeface="Times New Roman"/>
                <a:ea typeface="Times New Roman"/>
              </a:rPr>
              <a:t>звичай</a:t>
            </a:r>
            <a:r>
              <a:rPr lang="ru-RU" dirty="0">
                <a:latin typeface="Times New Roman"/>
                <a:ea typeface="Times New Roman"/>
              </a:rPr>
              <a:t> – </a:t>
            </a:r>
            <a:r>
              <a:rPr lang="ru-RU" dirty="0" err="1">
                <a:latin typeface="Times New Roman"/>
                <a:ea typeface="Times New Roman"/>
              </a:rPr>
              <a:t>неписана</a:t>
            </a:r>
            <a:r>
              <a:rPr lang="ru-RU" dirty="0">
                <a:latin typeface="Times New Roman"/>
                <a:ea typeface="Times New Roman"/>
              </a:rPr>
              <a:t> норма, </a:t>
            </a:r>
            <a:r>
              <a:rPr lang="ru-RU" dirty="0" err="1">
                <a:latin typeface="Times New Roman"/>
                <a:ea typeface="Times New Roman"/>
              </a:rPr>
              <a:t>що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склалася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внаслідок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тривалої</a:t>
            </a:r>
            <a:r>
              <a:rPr lang="ru-RU" dirty="0">
                <a:latin typeface="Times New Roman"/>
                <a:ea typeface="Times New Roman"/>
              </a:rPr>
              <a:t> практики та </a:t>
            </a:r>
            <a:r>
              <a:rPr lang="ru-RU" dirty="0" err="1">
                <a:latin typeface="Times New Roman"/>
                <a:ea typeface="Times New Roman"/>
              </a:rPr>
              <a:t>визнана</a:t>
            </a:r>
            <a:r>
              <a:rPr lang="ru-RU" dirty="0">
                <a:latin typeface="Times New Roman"/>
                <a:ea typeface="Times New Roman"/>
              </a:rPr>
              <a:t> як </a:t>
            </a:r>
            <a:r>
              <a:rPr lang="ru-RU" dirty="0" err="1">
                <a:latin typeface="Times New Roman"/>
                <a:ea typeface="Times New Roman"/>
              </a:rPr>
              <a:t>обов’язкова</a:t>
            </a:r>
            <a:r>
              <a:rPr lang="ru-RU" dirty="0">
                <a:latin typeface="Times New Roman"/>
                <a:ea typeface="Times New Roman"/>
              </a:rPr>
              <a:t>.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Елементи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Матеріальний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– </a:t>
            </a:r>
            <a:r>
              <a:rPr lang="ru-RU" dirty="0" err="1">
                <a:latin typeface="Times New Roman"/>
                <a:ea typeface="Times New Roman"/>
              </a:rPr>
              <a:t>повторювана</a:t>
            </a:r>
            <a:r>
              <a:rPr lang="ru-RU" dirty="0">
                <a:latin typeface="Times New Roman"/>
                <a:ea typeface="Times New Roman"/>
              </a:rPr>
              <a:t> практика держав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b="1" dirty="0" err="1" smtClean="0">
                <a:latin typeface="Times New Roman"/>
                <a:ea typeface="Times New Roman"/>
              </a:rPr>
              <a:t>Психологічний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– </a:t>
            </a:r>
            <a:r>
              <a:rPr lang="ru-RU" dirty="0" err="1">
                <a:latin typeface="Times New Roman"/>
                <a:ea typeface="Times New Roman"/>
              </a:rPr>
              <a:t>визнання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обов’язковості</a:t>
            </a:r>
            <a:endParaRPr lang="ru-RU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latin typeface="Times New Roman"/>
                <a:ea typeface="Times New Roman"/>
              </a:rPr>
              <a:t>Приклади</a:t>
            </a:r>
            <a:r>
              <a:rPr lang="ru-RU" b="1" dirty="0">
                <a:latin typeface="Times New Roman"/>
                <a:ea typeface="Times New Roman"/>
              </a:rPr>
              <a:t>: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Принцип </a:t>
            </a:r>
            <a:r>
              <a:rPr lang="ru-RU" dirty="0" err="1">
                <a:latin typeface="Times New Roman"/>
                <a:ea typeface="Times New Roman"/>
              </a:rPr>
              <a:t>суверенної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рівності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err="1" smtClean="0">
                <a:latin typeface="Times New Roman"/>
                <a:ea typeface="Times New Roman"/>
              </a:rPr>
              <a:t>Недоторканність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кордонів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743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>
                <a:latin typeface="Times New Roman"/>
                <a:ea typeface="Times New Roman"/>
              </a:rPr>
              <a:t>Відмінності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</a:t>
            </a:r>
            <a:r>
              <a:rPr lang="ru-RU" b="1" kern="0" dirty="0">
                <a:latin typeface="Times New Roman"/>
                <a:ea typeface="Times New Roman"/>
              </a:rPr>
              <a:t> </a:t>
            </a:r>
            <a:r>
              <a:rPr lang="ru-RU" b="1" kern="0" dirty="0" err="1">
                <a:latin typeface="Times New Roman"/>
                <a:ea typeface="Times New Roman"/>
              </a:rPr>
              <a:t>міжнародним</a:t>
            </a:r>
            <a:r>
              <a:rPr lang="ru-RU" b="1" kern="0" dirty="0">
                <a:latin typeface="Times New Roman"/>
                <a:ea typeface="Times New Roman"/>
              </a:rPr>
              <a:t> договором і </a:t>
            </a:r>
            <a:r>
              <a:rPr lang="ru-RU" b="1" kern="0" dirty="0" err="1">
                <a:latin typeface="Times New Roman"/>
                <a:ea typeface="Times New Roman"/>
              </a:rPr>
              <a:t>звичаєм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4259129"/>
              </p:ext>
            </p:extLst>
          </p:nvPr>
        </p:nvGraphicFramePr>
        <p:xfrm>
          <a:off x="323528" y="2060850"/>
          <a:ext cx="8229600" cy="3457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439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Параметр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Міжнародний договір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Міжнародний звичай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03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Форма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Письмова угода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Неписана норма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03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Суб'єкти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Держави, організації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Держави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03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Час формування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Швидкий процес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Тривала практика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03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Гнучкість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Менш гнучкий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Гнучкий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403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Приклад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Конвенція ООН з морського права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 err="1">
                          <a:effectLst/>
                        </a:rPr>
                        <a:t>Імунітет</a:t>
                      </a:r>
                      <a:r>
                        <a:rPr lang="ru-RU" sz="1200" kern="100" dirty="0">
                          <a:effectLst/>
                        </a:rPr>
                        <a:t> </a:t>
                      </a:r>
                      <a:r>
                        <a:rPr lang="ru-RU" sz="1200" kern="100" dirty="0" err="1">
                          <a:effectLst/>
                        </a:rPr>
                        <a:t>дипломатів</a:t>
                      </a:r>
                      <a:endParaRPr lang="ru-RU" sz="12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305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228</Words>
  <Application>Microsoft Office PowerPoint</Application>
  <PresentationFormat>Экран (4:3)</PresentationFormat>
  <Paragraphs>65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Тема лекції: Джерела міжнародного права</vt:lpstr>
      <vt:lpstr>План лекції</vt:lpstr>
      <vt:lpstr>Визначення джерел міжнародного права</vt:lpstr>
      <vt:lpstr>Міжнародні договори як основне джерело</vt:lpstr>
      <vt:lpstr>Класифікація міжнародних договорів</vt:lpstr>
      <vt:lpstr>Приклади міжнародних договорів</vt:lpstr>
      <vt:lpstr>Роль Віденської конвенції (1969)</vt:lpstr>
      <vt:lpstr>Міжнародний звичай: визначення</vt:lpstr>
      <vt:lpstr>Відмінності між міжнародним договором і звичаєм</vt:lpstr>
      <vt:lpstr>Судова практика: справа «Нікарагуа проти США» (1986)</vt:lpstr>
      <vt:lpstr>Загальні принципи права</vt:lpstr>
      <vt:lpstr>Як загальні принципи працюють у міжнародному праві</vt:lpstr>
      <vt:lpstr>Взаємодія джерел міжнародного права</vt:lpstr>
      <vt:lpstr>Сучасні тенденції розвитку джерел міжнародного права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2025-02-23T16:08:45Z</dcterms:created>
  <dcterms:modified xsi:type="dcterms:W3CDTF">2025-02-23T16:38:24Z</dcterms:modified>
</cp:coreProperties>
</file>