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70" r:id="rId9"/>
    <p:sldId id="271" r:id="rId10"/>
    <p:sldId id="262" r:id="rId11"/>
    <p:sldId id="263" r:id="rId12"/>
    <p:sldId id="264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>
        <p:scale>
          <a:sx n="70" d="100"/>
          <a:sy n="70" d="100"/>
        </p:scale>
        <p:origin x="-316" y="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38400" y="3159761"/>
            <a:ext cx="6096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320" y="1219200"/>
            <a:ext cx="100584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0" y="3375491"/>
            <a:ext cx="82296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4800" y="685802"/>
            <a:ext cx="77216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800" y="609601"/>
            <a:ext cx="28448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0800" y="685801"/>
            <a:ext cx="67056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2/11/2024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89600" y="4074498"/>
            <a:ext cx="6096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4267368"/>
            <a:ext cx="49784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1905000"/>
            <a:ext cx="804672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2/11/2024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792224" y="658368"/>
            <a:ext cx="4364736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05600" y="658369"/>
            <a:ext cx="4364736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816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2224" y="1371600"/>
            <a:ext cx="43688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1371600"/>
            <a:ext cx="4364736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8853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3707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05227" y="1774588"/>
            <a:ext cx="6096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685801"/>
            <a:ext cx="57912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0" y="685801"/>
            <a:ext cx="34544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2/11/2024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600" y="612776"/>
            <a:ext cx="89408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0" y="3453047"/>
            <a:ext cx="67056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7136" y="3331464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830961" y="1038441"/>
            <a:ext cx="965416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557464" y="419133"/>
            <a:ext cx="5538472" cy="597394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4370607" y="116855"/>
            <a:ext cx="863914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320" y="4876800"/>
            <a:ext cx="10058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00" y="685802"/>
            <a:ext cx="8128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547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0" y="6154739"/>
            <a:ext cx="6096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" y="5842000"/>
            <a:ext cx="28448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050833"/>
            <a:ext cx="8303360" cy="1646302"/>
          </a:xfrm>
        </p:spPr>
        <p:txBody>
          <a:bodyPr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2 </a:t>
            </a:r>
            <a: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 </a:t>
            </a:r>
            <a:r>
              <a:rPr lang="uk-UA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 </a:t>
            </a:r>
            <a: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(4 год.)</a:t>
            </a: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875" y="7290528"/>
            <a:ext cx="11131957" cy="388077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875" y="-3156489"/>
            <a:ext cx="11131957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7687" y="679498"/>
            <a:ext cx="7893804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міжнародно-правовим визнанням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МП розуміють акт визнання вже існуючої держави, відповідно до норм міжнародного права, нових держав або урядів чи інших органів, що дозволяє встановити з ними офіційні або неофіційні, повні чи неповні, постійні чи тимчасові відносини, як з суб’єктами МП.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546528" y="4695986"/>
            <a:ext cx="3456122" cy="1394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61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331" y="7956956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802" y="-2397071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9361" y="873031"/>
            <a:ext cx="4049649" cy="47089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Видами визнання</a:t>
            </a: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визнання</a:t>
            </a:r>
            <a:r>
              <a:rPr lang="uk-UA" sz="20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держав;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урядів;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народів, що реалізують право на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самовизначення або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національно-визвольних рухів;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воюючої або повсталої сторони;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організацій та рухів опору та ін.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836183" y="0"/>
            <a:ext cx="0" cy="685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923296" y="446430"/>
            <a:ext cx="623031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 уряду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це визнання державами нового уряду будь-якої країни, що прийшов до влади неконституційним шляхом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160217" y="1937288"/>
            <a:ext cx="2293749" cy="4184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90455" y="2591832"/>
            <a:ext cx="6096000" cy="13388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 отримують й  уряди, що знаходяться в еміграції або у вигнанні (під час ВВВ уряди Польщі та Норвегії керували своїми країнами з Лондону).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160217" y="4353967"/>
            <a:ext cx="2293749" cy="4184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990455" y="5112672"/>
            <a:ext cx="60960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Традиційними формами міжнародно-правового визнання є: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 де-юре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визнання де-факто.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74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9260" y="8452901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287" y="-2397071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777" y="942971"/>
            <a:ext cx="4189708" cy="47089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Де-юре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це повне і остаточне визнання, що не може бути відкликане у випадку погіршення відносин між державами. Як наслідок де-юре між державами встановлюються дипломатичні, консульські, </a:t>
            </a:r>
            <a:r>
              <a:rPr lang="uk-UA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торгівельно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 та інші офіційні відносини, укладаються двосторонні міжнародні договори та інше.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5145437" y="0"/>
            <a:ext cx="30997" cy="70207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610386" y="556572"/>
            <a:ext cx="5811865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Де-факто(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напіввизнання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перехідний етап перед де-юре, який може бути відкликано. Воно передбачає встановлення консульських та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торгівельно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-економічних відносин.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10386" y="4035067"/>
            <a:ext cx="5851631" cy="13388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 ад-</a:t>
            </a: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хок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(разове визнання)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застосовується у випадку разових відносин між суб’єктами МП при офіційному невизнанні.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7305718" y="2935976"/>
            <a:ext cx="2402237" cy="658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209363" y="5925381"/>
            <a:ext cx="2402237" cy="658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90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6270" y="8204928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286" y="-1963118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3733" y="238649"/>
            <a:ext cx="8969203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Корінні народи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народи, що перебували на своїх землях до приходу туди переселенців з інших районів.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5018" y="2103717"/>
            <a:ext cx="8969203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 нараховується близько 300 млн. З 1982 року при ООН працює робоча група по корінному населенню. Вона підготувала проект Декларації прав та свобод корінних народів, але серед прав немає права на самовизначення.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5019" y="4738227"/>
            <a:ext cx="8969202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організації (МО)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постійні об’єднання міжурядового та неурядового характеру, які створюються на основі міжнародної угоди з метою сприяння вирішенню міжнародних проблем, передбачених відповідним установчим документом, та розвитку всебічного співробітництва держав.</a:t>
            </a:r>
            <a:endParaRPr lang="ru-RU" sz="2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107763" y="1238567"/>
            <a:ext cx="2913682" cy="588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107763" y="3970764"/>
            <a:ext cx="2913682" cy="588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0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324" y="8282420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1082" y="2407403"/>
            <a:ext cx="5692471" cy="1320800"/>
          </a:xfrm>
        </p:spPr>
        <p:txBody>
          <a:bodyPr>
            <a:noAutofit/>
          </a:bodyPr>
          <a:lstStyle/>
          <a:p>
            <a:r>
              <a:rPr lang="ru-RU" sz="4400" dirty="0" err="1" smtClean="0"/>
              <a:t>Дякую</a:t>
            </a:r>
            <a:r>
              <a:rPr lang="ru-RU" sz="4400" dirty="0" smtClean="0"/>
              <a:t> за </a:t>
            </a:r>
            <a:r>
              <a:rPr lang="ru-RU" sz="4400" dirty="0" err="1" smtClean="0"/>
              <a:t>увагу</a:t>
            </a:r>
            <a:r>
              <a:rPr lang="ru-RU" sz="4400" dirty="0" smtClean="0"/>
              <a:t>!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2931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90122" y="685799"/>
            <a:ext cx="11018067" cy="5325701"/>
          </a:xfrm>
        </p:spPr>
        <p:txBody>
          <a:bodyPr>
            <a:normAutofit/>
          </a:bodyPr>
          <a:lstStyle/>
          <a:p>
            <a:pPr marL="475488" lvl="0" indent="-457200" fontAlgn="auto" hangingPunct="0">
              <a:buFont typeface="+mj-lt"/>
              <a:buAutoNum type="arabicPeriod"/>
            </a:pPr>
            <a:r>
              <a:rPr lang="uk-UA" sz="2400" dirty="0">
                <a:effectLst/>
              </a:rPr>
              <a:t>Поняття «суб’єкт міжнародного права». Класифікація суб’єктів міжнародного права: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держава як суб'єкт міжнародного права;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міжнародна правосуб’єктність суб’єктів федерації, адміністративно-територіальних одиниць;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міжнародна правосуб’єктність </a:t>
            </a:r>
            <a:r>
              <a:rPr lang="uk-UA" sz="2000" dirty="0" err="1">
                <a:effectLst/>
              </a:rPr>
              <a:t>державоподібних</a:t>
            </a:r>
            <a:r>
              <a:rPr lang="uk-UA" sz="2000" dirty="0">
                <a:effectLst/>
              </a:rPr>
              <a:t> утворень;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національно-визвольні рухи (нації, народи, що борються за незалежність) як суб’єкти міжнародного права. Право націй на самовизначення;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міжнародні міжурядові організації як суб’єкти міжнародного права.</a:t>
            </a:r>
            <a:endParaRPr lang="ru-RU" dirty="0">
              <a:effectLst/>
            </a:endParaRPr>
          </a:p>
          <a:p>
            <a:pPr marL="841248" lvl="1" indent="-457200" fontAlgn="auto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питання про визнання міжнародної правосуб’єктності фізичних осіб, транснаціональних корпорацій (ТНК), міжнародних неурядових організацій.</a:t>
            </a:r>
            <a:endParaRPr lang="ru-RU" dirty="0">
              <a:effectLst/>
            </a:endParaRPr>
          </a:p>
          <a:p>
            <a:pPr marL="475488" lvl="0" indent="-457200" hangingPunct="0">
              <a:buFont typeface="+mj-lt"/>
              <a:buAutoNum type="arabicPeriod"/>
            </a:pPr>
            <a:r>
              <a:rPr lang="uk-UA" sz="2400" dirty="0">
                <a:effectLst/>
              </a:rPr>
              <a:t>Поняття та правова природа міжнародно-правового визнання. </a:t>
            </a:r>
            <a:endParaRPr lang="ru-RU" dirty="0">
              <a:effectLst/>
            </a:endParaRPr>
          </a:p>
          <a:p>
            <a:pPr marL="841248" lvl="1" indent="-457200" hangingPunct="0">
              <a:buFont typeface="+mj-lt"/>
              <a:buAutoNum type="arabicParenR"/>
            </a:pPr>
            <a:r>
              <a:rPr lang="uk-UA" sz="2000" dirty="0">
                <a:effectLst/>
              </a:rPr>
              <a:t>Основні теорії визнання. Види міжнародного визнання. 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85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323" y="8468399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280" y="-2226590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vaas.gov.ua/files/image/Photo/viddil%20uzagalnennya/1365414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643606" y="3141757"/>
            <a:ext cx="5119607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 міжнародного права –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учасники міжнародних відносин, що володіють юридичною незалежністю, наділені міжнародними правами та обов’язками і здійснюють їх у межах та на основі норм міжнародного права.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72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341" y="7584996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795" y="-2056109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98245" y="535256"/>
            <a:ext cx="352929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МП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поділяються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на: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2028" y="2227709"/>
            <a:ext cx="186621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71981" y="2227709"/>
            <a:ext cx="19218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вторинні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2665137" y="996921"/>
            <a:ext cx="2697758" cy="12307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>
            <a:off x="5362895" y="996921"/>
            <a:ext cx="2669990" cy="12307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259956" y="3190817"/>
            <a:ext cx="28103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(держави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народи і нації, що ведуть боротьбу за незалежність та створення власної національної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52319" y="3461625"/>
            <a:ext cx="30866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(міжнародні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та </a:t>
            </a:r>
            <a:r>
              <a:rPr lang="uk-UA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державоподібні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6711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5307" y="8282420"/>
            <a:ext cx="8596668" cy="388077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723" y="-2149099"/>
            <a:ext cx="8596668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75641" y="458297"/>
            <a:ext cx="6096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Держава, як первинний суб’єкт МП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наділена такими ознаками: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6937" y="2114225"/>
            <a:ext cx="245483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суверенітетом;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6937" y="3163044"/>
            <a:ext cx="723339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вона не тільки створює норми, але й гарантує їх виконання у міжнародних відносинах;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6936" y="4667462"/>
            <a:ext cx="8951497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має універсальну правосуб’єктність, яка не має обмежень по предмету правового регулювання і часу.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851688" y="1289294"/>
            <a:ext cx="15498" cy="8249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 flipH="1">
            <a:off x="5191932" y="1289294"/>
            <a:ext cx="31709" cy="1873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8271641" y="1289294"/>
            <a:ext cx="0" cy="33781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50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8186" y="9598027"/>
            <a:ext cx="36196500" cy="109118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240" y="-2319580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http://dp.arbitr.gov.ua/img/news/180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6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48353" y="1131377"/>
            <a:ext cx="6214819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Особливостями унітарних держав у міжнародному праві є те, що вони приймають участь у міжнародних відносинах як єдине політико-правове утворення, а адміністративно-територіальні одиниці не мають міжнародної правосуб’єктності (Україна, Угорщина, Італія, Франція, Японія та ін.).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4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59911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2273084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7335" y="485636"/>
            <a:ext cx="92105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складних держав відносять федерації та конфедерації.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7334" y="1278497"/>
            <a:ext cx="38642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Федерація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це таке державне утворення в склад якого входять республіки, штати, землі, кантони та інші за назвою територіальні одиниці, яким притаманна певна самостійність. Це виражається у існуванні власних виконавчих, законодавчих та судових органах влади, компетенція яких обмежується Конституцією федерації.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29936" y="1121498"/>
            <a:ext cx="4649493" cy="557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Конфедерація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союз суверенних держав, що об’єднуються для досягнення певних цілей зафіксованих в угодах про створення конфедерації. Суб’єктами МП можуть бути як члени конфедерації так й конфедерація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цілому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 умови якщо це закріплено в установчих документах. Така форма є нестійкою і з часом трансформується або у федерацію, або у самостійні держави. Все залежить від тих цілей заради яких утворювалась конфедерація.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936922" y="947301"/>
            <a:ext cx="77491" cy="59106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23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283" y="8127436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283" y="-2242088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518115" y="0"/>
            <a:ext cx="30998" cy="685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656163" y="0"/>
            <a:ext cx="0" cy="685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6312" y="474345"/>
            <a:ext cx="31668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організації міжурядові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постійні об’єднання держав, створені на основі розробленої та схваленої державами міжнародної угоди або іншого установчого акту з метою координації зусиль урядів по вирішенню певних міжнародних проблем та сприянню розвитку всебічного співробітництва держав з різним соціальним устроєм.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43766" y="474345"/>
            <a:ext cx="31177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організації неурядові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міжнародні об’єднання національних груп, спілок та приватних осіб неурядового характеру, створені ними з метою сприяння міжнародному співробітництву у політичній, економічній, науково-технічній, культурній, гуманітарній та інших галузях людської діяльності.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29967" y="474345"/>
            <a:ext cx="38332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Державоподібні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утворення (ДУ) – (</a:t>
            </a: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квазідержави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 з видів суб’єктів МП. До ДУ в першу чергу відносять так звані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“Вільні міста”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Даний термін являє собою узагальнене поняття, оскільки застосовується не тільки до міст, але й до визначеним районам. В першому випадку відповідне утворення називали “вільним містом”, в іншому – вільною територією або зоною (наприклад, вільне місто Данциг, Вільна територія Трієст). Вільні міста створювались як один із способів заморожування територіальних претензій, пом’якшення напруги у міждержавних відносинах, що виникає з приводу приналежності якої-небудь території.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76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829" y="7739979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0256" y="-2242088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7792" y="408524"/>
            <a:ext cx="8684217" cy="6001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сьогоднішній день у світі існує єдине </a:t>
            </a:r>
            <a:r>
              <a:rPr lang="uk-UA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державоподібні</a:t>
            </a:r>
            <a:r>
              <a:rPr lang="uk-UA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утворення </a:t>
            </a:r>
            <a:endParaRPr lang="uk-UA" sz="2400" b="1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Ватикан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якому притаманна певна специфіка. Зовні Ватикану (Священний престол) притаманні майже всі атрибути держави – невелика територія, органи влади та управління.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Однак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 населення Ватикану можна говорити лише умовно: це відповідні посадові особи, що займаються справами католицької церкви.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Разом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тим Ватикан – не держава у соціальному розумінні як механізм управління певним суспільством, ним народженим та його представляючи.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Його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 розглядати як адміністративний центр католицької церкви.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0400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36</TotalTime>
  <Words>976</Words>
  <Application>Microsoft Office PowerPoint</Application>
  <PresentationFormat>Произвольный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Базовая</vt:lpstr>
      <vt:lpstr>Лекція 2 .  СУБ’ЄКТИ МІЖНАРОДНОГО ПРАВА (4 год.)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.  СУБ’ЄКТИ МІЖНАРОДНОГО ПРАВА</dc:title>
  <dc:creator>Anna</dc:creator>
  <cp:lastModifiedBy>Пользователь</cp:lastModifiedBy>
  <cp:revision>6</cp:revision>
  <dcterms:created xsi:type="dcterms:W3CDTF">2015-06-21T09:27:04Z</dcterms:created>
  <dcterms:modified xsi:type="dcterms:W3CDTF">2024-02-11T18:01:12Z</dcterms:modified>
</cp:coreProperties>
</file>