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85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05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52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43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00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85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88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77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5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51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06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7200" dirty="0" smtClean="0"/>
              <a:t>Міжнародне право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"</a:t>
            </a:r>
            <a:r>
              <a:rPr lang="ru-RU" sz="2800" b="1" dirty="0" err="1"/>
              <a:t>Міжнародне</a:t>
            </a:r>
            <a:r>
              <a:rPr lang="ru-RU" sz="2800" b="1" dirty="0"/>
              <a:t> право – </a:t>
            </a:r>
            <a:r>
              <a:rPr lang="ru-RU" sz="2800" b="1" dirty="0" err="1"/>
              <a:t>це</a:t>
            </a:r>
            <a:r>
              <a:rPr lang="ru-RU" sz="2800" b="1" dirty="0"/>
              <a:t> велика </a:t>
            </a:r>
            <a:r>
              <a:rPr lang="ru-RU" sz="2800" b="1" dirty="0" err="1"/>
              <a:t>споруда</a:t>
            </a:r>
            <a:r>
              <a:rPr lang="ru-RU" sz="2800" b="1" dirty="0"/>
              <a:t>, яка </a:t>
            </a:r>
            <a:r>
              <a:rPr lang="ru-RU" sz="2800" b="1" dirty="0" err="1"/>
              <a:t>дбайливо</a:t>
            </a:r>
            <a:r>
              <a:rPr lang="ru-RU" sz="2800" b="1" dirty="0"/>
              <a:t> </a:t>
            </a:r>
            <a:r>
              <a:rPr lang="ru-RU" sz="2800" b="1" dirty="0" err="1"/>
              <a:t>будувалася</a:t>
            </a:r>
            <a:r>
              <a:rPr lang="ru-RU" sz="2800" b="1" dirty="0"/>
              <a:t> </a:t>
            </a:r>
            <a:r>
              <a:rPr lang="ru-RU" sz="2800" b="1" dirty="0" err="1"/>
              <a:t>людством</a:t>
            </a:r>
            <a:r>
              <a:rPr lang="ru-RU" sz="2800" b="1" dirty="0"/>
              <a:t> </a:t>
            </a:r>
            <a:r>
              <a:rPr lang="ru-RU" sz="2800" b="1" dirty="0" err="1"/>
              <a:t>протягом</a:t>
            </a:r>
            <a:r>
              <a:rPr lang="ru-RU" sz="2800" b="1" dirty="0"/>
              <a:t> </a:t>
            </a:r>
            <a:r>
              <a:rPr lang="ru-RU" sz="2800" b="1" dirty="0" err="1"/>
              <a:t>століть</a:t>
            </a:r>
            <a:r>
              <a:rPr lang="ru-RU" sz="2800" b="1" dirty="0"/>
              <a:t>"</a:t>
            </a:r>
            <a:r>
              <a:rPr lang="ru-RU" sz="2800" dirty="0"/>
              <a:t> – </a:t>
            </a:r>
            <a:r>
              <a:rPr lang="ru-RU" sz="2800" dirty="0" err="1"/>
              <a:t>Міжнародний</a:t>
            </a:r>
            <a:r>
              <a:rPr lang="ru-RU" sz="2800" dirty="0"/>
              <a:t> суд ООН.</a:t>
            </a:r>
          </a:p>
        </p:txBody>
      </p:sp>
    </p:spTree>
    <p:extLst>
      <p:ext uri="{BB962C8B-B14F-4D97-AF65-F5344CB8AC3E}">
        <p14:creationId xmlns:p14="http://schemas.microsoft.com/office/powerpoint/2010/main" val="2799702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Як </a:t>
            </a:r>
            <a:r>
              <a:rPr lang="ru-RU" b="1" dirty="0" err="1">
                <a:latin typeface="Times New Roman"/>
                <a:ea typeface="Times New Roman"/>
              </a:rPr>
              <a:t>міжнародне</a:t>
            </a:r>
            <a:r>
              <a:rPr lang="ru-RU" b="1" dirty="0">
                <a:latin typeface="Times New Roman"/>
                <a:ea typeface="Times New Roman"/>
              </a:rPr>
              <a:t> право </a:t>
            </a:r>
            <a:r>
              <a:rPr lang="ru-RU" b="1" dirty="0" err="1">
                <a:latin typeface="Times New Roman"/>
                <a:ea typeface="Times New Roman"/>
              </a:rPr>
              <a:t>діє</a:t>
            </a:r>
            <a:r>
              <a:rPr lang="ru-RU" b="1" dirty="0">
                <a:latin typeface="Times New Roman"/>
                <a:ea typeface="Times New Roman"/>
              </a:rPr>
              <a:t> в </a:t>
            </a:r>
            <a:r>
              <a:rPr lang="ru-RU" b="1" dirty="0" err="1">
                <a:latin typeface="Times New Roman"/>
                <a:ea typeface="Times New Roman"/>
              </a:rPr>
              <a:t>різних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країнах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📌 У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більшості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країн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має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пріоритет</a:t>
            </a:r>
            <a:endParaRPr lang="ru-RU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📌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Деякі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країни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вимагають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імплементації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національне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законодавство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330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/>
                <a:ea typeface="Times New Roman"/>
                <a:cs typeface="Times New Roman"/>
              </a:rPr>
              <a:t>Український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підхід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міжнародного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📖 </a:t>
            </a:r>
            <a:r>
              <a:rPr lang="ru-RU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Ст. 9 </a:t>
            </a:r>
            <a:r>
              <a:rPr lang="ru-RU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Конституції</a:t>
            </a:r>
            <a:r>
              <a:rPr lang="ru-RU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України</a:t>
            </a:r>
            <a:r>
              <a:rPr lang="ru-RU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міжнародні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договори –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частина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національного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законодавства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📖 Закон "Про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міжнародні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договори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України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 (2004)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49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/>
                <a:ea typeface="Times New Roman"/>
                <a:cs typeface="Times New Roman"/>
              </a:rPr>
              <a:t>Взаємодія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міжнародного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внутрішнього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🌍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⚖ У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121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kern="1800" dirty="0" err="1">
                <a:latin typeface="Times New Roman"/>
                <a:ea typeface="Times New Roman"/>
                <a:cs typeface="Times New Roman"/>
              </a:rPr>
              <a:t>Виклики</a:t>
            </a:r>
            <a:r>
              <a:rPr lang="ru-RU" b="1" kern="1800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b="1" kern="1800" dirty="0" err="1">
                <a:latin typeface="Times New Roman"/>
                <a:ea typeface="Times New Roman"/>
                <a:cs typeface="Times New Roman"/>
              </a:rPr>
              <a:t>майбутнє</a:t>
            </a:r>
            <a:r>
              <a:rPr lang="ru-RU" b="1" kern="1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kern="1800" dirty="0" err="1">
                <a:latin typeface="Times New Roman"/>
                <a:ea typeface="Times New Roman"/>
                <a:cs typeface="Times New Roman"/>
              </a:rPr>
              <a:t>міжнародного</a:t>
            </a:r>
            <a:r>
              <a:rPr lang="ru-RU" b="1" kern="1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kern="1800" dirty="0" smtClean="0">
                <a:latin typeface="Times New Roman"/>
                <a:ea typeface="Times New Roman"/>
                <a:cs typeface="Times New Roman"/>
              </a:rPr>
              <a:t>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⚠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Тероризм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Кібербезпека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📈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📈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318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latin typeface="Times New Roman"/>
                <a:ea typeface="Times New Roman"/>
              </a:rPr>
              <a:t>Висновки</a:t>
            </a:r>
            <a:r>
              <a:rPr lang="ru-RU" b="1" dirty="0">
                <a:latin typeface="Times New Roman"/>
                <a:ea typeface="Times New Roman"/>
              </a:rPr>
              <a:t> та </a:t>
            </a:r>
            <a:r>
              <a:rPr lang="ru-RU" b="1" dirty="0" err="1">
                <a:latin typeface="Times New Roman"/>
                <a:ea typeface="Times New Roman"/>
              </a:rPr>
              <a:t>обговорення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💡 </a:t>
            </a:r>
            <a:r>
              <a:rPr lang="ru-RU" sz="20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Ключові</a:t>
            </a:r>
            <a:r>
              <a:rPr lang="ru-RU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моменти</a:t>
            </a:r>
            <a:r>
              <a:rPr lang="ru-RU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 –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система норм,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регулюють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міжнародні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відносини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Важливою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взаємодія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міжнародного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національного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права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Сучасні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виклики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вимагають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правових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механізмів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❓ </a:t>
            </a:r>
            <a:r>
              <a:rPr lang="ru-RU" sz="20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Запитання</a:t>
            </a:r>
            <a:r>
              <a:rPr lang="ru-RU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для </a:t>
            </a:r>
            <a:r>
              <a:rPr lang="ru-RU" sz="20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обговорення</a:t>
            </a:r>
            <a:r>
              <a:rPr lang="ru-RU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вважаєте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ефективне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сучасному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світі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?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реальний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політику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держав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542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800" dirty="0" smtClean="0"/>
              <a:t>Дякую за увагу!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68088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Лекція 1.</a:t>
            </a:r>
            <a:r>
              <a:rPr lang="uk-UA" dirty="0"/>
              <a:t> </a:t>
            </a:r>
            <a:r>
              <a:rPr lang="uk-UA" b="1" dirty="0"/>
              <a:t>Поняття й особливості міжнародного права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fontAlgn="auto" hangingPunct="0">
              <a:buFont typeface="+mj-lt"/>
              <a:buAutoNum type="arabicPeriod"/>
            </a:pPr>
            <a:r>
              <a:rPr lang="uk-UA" sz="3200" dirty="0" smtClean="0"/>
              <a:t>Поняття</a:t>
            </a:r>
            <a:r>
              <a:rPr lang="uk-UA" sz="3200" dirty="0"/>
              <a:t>, правова природа та сфера дії сучасного міжнародного публічного права.</a:t>
            </a:r>
            <a:endParaRPr lang="ru-RU" sz="3200" dirty="0"/>
          </a:p>
          <a:p>
            <a:pPr marL="514350" lvl="0" indent="-514350" fontAlgn="auto" hangingPunct="0">
              <a:buFont typeface="+mj-lt"/>
              <a:buAutoNum type="arabicPeriod"/>
            </a:pPr>
            <a:r>
              <a:rPr lang="uk-UA" sz="3200" dirty="0"/>
              <a:t>Функції, система та характерні особливості міжнародного права.</a:t>
            </a:r>
            <a:endParaRPr lang="ru-RU" sz="3200" dirty="0"/>
          </a:p>
          <a:p>
            <a:pPr marL="514350" lvl="0" indent="-514350" fontAlgn="auto" hangingPunct="0">
              <a:buFont typeface="+mj-lt"/>
              <a:buAutoNum type="arabicPeriod"/>
            </a:pPr>
            <a:r>
              <a:rPr lang="uk-UA" sz="3200" dirty="0"/>
              <a:t>Особливості міжнародного права, які відрізняють його від національного права.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13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 –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система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юридичних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норм,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регулюють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відносини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державами та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іншими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суб’єктами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Виникло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для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підтримки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миру та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співпраці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Є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частиною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світового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правопорядку та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має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пріоритет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над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національним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правом у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багатьох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країнах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39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1800" dirty="0" smtClean="0">
                <a:latin typeface="Times New Roman"/>
                <a:ea typeface="Times New Roman"/>
              </a:rPr>
              <a:t>1. </a:t>
            </a:r>
            <a:r>
              <a:rPr lang="ru-RU" b="1" kern="1800" dirty="0" err="1" smtClean="0">
                <a:latin typeface="Times New Roman"/>
                <a:ea typeface="Times New Roman"/>
              </a:rPr>
              <a:t>Поняття</a:t>
            </a:r>
            <a:r>
              <a:rPr lang="ru-RU" b="1" kern="1800" dirty="0">
                <a:latin typeface="Times New Roman"/>
                <a:ea typeface="Times New Roman"/>
              </a:rPr>
              <a:t>, </a:t>
            </a:r>
            <a:r>
              <a:rPr lang="ru-RU" b="1" kern="1800" dirty="0" err="1">
                <a:latin typeface="Times New Roman"/>
                <a:ea typeface="Times New Roman"/>
              </a:rPr>
              <a:t>правова</a:t>
            </a:r>
            <a:r>
              <a:rPr lang="ru-RU" b="1" kern="1800" dirty="0">
                <a:latin typeface="Times New Roman"/>
                <a:ea typeface="Times New Roman"/>
              </a:rPr>
              <a:t> природа та сфера </a:t>
            </a:r>
            <a:r>
              <a:rPr lang="ru-RU" b="1" kern="1800" dirty="0" err="1">
                <a:latin typeface="Times New Roman"/>
                <a:ea typeface="Times New Roman"/>
              </a:rPr>
              <a:t>дії</a:t>
            </a:r>
            <a:r>
              <a:rPr lang="ru-RU" b="1" kern="1800" dirty="0">
                <a:latin typeface="Times New Roman"/>
                <a:ea typeface="Times New Roman"/>
              </a:rPr>
              <a:t> </a:t>
            </a:r>
            <a:r>
              <a:rPr lang="ru-RU" b="1" kern="1800" dirty="0" err="1">
                <a:latin typeface="Times New Roman"/>
                <a:ea typeface="Times New Roman"/>
              </a:rPr>
              <a:t>міжнародного</a:t>
            </a:r>
            <a:r>
              <a:rPr lang="ru-RU" b="1" kern="1800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Витоки</a:t>
            </a:r>
            <a:r>
              <a:rPr lang="ru-RU" sz="2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міжнародного</a:t>
            </a:r>
            <a:r>
              <a:rPr lang="ru-RU" sz="2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права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📜 </a:t>
            </a:r>
            <a:r>
              <a:rPr lang="ru-RU" sz="28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Історичні</a:t>
            </a:r>
            <a:r>
              <a:rPr lang="ru-RU" sz="2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корені</a:t>
            </a:r>
            <a:r>
              <a:rPr lang="ru-RU" sz="2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800" i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jus</a:t>
            </a:r>
            <a:r>
              <a:rPr lang="ru-RU" sz="280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gentium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римське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"право </a:t>
            </a:r>
            <a:r>
              <a:rPr lang="ru-RU" sz="2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народів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")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"Law of nations" – 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перший </a:t>
            </a:r>
            <a:r>
              <a:rPr lang="ru-RU" sz="2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термін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англійською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Дж. Бентам (1780) </a:t>
            </a:r>
            <a:r>
              <a:rPr lang="ru-RU" sz="2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запровадив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термін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"</a:t>
            </a:r>
            <a:r>
              <a:rPr lang="ru-RU" sz="2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право"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66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latin typeface="Times New Roman"/>
                <a:ea typeface="Times New Roman"/>
              </a:rPr>
              <a:t>Поняття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міжнародного</a:t>
            </a:r>
            <a:r>
              <a:rPr lang="ru-RU" b="1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 –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система норм,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регулюють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відносини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державами,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міжнародними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організаціями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іншими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суб’єктами</a:t>
            </a:r>
            <a:endParaRPr lang="ru-RU" sz="2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⚖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Основні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принципи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Суверенна 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рівність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держав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Невтручання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внутрішні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справи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Мирне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спорів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57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/>
                <a:ea typeface="Times New Roman"/>
              </a:rPr>
              <a:t>Сфера </a:t>
            </a:r>
            <a:r>
              <a:rPr lang="ru-RU" b="1" dirty="0" err="1">
                <a:latin typeface="Times New Roman"/>
                <a:ea typeface="Times New Roman"/>
              </a:rPr>
              <a:t>дії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міжнародного</a:t>
            </a:r>
            <a:r>
              <a:rPr lang="ru-RU" b="1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🌍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</a:t>
            </a:r>
          </a:p>
          <a:p>
            <a:pPr lvl="0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23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98178"/>
          </a:xfrm>
        </p:spPr>
        <p:txBody>
          <a:bodyPr>
            <a:normAutofit fontScale="90000"/>
          </a:bodyPr>
          <a:lstStyle/>
          <a:p>
            <a:r>
              <a:rPr lang="ru-RU" b="1" kern="1800" dirty="0" smtClean="0">
                <a:latin typeface="Times New Roman"/>
                <a:ea typeface="Times New Roman"/>
                <a:cs typeface="Times New Roman"/>
              </a:rPr>
              <a:t>2. </a:t>
            </a:r>
            <a:r>
              <a:rPr lang="ru-RU" b="1" kern="1800" dirty="0" err="1" smtClean="0">
                <a:latin typeface="Times New Roman"/>
                <a:ea typeface="Times New Roman"/>
                <a:cs typeface="Times New Roman"/>
              </a:rPr>
              <a:t>Функції</a:t>
            </a:r>
            <a:r>
              <a:rPr lang="ru-RU" b="1" kern="1800" dirty="0">
                <a:latin typeface="Times New Roman"/>
                <a:ea typeface="Times New Roman"/>
                <a:cs typeface="Times New Roman"/>
              </a:rPr>
              <a:t>, система та </a:t>
            </a:r>
            <a:r>
              <a:rPr lang="ru-RU" b="1" kern="1800" dirty="0" err="1">
                <a:latin typeface="Times New Roman"/>
                <a:ea typeface="Times New Roman"/>
                <a:cs typeface="Times New Roman"/>
              </a:rPr>
              <a:t>характерні</a:t>
            </a:r>
            <a:r>
              <a:rPr lang="ru-RU" b="1" kern="1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kern="1800" dirty="0" err="1">
                <a:latin typeface="Times New Roman"/>
                <a:ea typeface="Times New Roman"/>
                <a:cs typeface="Times New Roman"/>
              </a:rPr>
              <a:t>особливості</a:t>
            </a:r>
            <a:r>
              <a:rPr lang="ru-RU" b="1" kern="1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kern="1800" dirty="0" err="1">
                <a:latin typeface="Times New Roman"/>
                <a:ea typeface="Times New Roman"/>
                <a:cs typeface="Times New Roman"/>
              </a:rPr>
              <a:t>міжнародного</a:t>
            </a:r>
            <a:r>
              <a:rPr lang="ru-RU" b="1" kern="1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kern="1800" dirty="0" smtClean="0">
                <a:latin typeface="Times New Roman"/>
                <a:ea typeface="Times New Roman"/>
                <a:cs typeface="Times New Roman"/>
              </a:rPr>
              <a:t>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844824"/>
            <a:ext cx="7924800" cy="387017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Основні</a:t>
            </a: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функції</a:t>
            </a: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міжнародного</a:t>
            </a: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права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✅ </a:t>
            </a: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Соціальні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забезпечення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миру,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стабільності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✅ </a:t>
            </a: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Юридичні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визначення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 та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обов’язків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✅ </a:t>
            </a: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Регулюючі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запобігання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конфліктам</a:t>
            </a:r>
            <a:endParaRPr lang="ru-RU" sz="2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Система </a:t>
            </a: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міжнародного</a:t>
            </a: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права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⚖ </a:t>
            </a:r>
            <a:r>
              <a:rPr lang="ru-RU" sz="2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Елементи</a:t>
            </a: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Принципи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міжнародного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права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Галузі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міжнародного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права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Норми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договірні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звичаєві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8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/>
                <a:ea typeface="Times New Roman"/>
                <a:cs typeface="Times New Roman"/>
              </a:rPr>
              <a:t>Види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норм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міжнародного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📜 </a:t>
            </a:r>
            <a:r>
              <a:rPr lang="ru-RU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Обов’язкові</a:t>
            </a:r>
            <a:r>
              <a:rPr lang="ru-RU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("</a:t>
            </a:r>
            <a:r>
              <a:rPr lang="ru-RU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jus</a:t>
            </a:r>
            <a:r>
              <a:rPr lang="ru-RU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cogens</a:t>
            </a:r>
            <a:r>
              <a:rPr lang="ru-RU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")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– не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можна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порушувати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наприклад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заборона геноциду)</a:t>
            </a:r>
            <a:b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📜 </a:t>
            </a:r>
            <a:r>
              <a:rPr lang="ru-RU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Диспозитивні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можуть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змінюватися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домовленістю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94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/>
              <a:t>міжнародного</a:t>
            </a:r>
            <a:r>
              <a:rPr lang="ru-RU" b="1" dirty="0"/>
              <a:t> права,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відрізняють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 smtClean="0"/>
              <a:t>національного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Монізм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vs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Дуалізм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🔹 </a:t>
            </a:r>
            <a:r>
              <a:rPr lang="ru-RU" sz="20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Монізм</a:t>
            </a:r>
            <a:r>
              <a:rPr lang="ru-RU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право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пріоритет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над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національним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🔹 </a:t>
            </a:r>
            <a:r>
              <a:rPr lang="ru-RU" sz="20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Дуалізм</a:t>
            </a:r>
            <a:r>
              <a:rPr lang="ru-RU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національні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правові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окремі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міжнародного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права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823538"/>
              </p:ext>
            </p:extLst>
          </p:nvPr>
        </p:nvGraphicFramePr>
        <p:xfrm>
          <a:off x="1187624" y="3356992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Характеристика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effectLst/>
                          <a:latin typeface="Times New Roman"/>
                          <a:ea typeface="Times New Roman"/>
                        </a:rPr>
                        <a:t>Монізм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effectLst/>
                          <a:latin typeface="Times New Roman"/>
                          <a:ea typeface="Times New Roman"/>
                        </a:rPr>
                        <a:t>Дуалізм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Пріоритет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права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Міжнародне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право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вище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Міжнародне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національне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рівноправні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Імплементація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Автоматична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Через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окремі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законодавчі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акти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317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422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Міжнародне право</vt:lpstr>
      <vt:lpstr>Лекція 1. Поняття й особливості міжнародного права </vt:lpstr>
      <vt:lpstr>Вступ</vt:lpstr>
      <vt:lpstr>1. Поняття, правова природа та сфера дії міжнародного права</vt:lpstr>
      <vt:lpstr>Поняття міжнародного права</vt:lpstr>
      <vt:lpstr>Сфера дії міжнародного права</vt:lpstr>
      <vt:lpstr>2. Функції, система та характерні особливості міжнародного права</vt:lpstr>
      <vt:lpstr>Види норм міжнародного права</vt:lpstr>
      <vt:lpstr>3. Особливості міжнародного права, які відрізняють його від національного</vt:lpstr>
      <vt:lpstr>Як міжнародне право діє в різних країнах</vt:lpstr>
      <vt:lpstr>Український підхід до міжнародного права</vt:lpstr>
      <vt:lpstr>Взаємодія міжнародного та внутрішнього права</vt:lpstr>
      <vt:lpstr>Виклики та майбутнє міжнародного права</vt:lpstr>
      <vt:lpstr>Висновки та обговорення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Міжнародне право</dc:title>
  <dc:creator>Пользователь</dc:creator>
  <cp:lastModifiedBy>Пользователь</cp:lastModifiedBy>
  <cp:revision>5</cp:revision>
  <dcterms:created xsi:type="dcterms:W3CDTF">2024-02-04T20:33:58Z</dcterms:created>
  <dcterms:modified xsi:type="dcterms:W3CDTF">2025-02-03T08:16:35Z</dcterms:modified>
</cp:coreProperties>
</file>