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93A8-C1C8-4184-A9DD-C5C9B62663FF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95B5-4E5F-4EF3-8F1E-95D58DBA56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0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595B5-4E5F-4EF3-8F1E-95D58DBA56CD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40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63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99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58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3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36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61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180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36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33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99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34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34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83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24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54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97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564B-CEAA-456E-A519-C522958DF057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ED98EF-32B2-45CA-9767-31BEE3352F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1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qdpro.com.ua/uk/catalogue/15020000" TargetMode="External"/><Relationship Id="rId2" Type="http://schemas.openxmlformats.org/officeDocument/2006/relationships/hyperlink" Target="https://balance.ua/news/post/pravila-inkoterms-tablica-podskaz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dpro.com.ua/document/5526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DB333-6821-4642-AECD-231ADEC57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Правила ІНКОТЕРМС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79D6BE-0109-4028-B02B-21F3BA07E9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628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824855-DAEC-459A-9F7E-D616E543A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77A8DB-E668-427C-BF58-8FD4DB7C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8" y="833075"/>
            <a:ext cx="10993384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7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BE2970-C913-4C0F-B1BB-C5433BB4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9EACB6-F92C-4379-BD5C-E9696CA8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5" y="0"/>
            <a:ext cx="11198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8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0D2A71-598C-48D8-B0BD-B36D1C41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9E3345-4B39-4337-9E5A-141D7FD5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26" y="0"/>
            <a:ext cx="9865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3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D702CF-71BD-4B68-B603-087E51AF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1BBF3-F8AE-4CF2-AE28-FE14C2D3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356759"/>
            <a:ext cx="11021963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120C7E2-A637-4F97-AC7D-ACC796909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238125"/>
            <a:ext cx="100298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1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ED30AB-8E57-44EE-B741-F7487AFAA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E26F0A-4B30-44BD-BB15-C1360EDE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9" y="313890"/>
            <a:ext cx="11260121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A9A44E-6CDD-4926-98FE-F406B07A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71E35F-594A-4705-B25D-F3C4BCE6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3" y="594917"/>
            <a:ext cx="11098174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9B7005-330F-4279-AC89-69F6E804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CD2558-F974-4ABB-9AD4-C6DD4CA5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332943"/>
            <a:ext cx="11069595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93917D-4735-4B72-AF46-F7625532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3851"/>
            <a:ext cx="8596668" cy="5717512"/>
          </a:xfrm>
        </p:spPr>
        <p:txBody>
          <a:bodyPr/>
          <a:lstStyle/>
          <a:p>
            <a:r>
              <a:rPr lang="uk-UA" b="1" dirty="0"/>
              <a:t>Умови поставки (Інкотермс)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D8D41-A1CB-4FB3-844F-B5CA635E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885825"/>
            <a:ext cx="965913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1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D822A43-28DA-446B-8BBD-E5608A500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5" y="542925"/>
            <a:ext cx="97917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784A58-93A9-40FA-ABD6-92EC90B1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7175"/>
            <a:ext cx="9257241" cy="5784187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умови поставок – це сукупність основних обов’язків контрагентів щодо транспортування та страхування товарів на шляху їх переміщення від експортера до імпортера. Упродовж тривалої міжнародної торговельної практики склались певні умови обміну товарами, а також відповідно до цих умов обов’язки сторін здійснювати певні заходи, сукупність яких формує торгові звичаї. Саме базові умови поставок мають певний вплив на формування митної вартості товарів.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уникнення суперечностей між торговими партнерами Міжнародна торгова палата розробила і в 1936 році вперше опублікувала збірник тлумачень найпоширеніших торгових звичаїв, що дістав назву “Інкотермс”. Згодом поправки і доповнення вносились у них у 1953, 1967, 1976, 1980, 1990 р. 2000, 2010, 2019 році (вступили в дію з 1 січня 2020 року) для приведення цих правил у відповідність до сучасної практики міжнародної торгівлі.</a:t>
            </a:r>
          </a:p>
        </p:txBody>
      </p:sp>
    </p:spTree>
    <p:extLst>
      <p:ext uri="{BB962C8B-B14F-4D97-AF65-F5344CB8AC3E}">
        <p14:creationId xmlns:p14="http://schemas.microsoft.com/office/powerpoint/2010/main" val="332762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5ACD8A-8225-4EA8-893C-C0FB353E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9B50F9-3A36-4F50-85E7-64705114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452022"/>
            <a:ext cx="11431595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9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9E9CDEB-068D-447A-A5EE-9A455BEEE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314" y="174171"/>
            <a:ext cx="10482943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47547D-37B1-4518-B1CA-4E1F22B4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D4030F-C6F5-4A27-9A39-B372838B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580627"/>
            <a:ext cx="11669754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BE36C8-DB84-4D22-A77E-1F70A493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B5F066-60BF-4EC9-9AFE-3D61DD9E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" y="1012370"/>
            <a:ext cx="10528653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D0BA41F-D014-4FAA-A344-D443F26D9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486" y="195943"/>
            <a:ext cx="10448599" cy="63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5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7D007-4297-4634-8BE3-E81021AD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Література: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1EC001-1014-41E8-B3DF-3BE14B27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https://balance.ua/news/post/pravila-inkoterms-tablica-podskazka</a:t>
            </a:r>
            <a:endParaRPr lang="uk-UA" dirty="0"/>
          </a:p>
          <a:p>
            <a:r>
              <a:rPr lang="ru-RU" dirty="0"/>
              <a:t>  </a:t>
            </a:r>
            <a:endParaRPr lang="uk-UA" dirty="0"/>
          </a:p>
          <a:p>
            <a:r>
              <a:rPr lang="ru-RU" u="sng" dirty="0">
                <a:hlinkClick r:id="rId3"/>
              </a:rPr>
              <a:t>https://qdpro.com.ua/uk/catalogue/15020000</a:t>
            </a:r>
            <a:endParaRPr lang="uk-UA" dirty="0"/>
          </a:p>
          <a:p>
            <a:r>
              <a:rPr lang="ru-RU" dirty="0"/>
              <a:t> </a:t>
            </a:r>
            <a:endParaRPr lang="uk-UA" dirty="0"/>
          </a:p>
          <a:p>
            <a:r>
              <a:rPr lang="en-US" dirty="0">
                <a:hlinkClick r:id="rId4"/>
              </a:rPr>
              <a:t>https://qdpro.com.ua/document/55262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969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65F7B9-A393-42A8-9F61-2D895BA8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4801"/>
            <a:ext cx="8596668" cy="5736562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базових умовах поставок визначено обов’язки продавця щодо забезпечення доставки вантажу за встановлену в контракті ціну в певну географічну точку, завантаження товару на транспортний засіб чи передання його транспортній організації. 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умови визначають й інші обов’язки продавців і покупців, зокрема: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хто і за чий рахунок забезпечує транспортування товарів територіями країн продавця, покупця, транзитних країн, морськими та повітряними шляхами;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обов’язки продавців у частині пакування та маркування товарів;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обов’язки сторін щодо страхування вантажів і оформлення комерційних документів;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місце і час переходу від продавця до покупця ризиків втрати чи пошкодження товарів.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Інкотермс стандартизовані. Ці умови регламентують момент передачі прав на товар і усі пов’язані з цим ризики.</a:t>
            </a:r>
          </a:p>
        </p:txBody>
      </p:sp>
    </p:spTree>
    <p:extLst>
      <p:ext uri="{BB962C8B-B14F-4D97-AF65-F5344CB8AC3E}">
        <p14:creationId xmlns:p14="http://schemas.microsoft.com/office/powerpoint/2010/main" val="97345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9CBEF1-B4F6-475F-89A7-3865F183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301"/>
            <a:ext cx="8596668" cy="5927062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Інкотермс-2010 спрямовані для використання як у випадку міжнародної, так і у випадках внутрішньої торгівлі. Правила Інкотермс-2010 містять 11 термінів. Для полегшення розуміння усі терміни згруповано у 4 категорії відповідно до розподілу зобов’язань між продавцем і покупцем: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F,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D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Е.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Е (від слова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термін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WORKS)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 варіанти з мінімальною відповідальністю для продавця і максимальною – для покупця. У цій групі продавець відповідає тільки за виробництво товарів, доступних для покупця за узгодженою ціною, які отримує покупець на підприємстві продавця.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слова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free, ("F"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FCA, FAS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FOB))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об'єднує варіанти, для яких характерна відсутність відповідальності у продавця на основній ділянці транспортування. Іншими словами, продавець зобов'язується тільки доставити товари до перевізника, вказаного покупцем. При цьому він не несе відповідальності за основне перевезення і оплачує тільки частину витрат, потрібних для доставки продукції, — тільки на початковому її етапі.</a:t>
            </a:r>
          </a:p>
        </p:txBody>
      </p:sp>
    </p:spTree>
    <p:extLst>
      <p:ext uri="{BB962C8B-B14F-4D97-AF65-F5344CB8AC3E}">
        <p14:creationId xmlns:p14="http://schemas.microsoft.com/office/powerpoint/2010/main" val="183857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BBD85D-E4E4-4626-9207-1FB783A7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5751"/>
            <a:ext cx="8596668" cy="5755612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С.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С (від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 або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carnage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перевезення, терміни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CFR, CIF, CPT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CIP)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варіанти, при яких продавець організовує та оплачує перевезення без прийняття на себе пов’язаних з ним ризиків. Тобто продавець несе відповідальність за укладення контракту з основним перевізником і оплату його послуг, але не приймає на себе ризик збитків або псування продукції, а також не оплачує додаткові витрати, що відбулися після транспортування вантажу або його відправки.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доставка, терміни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 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DDP)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 варіанти доставки на умовах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INCOTERMS,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яких продавець несе відповідальність за всі витрати і ризики, пов'язані з доставкою товарів в країну призначення. Продавець зобов’язаний надати товари у розпорядження покупця в обумовленому місці призначення (забезпечити прибуття).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 усі терміни Правил Інкотермс 2010 згруповані у 2 групи: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терміни, що використовуються при перевезенні будь-яким видом транспорту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EXW, FCA, CPT, CIP, DAT, DAP, DDP);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терміни, що використовуються при морських і внутрішніх водних перевезеннях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FAS, FOB, CFR, CIF).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4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EFF6AE-E2F7-49CE-913F-0145899E2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57201"/>
            <a:ext cx="8914341" cy="558416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200" dirty="0"/>
              <a:t>ІНКОТЕРМС (</a:t>
            </a:r>
            <a:r>
              <a:rPr lang="uk-UA" sz="3200" dirty="0" err="1"/>
              <a:t>англ</a:t>
            </a:r>
            <a:r>
              <a:rPr lang="uk-UA" sz="3200" dirty="0"/>
              <a:t>. </a:t>
            </a:r>
            <a:r>
              <a:rPr lang="en-US" sz="3200" i="1" dirty="0"/>
              <a:t>Incoterms, International commercial terms</a:t>
            </a:r>
            <a:r>
              <a:rPr lang="en-US" sz="3200" dirty="0"/>
              <a:t>) – </a:t>
            </a:r>
            <a:r>
              <a:rPr lang="uk-UA" sz="3200" dirty="0"/>
              <a:t>це офіційні правила, розроблені Міжнародною торговою палатою (далі – МТП) для тлумачення термінів, що стосуються внутрішньої та міжнародної торгівлі.</a:t>
            </a:r>
          </a:p>
          <a:p>
            <a:pPr algn="just"/>
            <a:r>
              <a:rPr lang="uk-UA" sz="3200" dirty="0"/>
              <a:t> З 1 січня 2020 року набули чинності оновлені правила ІНКОТЕРМС-2020 (видання МТП № 723). </a:t>
            </a:r>
          </a:p>
          <a:p>
            <a:pPr algn="just"/>
            <a:r>
              <a:rPr lang="uk-UA" sz="3200" dirty="0"/>
              <a:t>Суть термінів ІНКОТЕРМС та особливості їх застосування </a:t>
            </a:r>
            <a:r>
              <a:rPr lang="uk-UA" sz="3200" dirty="0" err="1"/>
              <a:t>подамо</a:t>
            </a:r>
            <a:r>
              <a:rPr lang="uk-UA" sz="3200" dirty="0"/>
              <a:t> в таблиці.</a:t>
            </a:r>
          </a:p>
        </p:txBody>
      </p:sp>
    </p:spTree>
    <p:extLst>
      <p:ext uri="{BB962C8B-B14F-4D97-AF65-F5344CB8AC3E}">
        <p14:creationId xmlns:p14="http://schemas.microsoft.com/office/powerpoint/2010/main" val="265702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A7BD723-7E62-445D-87FD-FD66CE1A6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" y="142875"/>
            <a:ext cx="95345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B1CFE4-530D-4152-BB02-48740F7D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8425A-3E66-4892-B28C-7E2E1D1C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9658350" cy="543877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69D40A9-2ECE-4A4A-928D-E78CA675B4BD}"/>
              </a:ext>
            </a:extLst>
          </p:cNvPr>
          <p:cNvSpPr/>
          <p:nvPr/>
        </p:nvSpPr>
        <p:spPr>
          <a:xfrm>
            <a:off x="677334" y="5715000"/>
            <a:ext cx="9400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точно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8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BEE9B0-ED4F-44DD-85E7-836919FE6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90C419-BC7F-43D1-A20D-DD4353A5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780680"/>
            <a:ext cx="10955279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227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784</Words>
  <Application>Microsoft Office PowerPoint</Application>
  <PresentationFormat>Широкий екран</PresentationFormat>
  <Paragraphs>30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Грань</vt:lpstr>
      <vt:lpstr>Правила ІНКОТЕРМС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Література: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ІНКОТЕРМС </dc:title>
  <dc:creator>ASUS</dc:creator>
  <cp:lastModifiedBy>ASUS</cp:lastModifiedBy>
  <cp:revision>12</cp:revision>
  <dcterms:created xsi:type="dcterms:W3CDTF">2025-02-18T15:30:55Z</dcterms:created>
  <dcterms:modified xsi:type="dcterms:W3CDTF">2025-02-21T09:19:12Z</dcterms:modified>
</cp:coreProperties>
</file>