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handoutMasterIdLst>
    <p:handoutMasterId r:id="rId20"/>
  </p:handoutMasterIdLst>
  <p:sldIdLst>
    <p:sldId id="256" r:id="rId2"/>
    <p:sldId id="257" r:id="rId3"/>
    <p:sldId id="258" r:id="rId4"/>
    <p:sldId id="298" r:id="rId5"/>
    <p:sldId id="299" r:id="rId6"/>
    <p:sldId id="269" r:id="rId7"/>
    <p:sldId id="270" r:id="rId8"/>
    <p:sldId id="308" r:id="rId9"/>
    <p:sldId id="300" r:id="rId10"/>
    <p:sldId id="282" r:id="rId11"/>
    <p:sldId id="301" r:id="rId12"/>
    <p:sldId id="309" r:id="rId13"/>
    <p:sldId id="310" r:id="rId14"/>
    <p:sldId id="311" r:id="rId15"/>
    <p:sldId id="312" r:id="rId16"/>
    <p:sldId id="313" r:id="rId17"/>
    <p:sldId id="314" r:id="rId18"/>
    <p:sldId id="315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AFE0991-67A1-4E34-AF58-6AC07E8FA18A}">
          <p14:sldIdLst>
            <p14:sldId id="256"/>
            <p14:sldId id="257"/>
            <p14:sldId id="258"/>
            <p14:sldId id="298"/>
            <p14:sldId id="299"/>
            <p14:sldId id="269"/>
            <p14:sldId id="270"/>
            <p14:sldId id="308"/>
            <p14:sldId id="300"/>
            <p14:sldId id="282"/>
            <p14:sldId id="301"/>
            <p14:sldId id="309"/>
            <p14:sldId id="310"/>
            <p14:sldId id="311"/>
            <p14:sldId id="312"/>
            <p14:sldId id="313"/>
            <p14:sldId id="314"/>
            <p14:sldId id="315"/>
          </p14:sldIdLst>
        </p14:section>
        <p14:section name="Раздел без заголовка" id="{E9149068-824A-4593-AB1E-D9902C7703C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37" autoAdjust="0"/>
    <p:restoredTop sz="94660"/>
  </p:normalViewPr>
  <p:slideViewPr>
    <p:cSldViewPr>
      <p:cViewPr varScale="1">
        <p:scale>
          <a:sx n="83" d="100"/>
          <a:sy n="83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4E679-6B67-4838-B042-4C2AF2D1126F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B473FF-1E35-48BC-9E4E-0E08E2A856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783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052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441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6499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202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076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966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579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371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60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71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36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665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35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96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92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08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A441-3696-41C8-8DB2-07641AF5105C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7A3188-97B3-42AC-A7B7-07FCDFD565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9438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  <p:sldLayoutId id="2147483962" r:id="rId12"/>
    <p:sldLayoutId id="2147483963" r:id="rId13"/>
    <p:sldLayoutId id="2147483964" r:id="rId14"/>
    <p:sldLayoutId id="2147483965" r:id="rId15"/>
    <p:sldLayoutId id="2147483966" r:id="rId16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348880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uk-U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/>
              <a:t/>
            </a:r>
            <a:br>
              <a:rPr lang="uk-UA" dirty="0"/>
            </a:br>
            <a:endParaRPr lang="en-US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2068318"/>
            <a:ext cx="5328592" cy="2152770"/>
          </a:xfrm>
        </p:spPr>
        <p:txBody>
          <a:bodyPr>
            <a:noAutofit/>
          </a:bodyPr>
          <a:lstStyle/>
          <a:p>
            <a:pPr algn="ctr"/>
            <a:r>
              <a:rPr lang="uk-UA" sz="3600" b="1" i="1" dirty="0">
                <a:solidFill>
                  <a:schemeClr val="accent2"/>
                </a:solidFill>
                <a:cs typeface="Times New Roman" panose="02020603050405020304" pitchFamily="18" charset="0"/>
              </a:rPr>
              <a:t>ЛЕКЦІЯ. </a:t>
            </a:r>
            <a:endParaRPr lang="uk-UA" sz="3600" b="1" i="1" dirty="0" smtClean="0">
              <a:solidFill>
                <a:schemeClr val="accent2"/>
              </a:solidFill>
              <a:cs typeface="Times New Roman" panose="02020603050405020304" pitchFamily="18" charset="0"/>
            </a:endParaRPr>
          </a:p>
          <a:p>
            <a:pPr algn="ctr"/>
            <a:r>
              <a:rPr lang="uk-UA" sz="5400" b="1" i="1" dirty="0" smtClean="0">
                <a:solidFill>
                  <a:schemeClr val="accent2"/>
                </a:solidFill>
              </a:rPr>
              <a:t>Біржові </a:t>
            </a:r>
            <a:r>
              <a:rPr lang="uk-UA" sz="5400" b="1" i="1" dirty="0">
                <a:solidFill>
                  <a:schemeClr val="accent2"/>
                </a:solidFill>
              </a:rPr>
              <a:t>угоди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116632"/>
            <a:ext cx="8282881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Розрізняють правову, економічну, організаційну й етичну сторони біржових угод.</a:t>
            </a:r>
          </a:p>
          <a:p>
            <a:r>
              <a:rPr lang="uk-UA" b="1" dirty="0"/>
              <a:t>Правова сторона</a:t>
            </a:r>
            <a:r>
              <a:rPr lang="uk-UA" dirty="0"/>
              <a:t> біржових угод стосується  дій, спрямованих на встановлення, зміну або припинення цивільних прав і обов’язків учасників (контрагентів) таких угод.</a:t>
            </a:r>
          </a:p>
          <a:p>
            <a:r>
              <a:rPr lang="uk-UA" dirty="0"/>
              <a:t>Під </a:t>
            </a:r>
            <a:r>
              <a:rPr lang="uk-UA" b="1" dirty="0"/>
              <a:t>організаційною стороною</a:t>
            </a:r>
            <a:r>
              <a:rPr lang="uk-UA" dirty="0"/>
              <a:t> розуміється встановлення їхніх учасників, видів біржових угод, а також порядку виконання певних дій, що ведуть до укладання біржових угод і відображення їх у конкретних документах.</a:t>
            </a:r>
          </a:p>
          <a:p>
            <a:r>
              <a:rPr lang="uk-UA" b="1" dirty="0"/>
              <a:t>Економічна сторона</a:t>
            </a:r>
            <a:r>
              <a:rPr lang="uk-UA" dirty="0"/>
              <a:t> визначає мету укладання біржової угоди. Це може бути задоволення конкретних потреб, реалізація біржового товару, встановлення ціни, одержання прибутку, спекуляція і </a:t>
            </a:r>
            <a:r>
              <a:rPr lang="uk-UA" dirty="0" err="1"/>
              <a:t>т.д</a:t>
            </a:r>
            <a:r>
              <a:rPr lang="uk-UA" dirty="0"/>
              <a:t>.</a:t>
            </a:r>
          </a:p>
          <a:p>
            <a:r>
              <a:rPr lang="uk-UA" b="1" dirty="0"/>
              <a:t>З етичної сторони</a:t>
            </a:r>
            <a:r>
              <a:rPr lang="uk-UA" dirty="0"/>
              <a:t> біржові угоди пов’язані із відношенням суспільства до них і біржової торгівлі в цілому, обов’язковим дотриманням біржових законів, традицій, норм і правил поведінки. Етичний аспект відбиває ступінь довіри й бажання інвесторів вкладати свої інвестиції в біржові угоди.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7890770"/>
      </p:ext>
    </p:extLst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09598" y="188640"/>
            <a:ext cx="8210873" cy="6669360"/>
          </a:xfrm>
        </p:spPr>
        <p:txBody>
          <a:bodyPr>
            <a:normAutofit/>
          </a:bodyPr>
          <a:lstStyle/>
          <a:p>
            <a:r>
              <a:rPr lang="uk-UA" dirty="0"/>
              <a:t>Залежно від способу укладання угоди з біржовими товарами їх поділяють на </a:t>
            </a:r>
            <a:r>
              <a:rPr lang="uk-UA" b="1" dirty="0"/>
              <a:t>затверджені й незатверджені. </a:t>
            </a:r>
            <a:endParaRPr lang="uk-UA" dirty="0"/>
          </a:p>
          <a:p>
            <a:r>
              <a:rPr lang="uk-UA" dirty="0"/>
              <a:t>Затверджені угоди не вимагають додаткового узгодження умов або звіряння параметрів угоди, тобто для таких угод життєвий цикл буде включати укладання, кліринг і розрахунки, виконання </a:t>
            </a:r>
            <a:r>
              <a:rPr lang="uk-UA" dirty="0" smtClean="0"/>
              <a:t>угоди. До </a:t>
            </a:r>
            <a:r>
              <a:rPr lang="uk-UA" dirty="0"/>
              <a:t>затверджених відносять угоди, укладені в письмовій формі, комп’ютерні (електронні) і угоди, що мають взаємне узгодження умов і розрахунків за ними.</a:t>
            </a:r>
          </a:p>
          <a:p>
            <a:r>
              <a:rPr lang="uk-UA" dirty="0"/>
              <a:t>Незатверджені угоди складаються усно або по телефону, потребують додаткового узгодження умов угоди та розрахунків за ними.</a:t>
            </a:r>
          </a:p>
          <a:p>
            <a:pPr marL="0" indent="0">
              <a:buNone/>
            </a:pPr>
            <a:r>
              <a:rPr lang="uk-UA" dirty="0"/>
              <a:t>Учасники біржової торгівлі в ході біржових торгів можуть здійснювати угоди, зв’язані з наступними умовами.</a:t>
            </a:r>
          </a:p>
          <a:p>
            <a:pPr lvl="0"/>
            <a:r>
              <a:rPr lang="uk-UA" dirty="0"/>
              <a:t>взаємною передачею прав і обов’язків відносно реального товару (з негайною поставкою або з відстроченим строком поставки) – </a:t>
            </a:r>
            <a:r>
              <a:rPr lang="uk-UA" b="1" dirty="0"/>
              <a:t>угоди з реальним товаром;</a:t>
            </a:r>
            <a:endParaRPr lang="uk-UA" dirty="0"/>
          </a:p>
          <a:p>
            <a:pPr lvl="0"/>
            <a:r>
              <a:rPr lang="uk-UA" dirty="0"/>
              <a:t>взаємною передачею прав і обов’язків відносно стандартних контрактів на поставку біржового товару - </a:t>
            </a:r>
            <a:r>
              <a:rPr lang="uk-UA" b="1" dirty="0"/>
              <a:t>ф’ючерсні угоди</a:t>
            </a:r>
            <a:r>
              <a:rPr lang="uk-UA" dirty="0"/>
              <a:t>;</a:t>
            </a:r>
          </a:p>
          <a:p>
            <a:pPr lvl="0"/>
            <a:r>
              <a:rPr lang="uk-UA" dirty="0"/>
              <a:t>поступкою прав на майбутню передачу прав і обов’язків відносно біржового товару або контракту на поставку біржового товару - </a:t>
            </a:r>
            <a:r>
              <a:rPr lang="uk-UA" b="1" dirty="0"/>
              <a:t>опціонні угоди.</a:t>
            </a: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51323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34401" cy="504056"/>
          </a:xfrm>
        </p:spPr>
        <p:txBody>
          <a:bodyPr>
            <a:normAutofit fontScale="90000"/>
          </a:bodyPr>
          <a:lstStyle/>
          <a:p>
            <a:r>
              <a:rPr lang="uk-UA" sz="2700" i="1" dirty="0"/>
              <a:t>3.Угоди з реальним товаром.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9512" y="836712"/>
            <a:ext cx="8856984" cy="5760640"/>
          </a:xfrm>
        </p:spPr>
        <p:txBody>
          <a:bodyPr/>
          <a:lstStyle/>
          <a:p>
            <a:r>
              <a:rPr lang="uk-UA" b="1" dirty="0"/>
              <a:t>Угода з реальним товаром</a:t>
            </a:r>
            <a:r>
              <a:rPr lang="uk-UA" dirty="0"/>
              <a:t> - угода, за якою продавець передає товар покупцям на обговорених в договорі між ними умовах і сплачує його в момент надходження  товару у власність покупця. Така угода  не підлягає ліквідації і завершується дійсним переходом товару від продавця до покупця, тобто здаванням - прийманням  реального товару на біржовому складі (або права розпорядження ним). </a:t>
            </a:r>
          </a:p>
          <a:p>
            <a:r>
              <a:rPr lang="uk-UA" dirty="0"/>
              <a:t>Угоди на реальний товар можна класифікувати за різними ознаками.</a:t>
            </a:r>
          </a:p>
          <a:p>
            <a:r>
              <a:rPr lang="uk-UA" b="1" u="sng" dirty="0"/>
              <a:t>Залежно від термінів поставки</a:t>
            </a:r>
            <a:r>
              <a:rPr lang="uk-UA" dirty="0"/>
              <a:t> розрізняють:</a:t>
            </a:r>
          </a:p>
          <a:p>
            <a:pPr lvl="0"/>
            <a:r>
              <a:rPr lang="uk-UA" b="1" i="1" dirty="0"/>
              <a:t>угоди з негайною поставкою товару, або угоди на наявний товар (угоди «</a:t>
            </a:r>
            <a:r>
              <a:rPr lang="uk-UA" b="1" i="1" dirty="0" err="1"/>
              <a:t>спот</a:t>
            </a:r>
            <a:r>
              <a:rPr lang="uk-UA" b="1" i="1" dirty="0"/>
              <a:t>» - 15 діб, або „кеш”-5 діб) </a:t>
            </a:r>
            <a:endParaRPr lang="uk-UA" dirty="0"/>
          </a:p>
          <a:p>
            <a:pPr lvl="0"/>
            <a:r>
              <a:rPr lang="uk-UA" b="1" i="1" dirty="0"/>
              <a:t>форвардні угоди , тобто угоди з поставкою товару в майбутньому за ціною, зазначеною в контракті в момент укладання</a:t>
            </a:r>
            <a:r>
              <a:rPr lang="uk-UA" i="1" dirty="0"/>
              <a:t>. </a:t>
            </a: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02260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23528" y="260648"/>
            <a:ext cx="8640960" cy="6408712"/>
          </a:xfrm>
        </p:spPr>
        <p:txBody>
          <a:bodyPr>
            <a:normAutofit/>
          </a:bodyPr>
          <a:lstStyle/>
          <a:p>
            <a:r>
              <a:rPr lang="uk-UA" dirty="0"/>
              <a:t>Ознаки угоди на наявний товар:</a:t>
            </a:r>
          </a:p>
          <a:p>
            <a:pPr lvl="0"/>
            <a:r>
              <a:rPr lang="uk-UA" dirty="0"/>
              <a:t>товар перебуває під час торгу на території біржі в складах, що належать біржі;</a:t>
            </a:r>
          </a:p>
          <a:p>
            <a:pPr lvl="0"/>
            <a:r>
              <a:rPr lang="uk-UA" dirty="0"/>
              <a:t>товар очікується до прибуття на біржу в день торгу або до закінчення біржового торгу;</a:t>
            </a:r>
          </a:p>
          <a:p>
            <a:pPr lvl="0"/>
            <a:r>
              <a:rPr lang="uk-UA" dirty="0"/>
              <a:t>товар перебуває в дорозі;</a:t>
            </a:r>
          </a:p>
          <a:p>
            <a:pPr lvl="0"/>
            <a:r>
              <a:rPr lang="uk-UA" dirty="0"/>
              <a:t>не відвантажений або готовий до відвантаження товар, що перебуває на складі продавця;</a:t>
            </a:r>
          </a:p>
          <a:p>
            <a:r>
              <a:rPr lang="uk-UA" dirty="0"/>
              <a:t>Згідно із законодавством України </a:t>
            </a:r>
            <a:r>
              <a:rPr lang="uk-UA" i="1" dirty="0"/>
              <a:t>залежно від умов ознайомлення</a:t>
            </a:r>
            <a:r>
              <a:rPr lang="uk-UA" dirty="0"/>
              <a:t> з наявним товаром угоди на нього можуть бути укладені:</a:t>
            </a:r>
          </a:p>
          <a:p>
            <a:pPr lvl="0"/>
            <a:r>
              <a:rPr lang="uk-UA" dirty="0"/>
              <a:t>без попереднього огляду товарів (за зразками, стандартами, за обумовленою середньою або мінімальною якістю товару). </a:t>
            </a:r>
          </a:p>
          <a:p>
            <a:pPr lvl="0"/>
            <a:r>
              <a:rPr lang="uk-UA" dirty="0"/>
              <a:t>на основі попереднього огляду всієї партії товару або окремих його зразків.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81233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23528" y="260648"/>
            <a:ext cx="8640960" cy="6408712"/>
          </a:xfrm>
        </p:spPr>
        <p:txBody>
          <a:bodyPr>
            <a:normAutofit/>
          </a:bodyPr>
          <a:lstStyle/>
          <a:p>
            <a:r>
              <a:rPr lang="uk-UA" dirty="0"/>
              <a:t>На більшості товарних бірж України обладнані спеціальні кімнати або стенди зразків товарів, представлених до торгів. Якщо до торгів пропонуються товари, які внаслідок своїх фізико - хімічних властивостей або великих габаритів не можуть бути представлені на біржі, продавець вказує, де знаходяться ці товари і як покупець може ознайомитись з ними.</a:t>
            </a:r>
          </a:p>
          <a:p>
            <a:r>
              <a:rPr lang="uk-UA" dirty="0"/>
              <a:t>Відповідно до контракту за такою угодою продавець реального товару поставляє його на один  із складів, затверджених комітетом біржі, у межах терміну, передбаченого типовим біржовим контрактом. За зданий товар продавець одержує складське (про зберігання) свідоцтво - </a:t>
            </a:r>
            <a:r>
              <a:rPr lang="uk-UA" i="1" dirty="0" err="1"/>
              <a:t>варант</a:t>
            </a:r>
            <a:r>
              <a:rPr lang="uk-UA" dirty="0"/>
              <a:t>, що є товаророзпорядчим документом, за яким здійснюються угоди на біржі та розрахунки. Продавець зберігає </a:t>
            </a:r>
            <a:r>
              <a:rPr lang="uk-UA" dirty="0" err="1"/>
              <a:t>варант</a:t>
            </a:r>
            <a:r>
              <a:rPr lang="uk-UA" dirty="0"/>
              <a:t> у своєму банку, і коли настає термін поставки, зобов’язаний надати його покупцю, оплатити вартість зберігання на складі й страховку. Продавець віддає </a:t>
            </a:r>
            <a:r>
              <a:rPr lang="uk-UA" dirty="0" err="1"/>
              <a:t>варант</a:t>
            </a:r>
            <a:r>
              <a:rPr lang="uk-UA" dirty="0"/>
              <a:t> покупцю, одержавши від нього чек про оплату товару. За </a:t>
            </a:r>
            <a:r>
              <a:rPr lang="uk-UA" dirty="0" err="1"/>
              <a:t>варантом</a:t>
            </a:r>
            <a:r>
              <a:rPr lang="uk-UA" dirty="0"/>
              <a:t> покупець одержує товар з біржового складу.</a:t>
            </a:r>
          </a:p>
          <a:p>
            <a:r>
              <a:rPr lang="uk-UA" dirty="0"/>
              <a:t>Оплата товару  за угодами на наявний товар може здійснюватися:</a:t>
            </a:r>
          </a:p>
          <a:p>
            <a:pPr lvl="0"/>
            <a:r>
              <a:rPr lang="uk-UA" dirty="0"/>
              <a:t>у момент передачі товару;</a:t>
            </a:r>
          </a:p>
          <a:p>
            <a:pPr lvl="0"/>
            <a:r>
              <a:rPr lang="uk-UA" dirty="0"/>
              <a:t>заздалегідь - у вигляді передоплати;</a:t>
            </a:r>
          </a:p>
          <a:p>
            <a:pPr lvl="0"/>
            <a:r>
              <a:rPr lang="uk-UA" dirty="0"/>
              <a:t>після одержання товару;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03752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23528" y="260648"/>
            <a:ext cx="8640960" cy="6408712"/>
          </a:xfrm>
        </p:spPr>
        <p:txBody>
          <a:bodyPr>
            <a:normAutofit/>
          </a:bodyPr>
          <a:lstStyle/>
          <a:p>
            <a:r>
              <a:rPr lang="uk-UA" b="1" dirty="0"/>
              <a:t>Форвардна угода на товарній біржі</a:t>
            </a:r>
            <a:r>
              <a:rPr lang="uk-UA" dirty="0"/>
              <a:t> – це угода на товар певної кількості і якості, що передається продавцем у власність покупця на обговорених сторонами умовах поставки й розрахунків у заздалегідь установлені договором  місце й строк у майбутньому (як правило, через 3 або 6 місяців). Така угода являє собою взаємну передачу прав і обов’язків відносно реального товару з відстроченим строком поставки. </a:t>
            </a:r>
          </a:p>
          <a:p>
            <a:r>
              <a:rPr lang="uk-UA" dirty="0"/>
              <a:t>Тривалість терміну поставки товару стандартизується для окремих товарів або їх груп, тобто передбачається правилами торгівлі на даній біржі.</a:t>
            </a:r>
          </a:p>
          <a:p>
            <a:r>
              <a:rPr lang="uk-UA" b="1" dirty="0"/>
              <a:t>Переваги форвардної угоди:</a:t>
            </a:r>
            <a:endParaRPr lang="uk-UA" dirty="0"/>
          </a:p>
          <a:p>
            <a:pPr lvl="0"/>
            <a:r>
              <a:rPr lang="uk-UA" dirty="0"/>
              <a:t>Продавець має змогу продати ще незроблений товар за ціною, що покриває витрати на виробництво.</a:t>
            </a:r>
          </a:p>
          <a:p>
            <a:pPr lvl="0"/>
            <a:r>
              <a:rPr lang="uk-UA" dirty="0"/>
              <a:t>Покупець гарантує забезпечення свого виробництва сировиною і матеріалами за прийнятною ціною.</a:t>
            </a:r>
          </a:p>
          <a:p>
            <a:pPr lvl="0"/>
            <a:r>
              <a:rPr lang="uk-UA" dirty="0"/>
              <a:t>Форвардні угоди прискорюють рух товарів, знижують витрати на транспортування, вантажно-розвантажувальні роботи, перевірку якості, витрати на складування продукції, яка буде потрібна лише через кілька місяців.</a:t>
            </a:r>
          </a:p>
          <a:p>
            <a:pPr lvl="0"/>
            <a:r>
              <a:rPr lang="uk-UA" dirty="0"/>
              <a:t>При масовому укладанні форвардних угод формуються майбутні ціни на товари, що визначають стратегію підприємств - виробників з погляду середнього прибутку й споживачів - з погляду витрат.</a:t>
            </a:r>
          </a:p>
          <a:p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994045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23528" y="260648"/>
            <a:ext cx="8640960" cy="6408712"/>
          </a:xfrm>
        </p:spPr>
        <p:txBody>
          <a:bodyPr>
            <a:normAutofit/>
          </a:bodyPr>
          <a:lstStyle/>
          <a:p>
            <a:r>
              <a:rPr lang="uk-UA" b="1" dirty="0"/>
              <a:t>Форвардні угоди мають і ряд недоліків:</a:t>
            </a:r>
            <a:endParaRPr lang="uk-UA" dirty="0"/>
          </a:p>
          <a:p>
            <a:pPr lvl="0"/>
            <a:r>
              <a:rPr lang="uk-UA" dirty="0"/>
              <a:t>З форвардними угодами пов’язаний ризик втрат через зміну реальної ціни товару до терміну його поставки за контрактом, унаслідок чого один з біржових контрагентів за угодою може зазнати фінансових втрат.</a:t>
            </a:r>
          </a:p>
          <a:p>
            <a:pPr lvl="0"/>
            <a:r>
              <a:rPr lang="uk-UA" dirty="0"/>
              <a:t>Виникає ризик непостачання товару в зв’язку з виробничими умовами, що змінилися, бо форвардна угода укладається на товар, якого, як правило, у продавця немає в наявності.</a:t>
            </a:r>
          </a:p>
          <a:p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223165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5659" y="1124744"/>
            <a:ext cx="7469847" cy="4917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5843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609598" y="332656"/>
            <a:ext cx="8426897" cy="6336704"/>
          </a:xfrm>
        </p:spPr>
        <p:txBody>
          <a:bodyPr>
            <a:normAutofit/>
          </a:bodyPr>
          <a:lstStyle/>
          <a:p>
            <a:r>
              <a:rPr lang="uk-UA" b="1" dirty="0"/>
              <a:t>Угода із заставою</a:t>
            </a:r>
            <a:r>
              <a:rPr lang="uk-UA" dirty="0"/>
              <a:t> – договір, в якому один контрагент виплачує іншому контрагенту в момент укладання договору суму, визначену договором між ними як гарантії виконання своїх зобов’язань. Розмір заставимо може коливатися  від 1 до 100%. Застава може забезпечувати як інтереси продавця, так і інтереси покупця.</a:t>
            </a:r>
          </a:p>
          <a:p>
            <a:r>
              <a:rPr lang="uk-UA" dirty="0"/>
              <a:t>а) </a:t>
            </a:r>
            <a:r>
              <a:rPr lang="uk-UA" i="1" dirty="0"/>
              <a:t>угода із заставою на купівлю</a:t>
            </a:r>
            <a:endParaRPr lang="uk-UA" dirty="0"/>
          </a:p>
          <a:p>
            <a:r>
              <a:rPr lang="uk-UA" dirty="0"/>
              <a:t>Платником застави є покупець,  застава забезпечує інтереси продавця .</a:t>
            </a:r>
          </a:p>
          <a:p>
            <a:r>
              <a:rPr lang="uk-UA" dirty="0" smtClean="0"/>
              <a:t>б</a:t>
            </a:r>
            <a:r>
              <a:rPr lang="uk-UA" dirty="0"/>
              <a:t>) </a:t>
            </a:r>
            <a:r>
              <a:rPr lang="uk-UA" i="1" dirty="0"/>
              <a:t>угода із заставою на продаж</a:t>
            </a:r>
            <a:endParaRPr lang="uk-UA" dirty="0"/>
          </a:p>
          <a:p>
            <a:r>
              <a:rPr lang="uk-UA" dirty="0"/>
              <a:t>Платником застави є продавець, застава забезпечує інтереси покупця.</a:t>
            </a:r>
          </a:p>
          <a:p>
            <a:r>
              <a:rPr lang="uk-UA" b="1" dirty="0"/>
              <a:t>Угода з премією</a:t>
            </a:r>
            <a:r>
              <a:rPr lang="uk-UA" dirty="0"/>
              <a:t> – договір, в якому один з контрагентів на підставі особливої заяви на певний день за встановлену винагороду (премію) одержує право відмовитися  від угоди або видозмінити її початкові умови. </a:t>
            </a:r>
          </a:p>
          <a:p>
            <a:r>
              <a:rPr lang="uk-UA"/>
              <a:t>Розрізняють прості, подвійні, складні й кратні угоди з премією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8588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План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i="1" dirty="0" smtClean="0"/>
              <a:t>1</a:t>
            </a:r>
            <a:r>
              <a:rPr lang="uk-UA" i="1" dirty="0"/>
              <a:t>. Характеристика біржового товару.</a:t>
            </a:r>
            <a:endParaRPr lang="uk-UA" dirty="0"/>
          </a:p>
          <a:p>
            <a:r>
              <a:rPr lang="uk-UA" i="1" dirty="0" smtClean="0"/>
              <a:t>2</a:t>
            </a:r>
            <a:r>
              <a:rPr lang="uk-UA" i="1" dirty="0"/>
              <a:t>. Біржова угода: ознаки, сутність , зміст, класифікація.</a:t>
            </a:r>
            <a:endParaRPr lang="uk-UA" dirty="0"/>
          </a:p>
          <a:p>
            <a:r>
              <a:rPr lang="uk-UA" i="1" dirty="0" smtClean="0"/>
              <a:t>3.Угоди </a:t>
            </a:r>
            <a:r>
              <a:rPr lang="uk-UA" i="1" dirty="0"/>
              <a:t>з реальним товаром.</a:t>
            </a:r>
            <a:endParaRPr lang="uk-UA" dirty="0"/>
          </a:p>
          <a:p>
            <a:pPr marL="0" indent="0">
              <a:buNone/>
            </a:pP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686800" cy="465620"/>
          </a:xfrm>
        </p:spPr>
        <p:txBody>
          <a:bodyPr>
            <a:normAutofit fontScale="90000"/>
          </a:bodyPr>
          <a:lstStyle/>
          <a:p>
            <a:r>
              <a:rPr lang="uk-UA" sz="2400" i="1" dirty="0"/>
              <a:t>1. Характеристика біржового товару.</a:t>
            </a:r>
            <a:r>
              <a:rPr lang="uk-UA" sz="2400" dirty="0"/>
              <a:t/>
            </a:r>
            <a:br>
              <a:rPr lang="uk-UA" sz="2400" dirty="0"/>
            </a:br>
            <a:endParaRPr lang="uk-UA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686800" cy="56886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1400" b="1" dirty="0" smtClean="0"/>
              <a:t>			</a:t>
            </a:r>
            <a:r>
              <a:rPr lang="uk-UA" sz="1400" b="1" dirty="0" smtClean="0">
                <a:latin typeface="Constantia" pitchFamily="18" charset="0"/>
              </a:rPr>
              <a:t>                                 </a:t>
            </a:r>
          </a:p>
          <a:p>
            <a:pPr marL="0" indent="0">
              <a:buNone/>
            </a:pPr>
            <a:r>
              <a:rPr lang="uk-UA" dirty="0" smtClean="0"/>
              <a:t>В </a:t>
            </a:r>
            <a:r>
              <a:rPr lang="uk-UA" dirty="0"/>
              <a:t>Україні </a:t>
            </a:r>
            <a:r>
              <a:rPr lang="uk-UA" b="1" dirty="0"/>
              <a:t>біржовий товар – </a:t>
            </a:r>
            <a:r>
              <a:rPr lang="uk-UA" dirty="0"/>
              <a:t>це не вилучений з обороту товар певного роду і якості, допущений </a:t>
            </a:r>
            <a:r>
              <a:rPr lang="uk-UA" dirty="0" err="1"/>
              <a:t>біржею</a:t>
            </a:r>
            <a:r>
              <a:rPr lang="uk-UA" dirty="0"/>
              <a:t> до біржової торгівлі. Біржовим товаром не є об’єкти нерухомості, а також інтелектуальної власності у вигляді науково-технічної продукції, творів літератури й мистецтва. </a:t>
            </a:r>
          </a:p>
          <a:p>
            <a:pPr marL="0" indent="0">
              <a:buNone/>
            </a:pPr>
            <a:r>
              <a:rPr lang="uk-UA" dirty="0"/>
              <a:t>Біржовим є тільки той товар, який відповідає таким </a:t>
            </a:r>
            <a:r>
              <a:rPr lang="uk-UA" b="1" dirty="0"/>
              <a:t>вимогам</a:t>
            </a:r>
            <a:r>
              <a:rPr lang="uk-UA" dirty="0"/>
              <a:t>: </a:t>
            </a:r>
          </a:p>
          <a:p>
            <a:r>
              <a:rPr lang="uk-UA" dirty="0"/>
              <a:t>– масовість, тобто випускається у великому обсязі великим числом виробників і має велику кількість споживачів; </a:t>
            </a:r>
          </a:p>
          <a:p>
            <a:r>
              <a:rPr lang="uk-UA" dirty="0"/>
              <a:t>– здатність до стандартизації – відповідає встановленим вимогам до якості, кількості та іншим параметрам, передбаченим чинним законодавством; </a:t>
            </a:r>
          </a:p>
          <a:p>
            <a:r>
              <a:rPr lang="uk-UA" dirty="0"/>
              <a:t>– замінність. Масовість та здатність до стандартизації біржових товарів зумовлюють їх взаємозамінність в межах певних груп і видів товарів, наприклад, для фінансових інструментів; </a:t>
            </a:r>
          </a:p>
          <a:p>
            <a:r>
              <a:rPr lang="uk-UA" dirty="0"/>
              <a:t>– вільне ціноутворення, тобто біржовими можуть бути лише ті товари, на які справедлива ринкова ціна встановлюється на основі попиту і пропозиції, оскільки інших способів визначення такої ціни на ринку чистої конкуренції, яким є біржовий ринок, просто не існує. </a:t>
            </a:r>
          </a:p>
          <a:p>
            <a:pPr>
              <a:buNone/>
            </a:pP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400" dirty="0">
                <a:latin typeface="Constantia" pitchFamily="18" charset="0"/>
              </a:rPr>
              <a:t> </a:t>
            </a:r>
            <a:endParaRPr lang="uk-UA" sz="1400" dirty="0" smtClean="0">
              <a:latin typeface="Constantia" pitchFamily="18" charset="0"/>
            </a:endParaRPr>
          </a:p>
          <a:p>
            <a:pPr>
              <a:buNone/>
            </a:pPr>
            <a:r>
              <a:rPr lang="ru-RU" sz="1400" dirty="0">
                <a:latin typeface="Constantia" pitchFamily="18" charset="0"/>
              </a:rPr>
              <a:t> </a:t>
            </a:r>
            <a:r>
              <a:rPr lang="ru-RU" sz="1400" dirty="0" smtClean="0">
                <a:latin typeface="Constantia" pitchFamily="18" charset="0"/>
              </a:rPr>
              <a:t>        </a:t>
            </a:r>
            <a:endParaRPr lang="en-US" sz="1400" dirty="0">
              <a:latin typeface="Constantia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81786" y="188640"/>
            <a:ext cx="8022662" cy="62646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Біржова торгівля в основному ведеться за умови відсутності товарів (за зразками, описами, біржовими стандартами), тому  на всіх товарних біржах забезпечується максимальна </a:t>
            </a:r>
            <a:r>
              <a:rPr lang="uk-UA" b="1" dirty="0"/>
              <a:t>стандартизація</a:t>
            </a:r>
            <a:r>
              <a:rPr lang="uk-UA" dirty="0"/>
              <a:t>. Насамперед це стандартизація за якістю, кількістю, умовами зберігання, транспортуванням товарів, а також за термінами виконання контрактів. </a:t>
            </a:r>
          </a:p>
          <a:p>
            <a:pPr marL="0" indent="0">
              <a:buNone/>
            </a:pPr>
            <a:r>
              <a:rPr lang="uk-UA" b="1" dirty="0"/>
              <a:t>Якість продукції</a:t>
            </a:r>
            <a:r>
              <a:rPr lang="uk-UA" dirty="0"/>
              <a:t> – сукупність властивостей продукції, що зумовлюють її придатність задовольняти певні потреби відповідно до призначення.  До якості біржового товару ставляться особливі вимоги, тому на ф’ючерсних біржах і біржах реального товару правилами встановлена базисна якість товару, що звичайно відповідає найпоширенішому сорту або марці товару. Всі інші марки градуюють за ступенем корисного ефекту.</a:t>
            </a:r>
          </a:p>
          <a:p>
            <a:pPr marL="0" indent="0">
              <a:buNone/>
            </a:pPr>
            <a:r>
              <a:rPr lang="uk-UA" dirty="0"/>
              <a:t>Уявлення про товар і незалежну оцінку якості товару дає сертифікат. Природним продовженням процесу якісної стандартизації є </a:t>
            </a:r>
            <a:r>
              <a:rPr lang="uk-UA" b="1" dirty="0"/>
              <a:t>взаємозамінність</a:t>
            </a:r>
            <a:r>
              <a:rPr lang="uk-UA" dirty="0"/>
              <a:t>, сутність якої полягає в тому, що сучасні біржові угоди можливі тільки за умови ідентичності товару за складом, властивостями, видом і якістю упаковки, а також маркуванням і розміром партії. </a:t>
            </a:r>
          </a:p>
          <a:p>
            <a:pPr marL="0" indent="0">
              <a:buNone/>
            </a:pPr>
            <a:r>
              <a:rPr lang="uk-UA" dirty="0"/>
              <a:t>Біржовий стандарт охоплює й така вимога, як </a:t>
            </a:r>
            <a:r>
              <a:rPr lang="uk-UA" b="1" dirty="0"/>
              <a:t>кількість товару</a:t>
            </a:r>
            <a:r>
              <a:rPr lang="uk-UA" dirty="0"/>
              <a:t>, що пропонується для купівлі - продажу.</a:t>
            </a:r>
          </a:p>
          <a:p>
            <a:pPr marL="0" indent="0">
              <a:buNone/>
            </a:pPr>
            <a:endParaRPr lang="uk-UA" dirty="0"/>
          </a:p>
        </p:txBody>
      </p:sp>
      <p:grpSp>
        <p:nvGrpSpPr>
          <p:cNvPr id="16" name="Групувати 15"/>
          <p:cNvGrpSpPr>
            <a:grpSpLocks/>
          </p:cNvGrpSpPr>
          <p:nvPr/>
        </p:nvGrpSpPr>
        <p:grpSpPr bwMode="auto">
          <a:xfrm>
            <a:off x="1573022" y="11161174"/>
            <a:ext cx="4771390" cy="1533525"/>
            <a:chOff x="2002" y="3114"/>
            <a:chExt cx="8204" cy="2331"/>
          </a:xfrm>
        </p:grpSpPr>
        <p:sp>
          <p:nvSpPr>
            <p:cNvPr id="17" name="Rectangle 3"/>
            <p:cNvSpPr>
              <a:spLocks noChangeArrowheads="1"/>
            </p:cNvSpPr>
            <p:nvPr/>
          </p:nvSpPr>
          <p:spPr bwMode="auto">
            <a:xfrm>
              <a:off x="3861" y="3114"/>
              <a:ext cx="4989" cy="4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Оптова торгівля</a:t>
              </a:r>
              <a:endParaRPr lang="uk-UA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4"/>
            <p:cNvSpPr>
              <a:spLocks noChangeArrowheads="1"/>
            </p:cNvSpPr>
            <p:nvPr/>
          </p:nvSpPr>
          <p:spPr bwMode="auto">
            <a:xfrm>
              <a:off x="4982" y="4051"/>
              <a:ext cx="2160" cy="13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Організована незалежними оптовими торговельними компаніями</a:t>
              </a:r>
              <a:endParaRPr lang="uk-UA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Rectangle 5"/>
            <p:cNvSpPr>
              <a:spLocks noChangeArrowheads="1"/>
            </p:cNvSpPr>
            <p:nvPr/>
          </p:nvSpPr>
          <p:spPr bwMode="auto">
            <a:xfrm>
              <a:off x="2002" y="4135"/>
              <a:ext cx="2160" cy="13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uk-UA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Організована виробником</a:t>
              </a:r>
              <a:endParaRPr lang="uk-UA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8046" y="4051"/>
              <a:ext cx="2160" cy="13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Біржі</a:t>
              </a:r>
              <a:endParaRPr lang="uk-UA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Аукціони</a:t>
              </a:r>
              <a:endParaRPr lang="uk-UA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Ярмарки</a:t>
              </a:r>
              <a:endParaRPr lang="uk-UA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Локальні ринки</a:t>
              </a:r>
              <a:endParaRPr lang="uk-UA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1" name="Line 7"/>
            <p:cNvCxnSpPr>
              <a:cxnSpLocks noChangeShapeType="1"/>
            </p:cNvCxnSpPr>
            <p:nvPr/>
          </p:nvCxnSpPr>
          <p:spPr bwMode="auto">
            <a:xfrm>
              <a:off x="6054" y="3566"/>
              <a:ext cx="0" cy="5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Line 8"/>
            <p:cNvCxnSpPr>
              <a:cxnSpLocks noChangeShapeType="1"/>
            </p:cNvCxnSpPr>
            <p:nvPr/>
          </p:nvCxnSpPr>
          <p:spPr bwMode="auto">
            <a:xfrm flipV="1">
              <a:off x="3308" y="3800"/>
              <a:ext cx="5542" cy="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Line 9"/>
            <p:cNvCxnSpPr>
              <a:cxnSpLocks noChangeShapeType="1"/>
            </p:cNvCxnSpPr>
            <p:nvPr/>
          </p:nvCxnSpPr>
          <p:spPr bwMode="auto">
            <a:xfrm>
              <a:off x="3308" y="3800"/>
              <a:ext cx="0" cy="3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Line 10"/>
            <p:cNvCxnSpPr>
              <a:cxnSpLocks noChangeShapeType="1"/>
            </p:cNvCxnSpPr>
            <p:nvPr/>
          </p:nvCxnSpPr>
          <p:spPr bwMode="auto">
            <a:xfrm>
              <a:off x="8850" y="3800"/>
              <a:ext cx="0" cy="2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933641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609598" y="188640"/>
            <a:ext cx="8210873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На біржах наявного товару його поставляють у строго визначених розмірах і продають у вигляді біржових одиниць, що відповідають або місткості транспортного засобу (наприклад, місткість вагона, баржі  й </a:t>
            </a:r>
            <a:r>
              <a:rPr lang="uk-UA" dirty="0" err="1"/>
              <a:t>т.п</a:t>
            </a:r>
            <a:r>
              <a:rPr lang="uk-UA" dirty="0"/>
              <a:t>.), або місця за об’ємом і масою. Фактичний розмір продажу </a:t>
            </a:r>
            <a:r>
              <a:rPr lang="uk-UA" b="1" dirty="0"/>
              <a:t>(партія</a:t>
            </a:r>
            <a:r>
              <a:rPr lang="uk-UA" dirty="0"/>
              <a:t>) повинен бути числом кратним біржовій одиниці. Це означає, що самі партії товару не можуть встановлюватися продавцем або покупцем довільно. </a:t>
            </a:r>
          </a:p>
          <a:p>
            <a:pPr marL="0" indent="0">
              <a:buNone/>
            </a:pPr>
            <a:r>
              <a:rPr lang="uk-UA" dirty="0"/>
              <a:t>Ще одна вимога, що висувається до біржових товарів, – </a:t>
            </a:r>
            <a:r>
              <a:rPr lang="uk-UA" b="1" dirty="0"/>
              <a:t>масовість</a:t>
            </a:r>
            <a:r>
              <a:rPr lang="uk-UA" dirty="0"/>
              <a:t>, тобто товар не повинен бути монопольним ні у виробництві, ні у споживанні. Зосередження на біржі великої чисельності продавців і покупців в один час дозволяє організувати масову реалізацію продукції, уніфіковану відповідно до біржових стандартів.</a:t>
            </a:r>
          </a:p>
          <a:p>
            <a:pPr marL="0" indent="0">
              <a:buNone/>
            </a:pPr>
            <a:r>
              <a:rPr lang="uk-UA" dirty="0"/>
              <a:t>Це дає змогу найбільш правильно встановлювати попит та пропозицію, а отже сприяє формуванню реальних ринкових цін.</a:t>
            </a:r>
          </a:p>
          <a:p>
            <a:pPr marL="0" indent="0">
              <a:buNone/>
            </a:pPr>
            <a:r>
              <a:rPr lang="uk-UA" dirty="0"/>
              <a:t>Вимога вільного </a:t>
            </a:r>
            <a:r>
              <a:rPr lang="uk-UA" b="1" dirty="0"/>
              <a:t>ціноутворення</a:t>
            </a:r>
            <a:r>
              <a:rPr lang="uk-UA" dirty="0"/>
              <a:t> є ще однією необхідною умовою біржового товару. Ціни на біржові товари повинні вільно встановлюватися  відповідно до попиту та пропозиції, а також з урахуванням інших факторів (економічних, політичних, соціальних, форс - мажорних).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88634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404664"/>
            <a:ext cx="8210873" cy="63367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/>
              <a:t>В ідеалі біржовим повинен бути той товар, який пройшов лише первинну переробку, тобто сировина або напівфабрикат.</a:t>
            </a:r>
          </a:p>
          <a:p>
            <a:pPr marL="0" indent="0">
              <a:buNone/>
            </a:pPr>
            <a:r>
              <a:rPr lang="uk-UA" dirty="0"/>
              <a:t>У світовій практиці виділяють такі основні класи біржових товарів:</a:t>
            </a:r>
          </a:p>
          <a:p>
            <a:pPr lvl="0"/>
            <a:r>
              <a:rPr lang="uk-UA" dirty="0"/>
              <a:t>речовинні біржові товари;</a:t>
            </a:r>
          </a:p>
          <a:p>
            <a:pPr lvl="0"/>
            <a:r>
              <a:rPr lang="uk-UA" dirty="0"/>
              <a:t>цінні папери;</a:t>
            </a:r>
          </a:p>
          <a:p>
            <a:pPr lvl="0"/>
            <a:r>
              <a:rPr lang="uk-UA" dirty="0"/>
              <a:t>іноземна валюта;</a:t>
            </a:r>
          </a:p>
          <a:p>
            <a:pPr lvl="0"/>
            <a:r>
              <a:rPr lang="uk-UA" dirty="0"/>
              <a:t>зведені індекси біржових цін (числа, що відображують стан цін на цілу низку біржових активів безвідносно до конкретних видів цих активів, торгівля якими заснована на прогнозуванні зміни цін ринку в цілому);</a:t>
            </a:r>
          </a:p>
          <a:p>
            <a:pPr lvl="0"/>
            <a:r>
              <a:rPr lang="uk-UA" dirty="0"/>
              <a:t>процентні ставки за державними облігаціями, що не фіксуються наперед.</a:t>
            </a:r>
          </a:p>
          <a:p>
            <a:pPr marL="0" indent="0">
              <a:buNone/>
            </a:pPr>
            <a:r>
              <a:rPr lang="uk-UA" dirty="0"/>
              <a:t>До розряду класичних біржових товарів належать: </a:t>
            </a:r>
            <a:r>
              <a:rPr lang="uk-UA" dirty="0" smtClean="0"/>
              <a:t>сільгосппродукція (зерно</a:t>
            </a:r>
            <a:r>
              <a:rPr lang="uk-UA" dirty="0"/>
              <a:t>, м’ясо, худоба та ін.) і продукція їх переробки (цукор, олія тощо), нафта і нафтопродукти, кольорові й дорогоцінні метали, ліс.</a:t>
            </a:r>
          </a:p>
          <a:p>
            <a:pPr marL="0" indent="0">
              <a:buNone/>
            </a:pPr>
            <a:r>
              <a:rPr lang="uk-UA" dirty="0"/>
              <a:t>Першим біржовим товаром був перець, який як і більшість інших </a:t>
            </a:r>
            <a:r>
              <a:rPr lang="uk-UA" dirty="0" err="1"/>
              <a:t>пряностей</a:t>
            </a:r>
            <a:r>
              <a:rPr lang="uk-UA" dirty="0"/>
              <a:t>, досить однорідний, тому на підставі одного випробування можна скласти уявлення про всю партію вантажу. Потім до нього додалися гвоздика, тютюн, кава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r>
              <a:rPr lang="uk-UA" dirty="0"/>
              <a:t>У цілому число товарів, які продаються на товарних біржах, у ХХ ст. істотно скоротилося. Наприкінці 19 ст. біржових товарів налічувалося більше 200 найменувань, а тепер об’єктом біржової торгівлі є приблизно 70 видів товарів. 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595309" y="2420888"/>
            <a:ext cx="6347714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372978"/>
      </p:ext>
    </p:extLst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576262" y="188640"/>
            <a:ext cx="8100193" cy="59766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/>
              <a:t>Номенклатура речовинних біржових товарів традиційно складається із двох груп:</a:t>
            </a:r>
            <a:endParaRPr lang="uk-UA" sz="1000" dirty="0"/>
          </a:p>
          <a:p>
            <a:pPr marL="0" lvl="0" indent="0">
              <a:buNone/>
            </a:pPr>
            <a:r>
              <a:rPr lang="uk-UA" b="1" i="1" dirty="0" smtClean="0"/>
              <a:t>сільськогосподарські </a:t>
            </a:r>
            <a:r>
              <a:rPr lang="uk-UA" b="1" i="1" dirty="0"/>
              <a:t>й лісові товарів і продуктів їх переробки (близько 50 видів);</a:t>
            </a:r>
            <a:endParaRPr lang="uk-UA" sz="1000" dirty="0"/>
          </a:p>
          <a:p>
            <a:pPr lvl="1"/>
            <a:r>
              <a:rPr lang="uk-UA" dirty="0"/>
              <a:t>зернові (пшениця, кукурудза, ячмінь, овес, жито);</a:t>
            </a:r>
            <a:endParaRPr lang="uk-UA" sz="900" dirty="0"/>
          </a:p>
          <a:p>
            <a:pPr lvl="1"/>
            <a:r>
              <a:rPr lang="uk-UA" dirty="0"/>
              <a:t>оліїсті (лляне й бавовняне насіння, соєві боби, соєва олія, шроти);</a:t>
            </a:r>
            <a:endParaRPr lang="uk-UA" sz="900" dirty="0"/>
          </a:p>
          <a:p>
            <a:pPr lvl="1"/>
            <a:r>
              <a:rPr lang="uk-UA" dirty="0"/>
              <a:t>продукція тваринництва (жива велика рогата худоба, свині, м’ясо, окости);</a:t>
            </a:r>
            <a:endParaRPr lang="uk-UA" sz="900" dirty="0"/>
          </a:p>
          <a:p>
            <a:pPr lvl="1"/>
            <a:r>
              <a:rPr lang="uk-UA" dirty="0"/>
              <a:t>харчосмакові товари (цукор, кава, какао - боби, рослинні олії, яйця, картопля, концентрат апельсинового соку, арахіс, перець);</a:t>
            </a:r>
            <a:endParaRPr lang="uk-UA" sz="900" dirty="0"/>
          </a:p>
          <a:p>
            <a:pPr lvl="1"/>
            <a:r>
              <a:rPr lang="uk-UA" dirty="0"/>
              <a:t>текстильні товари (бавовна, вовна, натуральний і штучний шовк, пряжа, льон);</a:t>
            </a:r>
            <a:endParaRPr lang="uk-UA" sz="900" dirty="0"/>
          </a:p>
          <a:p>
            <a:pPr lvl="1"/>
            <a:r>
              <a:rPr lang="uk-UA" dirty="0"/>
              <a:t>натуральний каучук;</a:t>
            </a:r>
            <a:endParaRPr lang="uk-UA" sz="900" dirty="0"/>
          </a:p>
          <a:p>
            <a:pPr lvl="1"/>
            <a:r>
              <a:rPr lang="uk-UA" dirty="0"/>
              <a:t>лісові товари.</a:t>
            </a:r>
            <a:endParaRPr lang="uk-UA" sz="900" dirty="0"/>
          </a:p>
          <a:p>
            <a:pPr marL="0" indent="0">
              <a:buNone/>
            </a:pPr>
            <a:r>
              <a:rPr lang="uk-UA" b="1" i="1" dirty="0" smtClean="0"/>
              <a:t> </a:t>
            </a:r>
            <a:r>
              <a:rPr lang="uk-UA" b="1" i="1" dirty="0"/>
              <a:t>промислова сировина і напівфабрикати ( близько 20 видів):</a:t>
            </a:r>
            <a:endParaRPr lang="uk-UA" sz="1000" dirty="0"/>
          </a:p>
          <a:p>
            <a:pPr lvl="0"/>
            <a:r>
              <a:rPr lang="uk-UA" dirty="0"/>
              <a:t>кольорові метали ( мідь , олово, цинк, свинець, нікель, алюміній);</a:t>
            </a:r>
            <a:endParaRPr lang="uk-UA" sz="1000" dirty="0"/>
          </a:p>
          <a:p>
            <a:pPr lvl="0"/>
            <a:r>
              <a:rPr lang="uk-UA" dirty="0"/>
              <a:t>дорогоцінні метали (золото, срібло, платина, паладій);</a:t>
            </a:r>
            <a:endParaRPr lang="uk-UA" sz="1000" dirty="0"/>
          </a:p>
          <a:p>
            <a:pPr lvl="0"/>
            <a:r>
              <a:rPr lang="uk-UA" dirty="0"/>
              <a:t>енергоносії (нафта, бензин, мазут, дизельне паливо</a:t>
            </a:r>
            <a:r>
              <a:rPr lang="uk-UA" dirty="0" smtClean="0"/>
              <a:t>).</a:t>
            </a:r>
            <a:endParaRPr lang="uk-UA" sz="1000" dirty="0"/>
          </a:p>
        </p:txBody>
      </p:sp>
    </p:spTree>
    <p:extLst>
      <p:ext uri="{BB962C8B-B14F-4D97-AF65-F5344CB8AC3E}">
        <p14:creationId xmlns:p14="http://schemas.microsoft.com/office/powerpoint/2010/main" val="3554103392"/>
      </p:ext>
    </p:extLst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576262" y="188640"/>
            <a:ext cx="8567738" cy="63367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b="1" i="1" dirty="0"/>
              <a:t>3. Фінансові інструменти:</a:t>
            </a:r>
            <a:endParaRPr lang="uk-UA" dirty="0"/>
          </a:p>
          <a:p>
            <a:pPr marL="0" indent="0">
              <a:buNone/>
            </a:pPr>
            <a:r>
              <a:rPr lang="uk-UA" i="1" dirty="0"/>
              <a:t>1) Цінні папери та відсоткові ставки:</a:t>
            </a:r>
            <a:endParaRPr lang="uk-UA" dirty="0"/>
          </a:p>
          <a:p>
            <a:r>
              <a:rPr lang="uk-UA" dirty="0"/>
              <a:t>а) облігації, зобов’язання та векселі Казначейства США та </a:t>
            </a:r>
            <a:r>
              <a:rPr lang="uk-UA" dirty="0" smtClean="0"/>
              <a:t>інших держав </a:t>
            </a:r>
            <a:r>
              <a:rPr lang="uk-UA" dirty="0"/>
              <a:t>Європи та Азії, депозитні сертифікати банків;</a:t>
            </a:r>
          </a:p>
          <a:p>
            <a:r>
              <a:rPr lang="uk-UA" dirty="0"/>
              <a:t>б) акції;</a:t>
            </a:r>
          </a:p>
          <a:p>
            <a:r>
              <a:rPr lang="uk-UA" dirty="0"/>
              <a:t>в) відсоткові ставки: 30-ти денні, LІBOR;</a:t>
            </a:r>
          </a:p>
          <a:p>
            <a:r>
              <a:rPr lang="uk-UA" dirty="0"/>
              <a:t>г) фондові індекси провідних бірж.</a:t>
            </a:r>
          </a:p>
          <a:p>
            <a:pPr marL="0" indent="0">
              <a:buNone/>
            </a:pPr>
            <a:r>
              <a:rPr lang="uk-UA" i="1" dirty="0"/>
              <a:t>2) Валюта:</a:t>
            </a:r>
            <a:endParaRPr lang="uk-UA" dirty="0"/>
          </a:p>
          <a:p>
            <a:r>
              <a:rPr lang="uk-UA" dirty="0"/>
              <a:t>а) британський фунт, євро, японська ієна, австралійський та </a:t>
            </a:r>
            <a:r>
              <a:rPr lang="uk-UA" dirty="0" smtClean="0"/>
              <a:t>канадський долари</a:t>
            </a:r>
            <a:r>
              <a:rPr lang="uk-UA" dirty="0"/>
              <a:t>, мексиканське песо;</a:t>
            </a:r>
          </a:p>
          <a:p>
            <a:r>
              <a:rPr lang="uk-UA" dirty="0"/>
              <a:t>б) вклади в євродоларах.</a:t>
            </a:r>
          </a:p>
          <a:p>
            <a:pPr marL="0" indent="0">
              <a:buNone/>
            </a:pPr>
            <a:r>
              <a:rPr lang="uk-UA" i="1" dirty="0"/>
              <a:t>3) Похідні фінансові інструменти:</a:t>
            </a:r>
            <a:endParaRPr lang="uk-UA" dirty="0"/>
          </a:p>
          <a:p>
            <a:r>
              <a:rPr lang="uk-UA" dirty="0"/>
              <a:t>а) </a:t>
            </a:r>
            <a:r>
              <a:rPr lang="uk-UA" dirty="0" smtClean="0"/>
              <a:t>форварди; б</a:t>
            </a:r>
            <a:r>
              <a:rPr lang="uk-UA" dirty="0"/>
              <a:t>) </a:t>
            </a:r>
            <a:r>
              <a:rPr lang="uk-UA" dirty="0" smtClean="0"/>
              <a:t>ф’ючерси; в</a:t>
            </a:r>
            <a:r>
              <a:rPr lang="uk-UA" dirty="0"/>
              <a:t>) опціони.</a:t>
            </a:r>
          </a:p>
          <a:p>
            <a:pPr marL="0" indent="0">
              <a:buNone/>
            </a:pPr>
            <a:r>
              <a:rPr lang="uk-UA" i="1" dirty="0"/>
              <a:t>4) Гібридні комбінації фінансових </a:t>
            </a:r>
            <a:r>
              <a:rPr lang="uk-UA" i="1" dirty="0" smtClean="0"/>
              <a:t>інструментів:</a:t>
            </a:r>
            <a:r>
              <a:rPr lang="uk-UA" dirty="0"/>
              <a:t> </a:t>
            </a:r>
            <a:r>
              <a:rPr lang="uk-UA" dirty="0" smtClean="0"/>
              <a:t>наприклад</a:t>
            </a:r>
            <a:r>
              <a:rPr lang="uk-UA" dirty="0"/>
              <a:t>, гібрид процентних та валютних інструментів тощо.</a:t>
            </a:r>
          </a:p>
          <a:p>
            <a:pPr marL="0" indent="0">
              <a:buNone/>
            </a:pPr>
            <a:r>
              <a:rPr lang="uk-UA" i="1" dirty="0"/>
              <a:t>5) Синтетичні комбінації:</a:t>
            </a:r>
            <a:endParaRPr lang="uk-UA" dirty="0"/>
          </a:p>
          <a:p>
            <a:r>
              <a:rPr lang="uk-UA" dirty="0"/>
              <a:t>наприклад, опціон на ф’ючерсний контракт з пшеницею, опціон на</a:t>
            </a:r>
          </a:p>
          <a:p>
            <a:pPr marL="0" indent="0">
              <a:buNone/>
            </a:pPr>
            <a:r>
              <a:rPr lang="uk-UA" dirty="0"/>
              <a:t>ф’ючерсний контракт з індексом акцій тощо.</a:t>
            </a:r>
          </a:p>
          <a:p>
            <a:pPr marL="0" indent="0">
              <a:buNone/>
            </a:pPr>
            <a:r>
              <a:rPr lang="uk-UA" i="1" dirty="0"/>
              <a:t>6) Екзотичні інструменти:</a:t>
            </a:r>
            <a:endParaRPr lang="uk-UA" dirty="0"/>
          </a:p>
          <a:p>
            <a:r>
              <a:rPr lang="uk-UA" dirty="0"/>
              <a:t>наприклад, ф’ючерс та опціон на погоду, ф’ючерс на </a:t>
            </a:r>
            <a:r>
              <a:rPr lang="uk-UA" dirty="0" err="1"/>
              <a:t>своп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819124"/>
      </p:ext>
    </p:extLst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822433" cy="659160"/>
          </a:xfrm>
        </p:spPr>
        <p:txBody>
          <a:bodyPr>
            <a:noAutofit/>
          </a:bodyPr>
          <a:lstStyle/>
          <a:p>
            <a:r>
              <a:rPr lang="uk-UA" sz="2200" b="1" i="1" dirty="0" smtClean="0"/>
              <a:t>2</a:t>
            </a:r>
            <a:r>
              <a:rPr lang="uk-UA" sz="2200" b="1" i="1" dirty="0"/>
              <a:t>. </a:t>
            </a:r>
            <a:r>
              <a:rPr lang="uk-UA" sz="2400" i="1" dirty="0"/>
              <a:t>Біржова угода: ознаки, сутність , зміст, класифікація.</a:t>
            </a:r>
            <a:r>
              <a:rPr lang="uk-UA" sz="2400" dirty="0"/>
              <a:t/>
            </a:r>
            <a:br>
              <a:rPr lang="uk-UA" sz="2400" dirty="0"/>
            </a:br>
            <a:r>
              <a:rPr lang="uk-UA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9512" y="620688"/>
            <a:ext cx="8964488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/>
              <a:t>Біржова угода </a:t>
            </a:r>
            <a:r>
              <a:rPr lang="uk-UA" dirty="0"/>
              <a:t>- зареєстрований </a:t>
            </a:r>
            <a:r>
              <a:rPr lang="uk-UA" dirty="0" smtClean="0"/>
              <a:t>біржою </a:t>
            </a:r>
            <a:r>
              <a:rPr lang="uk-UA" dirty="0"/>
              <a:t>договір (угода), що укладається між учасниками біржової торгівлі відносно біржового товару в ході біржових торгів. Змістом біржової угоди є угода сторін про взаємну передачу прав і обов'язків </a:t>
            </a:r>
            <a:r>
              <a:rPr lang="uk-UA" dirty="0" smtClean="0"/>
              <a:t>відносно майна, допущеного до обороту на біржі.</a:t>
            </a:r>
          </a:p>
          <a:p>
            <a:pPr marL="0" indent="0">
              <a:buNone/>
            </a:pPr>
            <a:r>
              <a:rPr lang="uk-UA" dirty="0"/>
              <a:t>Згідно із Законом України „Про товарну біржу” біржовими  визнаються угоди, що відповідають наступним критеріям:</a:t>
            </a:r>
          </a:p>
          <a:p>
            <a:pPr lvl="0"/>
            <a:r>
              <a:rPr lang="uk-UA" dirty="0" smtClean="0"/>
              <a:t>угода </a:t>
            </a:r>
            <a:r>
              <a:rPr lang="uk-UA" dirty="0"/>
              <a:t>являє собою купівлю-продаж, постачання і обмін товарів, допущених до обігу на даній біржі ( включена в „біржовий товар”);</a:t>
            </a:r>
          </a:p>
          <a:p>
            <a:pPr lvl="0"/>
            <a:r>
              <a:rPr lang="uk-UA" dirty="0"/>
              <a:t>учасники угоди є членами біржі;</a:t>
            </a:r>
          </a:p>
          <a:p>
            <a:pPr lvl="0"/>
            <a:r>
              <a:rPr lang="uk-UA" dirty="0"/>
              <a:t>угода зареєстрована не пізніше наступного за здійсненням угоди дня.</a:t>
            </a:r>
          </a:p>
          <a:p>
            <a:pPr marL="0" indent="0">
              <a:buNone/>
            </a:pPr>
            <a:r>
              <a:rPr lang="uk-UA" dirty="0" smtClean="0"/>
              <a:t>На </a:t>
            </a:r>
            <a:r>
              <a:rPr lang="uk-UA" dirty="0"/>
              <a:t>біржі </a:t>
            </a:r>
            <a:r>
              <a:rPr lang="uk-UA" b="1" dirty="0"/>
              <a:t>не підлягають</a:t>
            </a:r>
            <a:r>
              <a:rPr lang="uk-UA" dirty="0"/>
              <a:t> реєстрації:</a:t>
            </a:r>
          </a:p>
          <a:p>
            <a:pPr lvl="0"/>
            <a:r>
              <a:rPr lang="uk-UA" dirty="0"/>
              <a:t>угоди з купівлі-продажу товарів контрактів однією особою безпосередньо або через підставних осіб, що мають своєю метою вплинути на динаміку цін;</a:t>
            </a:r>
          </a:p>
          <a:p>
            <a:pPr lvl="0"/>
            <a:r>
              <a:rPr lang="uk-UA" dirty="0"/>
              <a:t>будь-які погоджені дії учасників біржової торгівлі, які мають своєю метою вплинути на динаміку цін;</a:t>
            </a:r>
          </a:p>
          <a:p>
            <a:pPr lvl="0"/>
            <a:r>
              <a:rPr lang="uk-UA" dirty="0"/>
              <a:t>будь-які угоди, укладені  на основі закритої службової інформації, отриманої від посадових осіб біржі.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9788684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327</TotalTime>
  <Words>2188</Words>
  <Application>Microsoft Office PowerPoint</Application>
  <PresentationFormat>Экран (4:3)</PresentationFormat>
  <Paragraphs>133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Calibri</vt:lpstr>
      <vt:lpstr>Constantia</vt:lpstr>
      <vt:lpstr>Times New Roman</vt:lpstr>
      <vt:lpstr>Trebuchet MS</vt:lpstr>
      <vt:lpstr>Wingdings 3</vt:lpstr>
      <vt:lpstr>Грань</vt:lpstr>
      <vt:lpstr>       </vt:lpstr>
      <vt:lpstr>План</vt:lpstr>
      <vt:lpstr>1. Характеристика біржового товару.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Біржова угода: ознаки, сутність , зміст, класифікація.  </vt:lpstr>
      <vt:lpstr>Презентация PowerPoint</vt:lpstr>
      <vt:lpstr>Презентация PowerPoint</vt:lpstr>
      <vt:lpstr>3.Угоди з реальним товаром.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Pupkin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4. Бюджетний Устрій та побудова бюджетної системи україни</dc:title>
  <dc:creator>Vassia</dc:creator>
  <cp:lastModifiedBy>Asus</cp:lastModifiedBy>
  <cp:revision>45</cp:revision>
  <cp:lastPrinted>2017-09-25T19:24:07Z</cp:lastPrinted>
  <dcterms:created xsi:type="dcterms:W3CDTF">2008-02-11T19:42:53Z</dcterms:created>
  <dcterms:modified xsi:type="dcterms:W3CDTF">2025-02-18T07:48:49Z</dcterms:modified>
</cp:coreProperties>
</file>