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EAFE0991-67A1-4E34-AF58-6AC07E8FA18A}">
          <p14:sldIdLst>
            <p14:sldId id="256"/>
            <p14:sldId id="257"/>
            <p14:sldId id="258"/>
            <p14:sldId id="259"/>
            <p14:sldId id="260"/>
            <p14:sldId id="261"/>
            <p14:sldId id="262"/>
            <p14:sldId id="263"/>
            <p14:sldId id="264"/>
            <p14:sldId id="265"/>
          </p14:sldIdLst>
        </p14:section>
        <p14:section name="Раздел без заголовка" id="{E9149068-824A-4593-AB1E-D9902C7703C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37" autoAdjust="0"/>
    <p:restoredTop sz="94660"/>
  </p:normalViewPr>
  <p:slideViewPr>
    <p:cSldViewPr>
      <p:cViewPr varScale="1">
        <p:scale>
          <a:sx n="83" d="100"/>
          <a:sy n="83"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244E679-6B67-4838-B042-4C2AF2D1126F}" type="datetimeFigureOut">
              <a:rPr lang="ru-RU" smtClean="0"/>
              <a:t>18.02.2025</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9B473FF-1E35-48BC-9E4E-0E08E2A85666}" type="slidenum">
              <a:rPr lang="ru-RU" smtClean="0"/>
              <a:t>‹#›</a:t>
            </a:fld>
            <a:endParaRPr lang="ru-RU"/>
          </a:p>
        </p:txBody>
      </p:sp>
    </p:spTree>
    <p:extLst>
      <p:ext uri="{BB962C8B-B14F-4D97-AF65-F5344CB8AC3E}">
        <p14:creationId xmlns:p14="http://schemas.microsoft.com/office/powerpoint/2010/main" val="8217839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D534C0-3803-45A5-876B-9B35A504F602}" type="datetimeFigureOut">
              <a:rPr lang="uk-UA" smtClean="0"/>
              <a:t>18.02.2025</a:t>
            </a:fld>
            <a:endParaRPr lang="uk-UA"/>
          </a:p>
        </p:txBody>
      </p:sp>
      <p:sp>
        <p:nvSpPr>
          <p:cNvPr id="4" name="Місце для зображення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7DE5F0-2505-4410-BA72-4C382096EE22}" type="slidenum">
              <a:rPr lang="uk-UA" smtClean="0"/>
              <a:t>‹#›</a:t>
            </a:fld>
            <a:endParaRPr lang="uk-UA"/>
          </a:p>
        </p:txBody>
      </p:sp>
    </p:spTree>
    <p:extLst>
      <p:ext uri="{BB962C8B-B14F-4D97-AF65-F5344CB8AC3E}">
        <p14:creationId xmlns:p14="http://schemas.microsoft.com/office/powerpoint/2010/main" val="673929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207DE5F0-2505-4410-BA72-4C382096EE22}" type="slidenum">
              <a:rPr lang="uk-UA" smtClean="0"/>
              <a:t>7</a:t>
            </a:fld>
            <a:endParaRPr lang="uk-UA"/>
          </a:p>
        </p:txBody>
      </p:sp>
    </p:spTree>
    <p:extLst>
      <p:ext uri="{BB962C8B-B14F-4D97-AF65-F5344CB8AC3E}">
        <p14:creationId xmlns:p14="http://schemas.microsoft.com/office/powerpoint/2010/main" val="1936238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207DE5F0-2505-4410-BA72-4C382096EE22}" type="slidenum">
              <a:rPr lang="uk-UA" smtClean="0"/>
              <a:t>8</a:t>
            </a:fld>
            <a:endParaRPr lang="uk-UA"/>
          </a:p>
        </p:txBody>
      </p:sp>
    </p:spTree>
    <p:extLst>
      <p:ext uri="{BB962C8B-B14F-4D97-AF65-F5344CB8AC3E}">
        <p14:creationId xmlns:p14="http://schemas.microsoft.com/office/powerpoint/2010/main" val="2552734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207DE5F0-2505-4410-BA72-4C382096EE22}" type="slidenum">
              <a:rPr lang="uk-UA" smtClean="0"/>
              <a:t>9</a:t>
            </a:fld>
            <a:endParaRPr lang="uk-UA"/>
          </a:p>
        </p:txBody>
      </p:sp>
    </p:spTree>
    <p:extLst>
      <p:ext uri="{BB962C8B-B14F-4D97-AF65-F5344CB8AC3E}">
        <p14:creationId xmlns:p14="http://schemas.microsoft.com/office/powerpoint/2010/main" val="420102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207DE5F0-2505-4410-BA72-4C382096EE22}" type="slidenum">
              <a:rPr lang="uk-UA" smtClean="0"/>
              <a:t>10</a:t>
            </a:fld>
            <a:endParaRPr lang="uk-UA"/>
          </a:p>
        </p:txBody>
      </p:sp>
    </p:spTree>
    <p:extLst>
      <p:ext uri="{BB962C8B-B14F-4D97-AF65-F5344CB8AC3E}">
        <p14:creationId xmlns:p14="http://schemas.microsoft.com/office/powerpoint/2010/main" val="495254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uk-UA" smtClean="0"/>
              <a:t>Зразок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99205260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300344175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7649960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93720222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707689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69396699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32157984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uk-UA" smtClean="0"/>
              <a:t>Зразок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38693712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uk-UA" smtClean="0"/>
              <a:t>Зразок заголовка</a:t>
            </a:r>
            <a:endParaRPr lang="en-US" dirty="0"/>
          </a:p>
        </p:txBody>
      </p:sp>
      <p:sp>
        <p:nvSpPr>
          <p:cNvPr id="3" name="Content Placeholder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2693603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5590719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4772A441-3696-41C8-8DB2-07641AF5105C}" type="datetimeFigureOut">
              <a:rPr lang="en-US" smtClean="0"/>
              <a:pPr/>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6015362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uk-UA" smtClean="0"/>
              <a:t>Зразок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4772A441-3696-41C8-8DB2-07641AF5105C}" type="datetimeFigureOut">
              <a:rPr lang="en-US" smtClean="0"/>
              <a:pPr/>
              <a:t>2/18/2025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415666567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4772A441-3696-41C8-8DB2-07641AF5105C}" type="datetimeFigureOut">
              <a:rPr lang="en-US" smtClean="0"/>
              <a:pPr/>
              <a:t>2/18/2025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0143550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72A441-3696-41C8-8DB2-07641AF5105C}" type="datetimeFigureOut">
              <a:rPr lang="en-US" smtClean="0"/>
              <a:pPr/>
              <a:t>2/18/2025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65319620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uk-UA" smtClean="0"/>
              <a:t>Зразок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772A441-3696-41C8-8DB2-07641AF5105C}" type="datetimeFigureOut">
              <a:rPr lang="en-US" smtClean="0"/>
              <a:pPr/>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322839214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772A441-3696-41C8-8DB2-07641AF5105C}" type="datetimeFigureOut">
              <a:rPr lang="en-US" smtClean="0"/>
              <a:pPr/>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5485083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cxnSp>
          <p:nvCxnSpPr>
            <p:cNvPr id="7" name="Straight Connector 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uk-UA" smtClean="0"/>
              <a:t>Зразок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772A441-3696-41C8-8DB2-07641AF5105C}" type="datetimeFigureOut">
              <a:rPr lang="en-US" smtClean="0"/>
              <a:pPr/>
              <a:t>2/18/2025</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407A3188-97B3-42AC-A7B7-07FCDFD56592}" type="slidenum">
              <a:rPr lang="en-US" smtClean="0"/>
              <a:pPr/>
              <a:t>‹#›</a:t>
            </a:fld>
            <a:endParaRPr lang="en-US"/>
          </a:p>
        </p:txBody>
      </p:sp>
    </p:spTree>
    <p:extLst>
      <p:ext uri="{BB962C8B-B14F-4D97-AF65-F5344CB8AC3E}">
        <p14:creationId xmlns:p14="http://schemas.microsoft.com/office/powerpoint/2010/main" val="1284943812"/>
      </p:ext>
    </p:extLst>
  </p:cSld>
  <p:clrMap bg1="dk1" tx1="lt1" bg2="dk2" tx2="lt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 id="2147483962" r:id="rId12"/>
    <p:sldLayoutId id="2147483963" r:id="rId13"/>
    <p:sldLayoutId id="2147483964" r:id="rId14"/>
    <p:sldLayoutId id="2147483965" r:id="rId15"/>
    <p:sldLayoutId id="2147483966" r:id="rId16"/>
  </p:sldLayoutIdLst>
  <p:transition>
    <p:random/>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2348880"/>
            <a:ext cx="8458200" cy="1222375"/>
          </a:xfrm>
        </p:spPr>
        <p:txBody>
          <a:bodyPr>
            <a:normAutofit fontScale="90000"/>
          </a:bodyPr>
          <a:lstStyle/>
          <a:p>
            <a:r>
              <a:rPr lang="uk-UA" sz="3100" b="1" dirty="0" smtClean="0">
                <a:latin typeface="Times New Roman" panose="02020603050405020304" pitchFamily="18" charset="0"/>
                <a:cs typeface="Times New Roman" panose="02020603050405020304" pitchFamily="18" charset="0"/>
              </a:rPr>
              <a:t/>
            </a:r>
            <a:br>
              <a:rPr lang="uk-UA" sz="3100" b="1" dirty="0" smtClean="0">
                <a:latin typeface="Times New Roman" panose="02020603050405020304" pitchFamily="18" charset="0"/>
                <a:cs typeface="Times New Roman" panose="02020603050405020304" pitchFamily="18" charset="0"/>
              </a:rPr>
            </a:br>
            <a:r>
              <a:rPr lang="uk-UA" sz="3100" b="1" dirty="0">
                <a:latin typeface="Times New Roman" panose="02020603050405020304" pitchFamily="18" charset="0"/>
                <a:cs typeface="Times New Roman" panose="02020603050405020304" pitchFamily="18" charset="0"/>
              </a:rPr>
              <a:t/>
            </a:r>
            <a:br>
              <a:rPr lang="uk-UA" sz="3100" b="1" dirty="0">
                <a:latin typeface="Times New Roman" panose="02020603050405020304" pitchFamily="18" charset="0"/>
                <a:cs typeface="Times New Roman" panose="02020603050405020304" pitchFamily="18" charset="0"/>
              </a:rPr>
            </a:br>
            <a:r>
              <a:rPr lang="uk-UA" sz="3100" b="1" dirty="0" smtClean="0">
                <a:latin typeface="Times New Roman" panose="02020603050405020304" pitchFamily="18" charset="0"/>
                <a:cs typeface="Times New Roman" panose="02020603050405020304" pitchFamily="18" charset="0"/>
              </a:rPr>
              <a:t/>
            </a:r>
            <a:br>
              <a:rPr lang="uk-UA" sz="3100" b="1" dirty="0" smtClean="0">
                <a:latin typeface="Times New Roman" panose="02020603050405020304" pitchFamily="18" charset="0"/>
                <a:cs typeface="Times New Roman" panose="02020603050405020304" pitchFamily="18" charset="0"/>
              </a:rPr>
            </a:br>
            <a:r>
              <a:rPr lang="uk-UA" dirty="0"/>
              <a:t/>
            </a:r>
            <a:br>
              <a:rPr lang="uk-UA" dirty="0"/>
            </a:br>
            <a:r>
              <a:rPr lang="uk-UA" dirty="0" smtClean="0"/>
              <a:t/>
            </a:r>
            <a:br>
              <a:rPr lang="uk-UA" dirty="0" smtClean="0"/>
            </a:br>
            <a:r>
              <a:rPr lang="uk-UA" sz="4800" b="1" dirty="0" smtClean="0">
                <a:latin typeface="Times New Roman" panose="02020603050405020304" pitchFamily="18" charset="0"/>
                <a:cs typeface="Times New Roman" panose="02020603050405020304" pitchFamily="18" charset="0"/>
              </a:rPr>
              <a:t/>
            </a:r>
            <a:br>
              <a:rPr lang="uk-UA" sz="4800" b="1" dirty="0" smtClean="0">
                <a:latin typeface="Times New Roman" panose="02020603050405020304" pitchFamily="18" charset="0"/>
                <a:cs typeface="Times New Roman" panose="02020603050405020304" pitchFamily="18" charset="0"/>
              </a:rPr>
            </a:br>
            <a:r>
              <a:rPr lang="uk-UA" dirty="0"/>
              <a:t/>
            </a:r>
            <a:br>
              <a:rPr lang="uk-UA" dirty="0"/>
            </a:br>
            <a:endParaRPr lang="en-US" sz="2000" dirty="0"/>
          </a:p>
        </p:txBody>
      </p:sp>
      <p:sp>
        <p:nvSpPr>
          <p:cNvPr id="3" name="Подзаголовок 2"/>
          <p:cNvSpPr>
            <a:spLocks noGrp="1"/>
          </p:cNvSpPr>
          <p:nvPr>
            <p:ph type="subTitle" idx="1"/>
          </p:nvPr>
        </p:nvSpPr>
        <p:spPr>
          <a:xfrm>
            <a:off x="1619672" y="2068318"/>
            <a:ext cx="5328592" cy="2152770"/>
          </a:xfrm>
        </p:spPr>
        <p:txBody>
          <a:bodyPr>
            <a:noAutofit/>
          </a:bodyPr>
          <a:lstStyle/>
          <a:p>
            <a:pPr algn="ctr"/>
            <a:r>
              <a:rPr lang="uk-UA" sz="3600" b="1" i="1" dirty="0">
                <a:solidFill>
                  <a:schemeClr val="accent2"/>
                </a:solidFill>
                <a:cs typeface="Times New Roman" panose="02020603050405020304" pitchFamily="18" charset="0"/>
              </a:rPr>
              <a:t>ЛЕКЦІЯ. </a:t>
            </a:r>
            <a:endParaRPr lang="uk-UA" sz="3600" b="1" i="1" dirty="0" smtClean="0">
              <a:solidFill>
                <a:schemeClr val="accent2"/>
              </a:solidFill>
              <a:cs typeface="Times New Roman" panose="02020603050405020304" pitchFamily="18" charset="0"/>
            </a:endParaRPr>
          </a:p>
          <a:p>
            <a:pPr algn="ctr"/>
            <a:r>
              <a:rPr lang="uk-UA" sz="5400" b="1" i="1" dirty="0" smtClean="0">
                <a:solidFill>
                  <a:schemeClr val="accent2"/>
                </a:solidFill>
              </a:rPr>
              <a:t>Біржові угоди (продовження)</a:t>
            </a:r>
            <a:endParaRPr lang="uk-UA" sz="5400" b="1" i="1" dirty="0">
              <a:solidFill>
                <a:schemeClr val="accent2"/>
              </a:solidFill>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3">
                                            <p:txEl>
                                              <p:pRg st="1" end="1"/>
                                            </p:txEl>
                                          </p:spTgt>
                                        </p:tgtEl>
                                      </p:cBhvr>
                                    </p:animEffect>
                                  </p:childTnLst>
                                </p:cTn>
                              </p:par>
                            </p:childTnLst>
                          </p:cTn>
                        </p:par>
                        <p:par>
                          <p:cTn id="16" fill="hold">
                            <p:stCondLst>
                              <p:cond delay="2000"/>
                            </p:stCondLst>
                            <p:childTnLst>
                              <p:par>
                                <p:cTn id="17" presetID="53" presetClass="entr" presetSubtype="0"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2000" fill="hold"/>
                                        <p:tgtEl>
                                          <p:spTgt spid="2"/>
                                        </p:tgtEl>
                                        <p:attrNameLst>
                                          <p:attrName>ppt_w</p:attrName>
                                        </p:attrNameLst>
                                      </p:cBhvr>
                                      <p:tavLst>
                                        <p:tav tm="0">
                                          <p:val>
                                            <p:fltVal val="0"/>
                                          </p:val>
                                        </p:tav>
                                        <p:tav tm="100000">
                                          <p:val>
                                            <p:strVal val="#ppt_w"/>
                                          </p:val>
                                        </p:tav>
                                      </p:tavLst>
                                    </p:anim>
                                    <p:anim calcmode="lin" valueType="num">
                                      <p:cBhvr>
                                        <p:cTn id="20" dur="2000" fill="hold"/>
                                        <p:tgtEl>
                                          <p:spTgt spid="2"/>
                                        </p:tgtEl>
                                        <p:attrNameLst>
                                          <p:attrName>ppt_h</p:attrName>
                                        </p:attrNameLst>
                                      </p:cBhvr>
                                      <p:tavLst>
                                        <p:tav tm="0">
                                          <p:val>
                                            <p:fltVal val="0"/>
                                          </p:val>
                                        </p:tav>
                                        <p:tav tm="100000">
                                          <p:val>
                                            <p:strVal val="#ppt_h"/>
                                          </p:val>
                                        </p:tav>
                                      </p:tavLst>
                                    </p:anim>
                                    <p:animEffect transition="in" filter="fade">
                                      <p:cBhvr>
                                        <p:cTn id="2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188640"/>
            <a:ext cx="9036496" cy="6552728"/>
          </a:xfrm>
        </p:spPr>
        <p:txBody>
          <a:bodyPr>
            <a:normAutofit fontScale="92500" lnSpcReduction="10000"/>
          </a:bodyPr>
          <a:lstStyle/>
          <a:p>
            <a:r>
              <a:rPr lang="uk-UA" b="1" dirty="0"/>
              <a:t>Діагональний операційний </a:t>
            </a:r>
            <a:r>
              <a:rPr lang="uk-UA" b="1" dirty="0" err="1"/>
              <a:t>спред</a:t>
            </a:r>
            <a:r>
              <a:rPr lang="uk-UA" dirty="0"/>
              <a:t> включає елементи як вертикального так і горизонтального операційних </a:t>
            </a:r>
            <a:r>
              <a:rPr lang="uk-UA" dirty="0" err="1"/>
              <a:t>спредів</a:t>
            </a:r>
            <a:r>
              <a:rPr lang="uk-UA" dirty="0"/>
              <a:t>, наприклад одночасна покупка опціону на покупку ф’ючерсного контракту на пшеницю з поставкою в березні за ціною 200 </a:t>
            </a:r>
            <a:r>
              <a:rPr lang="uk-UA" dirty="0" err="1"/>
              <a:t>дол</a:t>
            </a:r>
            <a:r>
              <a:rPr lang="uk-UA" dirty="0"/>
              <a:t>./т і продаж опціону на покупку ф’ючерсного контракту на пшеницю з поставкою в липні за ціною 210 </a:t>
            </a:r>
            <a:r>
              <a:rPr lang="uk-UA" dirty="0" err="1"/>
              <a:t>дол</a:t>
            </a:r>
            <a:r>
              <a:rPr lang="uk-UA" dirty="0"/>
              <a:t>./т.</a:t>
            </a:r>
          </a:p>
          <a:p>
            <a:r>
              <a:rPr lang="uk-UA" b="1" dirty="0"/>
              <a:t>Стелажна угода</a:t>
            </a:r>
            <a:r>
              <a:rPr lang="uk-UA" dirty="0"/>
              <a:t> – комбінація опціонів на покупку й на продаж на той самий актив з однієї й тією же ціною й датою виконання, причому учасник ринку займає або обидві довгі, або обидві короткі позиції. Покупець очікує різкої зміни курсу активу в невідомому напрямку, а продавець розраховує на невеликі коливання курсу. Покупець платить дві премії.</a:t>
            </a:r>
          </a:p>
          <a:p>
            <a:r>
              <a:rPr lang="uk-UA" b="1" dirty="0" err="1"/>
              <a:t>Стенгл</a:t>
            </a:r>
            <a:r>
              <a:rPr lang="uk-UA" b="1" dirty="0"/>
              <a:t> опціонів</a:t>
            </a:r>
            <a:r>
              <a:rPr lang="uk-UA" dirty="0"/>
              <a:t> являє собою сполучення опціонів на покупку й на продаж на той самий актив, з тим самим строком закінчення контракту, але з різними цінами виконання. Дана комбінація краща, ніж стелаж для продавців опціонів, тому що дає змогу дістати прибуток у більш широкому діапазоні зміни цін активу.</a:t>
            </a:r>
          </a:p>
          <a:p>
            <a:r>
              <a:rPr lang="uk-UA" b="1" dirty="0" err="1"/>
              <a:t>Стреп</a:t>
            </a:r>
            <a:r>
              <a:rPr lang="uk-UA" dirty="0"/>
              <a:t> – комбінація з двох опціонів на покупку й одного опціону на продаж з однаковими строками виконання. По всіх опціонах учасник операції займає ту саму позицію або коротку, або довгу. Покупець звертається до </a:t>
            </a:r>
            <a:r>
              <a:rPr lang="uk-UA" dirty="0" err="1"/>
              <a:t>стрепу</a:t>
            </a:r>
            <a:r>
              <a:rPr lang="uk-UA" dirty="0"/>
              <a:t>, якщо думає, що ціна активу з більшою ймовірністю піде вгору, ніж вниз.</a:t>
            </a:r>
          </a:p>
          <a:p>
            <a:r>
              <a:rPr lang="uk-UA" b="1" dirty="0" err="1"/>
              <a:t>Стрип</a:t>
            </a:r>
            <a:r>
              <a:rPr lang="uk-UA" dirty="0"/>
              <a:t> – комбінація, що складається з одного опціону на покупку й двох опціонів на продаж з однаковими датами закінчення контрактів. Ціни виконання однакові або різні. Учасник операції займає ту саму позицію по всіх опціонах (коротку або довгу). </a:t>
            </a:r>
            <a:r>
              <a:rPr lang="uk-UA" dirty="0" err="1"/>
              <a:t>Стрип</a:t>
            </a:r>
            <a:r>
              <a:rPr lang="uk-UA"/>
              <a:t> використовується, коли більш ймовірне зниження ціни активу, ніж підвищення.</a:t>
            </a:r>
          </a:p>
          <a:p>
            <a:endParaRPr lang="uk-UA" dirty="0"/>
          </a:p>
        </p:txBody>
      </p:sp>
    </p:spTree>
    <p:extLst>
      <p:ext uri="{BB962C8B-B14F-4D97-AF65-F5344CB8AC3E}">
        <p14:creationId xmlns:p14="http://schemas.microsoft.com/office/powerpoint/2010/main" val="440283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en-US" dirty="0"/>
          </a:p>
        </p:txBody>
      </p:sp>
      <p:sp>
        <p:nvSpPr>
          <p:cNvPr id="3" name="Содержимое 2"/>
          <p:cNvSpPr>
            <a:spLocks noGrp="1"/>
          </p:cNvSpPr>
          <p:nvPr>
            <p:ph idx="1"/>
          </p:nvPr>
        </p:nvSpPr>
        <p:spPr/>
        <p:txBody>
          <a:bodyPr>
            <a:normAutofit/>
          </a:bodyPr>
          <a:lstStyle/>
          <a:p>
            <a:r>
              <a:rPr lang="uk-UA" i="1" dirty="0"/>
              <a:t>4. Ф’ючерсні угоди.</a:t>
            </a:r>
            <a:endParaRPr lang="uk-UA" dirty="0"/>
          </a:p>
          <a:p>
            <a:r>
              <a:rPr lang="uk-UA" i="1" dirty="0"/>
              <a:t>5. Опціонні угоди.</a:t>
            </a:r>
            <a:endParaRPr lang="uk-UA" dirty="0"/>
          </a:p>
          <a:p>
            <a:pPr marL="0" indent="0">
              <a:buNone/>
            </a:pPr>
            <a:endParaRPr lang="ru-RU" b="1" i="1" dirty="0">
              <a:latin typeface="Times New Roman" pitchFamily="18" charset="0"/>
              <a:cs typeface="Times New Roman" pitchFamily="18"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53"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609600"/>
            <a:ext cx="8138865" cy="443136"/>
          </a:xfrm>
        </p:spPr>
        <p:txBody>
          <a:bodyPr>
            <a:normAutofit fontScale="90000"/>
          </a:bodyPr>
          <a:lstStyle/>
          <a:p>
            <a:r>
              <a:rPr lang="uk-UA" b="1" dirty="0"/>
              <a:t>4. Ф’ючерсні угоди</a:t>
            </a:r>
            <a:r>
              <a:rPr lang="uk-UA" dirty="0"/>
              <a:t/>
            </a:r>
            <a:br>
              <a:rPr lang="uk-UA" dirty="0"/>
            </a:br>
            <a:endParaRPr lang="uk-UA" dirty="0"/>
          </a:p>
        </p:txBody>
      </p:sp>
      <p:sp>
        <p:nvSpPr>
          <p:cNvPr id="3" name="Місце для вмісту 2"/>
          <p:cNvSpPr>
            <a:spLocks noGrp="1"/>
          </p:cNvSpPr>
          <p:nvPr>
            <p:ph idx="1"/>
          </p:nvPr>
        </p:nvSpPr>
        <p:spPr>
          <a:xfrm>
            <a:off x="251520" y="1196752"/>
            <a:ext cx="8784975" cy="5256584"/>
          </a:xfrm>
        </p:spPr>
        <p:txBody>
          <a:bodyPr/>
          <a:lstStyle/>
          <a:p>
            <a:pPr marL="0" indent="0">
              <a:buNone/>
            </a:pPr>
            <a:r>
              <a:rPr lang="uk-UA" b="1" dirty="0"/>
              <a:t>Ф’ючерсний контракт</a:t>
            </a:r>
            <a:r>
              <a:rPr lang="uk-UA" dirty="0"/>
              <a:t> - це стандартизована угода на купівлю або продаж конкретного товару, в конкретне місце і час у майбутньому за ціною, встановленою на вільних біржових торгах у централізованому регульованому місці за правилами цього ринку.</a:t>
            </a:r>
          </a:p>
          <a:p>
            <a:r>
              <a:rPr lang="uk-UA" dirty="0"/>
              <a:t>Кожний контракт представлений двома сторонами: покупцем і продавцем. Покупця ф’ючерсного контракту називають стороною, яка має </a:t>
            </a:r>
            <a:r>
              <a:rPr lang="uk-UA" i="1" dirty="0"/>
              <a:t>довгу позицію</a:t>
            </a:r>
            <a:r>
              <a:rPr lang="uk-UA" dirty="0"/>
              <a:t>, а продавця - стороною, яка має </a:t>
            </a:r>
            <a:r>
              <a:rPr lang="uk-UA" i="1" dirty="0"/>
              <a:t>коротку позицію</a:t>
            </a:r>
            <a:r>
              <a:rPr lang="uk-UA" dirty="0"/>
              <a:t>. Позиція продавця вважається короткою, тому що він продає товар, яким не володіє. Позиція покупця називається довгою, тому що він укладає угоду на купівлю товару в майбутньому.</a:t>
            </a:r>
          </a:p>
          <a:p>
            <a:r>
              <a:rPr lang="uk-UA" dirty="0"/>
              <a:t>Операції за ф’ючерсними контрактами поділяють на </a:t>
            </a:r>
            <a:r>
              <a:rPr lang="uk-UA" i="1" dirty="0"/>
              <a:t>відкриття і закриття, або ліквідацію позиції</a:t>
            </a:r>
            <a:r>
              <a:rPr lang="uk-UA" dirty="0"/>
              <a:t>. Початкова купівля або продаж ф’ючерсного контракту означає відкриття позиції для продавця чи покупця.</a:t>
            </a:r>
          </a:p>
          <a:p>
            <a:pPr marL="0" indent="0">
              <a:buNone/>
            </a:pPr>
            <a:endParaRPr lang="uk-UA" dirty="0"/>
          </a:p>
        </p:txBody>
      </p:sp>
    </p:spTree>
    <p:extLst>
      <p:ext uri="{BB962C8B-B14F-4D97-AF65-F5344CB8AC3E}">
        <p14:creationId xmlns:p14="http://schemas.microsoft.com/office/powerpoint/2010/main" val="3884393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251520" y="188640"/>
            <a:ext cx="8784975" cy="6480720"/>
          </a:xfrm>
        </p:spPr>
        <p:txBody>
          <a:bodyPr>
            <a:normAutofit fontScale="85000" lnSpcReduction="20000"/>
          </a:bodyPr>
          <a:lstStyle/>
          <a:p>
            <a:r>
              <a:rPr lang="uk-UA" dirty="0"/>
              <a:t>Переваги ф’ючерсних контрактів над угодами з реальним товаром полягають у наступному:</a:t>
            </a:r>
          </a:p>
          <a:p>
            <a:pPr lvl="0"/>
            <a:r>
              <a:rPr lang="uk-UA" b="1" dirty="0"/>
              <a:t>Поліпшення планування</a:t>
            </a:r>
            <a:r>
              <a:rPr lang="uk-UA" dirty="0"/>
              <a:t>. Виробник заздалегідь планує стратегію збуту. Він може звернутися до ф’ючерсних ринків, скориставшись надаваним </a:t>
            </a:r>
            <a:r>
              <a:rPr lang="uk-UA" dirty="0" err="1"/>
              <a:t>біржею</a:t>
            </a:r>
            <a:r>
              <a:rPr lang="uk-UA" dirty="0"/>
              <a:t> механізмом фіксування ціни, а продати свою продукцію в найбільш зручний час найкращому покупцеві. </a:t>
            </a:r>
          </a:p>
          <a:p>
            <a:pPr lvl="0"/>
            <a:r>
              <a:rPr lang="uk-UA" b="1" dirty="0"/>
              <a:t>Вигода. </a:t>
            </a:r>
            <a:r>
              <a:rPr lang="uk-UA" dirty="0"/>
              <a:t>Будь-яка торговельна операція вимагає наявності торговельних партнерів. Ф’ючерсні ринки дозволяють робити покупку й продаж без конкретно названого партнера. При наявності ф’ючерсного контракту і продавець, і покупець мають про запас час, щоб купити або продати товар у майбутньому з найкращою вигодою, не зв’язуючи себе з певним партнером.</a:t>
            </a:r>
          </a:p>
          <a:p>
            <a:pPr lvl="0"/>
            <a:r>
              <a:rPr lang="uk-UA" b="1" dirty="0"/>
              <a:t>Надійність.</a:t>
            </a:r>
            <a:r>
              <a:rPr lang="uk-UA" dirty="0"/>
              <a:t> Більшість бірж має розрахункові палати, через які продавцями й покупцями проводяться всі розрахункові операції. Коли на біржі здійснюється купівля - продаж товару, розрахункова палата має від продавця й покупця відповідне забезпечення цієї угоди. Контракт, реалізований за посередництвом розрахункової палати, у багатьох відносинах надійніше контракту з будь-яким конкретним партнером.</a:t>
            </a:r>
          </a:p>
          <a:p>
            <a:pPr lvl="0"/>
            <a:r>
              <a:rPr lang="uk-UA" b="1" dirty="0"/>
              <a:t>Конфіденційність. </a:t>
            </a:r>
            <a:r>
              <a:rPr lang="uk-UA" dirty="0"/>
              <a:t>Особливість ф’ючерсних контрактів</a:t>
            </a:r>
            <a:r>
              <a:rPr lang="uk-UA" b="1" dirty="0"/>
              <a:t> – </a:t>
            </a:r>
            <a:r>
              <a:rPr lang="uk-UA" dirty="0"/>
              <a:t>анонімність, якщо вона бажана для продавця і покупця.</a:t>
            </a:r>
          </a:p>
          <a:p>
            <a:pPr lvl="0"/>
            <a:r>
              <a:rPr lang="uk-UA" b="1" dirty="0"/>
              <a:t>Швидкість.</a:t>
            </a:r>
            <a:r>
              <a:rPr lang="uk-UA" dirty="0"/>
              <a:t> Більшість бірж, які особливо мають справу з товарами широкого вжитку, може дозволити собі швидку реалізацію товарів без зміни цін. Завдяки цьому торгівля відбувається швидко.</a:t>
            </a:r>
          </a:p>
          <a:p>
            <a:pPr lvl="0"/>
            <a:r>
              <a:rPr lang="uk-UA" b="1" dirty="0"/>
              <a:t>Гнучкість.</a:t>
            </a:r>
            <a:r>
              <a:rPr lang="uk-UA" dirty="0"/>
              <a:t> У ф’ючерсних контрактах закладений колосальний потенціал здійснювати їх за допомогою безлічі варіантів операцій. Адже й продавець і покупець має змогу як поставити (прийняти) реальний товар, так і перепродати біржовий контракт до настання строку поставки, що відкриває перспективи широкої і різноманітної варіантності.</a:t>
            </a:r>
          </a:p>
          <a:p>
            <a:pPr lvl="0"/>
            <a:r>
              <a:rPr lang="uk-UA" b="1" dirty="0"/>
              <a:t>Ліквідність. </a:t>
            </a:r>
            <a:r>
              <a:rPr lang="uk-UA" dirty="0"/>
              <a:t>Ф’ючерсні ринки мають величезний потенціал для операцій, пов’язаних зі швидким переливом капіталу й товарів, тобто з ліквідністю.</a:t>
            </a:r>
          </a:p>
          <a:p>
            <a:pPr lvl="0"/>
            <a:r>
              <a:rPr lang="uk-UA" b="1" dirty="0"/>
              <a:t>Можливість арбітражних операцій.</a:t>
            </a:r>
            <a:r>
              <a:rPr lang="uk-UA" dirty="0"/>
              <a:t> Завдяки гнучкості ринку й певних стандартів для цих контрактів відкриваються широкі можливості. Вони дозволяють вести справи виробникам, покупцям, біржовим посередникам з необхідною гнучкістю операцій і маневреністю політики фірм у ринкових умовах, що змінюються.</a:t>
            </a:r>
          </a:p>
          <a:p>
            <a:pPr marL="0" indent="0">
              <a:buNone/>
            </a:pPr>
            <a:endParaRPr lang="uk-UA" dirty="0"/>
          </a:p>
        </p:txBody>
      </p:sp>
    </p:spTree>
    <p:extLst>
      <p:ext uri="{BB962C8B-B14F-4D97-AF65-F5344CB8AC3E}">
        <p14:creationId xmlns:p14="http://schemas.microsoft.com/office/powerpoint/2010/main" val="1743444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p:cNvGraphicFramePr>
            <a:graphicFrameLocks noGrp="1"/>
          </p:cNvGraphicFramePr>
          <p:nvPr>
            <p:ph idx="1"/>
            <p:extLst>
              <p:ext uri="{D42A27DB-BD31-4B8C-83A1-F6EECF244321}">
                <p14:modId xmlns:p14="http://schemas.microsoft.com/office/powerpoint/2010/main" val="625528058"/>
              </p:ext>
            </p:extLst>
          </p:nvPr>
        </p:nvGraphicFramePr>
        <p:xfrm>
          <a:off x="107505" y="527678"/>
          <a:ext cx="8928990" cy="6152978"/>
        </p:xfrm>
        <a:graphic>
          <a:graphicData uri="http://schemas.openxmlformats.org/drawingml/2006/table">
            <a:tbl>
              <a:tblPr>
                <a:tableStyleId>{5C22544A-7EE6-4342-B048-85BDC9FD1C3A}</a:tableStyleId>
              </a:tblPr>
              <a:tblGrid>
                <a:gridCol w="2702885">
                  <a:extLst>
                    <a:ext uri="{9D8B030D-6E8A-4147-A177-3AD203B41FA5}">
                      <a16:colId xmlns:a16="http://schemas.microsoft.com/office/drawing/2014/main" xmlns="" val="3506735835"/>
                    </a:ext>
                  </a:extLst>
                </a:gridCol>
                <a:gridCol w="2846301">
                  <a:extLst>
                    <a:ext uri="{9D8B030D-6E8A-4147-A177-3AD203B41FA5}">
                      <a16:colId xmlns:a16="http://schemas.microsoft.com/office/drawing/2014/main" xmlns="" val="3432636002"/>
                    </a:ext>
                  </a:extLst>
                </a:gridCol>
                <a:gridCol w="3379804">
                  <a:extLst>
                    <a:ext uri="{9D8B030D-6E8A-4147-A177-3AD203B41FA5}">
                      <a16:colId xmlns:a16="http://schemas.microsoft.com/office/drawing/2014/main" xmlns="" val="2648188528"/>
                    </a:ext>
                  </a:extLst>
                </a:gridCol>
              </a:tblGrid>
              <a:tr h="167487">
                <a:tc>
                  <a:txBody>
                    <a:bodyPr/>
                    <a:lstStyle/>
                    <a:p>
                      <a:pPr algn="ctr">
                        <a:lnSpc>
                          <a:spcPct val="107000"/>
                        </a:lnSpc>
                        <a:spcAft>
                          <a:spcPts val="0"/>
                        </a:spcAft>
                      </a:pPr>
                      <a:r>
                        <a:rPr lang="uk-UA" sz="1100">
                          <a:effectLst/>
                        </a:rPr>
                        <a:t>Складові контракту</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Форвардний</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Ф’ючерсний</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xmlns="" val="496200170"/>
                  </a:ext>
                </a:extLst>
              </a:tr>
              <a:tr h="167487">
                <a:tc>
                  <a:txBody>
                    <a:bodyPr/>
                    <a:lstStyle/>
                    <a:p>
                      <a:pPr algn="ctr">
                        <a:lnSpc>
                          <a:spcPct val="107000"/>
                        </a:lnSpc>
                        <a:spcAft>
                          <a:spcPts val="0"/>
                        </a:spcAft>
                      </a:pPr>
                      <a:r>
                        <a:rPr lang="uk-UA" sz="1100">
                          <a:effectLst/>
                        </a:rPr>
                        <a:t>1</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2</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3</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xmlns="" val="3927241593"/>
                  </a:ext>
                </a:extLst>
              </a:tr>
              <a:tr h="347187">
                <a:tc>
                  <a:txBody>
                    <a:bodyPr/>
                    <a:lstStyle/>
                    <a:p>
                      <a:pPr algn="ctr">
                        <a:lnSpc>
                          <a:spcPct val="107000"/>
                        </a:lnSpc>
                        <a:spcAft>
                          <a:spcPts val="0"/>
                        </a:spcAft>
                      </a:pPr>
                      <a:r>
                        <a:rPr lang="uk-UA" sz="1100">
                          <a:effectLst/>
                        </a:rPr>
                        <a:t>Сторони контракту</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два конкретні контрагенти</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знеособлені партнери</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xmlns="" val="499207753"/>
                  </a:ext>
                </a:extLst>
              </a:tr>
              <a:tr h="167487">
                <a:tc>
                  <a:txBody>
                    <a:bodyPr/>
                    <a:lstStyle/>
                    <a:p>
                      <a:pPr algn="ctr">
                        <a:lnSpc>
                          <a:spcPct val="107000"/>
                        </a:lnSpc>
                        <a:spcAft>
                          <a:spcPts val="0"/>
                        </a:spcAft>
                      </a:pPr>
                      <a:r>
                        <a:rPr lang="uk-UA" sz="1100">
                          <a:effectLst/>
                        </a:rPr>
                        <a:t>Вид зобов’язань</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непереуступний</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dirty="0" err="1">
                          <a:effectLst/>
                        </a:rPr>
                        <a:t>вільнозамінюваний</a:t>
                      </a:r>
                      <a:endParaRPr lang="uk-U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xmlns="" val="4136422720"/>
                  </a:ext>
                </a:extLst>
              </a:tr>
              <a:tr h="167487">
                <a:tc>
                  <a:txBody>
                    <a:bodyPr/>
                    <a:lstStyle/>
                    <a:p>
                      <a:pPr algn="ctr">
                        <a:lnSpc>
                          <a:spcPct val="107000"/>
                        </a:lnSpc>
                        <a:spcAft>
                          <a:spcPts val="0"/>
                        </a:spcAft>
                      </a:pPr>
                      <a:r>
                        <a:rPr lang="uk-UA" sz="1100">
                          <a:effectLst/>
                        </a:rPr>
                        <a:t>Гарант</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відсутній</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розрахункова палата</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xmlns="" val="3652207666"/>
                  </a:ext>
                </a:extLst>
              </a:tr>
              <a:tr h="347187">
                <a:tc>
                  <a:txBody>
                    <a:bodyPr/>
                    <a:lstStyle/>
                    <a:p>
                      <a:pPr algn="ctr">
                        <a:lnSpc>
                          <a:spcPct val="107000"/>
                        </a:lnSpc>
                        <a:spcAft>
                          <a:spcPts val="0"/>
                        </a:spcAft>
                      </a:pPr>
                      <a:r>
                        <a:rPr lang="uk-UA" sz="1100">
                          <a:effectLst/>
                        </a:rPr>
                        <a:t>Метод торгівлі</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договірна процедура між двома сторонами</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відкрите оголошення на подвійному аукціоні</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xmlns="" val="162185707"/>
                  </a:ext>
                </a:extLst>
              </a:tr>
              <a:tr h="167487">
                <a:tc>
                  <a:txBody>
                    <a:bodyPr/>
                    <a:lstStyle/>
                    <a:p>
                      <a:pPr algn="ctr">
                        <a:lnSpc>
                          <a:spcPct val="107000"/>
                        </a:lnSpc>
                        <a:spcAft>
                          <a:spcPts val="0"/>
                        </a:spcAft>
                      </a:pPr>
                      <a:r>
                        <a:rPr lang="uk-UA" sz="1100">
                          <a:effectLst/>
                        </a:rPr>
                        <a:t>Товарне покриття</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реальної якості</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базової якості</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xmlns="" val="2574774774"/>
                  </a:ext>
                </a:extLst>
              </a:tr>
              <a:tr h="167487">
                <a:tc>
                  <a:txBody>
                    <a:bodyPr/>
                    <a:lstStyle/>
                    <a:p>
                      <a:pPr algn="ctr">
                        <a:lnSpc>
                          <a:spcPct val="107000"/>
                        </a:lnSpc>
                        <a:spcAft>
                          <a:spcPts val="0"/>
                        </a:spcAft>
                      </a:pPr>
                      <a:r>
                        <a:rPr lang="uk-UA" sz="1100">
                          <a:effectLst/>
                        </a:rPr>
                        <a:t>Обсяг поставки</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погоджується сторонами</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стандартизований біржею</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xmlns="" val="2798787520"/>
                  </a:ext>
                </a:extLst>
              </a:tr>
              <a:tr h="526888">
                <a:tc>
                  <a:txBody>
                    <a:bodyPr/>
                    <a:lstStyle/>
                    <a:p>
                      <a:pPr algn="ctr">
                        <a:lnSpc>
                          <a:spcPct val="107000"/>
                        </a:lnSpc>
                        <a:spcAft>
                          <a:spcPts val="0"/>
                        </a:spcAft>
                      </a:pPr>
                      <a:r>
                        <a:rPr lang="uk-UA" sz="1100">
                          <a:effectLst/>
                        </a:rPr>
                        <a:t>Якість</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погоджується сторонами</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стандартизована біржею, допускаються незначні відхилення</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xmlns="" val="1819316810"/>
                  </a:ext>
                </a:extLst>
              </a:tr>
              <a:tr h="167487">
                <a:tc>
                  <a:txBody>
                    <a:bodyPr/>
                    <a:lstStyle/>
                    <a:p>
                      <a:pPr algn="ctr">
                        <a:lnSpc>
                          <a:spcPct val="107000"/>
                        </a:lnSpc>
                        <a:spcAft>
                          <a:spcPts val="0"/>
                        </a:spcAft>
                      </a:pPr>
                      <a:r>
                        <a:rPr lang="uk-UA" sz="1100">
                          <a:effectLst/>
                        </a:rPr>
                        <a:t>Час поставки</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договірний</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стандартизований біржею</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xmlns="" val="357461880"/>
                  </a:ext>
                </a:extLst>
              </a:tr>
              <a:tr h="347187">
                <a:tc>
                  <a:txBody>
                    <a:bodyPr/>
                    <a:lstStyle/>
                    <a:p>
                      <a:pPr algn="ctr">
                        <a:lnSpc>
                          <a:spcPct val="107000"/>
                        </a:lnSpc>
                        <a:spcAft>
                          <a:spcPts val="0"/>
                        </a:spcAft>
                      </a:pPr>
                      <a:r>
                        <a:rPr lang="uk-UA" sz="1100">
                          <a:effectLst/>
                        </a:rPr>
                        <a:t>Розмір застави</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залежить від ступеня довіри сторін</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визначається ступенем зміни ціни</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xmlns="" val="4125141686"/>
                  </a:ext>
                </a:extLst>
              </a:tr>
              <a:tr h="347187">
                <a:tc>
                  <a:txBody>
                    <a:bodyPr/>
                    <a:lstStyle/>
                    <a:p>
                      <a:pPr algn="ctr">
                        <a:lnSpc>
                          <a:spcPct val="107000"/>
                        </a:lnSpc>
                        <a:spcAft>
                          <a:spcPts val="0"/>
                        </a:spcAft>
                      </a:pPr>
                      <a:r>
                        <a:rPr lang="uk-UA" sz="1100">
                          <a:effectLst/>
                        </a:rPr>
                        <a:t>Частота реального виконання</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100%</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до 2 %</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xmlns="" val="3568819358"/>
                  </a:ext>
                </a:extLst>
              </a:tr>
              <a:tr h="526888">
                <a:tc>
                  <a:txBody>
                    <a:bodyPr/>
                    <a:lstStyle/>
                    <a:p>
                      <a:pPr algn="ctr">
                        <a:lnSpc>
                          <a:spcPct val="107000"/>
                        </a:lnSpc>
                        <a:spcAft>
                          <a:spcPts val="0"/>
                        </a:spcAft>
                      </a:pPr>
                      <a:r>
                        <a:rPr lang="uk-UA" sz="1100">
                          <a:effectLst/>
                        </a:rPr>
                        <a:t>Спосіб виконання</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реальна поставка, оплата в різних формах проти поставки</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ліквідація угоди в двох формах: офшорна угода або фізична поставка</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xmlns="" val="3785829045"/>
                  </a:ext>
                </a:extLst>
              </a:tr>
              <a:tr h="526888">
                <a:tc>
                  <a:txBody>
                    <a:bodyPr/>
                    <a:lstStyle/>
                    <a:p>
                      <a:pPr algn="ctr">
                        <a:lnSpc>
                          <a:spcPct val="107000"/>
                        </a:lnSpc>
                        <a:spcAft>
                          <a:spcPts val="0"/>
                        </a:spcAft>
                      </a:pPr>
                      <a:r>
                        <a:rPr lang="uk-UA" sz="1100">
                          <a:effectLst/>
                        </a:rPr>
                        <a:t>Ціна товару</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визначається сторонами на основі попиту</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dirty="0">
                          <a:effectLst/>
                        </a:rPr>
                        <a:t>визначається в процесі відкритих торгів у біржовій ямі</a:t>
                      </a:r>
                      <a:endParaRPr lang="uk-U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xmlns="" val="1858062276"/>
                  </a:ext>
                </a:extLst>
              </a:tr>
              <a:tr h="347187">
                <a:tc>
                  <a:txBody>
                    <a:bodyPr/>
                    <a:lstStyle/>
                    <a:p>
                      <a:pPr algn="ctr">
                        <a:lnSpc>
                          <a:spcPct val="107000"/>
                        </a:lnSpc>
                        <a:spcAft>
                          <a:spcPts val="0"/>
                        </a:spcAft>
                      </a:pPr>
                      <a:r>
                        <a:rPr lang="uk-UA" sz="1100">
                          <a:effectLst/>
                        </a:rPr>
                        <a:t>Публікація інформації про угоду</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пропозиція обмежена</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обов’язкова</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xmlns="" val="836240210"/>
                  </a:ext>
                </a:extLst>
              </a:tr>
              <a:tr h="706588">
                <a:tc>
                  <a:txBody>
                    <a:bodyPr/>
                    <a:lstStyle/>
                    <a:p>
                      <a:pPr algn="ctr">
                        <a:lnSpc>
                          <a:spcPct val="107000"/>
                        </a:lnSpc>
                        <a:spcAft>
                          <a:spcPts val="0"/>
                        </a:spcAft>
                      </a:pPr>
                      <a:r>
                        <a:rPr lang="uk-UA" sz="1100">
                          <a:effectLst/>
                        </a:rPr>
                        <a:t>Ризик</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присутні всі види ризиків, рівень залежить від кредитного рейтингу клієнта</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відсутній</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xmlns="" val="2870137082"/>
                  </a:ext>
                </a:extLst>
              </a:tr>
              <a:tr h="526888">
                <a:tc>
                  <a:txBody>
                    <a:bodyPr/>
                    <a:lstStyle/>
                    <a:p>
                      <a:pPr algn="ctr">
                        <a:lnSpc>
                          <a:spcPct val="107000"/>
                        </a:lnSpc>
                        <a:spcAft>
                          <a:spcPts val="0"/>
                        </a:spcAft>
                      </a:pPr>
                      <a:r>
                        <a:rPr lang="uk-UA" sz="1100">
                          <a:effectLst/>
                        </a:rPr>
                        <a:t>Ліквідність</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часто обмежена</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залежить від біржового активу, але загалом дуже висока</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xmlns="" val="4027233683"/>
                  </a:ext>
                </a:extLst>
              </a:tr>
              <a:tr h="347187">
                <a:tc>
                  <a:txBody>
                    <a:bodyPr/>
                    <a:lstStyle/>
                    <a:p>
                      <a:pPr algn="ctr">
                        <a:lnSpc>
                          <a:spcPct val="107000"/>
                        </a:lnSpc>
                        <a:spcAft>
                          <a:spcPts val="0"/>
                        </a:spcAft>
                      </a:pPr>
                      <a:r>
                        <a:rPr lang="uk-UA" sz="1100">
                          <a:effectLst/>
                        </a:rPr>
                        <a:t>Розрахунки за контрактом</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в кінці терміну контракту</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dirty="0">
                          <a:effectLst/>
                        </a:rPr>
                        <a:t>щоденно</a:t>
                      </a:r>
                      <a:endParaRPr lang="uk-U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xmlns="" val="13153419"/>
                  </a:ext>
                </a:extLst>
              </a:tr>
            </a:tbl>
          </a:graphicData>
        </a:graphic>
      </p:graphicFrame>
      <p:sp>
        <p:nvSpPr>
          <p:cNvPr id="5" name="Rectangle 1"/>
          <p:cNvSpPr>
            <a:spLocks noChangeArrowheads="1"/>
          </p:cNvSpPr>
          <p:nvPr/>
        </p:nvSpPr>
        <p:spPr bwMode="auto">
          <a:xfrm>
            <a:off x="1259632" y="2771"/>
            <a:ext cx="1003884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l" defTabSz="914400" rtl="0" eaLnBrk="0" fontAlgn="base" latinLnBrk="0" hangingPunct="0">
              <a:lnSpc>
                <a:spcPct val="100000"/>
              </a:lnSpc>
              <a:spcBef>
                <a:spcPct val="0"/>
              </a:spcBef>
              <a:spcAft>
                <a:spcPct val="0"/>
              </a:spcAft>
              <a:buClrTx/>
              <a:buSzTx/>
              <a:buFontTx/>
              <a:buNone/>
              <a:tabLst/>
            </a:pPr>
            <a:endParaRPr kumimoji="0" lang="uk-UA" altLang="uk-UA" sz="800" b="0" i="0" u="none" strike="noStrike" cap="none" normalizeH="0" baseline="0" dirty="0" smtClean="0">
              <a:ln>
                <a:noFill/>
              </a:ln>
              <a:solidFill>
                <a:schemeClr val="tx1"/>
              </a:solidFill>
              <a:effectLst/>
              <a:latin typeface="Arial" panose="020B0604020202020204"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altLang="uk-UA"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Основні характеристики форвардних і ф’ючерсних контрактів</a:t>
            </a:r>
            <a:endParaRPr kumimoji="0" lang="uk-UA" altLang="uk-UA" sz="800" b="0" i="0" u="none" strike="noStrike" cap="none" normalizeH="0" baseline="0" dirty="0" smtClean="0">
              <a:ln>
                <a:noFill/>
              </a:ln>
              <a:solidFill>
                <a:schemeClr val="tx1"/>
              </a:solidFill>
              <a:effectLst/>
              <a:latin typeface="Arial" panose="020B0604020202020204"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90076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354889" cy="620688"/>
          </a:xfrm>
        </p:spPr>
        <p:txBody>
          <a:bodyPr>
            <a:normAutofit fontScale="90000"/>
          </a:bodyPr>
          <a:lstStyle/>
          <a:p>
            <a:r>
              <a:rPr lang="uk-UA" b="1" dirty="0"/>
              <a:t>5. Опціонна угода</a:t>
            </a:r>
            <a:r>
              <a:rPr lang="uk-UA" dirty="0"/>
              <a:t/>
            </a:r>
            <a:br>
              <a:rPr lang="uk-UA" dirty="0"/>
            </a:br>
            <a:endParaRPr lang="uk-UA" dirty="0"/>
          </a:p>
        </p:txBody>
      </p:sp>
      <p:sp>
        <p:nvSpPr>
          <p:cNvPr id="3" name="Місце для вмісту 2"/>
          <p:cNvSpPr>
            <a:spLocks noGrp="1"/>
          </p:cNvSpPr>
          <p:nvPr>
            <p:ph idx="1"/>
          </p:nvPr>
        </p:nvSpPr>
        <p:spPr>
          <a:xfrm>
            <a:off x="107504" y="620688"/>
            <a:ext cx="9036496" cy="6120680"/>
          </a:xfrm>
        </p:spPr>
        <p:txBody>
          <a:bodyPr/>
          <a:lstStyle/>
          <a:p>
            <a:r>
              <a:rPr lang="uk-UA" b="1" dirty="0"/>
              <a:t>Опціонна угода</a:t>
            </a:r>
            <a:r>
              <a:rPr lang="uk-UA" dirty="0"/>
              <a:t> – особлива біржова угода, що містить умову, відповідно до якого один з учасників (утримувач опціону) здобуває право покупки або продажу певної цінності за фіксованою ціною протягом установленого  періоду, виплачуючи іншому учасникові (передплатник опціону) грошову премію за зобов’язання забезпечення при необхідності реалізації цього права. Утримувач опціону може або виконати контракт, або продати його іншій особі.</a:t>
            </a:r>
          </a:p>
          <a:p>
            <a:r>
              <a:rPr lang="uk-UA" b="1" i="1" dirty="0"/>
              <a:t>Опціонна премія </a:t>
            </a:r>
            <a:r>
              <a:rPr lang="uk-UA" dirty="0"/>
              <a:t>- ціна опціону, що визначається ринковою конкуренцією, яка складається у процесі торгівлі в біржовій ямі. Опціонна премія - сума грошей, яку сплачує покупець опціону продавцю за право гарантії, що діє в опціоні.</a:t>
            </a:r>
          </a:p>
          <a:p>
            <a:r>
              <a:rPr lang="uk-UA" dirty="0"/>
              <a:t>Розмір премії за інших рівних умов залежить від строку закінчення дії опціону: чим він триваліше, тим премія більше. У цьому випадку продавець опціону піддається більшому ризику, а для покупця опціону більший термін дії має більшу страхову цінність, ніж при малому терміну дії опціону.</a:t>
            </a:r>
          </a:p>
          <a:p>
            <a:r>
              <a:rPr lang="uk-UA" dirty="0"/>
              <a:t>Об’єктом опціону може бути як реальний товар, так і цінні папери або ф'ючерсний контракт. За технікою виконання розрізняють такі види опціонів:</a:t>
            </a:r>
          </a:p>
          <a:p>
            <a:pPr lvl="0"/>
            <a:r>
              <a:rPr lang="uk-UA" dirty="0"/>
              <a:t>з правом купівлі, або на купівлю ( </a:t>
            </a:r>
            <a:r>
              <a:rPr lang="uk-UA" dirty="0" err="1"/>
              <a:t>кол</a:t>
            </a:r>
            <a:r>
              <a:rPr lang="uk-UA" dirty="0"/>
              <a:t>-опціон);</a:t>
            </a:r>
          </a:p>
          <a:p>
            <a:pPr lvl="0"/>
            <a:r>
              <a:rPr lang="uk-UA" dirty="0"/>
              <a:t>з правом продажу, або на продаж ( пут-опціон);</a:t>
            </a:r>
          </a:p>
          <a:p>
            <a:pPr lvl="0"/>
            <a:r>
              <a:rPr lang="uk-UA" dirty="0"/>
              <a:t>подвійний (</a:t>
            </a:r>
            <a:r>
              <a:rPr lang="uk-UA" dirty="0" err="1"/>
              <a:t>дабл</a:t>
            </a:r>
            <a:r>
              <a:rPr lang="uk-UA" dirty="0"/>
              <a:t>-опціон).</a:t>
            </a:r>
          </a:p>
          <a:p>
            <a:pPr marL="0" indent="0">
              <a:buNone/>
            </a:pPr>
            <a:endParaRPr lang="uk-UA" dirty="0"/>
          </a:p>
        </p:txBody>
      </p:sp>
    </p:spTree>
    <p:extLst>
      <p:ext uri="{BB962C8B-B14F-4D97-AF65-F5344CB8AC3E}">
        <p14:creationId xmlns:p14="http://schemas.microsoft.com/office/powerpoint/2010/main" val="1724947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188640"/>
            <a:ext cx="9036496" cy="6552728"/>
          </a:xfrm>
        </p:spPr>
        <p:txBody>
          <a:bodyPr>
            <a:normAutofit fontScale="92500" lnSpcReduction="10000"/>
          </a:bodyPr>
          <a:lstStyle/>
          <a:p>
            <a:r>
              <a:rPr lang="uk-UA" b="1" i="1" dirty="0"/>
              <a:t>Опціон на купівлю</a:t>
            </a:r>
            <a:r>
              <a:rPr lang="uk-UA" dirty="0"/>
              <a:t> дає покупцю опціону право (але не обов’язок) купити особливий ф’ючерсний контракт за спеціальною ціною в будь-який час протягом терміну дії опціону. Покупець опціону на купівлю отримує захист у довгому хеджуванні за допомогою ф’ючерсів, але без відмови від можливої вигоди внаслідок збільшення цін.</a:t>
            </a:r>
          </a:p>
          <a:p>
            <a:r>
              <a:rPr lang="uk-UA" b="1" i="1" dirty="0"/>
              <a:t>Опціон на продаж</a:t>
            </a:r>
            <a:r>
              <a:rPr lang="uk-UA" dirty="0"/>
              <a:t> дає його покупцю право (але не обов’язок) продати ф’ючерсний контракт за відповідною ціною протягом терміну дії цього опціону.</a:t>
            </a:r>
          </a:p>
          <a:p>
            <a:r>
              <a:rPr lang="uk-UA" b="1" i="1" dirty="0"/>
              <a:t>Подвійний опціон</a:t>
            </a:r>
            <a:r>
              <a:rPr lang="uk-UA" dirty="0"/>
              <a:t> - це комбінація опціону на купівлю і на продаж. Дає можливість його покупцю купити чи продати контракт за відповідною ціною. Він використовується при нестійкій ринко­вій кон’юнктурі, коли неможливо прогнозувати рух цін. Торгівля подвійними опціонами здійснюється лише на біржах Великобританії</a:t>
            </a:r>
            <a:r>
              <a:rPr lang="uk-UA" dirty="0" smtClean="0"/>
              <a:t>.</a:t>
            </a:r>
          </a:p>
          <a:p>
            <a:r>
              <a:rPr lang="uk-UA" dirty="0"/>
              <a:t>Ціна, за якою покупець опціону із правом покупки має право купити ф'ючерсний контракт, а покупець опціону із правом продажу - продати ф'ючерсний контракт, називається </a:t>
            </a:r>
            <a:r>
              <a:rPr lang="uk-UA" b="1" dirty="0"/>
              <a:t>ціною виконання</a:t>
            </a:r>
            <a:r>
              <a:rPr lang="uk-UA" dirty="0"/>
              <a:t>.</a:t>
            </a:r>
          </a:p>
          <a:p>
            <a:r>
              <a:rPr lang="uk-UA" b="1" dirty="0"/>
              <a:t>Покупець</a:t>
            </a:r>
            <a:r>
              <a:rPr lang="uk-UA" dirty="0"/>
              <a:t> </a:t>
            </a:r>
            <a:r>
              <a:rPr lang="uk-UA" b="1" dirty="0"/>
              <a:t>опціону</a:t>
            </a:r>
            <a:r>
              <a:rPr lang="uk-UA" dirty="0"/>
              <a:t>, сплативши премію продавцеві, не повинен проводити ніяких дій, поки не вирішить скористатися опціоном у той момент, коли йому це буде вигідно.</a:t>
            </a:r>
          </a:p>
          <a:p>
            <a:r>
              <a:rPr lang="uk-UA" dirty="0"/>
              <a:t> Вигода для покупця опціону на покупку буде тільки в тому випадку, якщо поточні ціни ф’ючерсного контракту по даному товарі будуть вище ціни виконання опціону, при покупці опціону на продаж - якщо ціна ф’ючерсного контракту нижче ціни опціону. У випадку реалізації опціон стає звичайним ф’ючерсним контрактом, а якщо покупець відмовляється від реалізації, то його втрати обмежені розміром сплаченої премії.</a:t>
            </a:r>
          </a:p>
          <a:p>
            <a:endParaRPr lang="uk-UA" dirty="0"/>
          </a:p>
        </p:txBody>
      </p:sp>
    </p:spTree>
    <p:extLst>
      <p:ext uri="{BB962C8B-B14F-4D97-AF65-F5344CB8AC3E}">
        <p14:creationId xmlns:p14="http://schemas.microsoft.com/office/powerpoint/2010/main" val="3320273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188640"/>
            <a:ext cx="9036496" cy="6552728"/>
          </a:xfrm>
        </p:spPr>
        <p:txBody>
          <a:bodyPr>
            <a:normAutofit/>
          </a:bodyPr>
          <a:lstStyle/>
          <a:p>
            <a:r>
              <a:rPr lang="uk-UA" b="1" dirty="0"/>
              <a:t>Продавець опціону </a:t>
            </a:r>
            <a:r>
              <a:rPr lang="uk-UA" dirty="0"/>
              <a:t>одержує премію від покупця і на першу вимогу зобов’язаний продати при опціоні на покупку або купити при опціоні на продаж ф’ючерсний контракт за заздалегідь погодженою ціною.</a:t>
            </a:r>
          </a:p>
          <a:p>
            <a:r>
              <a:rPr lang="uk-UA" dirty="0"/>
              <a:t>Таким чином, для продавця опціону прибуток обмежений розміром премії, а збитки можуть бути необмеженими.</a:t>
            </a:r>
          </a:p>
          <a:p>
            <a:r>
              <a:rPr lang="uk-UA" b="1" i="1" dirty="0"/>
              <a:t>Справжня цінність </a:t>
            </a:r>
            <a:r>
              <a:rPr lang="uk-UA" i="1" dirty="0"/>
              <a:t>— </a:t>
            </a:r>
            <a:r>
              <a:rPr lang="uk-UA" dirty="0"/>
              <a:t>це сума грошей, яку міг би запропонувати будь-хто у процесі поточної реалізації опціону. Опціонна справжня цінність вимірюється різницею прибутку між ціною виконання опціону і поточною ринковою ціною. Таким чином, опціон на купівлю має справжню цінність, якщо його ціна виконання нижча за поточну ф'ючерсну ціну. Наприклад, якщо опціон на купівлю соєвих бобів  має ціну виконання 7,00 </a:t>
            </a:r>
            <a:r>
              <a:rPr lang="uk-UA" dirty="0" err="1"/>
              <a:t>дол</a:t>
            </a:r>
            <a:r>
              <a:rPr lang="uk-UA" dirty="0"/>
              <a:t>., а ф’ючерсна ціна становить 8,00 </a:t>
            </a:r>
            <a:r>
              <a:rPr lang="uk-UA" dirty="0" err="1"/>
              <a:t>дол</a:t>
            </a:r>
            <a:r>
              <a:rPr lang="uk-UA" dirty="0"/>
              <a:t>., то опціон на купівлю має справжню цінність 1,00 </a:t>
            </a:r>
            <a:r>
              <a:rPr lang="uk-UA" dirty="0" err="1"/>
              <a:t>дол</a:t>
            </a:r>
            <a:r>
              <a:rPr lang="uk-UA" dirty="0"/>
              <a:t>. Опціон на продаж має справжню цінність, якщо його ціна виконання перевищує поточну ф’ючерсну ціну. Якщо опціон на продаж соєвих бобів  має ціну виконання 7,00 </a:t>
            </a:r>
            <a:r>
              <a:rPr lang="uk-UA" dirty="0" err="1"/>
              <a:t>дол</a:t>
            </a:r>
            <a:r>
              <a:rPr lang="uk-UA" dirty="0"/>
              <a:t>., а ф’ючерсна ціна становить 6,75 </a:t>
            </a:r>
            <a:r>
              <a:rPr lang="uk-UA" dirty="0" err="1"/>
              <a:t>дол</a:t>
            </a:r>
            <a:r>
              <a:rPr lang="uk-UA" dirty="0"/>
              <a:t>., то опціон на продаж матиме справжню цінність 0,25 </a:t>
            </a:r>
            <a:r>
              <a:rPr lang="uk-UA" dirty="0" err="1"/>
              <a:t>дол</a:t>
            </a:r>
            <a:r>
              <a:rPr lang="uk-UA" dirty="0"/>
              <a:t>. Опціон не варто виконувати, якщо він не має справжньої цінності.</a:t>
            </a:r>
          </a:p>
          <a:p>
            <a:r>
              <a:rPr lang="uk-UA" b="1" i="1" dirty="0"/>
              <a:t>Опціон „при грошах”</a:t>
            </a:r>
            <a:r>
              <a:rPr lang="uk-UA" i="1" dirty="0"/>
              <a:t> - </a:t>
            </a:r>
            <a:r>
              <a:rPr lang="uk-UA" dirty="0"/>
              <a:t>такий опціон, що має справжню цінність і тому вартий виконання. Його називають „при грошах”, маючи на увазі суму його справжньої цінності. При настанні терміну дії такого опціону його цінність дорівнюватиме цій сумі </a:t>
            </a:r>
          </a:p>
        </p:txBody>
      </p:sp>
    </p:spTree>
    <p:extLst>
      <p:ext uri="{BB962C8B-B14F-4D97-AF65-F5344CB8AC3E}">
        <p14:creationId xmlns:p14="http://schemas.microsoft.com/office/powerpoint/2010/main" val="3978089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188640"/>
            <a:ext cx="9036496" cy="6552728"/>
          </a:xfrm>
        </p:spPr>
        <p:txBody>
          <a:bodyPr>
            <a:normAutofit fontScale="92500" lnSpcReduction="20000"/>
          </a:bodyPr>
          <a:lstStyle/>
          <a:p>
            <a:r>
              <a:rPr lang="uk-UA" b="1" i="1" dirty="0"/>
              <a:t>Опціон „без грошей”</a:t>
            </a:r>
            <a:r>
              <a:rPr lang="uk-UA" i="1" dirty="0"/>
              <a:t> - </a:t>
            </a:r>
            <a:r>
              <a:rPr lang="uk-UA" dirty="0"/>
              <a:t>це такий опціон на купівлю, коли ф’ючерсна ціна нижча за ціну виконання опціону. Опціон на продаж „без грошей” виникає тоді, коли ф’ючерсна ціна вища за ціну виконання опціону на продаж. Наприклад, якщо ф’ючерсна ціна становить 8,50 </a:t>
            </a:r>
            <a:r>
              <a:rPr lang="uk-UA" dirty="0" err="1"/>
              <a:t>дол</a:t>
            </a:r>
            <a:r>
              <a:rPr lang="uk-UA" dirty="0"/>
              <a:t>., а опціон на продаж має ціну виконання 8,00 </a:t>
            </a:r>
            <a:r>
              <a:rPr lang="uk-UA" dirty="0" err="1"/>
              <a:t>дол</a:t>
            </a:r>
            <a:r>
              <a:rPr lang="uk-UA" dirty="0"/>
              <a:t>., то він залишається опціоном „без грошей” в сумі 0,50 </a:t>
            </a:r>
            <a:r>
              <a:rPr lang="uk-UA" dirty="0" err="1"/>
              <a:t>дол</a:t>
            </a:r>
            <a:r>
              <a:rPr lang="uk-UA" dirty="0"/>
              <a:t>. Опціон „без грошей” , термін дії якого закінчується, не має ніякої цінності, а той, хто його утримує, не матиме ніякої користі від його виконання.</a:t>
            </a:r>
          </a:p>
          <a:p>
            <a:r>
              <a:rPr lang="uk-UA" b="1" i="1" dirty="0"/>
              <a:t>Опціон „при своїх”</a:t>
            </a:r>
            <a:r>
              <a:rPr lang="uk-UA" i="1" dirty="0"/>
              <a:t> - </a:t>
            </a:r>
            <a:r>
              <a:rPr lang="uk-UA" dirty="0"/>
              <a:t>це такий опціон, коли ціна його виконання і ф’ючерсна ціна співпадають. Опціон „при своїх” не має справжньої цінності і в цьому плані схожий на опціон „без грошей”. Власник опціону „при своїх” не буде виконувати його і не отримає від нього ніякої користі</a:t>
            </a:r>
            <a:r>
              <a:rPr lang="uk-UA" dirty="0" smtClean="0"/>
              <a:t>.</a:t>
            </a:r>
          </a:p>
          <a:p>
            <a:r>
              <a:rPr lang="uk-UA" b="1" i="1" dirty="0"/>
              <a:t>Тимчасова цінність</a:t>
            </a:r>
            <a:r>
              <a:rPr lang="uk-UA" i="1" dirty="0"/>
              <a:t> </a:t>
            </a:r>
            <a:r>
              <a:rPr lang="uk-UA" dirty="0"/>
              <a:t>- сума, яку покупці в даний час прагнуть сплатити за отримання опціону, який перевищує будь-яку справжню цінність, але передбачається, що після закінчення певного часу ф’ючерсна ціна зміниться, що стане причиною зниження цінності опціону.</a:t>
            </a:r>
          </a:p>
          <a:p>
            <a:r>
              <a:rPr lang="uk-UA" b="1" dirty="0"/>
              <a:t>Операційний </a:t>
            </a:r>
            <a:r>
              <a:rPr lang="uk-UA" b="1" dirty="0" err="1"/>
              <a:t>спред</a:t>
            </a:r>
            <a:r>
              <a:rPr lang="uk-UA" dirty="0"/>
              <a:t> - одночасна покупка й продаж опціонів одного типу, але за різними базисними цінами або з різним періодом до моменту закінчення опціону й ( або) за різними базисними цінами і  з різним періодом.</a:t>
            </a:r>
          </a:p>
          <a:p>
            <a:r>
              <a:rPr lang="uk-UA" dirty="0"/>
              <a:t>Розрізняють вертикальний, горизонтальний і діагональний операційні </a:t>
            </a:r>
            <a:r>
              <a:rPr lang="uk-UA" dirty="0" err="1"/>
              <a:t>спреди</a:t>
            </a:r>
            <a:r>
              <a:rPr lang="uk-UA" dirty="0"/>
              <a:t>.</a:t>
            </a:r>
          </a:p>
          <a:p>
            <a:r>
              <a:rPr lang="uk-UA" b="1" dirty="0"/>
              <a:t>Вертикальний операційний </a:t>
            </a:r>
            <a:r>
              <a:rPr lang="uk-UA" b="1" dirty="0" err="1"/>
              <a:t>спред</a:t>
            </a:r>
            <a:r>
              <a:rPr lang="uk-UA" dirty="0"/>
              <a:t> – два опціони одного типу  й з однаковим періодом до моменту закінчення опціону, але укладених за різними базисними цінами.</a:t>
            </a:r>
          </a:p>
          <a:p>
            <a:r>
              <a:rPr lang="uk-UA" b="1" dirty="0"/>
              <a:t>Горизонтальний операційний </a:t>
            </a:r>
            <a:r>
              <a:rPr lang="uk-UA" b="1" dirty="0" err="1"/>
              <a:t>спред</a:t>
            </a:r>
            <a:r>
              <a:rPr lang="uk-UA" dirty="0"/>
              <a:t> – два опціони одного типу (наприклад, продаж опціонів на продаж і покупка опціону на продаж), що укладають по одній базисній ціні, але  з різними  періодами до закінчення опціонів.</a:t>
            </a:r>
          </a:p>
          <a:p>
            <a:endParaRPr lang="uk-UA" dirty="0"/>
          </a:p>
        </p:txBody>
      </p:sp>
    </p:spTree>
    <p:extLst>
      <p:ext uri="{BB962C8B-B14F-4D97-AF65-F5344CB8AC3E}">
        <p14:creationId xmlns:p14="http://schemas.microsoft.com/office/powerpoint/2010/main" val="3836609041"/>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334</TotalTime>
  <Words>1894</Words>
  <Application>Microsoft Office PowerPoint</Application>
  <PresentationFormat>Экран (4:3)</PresentationFormat>
  <Paragraphs>109</Paragraphs>
  <Slides>10</Slides>
  <Notes>4</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Calibri</vt:lpstr>
      <vt:lpstr>Times New Roman</vt:lpstr>
      <vt:lpstr>Trebuchet MS</vt:lpstr>
      <vt:lpstr>Wingdings 3</vt:lpstr>
      <vt:lpstr>Грань</vt:lpstr>
      <vt:lpstr>       </vt:lpstr>
      <vt:lpstr>План</vt:lpstr>
      <vt:lpstr>4. Ф’ючерсні угоди </vt:lpstr>
      <vt:lpstr>Презентация PowerPoint</vt:lpstr>
      <vt:lpstr>Презентация PowerPoint</vt:lpstr>
      <vt:lpstr>5. Опціонна угода </vt:lpstr>
      <vt:lpstr>Презентация PowerPoint</vt:lpstr>
      <vt:lpstr>Презентация PowerPoint</vt:lpstr>
      <vt:lpstr>Презентация PowerPoint</vt:lpstr>
      <vt:lpstr>Презентация PowerPoint</vt:lpstr>
    </vt:vector>
  </TitlesOfParts>
  <Company>Pupkin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4. Бюджетний Устрій та побудова бюджетної системи україни</dc:title>
  <dc:creator>Vassia</dc:creator>
  <cp:lastModifiedBy>Asus</cp:lastModifiedBy>
  <cp:revision>46</cp:revision>
  <cp:lastPrinted>2017-09-25T19:24:07Z</cp:lastPrinted>
  <dcterms:created xsi:type="dcterms:W3CDTF">2008-02-11T19:42:53Z</dcterms:created>
  <dcterms:modified xsi:type="dcterms:W3CDTF">2025-02-18T08:02:32Z</dcterms:modified>
</cp:coreProperties>
</file>