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handoutMasterIdLst>
    <p:handoutMasterId r:id="rId18"/>
  </p:handoutMasterIdLst>
  <p:sldIdLst>
    <p:sldId id="256" r:id="rId2"/>
    <p:sldId id="257" r:id="rId3"/>
    <p:sldId id="258" r:id="rId4"/>
    <p:sldId id="298" r:id="rId5"/>
    <p:sldId id="299" r:id="rId6"/>
    <p:sldId id="269" r:id="rId7"/>
    <p:sldId id="270" r:id="rId8"/>
    <p:sldId id="300" r:id="rId9"/>
    <p:sldId id="282" r:id="rId10"/>
    <p:sldId id="301" r:id="rId11"/>
    <p:sldId id="302" r:id="rId12"/>
    <p:sldId id="303" r:id="rId13"/>
    <p:sldId id="304" r:id="rId14"/>
    <p:sldId id="305" r:id="rId15"/>
    <p:sldId id="306" r:id="rId16"/>
    <p:sldId id="307"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EAFE0991-67A1-4E34-AF58-6AC07E8FA18A}">
          <p14:sldIdLst>
            <p14:sldId id="256"/>
            <p14:sldId id="257"/>
            <p14:sldId id="258"/>
            <p14:sldId id="298"/>
            <p14:sldId id="299"/>
            <p14:sldId id="269"/>
            <p14:sldId id="270"/>
            <p14:sldId id="300"/>
            <p14:sldId id="282"/>
            <p14:sldId id="301"/>
            <p14:sldId id="302"/>
            <p14:sldId id="303"/>
            <p14:sldId id="304"/>
            <p14:sldId id="305"/>
            <p14:sldId id="306"/>
            <p14:sldId id="307"/>
          </p14:sldIdLst>
        </p14:section>
        <p14:section name="Раздел без заголовка" id="{E9149068-824A-4593-AB1E-D9902C7703C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Средний стиль 4 - акцент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37" autoAdjust="0"/>
    <p:restoredTop sz="94660"/>
  </p:normalViewPr>
  <p:slideViewPr>
    <p:cSldViewPr>
      <p:cViewPr varScale="1">
        <p:scale>
          <a:sx n="83" d="100"/>
          <a:sy n="83"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244E679-6B67-4838-B042-4C2AF2D1126F}" type="datetimeFigureOut">
              <a:rPr lang="ru-RU" smtClean="0"/>
              <a:t>18.02.2025</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9B473FF-1E35-48BC-9E4E-0E08E2A85666}" type="slidenum">
              <a:rPr lang="ru-RU" smtClean="0"/>
              <a:t>‹#›</a:t>
            </a:fld>
            <a:endParaRPr lang="ru-RU"/>
          </a:p>
        </p:txBody>
      </p:sp>
    </p:spTree>
    <p:extLst>
      <p:ext uri="{BB962C8B-B14F-4D97-AF65-F5344CB8AC3E}">
        <p14:creationId xmlns:p14="http://schemas.microsoft.com/office/powerpoint/2010/main" val="82178396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Freeform 28"/>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uk-UA" smtClean="0"/>
              <a:t>Зразок заголовка</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smtClean="0"/>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4772A441-3696-41C8-8DB2-07641AF5105C}" type="datetimeFigureOut">
              <a:rPr lang="en-US" smtClean="0"/>
              <a:pPr/>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299205260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uk-UA" smtClean="0"/>
              <a:t>Зразок заголовка</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772A441-3696-41C8-8DB2-07641AF5105C}" type="datetimeFigureOut">
              <a:rPr lang="en-US" smtClean="0"/>
              <a:pPr/>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300344175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uk-UA" smtClean="0"/>
              <a:t>Зразок заголовка</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smtClean="0"/>
              <a:t>Редагувати стиль зразка тексту</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772A441-3696-41C8-8DB2-07641AF5105C}" type="datetimeFigureOut">
              <a:rPr lang="en-US" smtClean="0"/>
              <a:pPr/>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7649960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uk-UA" smtClean="0"/>
              <a:t>Зразок заголовка</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772A441-3696-41C8-8DB2-07641AF5105C}" type="datetimeFigureOut">
              <a:rPr lang="en-US" smtClean="0"/>
              <a:pPr/>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293720222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uk-UA" smtClean="0"/>
              <a:t>Зразок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smtClean="0"/>
              <a:t>Редагувати стиль зразка тексту</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772A441-3696-41C8-8DB2-07641AF5105C}" type="datetimeFigureOut">
              <a:rPr lang="en-US" smtClean="0"/>
              <a:pPr/>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707689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uk-UA" smtClean="0"/>
              <a:t>Зразок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smtClean="0"/>
              <a:t>Редагувати стиль зразка тексту</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772A441-3696-41C8-8DB2-07641AF5105C}" type="datetimeFigureOut">
              <a:rPr lang="en-US" smtClean="0"/>
              <a:pPr/>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169396699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Vertical Text Placeholder 2"/>
          <p:cNvSpPr>
            <a:spLocks noGrp="1"/>
          </p:cNvSpPr>
          <p:nvPr>
            <p:ph type="body" orient="vert" idx="1"/>
          </p:nvPr>
        </p:nvSpPr>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4772A441-3696-41C8-8DB2-07641AF5105C}" type="datetimeFigureOut">
              <a:rPr lang="en-US" smtClean="0"/>
              <a:pPr/>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132157984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uk-UA" smtClean="0"/>
              <a:t>Зразок заголовка</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4772A441-3696-41C8-8DB2-07641AF5105C}" type="datetimeFigureOut">
              <a:rPr lang="en-US" smtClean="0"/>
              <a:pPr/>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386937124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uk-UA" smtClean="0"/>
              <a:t>Зразок заголовка</a:t>
            </a:r>
            <a:endParaRPr lang="en-US" dirty="0"/>
          </a:p>
        </p:txBody>
      </p:sp>
      <p:sp>
        <p:nvSpPr>
          <p:cNvPr id="3" name="Content Placeholder 2"/>
          <p:cNvSpPr>
            <a:spLocks noGrp="1"/>
          </p:cNvSpPr>
          <p:nvPr>
            <p:ph idx="1"/>
          </p:nvPr>
        </p:nvSpPr>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4772A441-3696-41C8-8DB2-07641AF5105C}" type="datetimeFigureOut">
              <a:rPr lang="en-US" smtClean="0"/>
              <a:pPr/>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22693603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uk-UA" smtClean="0"/>
              <a:t>Зразок заголовка</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772A441-3696-41C8-8DB2-07641AF5105C}" type="datetimeFigureOut">
              <a:rPr lang="en-US" smtClean="0"/>
              <a:pPr/>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255907197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uk-UA" smtClean="0"/>
              <a:t>Зразок заголовка</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Date Placeholder 4"/>
          <p:cNvSpPr>
            <a:spLocks noGrp="1"/>
          </p:cNvSpPr>
          <p:nvPr>
            <p:ph type="dt" sz="half" idx="10"/>
          </p:nvPr>
        </p:nvSpPr>
        <p:spPr/>
        <p:txBody>
          <a:bodyPr/>
          <a:lstStyle/>
          <a:p>
            <a:fld id="{4772A441-3696-41C8-8DB2-07641AF5105C}" type="datetimeFigureOut">
              <a:rPr lang="en-US" smtClean="0"/>
              <a:pPr/>
              <a:t>2/18/2025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60153627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uk-UA" smtClean="0"/>
              <a:t>Зразок заголовка</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7" name="Date Placeholder 6"/>
          <p:cNvSpPr>
            <a:spLocks noGrp="1"/>
          </p:cNvSpPr>
          <p:nvPr>
            <p:ph type="dt" sz="half" idx="10"/>
          </p:nvPr>
        </p:nvSpPr>
        <p:spPr/>
        <p:txBody>
          <a:bodyPr/>
          <a:lstStyle/>
          <a:p>
            <a:fld id="{4772A441-3696-41C8-8DB2-07641AF5105C}" type="datetimeFigureOut">
              <a:rPr lang="en-US" smtClean="0"/>
              <a:pPr/>
              <a:t>2/18/2025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415666567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uk-UA" smtClean="0"/>
              <a:t>Зразок заголовка</a:t>
            </a:r>
            <a:endParaRPr lang="en-US" dirty="0"/>
          </a:p>
        </p:txBody>
      </p:sp>
      <p:sp>
        <p:nvSpPr>
          <p:cNvPr id="3" name="Date Placeholder 2"/>
          <p:cNvSpPr>
            <a:spLocks noGrp="1"/>
          </p:cNvSpPr>
          <p:nvPr>
            <p:ph type="dt" sz="half" idx="10"/>
          </p:nvPr>
        </p:nvSpPr>
        <p:spPr/>
        <p:txBody>
          <a:bodyPr/>
          <a:lstStyle/>
          <a:p>
            <a:fld id="{4772A441-3696-41C8-8DB2-07641AF5105C}" type="datetimeFigureOut">
              <a:rPr lang="en-US" smtClean="0"/>
              <a:pPr/>
              <a:t>2/18/2025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10143550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72A441-3696-41C8-8DB2-07641AF5105C}" type="datetimeFigureOut">
              <a:rPr lang="en-US" smtClean="0"/>
              <a:pPr/>
              <a:t>2/18/2025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165319620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uk-UA" smtClean="0"/>
              <a:t>Зразок заголовка</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4772A441-3696-41C8-8DB2-07641AF5105C}" type="datetimeFigureOut">
              <a:rPr lang="en-US" smtClean="0"/>
              <a:pPr/>
              <a:t>2/18/2025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322839214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uk-UA" smtClean="0"/>
              <a:t>Зразок заголовка</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smtClean="0"/>
              <a:t>Клацніть піктограму, щоб додати зображення</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4772A441-3696-41C8-8DB2-07641AF5105C}" type="datetimeFigureOut">
              <a:rPr lang="en-US" smtClean="0"/>
              <a:pPr/>
              <a:t>2/18/2025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254850837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cxnSp>
          <p:nvCxnSpPr>
            <p:cNvPr id="7" name="Straight Connector 6"/>
            <p:cNvCxnSpPr/>
            <p:nvPr/>
          </p:nvCxnSpPr>
          <p:spPr>
            <a:xfrm flipV="1">
              <a:off x="5130830" y="4175605"/>
              <a:ext cx="4022475" cy="2682396"/>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7042707"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9" name="Freeform 8"/>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uk-UA" smtClean="0"/>
              <a:t>Зразок заголовка</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772A441-3696-41C8-8DB2-07641AF5105C}" type="datetimeFigureOut">
              <a:rPr lang="en-US" smtClean="0"/>
              <a:pPr/>
              <a:t>2/18/2025</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407A3188-97B3-42AC-A7B7-07FCDFD56592}" type="slidenum">
              <a:rPr lang="en-US" smtClean="0"/>
              <a:pPr/>
              <a:t>‹#›</a:t>
            </a:fld>
            <a:endParaRPr lang="en-US"/>
          </a:p>
        </p:txBody>
      </p:sp>
    </p:spTree>
    <p:extLst>
      <p:ext uri="{BB962C8B-B14F-4D97-AF65-F5344CB8AC3E}">
        <p14:creationId xmlns:p14="http://schemas.microsoft.com/office/powerpoint/2010/main" val="1284943812"/>
      </p:ext>
    </p:extLst>
  </p:cSld>
  <p:clrMap bg1="dk1" tx1="lt1" bg2="dk2" tx2="lt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 id="2147483962" r:id="rId12"/>
    <p:sldLayoutId id="2147483963" r:id="rId13"/>
    <p:sldLayoutId id="2147483964" r:id="rId14"/>
    <p:sldLayoutId id="2147483965" r:id="rId15"/>
    <p:sldLayoutId id="2147483966" r:id="rId16"/>
  </p:sldLayoutIdLst>
  <p:transition>
    <p:random/>
  </p:transition>
  <p:timing>
    <p:tnLst>
      <p:par>
        <p:cTn id="1" dur="indefinite" restart="never" nodeType="tmRoot"/>
      </p:par>
    </p:tnLst>
  </p:timing>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23528" y="2348880"/>
            <a:ext cx="8458200" cy="1222375"/>
          </a:xfrm>
        </p:spPr>
        <p:txBody>
          <a:bodyPr>
            <a:normAutofit fontScale="90000"/>
          </a:bodyPr>
          <a:lstStyle/>
          <a:p>
            <a:r>
              <a:rPr lang="uk-UA" sz="3100" b="1" dirty="0" smtClean="0">
                <a:latin typeface="Times New Roman" panose="02020603050405020304" pitchFamily="18" charset="0"/>
                <a:cs typeface="Times New Roman" panose="02020603050405020304" pitchFamily="18" charset="0"/>
              </a:rPr>
              <a:t/>
            </a:r>
            <a:br>
              <a:rPr lang="uk-UA" sz="3100" b="1" dirty="0" smtClean="0">
                <a:latin typeface="Times New Roman" panose="02020603050405020304" pitchFamily="18" charset="0"/>
                <a:cs typeface="Times New Roman" panose="02020603050405020304" pitchFamily="18" charset="0"/>
              </a:rPr>
            </a:br>
            <a:r>
              <a:rPr lang="uk-UA" sz="3100" b="1" dirty="0">
                <a:latin typeface="Times New Roman" panose="02020603050405020304" pitchFamily="18" charset="0"/>
                <a:cs typeface="Times New Roman" panose="02020603050405020304" pitchFamily="18" charset="0"/>
              </a:rPr>
              <a:t/>
            </a:r>
            <a:br>
              <a:rPr lang="uk-UA" sz="3100" b="1" dirty="0">
                <a:latin typeface="Times New Roman" panose="02020603050405020304" pitchFamily="18" charset="0"/>
                <a:cs typeface="Times New Roman" panose="02020603050405020304" pitchFamily="18" charset="0"/>
              </a:rPr>
            </a:br>
            <a:r>
              <a:rPr lang="uk-UA" sz="3100" b="1" dirty="0" smtClean="0">
                <a:latin typeface="Times New Roman" panose="02020603050405020304" pitchFamily="18" charset="0"/>
                <a:cs typeface="Times New Roman" panose="02020603050405020304" pitchFamily="18" charset="0"/>
              </a:rPr>
              <a:t/>
            </a:r>
            <a:br>
              <a:rPr lang="uk-UA" sz="3100" b="1" dirty="0" smtClean="0">
                <a:latin typeface="Times New Roman" panose="02020603050405020304" pitchFamily="18" charset="0"/>
                <a:cs typeface="Times New Roman" panose="02020603050405020304" pitchFamily="18" charset="0"/>
              </a:rPr>
            </a:br>
            <a:r>
              <a:rPr lang="uk-UA" dirty="0"/>
              <a:t/>
            </a:r>
            <a:br>
              <a:rPr lang="uk-UA" dirty="0"/>
            </a:br>
            <a:r>
              <a:rPr lang="uk-UA" dirty="0" smtClean="0"/>
              <a:t/>
            </a:r>
            <a:br>
              <a:rPr lang="uk-UA" dirty="0" smtClean="0"/>
            </a:br>
            <a:r>
              <a:rPr lang="uk-UA" sz="4800" b="1" dirty="0" smtClean="0">
                <a:latin typeface="Times New Roman" panose="02020603050405020304" pitchFamily="18" charset="0"/>
                <a:cs typeface="Times New Roman" panose="02020603050405020304" pitchFamily="18" charset="0"/>
              </a:rPr>
              <a:t/>
            </a:r>
            <a:br>
              <a:rPr lang="uk-UA" sz="4800" b="1" dirty="0" smtClean="0">
                <a:latin typeface="Times New Roman" panose="02020603050405020304" pitchFamily="18" charset="0"/>
                <a:cs typeface="Times New Roman" panose="02020603050405020304" pitchFamily="18" charset="0"/>
              </a:rPr>
            </a:br>
            <a:r>
              <a:rPr lang="uk-UA" dirty="0"/>
              <a:t/>
            </a:r>
            <a:br>
              <a:rPr lang="uk-UA" dirty="0"/>
            </a:br>
            <a:endParaRPr lang="en-US" sz="2000" dirty="0"/>
          </a:p>
        </p:txBody>
      </p:sp>
      <p:sp>
        <p:nvSpPr>
          <p:cNvPr id="3" name="Подзаголовок 2"/>
          <p:cNvSpPr>
            <a:spLocks noGrp="1"/>
          </p:cNvSpPr>
          <p:nvPr>
            <p:ph type="subTitle" idx="1"/>
          </p:nvPr>
        </p:nvSpPr>
        <p:spPr>
          <a:xfrm>
            <a:off x="1619672" y="2068318"/>
            <a:ext cx="5328592" cy="2152770"/>
          </a:xfrm>
        </p:spPr>
        <p:txBody>
          <a:bodyPr>
            <a:noAutofit/>
          </a:bodyPr>
          <a:lstStyle/>
          <a:p>
            <a:pPr algn="ctr"/>
            <a:r>
              <a:rPr lang="uk-UA" sz="4000" b="1" dirty="0">
                <a:solidFill>
                  <a:schemeClr val="accent1"/>
                </a:solidFill>
                <a:latin typeface="Arial Black" panose="020B0A04020102020204" pitchFamily="34" charset="0"/>
                <a:cs typeface="Times New Roman" panose="02020603050405020304" pitchFamily="18" charset="0"/>
              </a:rPr>
              <a:t>ЛЕКЦІЯ. </a:t>
            </a:r>
            <a:r>
              <a:rPr lang="uk-UA" sz="4000" b="1" dirty="0">
                <a:solidFill>
                  <a:schemeClr val="accent1"/>
                </a:solidFill>
                <a:latin typeface="Arial Black" panose="020B0A04020102020204" pitchFamily="34" charset="0"/>
              </a:rPr>
              <a:t>Регулювання біржової діяльності</a:t>
            </a:r>
            <a:endParaRPr lang="en-US" sz="4000" dirty="0">
              <a:solidFill>
                <a:schemeClr val="accent1"/>
              </a:solidFill>
              <a:latin typeface="Arial Black" panose="020B0A04020102020204" pitchFamily="34"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par>
                          <p:cTn id="10" fill="hold">
                            <p:stCondLst>
                              <p:cond delay="1000"/>
                            </p:stCondLst>
                            <p:childTnLst>
                              <p:par>
                                <p:cTn id="11" presetID="53" presetClass="entr" presetSubtype="0"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2000" fill="hold"/>
                                        <p:tgtEl>
                                          <p:spTgt spid="2"/>
                                        </p:tgtEl>
                                        <p:attrNameLst>
                                          <p:attrName>ppt_w</p:attrName>
                                        </p:attrNameLst>
                                      </p:cBhvr>
                                      <p:tavLst>
                                        <p:tav tm="0">
                                          <p:val>
                                            <p:fltVal val="0"/>
                                          </p:val>
                                        </p:tav>
                                        <p:tav tm="100000">
                                          <p:val>
                                            <p:strVal val="#ppt_w"/>
                                          </p:val>
                                        </p:tav>
                                      </p:tavLst>
                                    </p:anim>
                                    <p:anim calcmode="lin" valueType="num">
                                      <p:cBhvr>
                                        <p:cTn id="14" dur="2000" fill="hold"/>
                                        <p:tgtEl>
                                          <p:spTgt spid="2"/>
                                        </p:tgtEl>
                                        <p:attrNameLst>
                                          <p:attrName>ppt_h</p:attrName>
                                        </p:attrNameLst>
                                      </p:cBhvr>
                                      <p:tavLst>
                                        <p:tav tm="0">
                                          <p:val>
                                            <p:fltVal val="0"/>
                                          </p:val>
                                        </p:tav>
                                        <p:tav tm="100000">
                                          <p:val>
                                            <p:strVal val="#ppt_h"/>
                                          </p:val>
                                        </p:tav>
                                      </p:tavLst>
                                    </p:anim>
                                    <p:animEffect transition="in" filter="fade">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99" y="609600"/>
            <a:ext cx="8354889" cy="659160"/>
          </a:xfrm>
        </p:spPr>
        <p:txBody>
          <a:bodyPr>
            <a:normAutofit fontScale="90000"/>
          </a:bodyPr>
          <a:lstStyle/>
          <a:p>
            <a:r>
              <a:rPr lang="uk-UA" sz="2200" i="1" dirty="0"/>
              <a:t>3. Особливості біржового регулювання в зарубіжних країнах</a:t>
            </a:r>
            <a:r>
              <a:rPr lang="uk-UA" dirty="0"/>
              <a:t/>
            </a:r>
            <a:br>
              <a:rPr lang="uk-UA" dirty="0"/>
            </a:br>
            <a:endParaRPr lang="uk-UA" dirty="0"/>
          </a:p>
        </p:txBody>
      </p:sp>
      <p:sp>
        <p:nvSpPr>
          <p:cNvPr id="3" name="Місце для вмісту 2"/>
          <p:cNvSpPr>
            <a:spLocks noGrp="1"/>
          </p:cNvSpPr>
          <p:nvPr>
            <p:ph idx="1"/>
          </p:nvPr>
        </p:nvSpPr>
        <p:spPr>
          <a:xfrm>
            <a:off x="609598" y="1268760"/>
            <a:ext cx="8210873" cy="4772603"/>
          </a:xfrm>
        </p:spPr>
        <p:txBody>
          <a:bodyPr>
            <a:normAutofit lnSpcReduction="10000"/>
          </a:bodyPr>
          <a:lstStyle/>
          <a:p>
            <a:pPr marL="0" indent="0">
              <a:buNone/>
            </a:pPr>
            <a:r>
              <a:rPr lang="uk-UA" dirty="0"/>
              <a:t>США реальний державний контроль та нагляд за біржовою торгівлею встановлюється з 1933 р. Саме тоді запроваджуються державні Комісії з контролю за ф’ючерсними та фондовими ринками, приймається Закон “Про товарні біржі”. Сьогодні законодавство США включає Закон “Про ф’ючерсні контракти на зерно” (1922), Закон “Про товарні біржі” (1936), Закон “Про Комісії з ф’ючерсної торгівлі товарами” (1974), Закон “Про ф’ючерсну торгівлю” (1976, 1982, 1986, 1989, 1991 рр</a:t>
            </a:r>
            <a:r>
              <a:rPr lang="uk-UA" dirty="0" smtClean="0"/>
              <a:t>.).</a:t>
            </a:r>
          </a:p>
          <a:p>
            <a:pPr marL="0" indent="0">
              <a:buNone/>
            </a:pPr>
            <a:r>
              <a:rPr lang="uk-UA" dirty="0"/>
              <a:t>Ф’ючерсні ринки США близько п’ятдесяти років з моменту заснування практично не регулювалися державою. Кожна біржа встановлювала свої правила. Так було до Громадянської війни між Південними та Північними штатами. Після війни ціни на сировинні товари різко впали. В цьому виробники звинуватили біржових спекулянтів. У результаті уряд штату Іллінойс у 1867 р. заборонив ф’ючерсні угоди. У цьому ж році за укладання таких угод, які, незважаючи на заборону, продовжували існувати в Чиказькій торговельній палаті, було заарештовано сім її членів. Невдовзі біржовиків було звільнено з-під варти, а через рік цей закон було скасовано.</a:t>
            </a:r>
          </a:p>
          <a:p>
            <a:pPr marL="0" indent="0">
              <a:buNone/>
            </a:pPr>
            <a:endParaRPr lang="uk-UA" dirty="0"/>
          </a:p>
        </p:txBody>
      </p:sp>
    </p:spTree>
    <p:extLst>
      <p:ext uri="{BB962C8B-B14F-4D97-AF65-F5344CB8AC3E}">
        <p14:creationId xmlns:p14="http://schemas.microsoft.com/office/powerpoint/2010/main" val="22513233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79512" y="260648"/>
            <a:ext cx="8784975" cy="6480720"/>
          </a:xfrm>
        </p:spPr>
        <p:txBody>
          <a:bodyPr/>
          <a:lstStyle/>
          <a:p>
            <a:pPr marL="0" indent="0">
              <a:buNone/>
            </a:pPr>
            <a:r>
              <a:rPr lang="uk-UA" dirty="0"/>
              <a:t>З того часу до Першої світової війни всі спроби ввести законодавчі обмеження щодо здійснення ф’ючерсних операцій успіхом не увінчалися. Однак уряд не полишав надій на створення відповідного законодавчого акту. Першим кроком був Закон “Про ф’ючерсну торгівлю бавовною” від 1916 р., другим – Закон “Про ф’ючерсну торгівлю” від 1921 р., який, після визнання його неконституційним, у 1922 р. було перероблено на Закон “Про зернову ф’ючерсну торгівлю”. Уже в цьому законі було дано визначення контрактного ринку (офіційної назви ф’ючерсного ринку), засновано Адміністрацію по зернових ф’ючерсних контрактах в рамках </a:t>
            </a:r>
            <a:r>
              <a:rPr lang="uk-UA" dirty="0" smtClean="0"/>
              <a:t>департаменту </a:t>
            </a:r>
            <a:r>
              <a:rPr lang="uk-UA" dirty="0"/>
              <a:t>сільського господарства. Цим законом було дозволено Адміністрації спостерігати за торгами не лише Чиказької, але й інших дев’яти існуючих тоді бірж, збирати дані про активність ринку, перевіряти книги та рахунки членів біржі. </a:t>
            </a:r>
          </a:p>
          <a:p>
            <a:pPr marL="0" indent="0">
              <a:buNone/>
            </a:pPr>
            <a:r>
              <a:rPr lang="uk-UA" dirty="0"/>
              <a:t>З 1974 р. Комісія з товарної ф’ючерсної торгівлі підпорядковується Конгресу. Вона складається з 5 членів, які призначаються Президентом та </a:t>
            </a:r>
            <a:r>
              <a:rPr lang="uk-UA" dirty="0" smtClean="0"/>
              <a:t>затверджуються Конгресом на 5 років. </a:t>
            </a:r>
          </a:p>
          <a:p>
            <a:pPr marL="0" indent="0">
              <a:buNone/>
            </a:pPr>
            <a:r>
              <a:rPr lang="uk-UA" dirty="0"/>
              <a:t>Комісія з товарної ф’ючерсної торгівлі займається проблемами регулювання торговельної практики. Для цього вона змушує біржі детально розробляти правила біржової торгівлі та погоджує їх. Правила є досить складними, вони регламентують поведінку на біржі всіх зазначених вище учасників торгівлі. Найбільше обмежень стосується роботи брокерів у торговій залі.</a:t>
            </a:r>
          </a:p>
          <a:p>
            <a:endParaRPr lang="uk-UA" dirty="0"/>
          </a:p>
        </p:txBody>
      </p:sp>
    </p:spTree>
    <p:extLst>
      <p:ext uri="{BB962C8B-B14F-4D97-AF65-F5344CB8AC3E}">
        <p14:creationId xmlns:p14="http://schemas.microsoft.com/office/powerpoint/2010/main" val="32960303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79512" y="260648"/>
            <a:ext cx="8784975" cy="6480720"/>
          </a:xfrm>
        </p:spPr>
        <p:txBody>
          <a:bodyPr/>
          <a:lstStyle/>
          <a:p>
            <a:pPr marL="0" indent="0">
              <a:buNone/>
            </a:pPr>
            <a:r>
              <a:rPr lang="uk-UA" dirty="0"/>
              <a:t>З 1982 р. Комісія ввела правила, що вимагають від бірж встановити ліміти відкритих позицій для ф’ючерсних контрактів. Ліміти відкритих позицій не застосовуються до </a:t>
            </a:r>
            <a:r>
              <a:rPr lang="uk-UA" dirty="0" err="1"/>
              <a:t>хеджерів</a:t>
            </a:r>
            <a:r>
              <a:rPr lang="uk-UA" dirty="0"/>
              <a:t>.</a:t>
            </a:r>
          </a:p>
          <a:p>
            <a:pPr marL="0" indent="0">
              <a:buNone/>
            </a:pPr>
            <a:r>
              <a:rPr lang="uk-UA" dirty="0"/>
              <a:t>Регулювання торгівлі дилерів (за власний рахунок) спрямовано на недопущення маніпулювання ринком, створення об’єднань торговців. Саме цій меті служить процедура контролю за кількістю відкритих позицій.</a:t>
            </a:r>
          </a:p>
          <a:p>
            <a:pPr marL="0" indent="0">
              <a:buNone/>
            </a:pPr>
            <a:r>
              <a:rPr lang="uk-UA" dirty="0"/>
              <a:t>Починаючи з 1990 р. у біржовому законодавстві США відбуваються суттєві зміни, різко зростає кількість регулятивних механізмів. У 1992 р. було прийнято Закон “Про практику ф’ючерсної торгівлі”, який суттєво уточнив уже діючий про товарні біржі</a:t>
            </a:r>
            <a:r>
              <a:rPr lang="uk-UA" dirty="0" smtClean="0"/>
              <a:t>.</a:t>
            </a:r>
          </a:p>
          <a:p>
            <a:pPr marL="0" indent="0">
              <a:buNone/>
            </a:pPr>
            <a:r>
              <a:rPr lang="uk-UA" dirty="0"/>
              <a:t>Сама Комісія з питань товарної ф’ючерсної торгівлі є незалежним федеральним органом, який знаходиться у Вашингтоні, регіональні офіси – у Нью-Йорку, Чикаго, </a:t>
            </a:r>
            <a:r>
              <a:rPr lang="uk-UA" dirty="0" err="1"/>
              <a:t>Канзас</a:t>
            </a:r>
            <a:r>
              <a:rPr lang="uk-UA" dirty="0"/>
              <a:t>-Сіті та Лос-</a:t>
            </a:r>
            <a:r>
              <a:rPr lang="uk-UA" dirty="0" err="1"/>
              <a:t>Анжелесі</a:t>
            </a:r>
            <a:r>
              <a:rPr lang="uk-UA" dirty="0"/>
              <a:t>, субрегіональний офіс – у </a:t>
            </a:r>
            <a:r>
              <a:rPr lang="uk-UA" dirty="0" err="1"/>
              <a:t>Міннеаполісі</a:t>
            </a:r>
            <a:r>
              <a:rPr lang="uk-UA" dirty="0"/>
              <a:t>, тобто у містах розташування ф’ючерсних бірж. Комісія має відділи порушень, економічного аналізу, торгівлі та ринків, офіси виконавчого директора, голови та генерального радника.</a:t>
            </a:r>
          </a:p>
          <a:p>
            <a:pPr marL="0" indent="0">
              <a:buNone/>
            </a:pPr>
            <a:endParaRPr lang="uk-UA" dirty="0"/>
          </a:p>
        </p:txBody>
      </p:sp>
    </p:spTree>
    <p:extLst>
      <p:ext uri="{BB962C8B-B14F-4D97-AF65-F5344CB8AC3E}">
        <p14:creationId xmlns:p14="http://schemas.microsoft.com/office/powerpoint/2010/main" val="8093882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79512" y="260648"/>
            <a:ext cx="8784975" cy="6480720"/>
          </a:xfrm>
        </p:spPr>
        <p:txBody>
          <a:bodyPr>
            <a:normAutofit lnSpcReduction="10000"/>
          </a:bodyPr>
          <a:lstStyle/>
          <a:p>
            <a:pPr marL="0" indent="0">
              <a:buNone/>
            </a:pPr>
            <a:r>
              <a:rPr lang="uk-UA" i="1" dirty="0"/>
              <a:t>Офіс голови </a:t>
            </a:r>
            <a:r>
              <a:rPr lang="uk-UA" dirty="0"/>
              <a:t>виконує багаточисельні функції, зокрема координацію підготовки та розподілу документів з політики, а також контроль за потоком інформації, яка надходить у Комісію. Тут розміщується бібліотека, підтримується зв’язок з Департаментом сільського господарства, Казначейством США, Федеральною резервною системою, Комісією з цінних паперів та іншими державними органами.</a:t>
            </a:r>
          </a:p>
          <a:p>
            <a:pPr marL="0" indent="0">
              <a:buNone/>
            </a:pPr>
            <a:r>
              <a:rPr lang="uk-UA" i="1" dirty="0"/>
              <a:t>Офіс виконавчого директора </a:t>
            </a:r>
            <a:r>
              <a:rPr lang="uk-UA" dirty="0"/>
              <a:t>надає різні послуги відносно бюджету, персоналу, внутрішнього аудиту. Керує відділом адміністративного права, який розглядає скарги клієнтів на біржовиків.</a:t>
            </a:r>
          </a:p>
          <a:p>
            <a:pPr marL="0" indent="0">
              <a:buNone/>
            </a:pPr>
            <a:r>
              <a:rPr lang="uk-UA" i="1" dirty="0"/>
              <a:t>Офіс генерального радника </a:t>
            </a:r>
            <a:r>
              <a:rPr lang="uk-UA" dirty="0"/>
              <a:t>є головним юридичним радником Комісії, займається експертизою нормативної, законодавчої та адміністративної інформації, дає трактування біржового законодавства. Представляє Комісію перед судом присяжних.</a:t>
            </a:r>
          </a:p>
          <a:p>
            <a:pPr marL="0" indent="0">
              <a:buNone/>
            </a:pPr>
            <a:r>
              <a:rPr lang="uk-UA" i="1" dirty="0"/>
              <a:t>Відділ з порушень </a:t>
            </a:r>
            <a:r>
              <a:rPr lang="uk-UA" dirty="0"/>
              <a:t>проводить розслідування та приймає рішення щодо покарання в адміністративному порядку або через судові інстанції. </a:t>
            </a:r>
          </a:p>
          <a:p>
            <a:pPr marL="0" indent="0">
              <a:buNone/>
            </a:pPr>
            <a:r>
              <a:rPr lang="uk-UA" i="1" dirty="0"/>
              <a:t>Відділ економічного аналізу </a:t>
            </a:r>
            <a:r>
              <a:rPr lang="uk-UA" dirty="0"/>
              <a:t>здійснює моніторинг ф’ючерсних ринків, аналізує позиції потужних </a:t>
            </a:r>
            <a:r>
              <a:rPr lang="uk-UA" dirty="0" err="1"/>
              <a:t>трейдерів</a:t>
            </a:r>
            <a:r>
              <a:rPr lang="uk-UA" dirty="0"/>
              <a:t>, звіти про їх активність. Спостерігає за процесом ціноутворення ф’ючерсних цін. Займається роз’яснювальною роботою, виробленням програм навчання, публікацією статей та аналітичних матеріалів.</a:t>
            </a:r>
          </a:p>
          <a:p>
            <a:pPr marL="0" indent="0">
              <a:buNone/>
            </a:pPr>
            <a:r>
              <a:rPr lang="uk-UA" i="1" dirty="0"/>
              <a:t>Відділ торгівлі та ринків </a:t>
            </a:r>
            <a:r>
              <a:rPr lang="uk-UA" dirty="0"/>
              <a:t>переглядає правила біржової торгівлі, реєструє нові ф’ючерсні та опціонні контракти та нові ф’ючерсні біржі</a:t>
            </a:r>
            <a:r>
              <a:rPr lang="uk-UA" dirty="0" smtClean="0"/>
              <a:t>.</a:t>
            </a:r>
            <a:endParaRPr lang="uk-UA" dirty="0"/>
          </a:p>
        </p:txBody>
      </p:sp>
    </p:spTree>
    <p:extLst>
      <p:ext uri="{BB962C8B-B14F-4D97-AF65-F5344CB8AC3E}">
        <p14:creationId xmlns:p14="http://schemas.microsoft.com/office/powerpoint/2010/main" val="22997716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79512" y="260648"/>
            <a:ext cx="8784975" cy="6480720"/>
          </a:xfrm>
        </p:spPr>
        <p:txBody>
          <a:bodyPr>
            <a:normAutofit fontScale="92500" lnSpcReduction="10000"/>
          </a:bodyPr>
          <a:lstStyle/>
          <a:p>
            <a:r>
              <a:rPr lang="uk-UA" dirty="0"/>
              <a:t>У Великобританії на відміну від Європи, основними принципами діяльності бірж були самоуправління та самоконтроль. Кожна біржа мала свої правила регулювання. Неодноразові спроби встановити державний контроль чи запровадити регульовану біржову торгівлю впродовж значного періоду були безуспішними.</a:t>
            </a:r>
          </a:p>
          <a:p>
            <a:r>
              <a:rPr lang="uk-UA" dirty="0"/>
              <a:t>До кризи 1987 р. в Англії держава практично не втручалася у діяльність товарних бірж. Функції спостереження за їх діяльністю виконував Банк Англії, який міг за певних обставин рекомендувати конкретній біржі вжити відповідних заходів для нормалізації стану, наприклад, підвищити розмір депозиту або обмежити торгівлю ліквідацією ф’ючерсних позицій.</a:t>
            </a:r>
          </a:p>
          <a:p>
            <a:r>
              <a:rPr lang="uk-UA" dirty="0"/>
              <a:t>У 1986 р. у цій країні після прийняття спеціального законодавчого акту (</a:t>
            </a:r>
            <a:r>
              <a:rPr lang="uk-UA" dirty="0" err="1"/>
              <a:t>Financial</a:t>
            </a:r>
            <a:r>
              <a:rPr lang="uk-UA" dirty="0"/>
              <a:t> </a:t>
            </a:r>
            <a:r>
              <a:rPr lang="uk-UA" dirty="0" err="1"/>
              <a:t>Services</a:t>
            </a:r>
            <a:r>
              <a:rPr lang="uk-UA" dirty="0"/>
              <a:t> </a:t>
            </a:r>
            <a:r>
              <a:rPr lang="uk-UA" dirty="0" err="1"/>
              <a:t>Act</a:t>
            </a:r>
            <a:r>
              <a:rPr lang="uk-UA" dirty="0"/>
              <a:t>) було створено </a:t>
            </a:r>
            <a:r>
              <a:rPr lang="uk-UA" i="1" dirty="0"/>
              <a:t>Раду з цінних паперів та інвестицій (</a:t>
            </a:r>
            <a:r>
              <a:rPr lang="uk-UA" i="1" dirty="0" err="1"/>
              <a:t>Securities</a:t>
            </a:r>
            <a:r>
              <a:rPr lang="uk-UA" i="1" dirty="0"/>
              <a:t> </a:t>
            </a:r>
            <a:r>
              <a:rPr lang="uk-UA" i="1" dirty="0" err="1"/>
              <a:t>and</a:t>
            </a:r>
            <a:r>
              <a:rPr lang="uk-UA" i="1" dirty="0"/>
              <a:t> </a:t>
            </a:r>
            <a:r>
              <a:rPr lang="uk-UA" i="1" dirty="0" err="1"/>
              <a:t>Investment</a:t>
            </a:r>
            <a:r>
              <a:rPr lang="uk-UA" i="1" dirty="0"/>
              <a:t> </a:t>
            </a:r>
            <a:r>
              <a:rPr lang="uk-UA" i="1" dirty="0" err="1"/>
              <a:t>Board</a:t>
            </a:r>
            <a:r>
              <a:rPr lang="uk-UA" i="1" dirty="0"/>
              <a:t>) </a:t>
            </a:r>
            <a:r>
              <a:rPr lang="uk-UA" dirty="0"/>
              <a:t>і </a:t>
            </a:r>
            <a:r>
              <a:rPr lang="uk-UA" i="1" dirty="0"/>
              <a:t>Управління з цінних паперів та ф’ючерсів (</a:t>
            </a:r>
            <a:r>
              <a:rPr lang="uk-UA" i="1" dirty="0" err="1"/>
              <a:t>Securities</a:t>
            </a:r>
            <a:r>
              <a:rPr lang="uk-UA" i="1" dirty="0"/>
              <a:t> </a:t>
            </a:r>
            <a:r>
              <a:rPr lang="uk-UA" i="1" dirty="0" err="1"/>
              <a:t>and</a:t>
            </a:r>
            <a:r>
              <a:rPr lang="uk-UA" i="1" dirty="0"/>
              <a:t> </a:t>
            </a:r>
            <a:r>
              <a:rPr lang="uk-UA" i="1" dirty="0" err="1"/>
              <a:t>Futures</a:t>
            </a:r>
            <a:r>
              <a:rPr lang="uk-UA" i="1" dirty="0"/>
              <a:t> </a:t>
            </a:r>
            <a:r>
              <a:rPr lang="uk-UA" i="1" dirty="0" err="1"/>
              <a:t>Authority</a:t>
            </a:r>
            <a:r>
              <a:rPr lang="uk-UA" i="1" dirty="0"/>
              <a:t>)</a:t>
            </a:r>
            <a:r>
              <a:rPr lang="uk-UA" dirty="0"/>
              <a:t>, завданням яких стало постійне спостереження за товарними і фондовими біржами. Головною метою існування цього контрольного державного органу стало забезпечення захисту інтересів інвесторів, вироблення єдиних стандартів біржової торгівлі, заохочення торгівлі як традиційної, так і електронної, без торговельних сесій. Саме до таких торгів перейшла Лондонська фондова біржа (LSE) в кінці 2000 р. Була вироблена система обміну ф’ючерсних угод за часом їх укладення.</a:t>
            </a:r>
          </a:p>
          <a:p>
            <a:r>
              <a:rPr lang="uk-UA" dirty="0"/>
              <a:t>Сучасне біржове законодавство дозволило створення саморегулювальних організацій, що й сприяло утворенню Асоціації ф’ючерсних брокерів та дилерів. Правила цієї організації стосуються порядку ведення операцій, процедури збирання та переказу депозитів, встановлення фінансових вимог до учасників ринку.</a:t>
            </a:r>
          </a:p>
        </p:txBody>
      </p:sp>
    </p:spTree>
    <p:extLst>
      <p:ext uri="{BB962C8B-B14F-4D97-AF65-F5344CB8AC3E}">
        <p14:creationId xmlns:p14="http://schemas.microsoft.com/office/powerpoint/2010/main" val="21519613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79512" y="260648"/>
            <a:ext cx="8784975" cy="6480720"/>
          </a:xfrm>
        </p:spPr>
        <p:txBody>
          <a:bodyPr>
            <a:normAutofit fontScale="92500"/>
          </a:bodyPr>
          <a:lstStyle/>
          <a:p>
            <a:r>
              <a:rPr lang="uk-UA" dirty="0"/>
              <a:t>Більш жорстким стало останнім часом регулювання ф’ючерсних ринків у </a:t>
            </a:r>
            <a:r>
              <a:rPr lang="uk-UA" b="1" dirty="0"/>
              <a:t>Франції</a:t>
            </a:r>
            <a:r>
              <a:rPr lang="uk-UA" dirty="0"/>
              <a:t>. Чинна там </a:t>
            </a:r>
            <a:r>
              <a:rPr lang="uk-UA" i="1" dirty="0"/>
              <a:t>Комісія з ф’ючерсних товарних бірж </a:t>
            </a:r>
            <a:r>
              <a:rPr lang="uk-UA" dirty="0"/>
              <a:t>зобов’язала біржі та їх членів надавати клієнтам більшу за обсягом інформацію про ринки та рух цін. Підвищено розмір мінімального капіталу зареєстрованих членів бірж до 500 тис. євро.</a:t>
            </a:r>
          </a:p>
          <a:p>
            <a:r>
              <a:rPr lang="uk-UA" dirty="0"/>
              <a:t>У </a:t>
            </a:r>
            <a:r>
              <a:rPr lang="uk-UA" b="1" dirty="0"/>
              <a:t>Німеччині </a:t>
            </a:r>
            <a:r>
              <a:rPr lang="uk-UA" dirty="0"/>
              <a:t>ф’ючерсна торгівля базується на Торговельному Кодексі й Законі “Про біржі та біржові угоди”, прийнятому у новій редакції в 1989 р. Укладання строкових угод стало можливим лише у 1990 р., коли була відкрита Німецька строкова біржа. До того часу, ще від кризи 1931 р., укладання строкових контрактів було заборонено. І лише останнє десятиліття ХХ-го ст. стало переломним для німецької ф’ючерсної торгівлі. Саме Німецька ф’ючерсна біржа, об’єднавшись з швейцарською та бельгійською, створила EUREX – найбільший сучасний ф’ючерсний майданчик світу.</a:t>
            </a:r>
          </a:p>
          <a:p>
            <a:r>
              <a:rPr lang="uk-UA" dirty="0"/>
              <a:t>У </a:t>
            </a:r>
            <a:r>
              <a:rPr lang="uk-UA" b="1" dirty="0"/>
              <a:t>Швейцарії </a:t>
            </a:r>
            <a:r>
              <a:rPr lang="uk-UA" dirty="0"/>
              <a:t>біржове законодавство, яке виробляли кантони, об’єднувало риси двох моделей правового регулювання біржової торгівлі. Кантони Базеля та Женеви мали закони, характерні для континентального (німецького) права, тобто регулювалися єдиним законодавчим актом. Кантон Цюріх донедавна притримувався романського права, тобто мав кодифіковані акти в галузі громадянського, торговельного та судового права і особливий статус біржових маклерів. У 1995 р. прийнято Федеральний закон про біржі та фондову торгівлю, тобто обрано першу модель державного регулювання біржової торгівлі. Створена єдина електронна Швейцарська біржа. Наглядові функції передані </a:t>
            </a:r>
            <a:r>
              <a:rPr lang="uk-UA" i="1" dirty="0"/>
              <a:t>Об’єднаній банківській комісії.</a:t>
            </a:r>
            <a:endParaRPr lang="uk-UA" dirty="0"/>
          </a:p>
          <a:p>
            <a:endParaRPr lang="uk-UA" dirty="0"/>
          </a:p>
        </p:txBody>
      </p:sp>
    </p:spTree>
    <p:extLst>
      <p:ext uri="{BB962C8B-B14F-4D97-AF65-F5344CB8AC3E}">
        <p14:creationId xmlns:p14="http://schemas.microsoft.com/office/powerpoint/2010/main" val="39282969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79512" y="260648"/>
            <a:ext cx="8784975" cy="6480720"/>
          </a:xfrm>
        </p:spPr>
        <p:txBody>
          <a:bodyPr>
            <a:normAutofit/>
          </a:bodyPr>
          <a:lstStyle/>
          <a:p>
            <a:r>
              <a:rPr lang="uk-UA" dirty="0"/>
              <a:t>В </a:t>
            </a:r>
            <a:r>
              <a:rPr lang="uk-UA" b="1" dirty="0"/>
              <a:t>Японії </a:t>
            </a:r>
            <a:r>
              <a:rPr lang="uk-UA" dirty="0"/>
              <a:t>ф’ючерсні ринки створені досить давно і є фрагментарними структурами з високим рівнем держаного регулювання. Органами регулювання діяльності ф’ючерсних бірж виступають Міністерство фінансів, Міністерство зовнішньої торгівлі та промисловості, Міністерство сільського та лісового господарства та рибальства. Асоціації біржовиків мають досить вузькі повноваження. На японському ф’ючерсному ринку є окремі режими регулювання стосовно товарних та фінансових ф’ючерсів, оскільки контролюються різними відповідними міністерствами, які практично не мають конструктивних </a:t>
            </a:r>
            <a:r>
              <a:rPr lang="uk-UA" dirty="0" err="1"/>
              <a:t>зв’язків</a:t>
            </a:r>
            <a:r>
              <a:rPr lang="uk-UA" dirty="0"/>
              <a:t> між собою, тому будь-які узгодження тривають досить довго та мають політичний підтекст. Товарні ф’ючерсні ринки регулюються Законом про товарні біржі, ринок фінансових ф’ючерсів – Фінансовим кодексом Японії. На японських ф’ючерсних ринках практикується найвищий у світі рівень маржі (до 30% вартості контрактів), високими також є фіксовані розміри комісійних. 16 японських бірж поки що продовжують залишатися “провінційними” та периферійними ринками світової ф’ючерсної торгівлі.</a:t>
            </a:r>
          </a:p>
          <a:p>
            <a:r>
              <a:rPr lang="uk-UA" dirty="0"/>
              <a:t>У </a:t>
            </a:r>
            <a:r>
              <a:rPr lang="uk-UA" b="1" dirty="0"/>
              <a:t>Сінгапурі </a:t>
            </a:r>
            <a:r>
              <a:rPr lang="uk-UA" dirty="0"/>
              <a:t>ф’ючерсна біржова торгівля регулюється Міністерством фінансів. Всі її учасники повинні мати ліцензію. Торгівля без ліцензії є досить небезпечною, оскільки порушники можуть отримати штраф від 30 тисяч сінгапурських доларів або тюремне ув’язнення до 3 років. </a:t>
            </a:r>
            <a:r>
              <a:rPr lang="uk-UA"/>
              <a:t>Значними є покарання й за порушення правил торгівлі.</a:t>
            </a:r>
          </a:p>
          <a:p>
            <a:endParaRPr lang="uk-UA" dirty="0"/>
          </a:p>
        </p:txBody>
      </p:sp>
    </p:spTree>
    <p:extLst>
      <p:ext uri="{BB962C8B-B14F-4D97-AF65-F5344CB8AC3E}">
        <p14:creationId xmlns:p14="http://schemas.microsoft.com/office/powerpoint/2010/main" val="190896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План</a:t>
            </a:r>
            <a:endParaRPr lang="en-US" dirty="0"/>
          </a:p>
        </p:txBody>
      </p:sp>
      <p:sp>
        <p:nvSpPr>
          <p:cNvPr id="3" name="Содержимое 2"/>
          <p:cNvSpPr>
            <a:spLocks noGrp="1"/>
          </p:cNvSpPr>
          <p:nvPr>
            <p:ph idx="1"/>
          </p:nvPr>
        </p:nvSpPr>
        <p:spPr/>
        <p:txBody>
          <a:bodyPr>
            <a:normAutofit/>
          </a:bodyPr>
          <a:lstStyle/>
          <a:p>
            <a:r>
              <a:rPr lang="uk-UA" i="1" dirty="0" smtClean="0"/>
              <a:t>1</a:t>
            </a:r>
            <a:r>
              <a:rPr lang="uk-UA" i="1" dirty="0"/>
              <a:t>. Поняття й необхідність регулювання біржової діяльності</a:t>
            </a:r>
            <a:endParaRPr lang="uk-UA" dirty="0"/>
          </a:p>
          <a:p>
            <a:r>
              <a:rPr lang="uk-UA" i="1" dirty="0" smtClean="0"/>
              <a:t>2</a:t>
            </a:r>
            <a:r>
              <a:rPr lang="uk-UA" i="1" dirty="0"/>
              <a:t>. Регулювання біржової діяльності в Україні</a:t>
            </a:r>
            <a:endParaRPr lang="uk-UA" dirty="0"/>
          </a:p>
          <a:p>
            <a:r>
              <a:rPr lang="uk-UA" i="1" dirty="0" smtClean="0"/>
              <a:t>3</a:t>
            </a:r>
            <a:r>
              <a:rPr lang="uk-UA" i="1" dirty="0"/>
              <a:t>. Особливості біржового регулювання в зарубіжних країнах</a:t>
            </a:r>
            <a:endParaRPr lang="uk-UA" dirty="0"/>
          </a:p>
          <a:p>
            <a:pPr marL="0" indent="0">
              <a:buNone/>
            </a:pPr>
            <a:endParaRPr lang="ru-RU" b="1" i="1" dirty="0">
              <a:latin typeface="Times New Roman" pitchFamily="18" charset="0"/>
              <a:cs typeface="Times New Roman" pitchFamily="18"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3">
                                            <p:txEl>
                                              <p:pRg st="0" end="0"/>
                                            </p:txEl>
                                          </p:spTgt>
                                        </p:tgtEl>
                                      </p:cBhvr>
                                    </p:animEffect>
                                  </p:childTnLst>
                                </p:cTn>
                              </p:par>
                            </p:childTnLst>
                          </p:cTn>
                        </p:par>
                        <p:par>
                          <p:cTn id="10" fill="hold">
                            <p:stCondLst>
                              <p:cond delay="1000"/>
                            </p:stCondLst>
                            <p:childTnLst>
                              <p:par>
                                <p:cTn id="11" presetID="53" presetClass="entr" presetSubtype="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5" dur="1000"/>
                                        <p:tgtEl>
                                          <p:spTgt spid="3">
                                            <p:txEl>
                                              <p:pRg st="1" end="1"/>
                                            </p:txEl>
                                          </p:spTgt>
                                        </p:tgtEl>
                                      </p:cBhvr>
                                    </p:animEffect>
                                  </p:childTnLst>
                                </p:cTn>
                              </p:par>
                            </p:childTnLst>
                          </p:cTn>
                        </p:par>
                        <p:par>
                          <p:cTn id="16" fill="hold">
                            <p:stCondLst>
                              <p:cond delay="2000"/>
                            </p:stCondLst>
                            <p:childTnLst>
                              <p:par>
                                <p:cTn id="17" presetID="53" presetClass="entr" presetSubtype="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404664"/>
            <a:ext cx="8686800" cy="465620"/>
          </a:xfrm>
        </p:spPr>
        <p:txBody>
          <a:bodyPr>
            <a:normAutofit fontScale="90000"/>
          </a:bodyPr>
          <a:lstStyle/>
          <a:p>
            <a:r>
              <a:rPr lang="uk-UA" sz="2400" i="1" dirty="0"/>
              <a:t>1. Поняття й необхідність регулювання біржової діяльності</a:t>
            </a:r>
            <a:endParaRPr lang="uk-UA" sz="2400" dirty="0"/>
          </a:p>
        </p:txBody>
      </p:sp>
      <p:sp>
        <p:nvSpPr>
          <p:cNvPr id="3" name="Содержимое 2"/>
          <p:cNvSpPr>
            <a:spLocks noGrp="1"/>
          </p:cNvSpPr>
          <p:nvPr>
            <p:ph idx="1"/>
          </p:nvPr>
        </p:nvSpPr>
        <p:spPr>
          <a:xfrm>
            <a:off x="251520" y="980728"/>
            <a:ext cx="8686800" cy="5688632"/>
          </a:xfrm>
        </p:spPr>
        <p:txBody>
          <a:bodyPr>
            <a:noAutofit/>
          </a:bodyPr>
          <a:lstStyle/>
          <a:p>
            <a:pPr>
              <a:buNone/>
            </a:pPr>
            <a:r>
              <a:rPr lang="uk-UA" sz="1400" b="1" dirty="0" smtClean="0"/>
              <a:t>			</a:t>
            </a:r>
            <a:r>
              <a:rPr lang="uk-UA" sz="1400" b="1" dirty="0" smtClean="0">
                <a:latin typeface="Constantia" pitchFamily="18" charset="0"/>
              </a:rPr>
              <a:t>                                 </a:t>
            </a:r>
          </a:p>
          <a:p>
            <a:r>
              <a:rPr lang="ru-RU" sz="1400" b="1" dirty="0" smtClean="0">
                <a:latin typeface="Times New Roman" pitchFamily="18" charset="0"/>
                <a:cs typeface="Times New Roman" pitchFamily="18" charset="0"/>
              </a:rPr>
              <a:t>	</a:t>
            </a:r>
            <a:r>
              <a:rPr lang="uk-UA" b="1" dirty="0"/>
              <a:t>Регулювання біржової діяльності </a:t>
            </a:r>
            <a:r>
              <a:rPr lang="uk-UA" dirty="0"/>
              <a:t>– сукупність конкретних способів і прийомів по певному впорядкуванню роботи бірж і укладання біржових угод на основі встановлених правил і вимог.</a:t>
            </a:r>
          </a:p>
          <a:p>
            <a:r>
              <a:rPr lang="uk-UA" b="1" dirty="0"/>
              <a:t>Метою регулювання</a:t>
            </a:r>
            <a:r>
              <a:rPr lang="uk-UA" dirty="0"/>
              <a:t> біржової діяльності є забезпечення стабільності, збалансованості й ефективності біржового ринку.</a:t>
            </a:r>
          </a:p>
          <a:p>
            <a:r>
              <a:rPr lang="uk-UA" b="1" dirty="0"/>
              <a:t>Основним завданням</a:t>
            </a:r>
            <a:r>
              <a:rPr lang="uk-UA" dirty="0"/>
              <a:t> регулювання біржової діяльності є запобігання маніпулюванню цінами, захист інтересів дрібних фірм і спекулянтів.</a:t>
            </a:r>
          </a:p>
          <a:p>
            <a:r>
              <a:rPr lang="uk-UA" dirty="0"/>
              <a:t>Механізм біржового регулювання включає правове, нормативне й інформаційне забезпечення.</a:t>
            </a:r>
          </a:p>
          <a:p>
            <a:r>
              <a:rPr lang="uk-UA" b="1" dirty="0"/>
              <a:t>Правове забезпечення </a:t>
            </a:r>
            <a:r>
              <a:rPr lang="uk-UA" dirty="0"/>
              <a:t>– законодавчі акти, постанови, укази та інші правові документи органів управління.</a:t>
            </a:r>
          </a:p>
          <a:p>
            <a:r>
              <a:rPr lang="uk-UA" b="1" dirty="0"/>
              <a:t>Нормативне забезпечення</a:t>
            </a:r>
            <a:r>
              <a:rPr lang="uk-UA" dirty="0"/>
              <a:t> включає інструкції, нормативи, норми, методичні вказівки й роз’яснення, а також правила, які затверджуються з організаціями - професійними учасниками біржового ринку.</a:t>
            </a:r>
          </a:p>
          <a:p>
            <a:r>
              <a:rPr lang="uk-UA" b="1" dirty="0"/>
              <a:t>Інформаційне забезпечення</a:t>
            </a:r>
            <a:r>
              <a:rPr lang="uk-UA" dirty="0"/>
              <a:t> – різна економічна, комерційна, фінансова та інша інформація.</a:t>
            </a:r>
          </a:p>
          <a:p>
            <a:pPr>
              <a:buNone/>
            </a:pPr>
            <a:endParaRPr lang="uk-UA" sz="1400" dirty="0" smtClean="0">
              <a:latin typeface="Times New Roman" pitchFamily="18" charset="0"/>
              <a:cs typeface="Times New Roman" pitchFamily="18" charset="0"/>
            </a:endParaRPr>
          </a:p>
          <a:p>
            <a:pPr>
              <a:buNone/>
            </a:pPr>
            <a:r>
              <a:rPr lang="uk-UA" sz="1400" dirty="0">
                <a:latin typeface="Constantia" pitchFamily="18" charset="0"/>
              </a:rPr>
              <a:t> </a:t>
            </a:r>
            <a:endParaRPr lang="uk-UA" sz="1400" dirty="0" smtClean="0">
              <a:latin typeface="Constantia" pitchFamily="18" charset="0"/>
            </a:endParaRPr>
          </a:p>
          <a:p>
            <a:pPr>
              <a:buNone/>
            </a:pPr>
            <a:r>
              <a:rPr lang="ru-RU" sz="1400" dirty="0">
                <a:latin typeface="Constantia" pitchFamily="18" charset="0"/>
              </a:rPr>
              <a:t> </a:t>
            </a:r>
            <a:r>
              <a:rPr lang="ru-RU" sz="1400" dirty="0" smtClean="0">
                <a:latin typeface="Constantia" pitchFamily="18" charset="0"/>
              </a:rPr>
              <a:t>        </a:t>
            </a:r>
            <a:endParaRPr lang="en-US" sz="1400" dirty="0">
              <a:latin typeface="Constantia" pitchFamily="18" charset="0"/>
            </a:endParaRPr>
          </a:p>
        </p:txBody>
      </p:sp>
    </p:spTree>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581786" y="188640"/>
            <a:ext cx="8022662" cy="6264697"/>
          </a:xfrm>
        </p:spPr>
        <p:txBody>
          <a:bodyPr>
            <a:normAutofit lnSpcReduction="10000"/>
          </a:bodyPr>
          <a:lstStyle/>
          <a:p>
            <a:endParaRPr lang="uk-UA" dirty="0" smtClean="0"/>
          </a:p>
          <a:p>
            <a:pPr marL="0" indent="0">
              <a:buNone/>
            </a:pPr>
            <a:r>
              <a:rPr lang="uk-UA" dirty="0" smtClean="0"/>
              <a:t>Біржа </a:t>
            </a:r>
            <a:r>
              <a:rPr lang="uk-UA" dirty="0"/>
              <a:t>має зовнішнє і внутрішнє регулювання. </a:t>
            </a:r>
            <a:endParaRPr lang="uk-UA" dirty="0" smtClean="0"/>
          </a:p>
          <a:p>
            <a:pPr marL="0" indent="0">
              <a:buNone/>
            </a:pPr>
            <a:r>
              <a:rPr lang="uk-UA" i="1" dirty="0" smtClean="0"/>
              <a:t>Внутрішнє </a:t>
            </a:r>
            <a:r>
              <a:rPr lang="uk-UA" i="1" dirty="0"/>
              <a:t>регулювання</a:t>
            </a:r>
            <a:r>
              <a:rPr lang="uk-UA" dirty="0"/>
              <a:t> - це підпорядкованість її діяльності власним нормативним документам: Статуту, Правилам та іншим внутрішнім нормативним документам, що визначають діяльність даної біржі в цілому, її підрозділів і працівників. </a:t>
            </a:r>
            <a:endParaRPr lang="uk-UA" dirty="0" smtClean="0"/>
          </a:p>
          <a:p>
            <a:pPr marL="0" indent="0">
              <a:buNone/>
            </a:pPr>
            <a:r>
              <a:rPr lang="uk-UA" i="1" dirty="0" smtClean="0"/>
              <a:t>Зовнішнє </a:t>
            </a:r>
            <a:r>
              <a:rPr lang="uk-UA" i="1" dirty="0"/>
              <a:t>регулювання</a:t>
            </a:r>
            <a:r>
              <a:rPr lang="uk-UA" dirty="0"/>
              <a:t> - це підпорядкованість діяльності біржі нормативним актам держави, інших організацій, міжнародним угодам. З цих позицій розрізняють:</a:t>
            </a:r>
          </a:p>
          <a:p>
            <a:pPr lvl="0"/>
            <a:r>
              <a:rPr lang="uk-UA" dirty="0"/>
              <a:t>державне регулювання біржової діяльності, що здійснюється державними органами, в компетенцію яких входить виконання тих або інших функцій регулювання;</a:t>
            </a:r>
          </a:p>
          <a:p>
            <a:pPr lvl="0"/>
            <a:r>
              <a:rPr lang="uk-UA" dirty="0"/>
              <a:t>саморегулювання ринку, регулювання з боку професійних учасників ринку.</a:t>
            </a:r>
          </a:p>
          <a:p>
            <a:pPr marL="0" indent="0">
              <a:buNone/>
            </a:pPr>
            <a:r>
              <a:rPr lang="uk-UA" b="1" dirty="0"/>
              <a:t>Державне регулювання включає</a:t>
            </a:r>
            <a:r>
              <a:rPr lang="uk-UA" dirty="0"/>
              <a:t>:</a:t>
            </a:r>
          </a:p>
          <a:p>
            <a:pPr lvl="0"/>
            <a:r>
              <a:rPr lang="uk-UA" dirty="0"/>
              <a:t>розробку й реалізацію спеціальних нормативно - правових актів;</a:t>
            </a:r>
          </a:p>
          <a:p>
            <a:pPr lvl="0"/>
            <a:r>
              <a:rPr lang="uk-UA" dirty="0"/>
              <a:t>створення стандартів, тобто набору обов'язкових вимог до учасників біржового ринку;</a:t>
            </a:r>
          </a:p>
          <a:p>
            <a:pPr lvl="0"/>
            <a:r>
              <a:rPr lang="uk-UA" dirty="0"/>
              <a:t>регламентацію основних процедур і державний контроль за дотриманням чинного законодавства з боку учасників ринку.</a:t>
            </a:r>
          </a:p>
          <a:p>
            <a:pPr marL="0" indent="0">
              <a:buNone/>
            </a:pPr>
            <a:endParaRPr lang="uk-UA" dirty="0"/>
          </a:p>
        </p:txBody>
      </p:sp>
      <p:grpSp>
        <p:nvGrpSpPr>
          <p:cNvPr id="16" name="Групувати 15"/>
          <p:cNvGrpSpPr>
            <a:grpSpLocks/>
          </p:cNvGrpSpPr>
          <p:nvPr/>
        </p:nvGrpSpPr>
        <p:grpSpPr bwMode="auto">
          <a:xfrm>
            <a:off x="1573022" y="11161174"/>
            <a:ext cx="4771390" cy="1533525"/>
            <a:chOff x="2002" y="3114"/>
            <a:chExt cx="8204" cy="2331"/>
          </a:xfrm>
        </p:grpSpPr>
        <p:sp>
          <p:nvSpPr>
            <p:cNvPr id="17" name="Rectangle 3"/>
            <p:cNvSpPr>
              <a:spLocks noChangeArrowheads="1"/>
            </p:cNvSpPr>
            <p:nvPr/>
          </p:nvSpPr>
          <p:spPr bwMode="auto">
            <a:xfrm>
              <a:off x="3861" y="3114"/>
              <a:ext cx="4989" cy="452"/>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spcAft>
                  <a:spcPts val="0"/>
                </a:spcAft>
              </a:pPr>
              <a:r>
                <a:rPr lang="uk-UA" sz="1100">
                  <a:effectLst/>
                  <a:latin typeface="Times New Roman" panose="02020603050405020304" pitchFamily="18" charset="0"/>
                  <a:ea typeface="Times New Roman" panose="02020603050405020304" pitchFamily="18" charset="0"/>
                  <a:cs typeface="Times New Roman" panose="02020603050405020304" pitchFamily="18" charset="0"/>
                </a:rPr>
                <a:t>Оптова торгівля</a:t>
              </a:r>
              <a:endParaRPr lang="uk-UA" sz="12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8" name="Rectangle 4"/>
            <p:cNvSpPr>
              <a:spLocks noChangeArrowheads="1"/>
            </p:cNvSpPr>
            <p:nvPr/>
          </p:nvSpPr>
          <p:spPr bwMode="auto">
            <a:xfrm>
              <a:off x="4982" y="4051"/>
              <a:ext cx="2160" cy="1394"/>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spcAft>
                  <a:spcPts val="0"/>
                </a:spcAft>
              </a:pPr>
              <a:r>
                <a:rPr lang="uk-UA" sz="1100">
                  <a:effectLst/>
                  <a:latin typeface="Times New Roman" panose="02020603050405020304" pitchFamily="18" charset="0"/>
                  <a:ea typeface="Times New Roman" panose="02020603050405020304" pitchFamily="18" charset="0"/>
                </a:rPr>
                <a:t>Організована незалежними оптовими торговельними компаніями</a:t>
              </a:r>
              <a:endParaRPr lang="uk-UA" sz="1200">
                <a:effectLst/>
                <a:latin typeface="Times New Roman" panose="02020603050405020304" pitchFamily="18" charset="0"/>
                <a:ea typeface="Times New Roman" panose="02020603050405020304" pitchFamily="18" charset="0"/>
              </a:endParaRPr>
            </a:p>
          </p:txBody>
        </p:sp>
        <p:sp>
          <p:nvSpPr>
            <p:cNvPr id="19" name="Rectangle 5"/>
            <p:cNvSpPr>
              <a:spLocks noChangeArrowheads="1"/>
            </p:cNvSpPr>
            <p:nvPr/>
          </p:nvSpPr>
          <p:spPr bwMode="auto">
            <a:xfrm>
              <a:off x="2002" y="4135"/>
              <a:ext cx="2160" cy="131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spcAft>
                  <a:spcPts val="0"/>
                </a:spcAft>
              </a:pPr>
              <a:r>
                <a:rPr lang="uk-UA"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uk-UA" sz="1200">
                <a:effectLst/>
                <a:latin typeface="Arial" panose="020B0604020202020204" pitchFamily="34" charset="0"/>
                <a:ea typeface="Times New Roman" panose="02020603050405020304" pitchFamily="18" charset="0"/>
                <a:cs typeface="Times New Roman" panose="02020603050405020304" pitchFamily="18" charset="0"/>
              </a:endParaRPr>
            </a:p>
            <a:p>
              <a:pPr algn="ctr">
                <a:spcAft>
                  <a:spcPts val="0"/>
                </a:spcAft>
              </a:pPr>
              <a:r>
                <a:rPr lang="uk-UA" sz="1100">
                  <a:effectLst/>
                  <a:latin typeface="Times New Roman" panose="02020603050405020304" pitchFamily="18" charset="0"/>
                  <a:ea typeface="Times New Roman" panose="02020603050405020304" pitchFamily="18" charset="0"/>
                  <a:cs typeface="Times New Roman" panose="02020603050405020304" pitchFamily="18" charset="0"/>
                </a:rPr>
                <a:t>Організована виробником</a:t>
              </a:r>
              <a:endParaRPr lang="uk-UA" sz="12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0" name="Rectangle 6"/>
            <p:cNvSpPr>
              <a:spLocks noChangeArrowheads="1"/>
            </p:cNvSpPr>
            <p:nvPr/>
          </p:nvSpPr>
          <p:spPr bwMode="auto">
            <a:xfrm>
              <a:off x="8046" y="4051"/>
              <a:ext cx="2160" cy="1364"/>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342900" lvl="0" indent="-342900">
                <a:spcAft>
                  <a:spcPts val="0"/>
                </a:spcAft>
                <a:buFont typeface="+mj-lt"/>
                <a:buAutoNum type="arabicPeriod"/>
              </a:pPr>
              <a:r>
                <a:rPr lang="uk-UA" sz="1100">
                  <a:effectLst/>
                  <a:latin typeface="Times New Roman" panose="02020603050405020304" pitchFamily="18" charset="0"/>
                  <a:ea typeface="Times New Roman" panose="02020603050405020304" pitchFamily="18" charset="0"/>
                </a:rPr>
                <a:t>Біржі</a:t>
              </a:r>
              <a:endParaRPr lang="uk-UA" sz="1200">
                <a:effectLst/>
                <a:latin typeface="Times New Roman" panose="02020603050405020304" pitchFamily="18" charset="0"/>
                <a:ea typeface="Times New Roman" panose="02020603050405020304" pitchFamily="18" charset="0"/>
              </a:endParaRPr>
            </a:p>
            <a:p>
              <a:pPr marL="342900" lvl="0" indent="-342900">
                <a:spcAft>
                  <a:spcPts val="0"/>
                </a:spcAft>
                <a:buFont typeface="+mj-lt"/>
                <a:buAutoNum type="arabicPeriod"/>
              </a:pPr>
              <a:r>
                <a:rPr lang="uk-UA" sz="1100">
                  <a:effectLst/>
                  <a:latin typeface="Times New Roman" panose="02020603050405020304" pitchFamily="18" charset="0"/>
                  <a:ea typeface="Times New Roman" panose="02020603050405020304" pitchFamily="18" charset="0"/>
                </a:rPr>
                <a:t>Аукціони</a:t>
              </a:r>
              <a:endParaRPr lang="uk-UA" sz="1200">
                <a:effectLst/>
                <a:latin typeface="Times New Roman" panose="02020603050405020304" pitchFamily="18" charset="0"/>
                <a:ea typeface="Times New Roman" panose="02020603050405020304" pitchFamily="18" charset="0"/>
              </a:endParaRPr>
            </a:p>
            <a:p>
              <a:pPr marL="342900" lvl="0" indent="-342900">
                <a:spcAft>
                  <a:spcPts val="0"/>
                </a:spcAft>
                <a:buFont typeface="+mj-lt"/>
                <a:buAutoNum type="arabicPeriod"/>
              </a:pPr>
              <a:r>
                <a:rPr lang="uk-UA" sz="1100">
                  <a:effectLst/>
                  <a:latin typeface="Times New Roman" panose="02020603050405020304" pitchFamily="18" charset="0"/>
                  <a:ea typeface="Times New Roman" panose="02020603050405020304" pitchFamily="18" charset="0"/>
                </a:rPr>
                <a:t>Ярмарки</a:t>
              </a:r>
              <a:endParaRPr lang="uk-UA" sz="1200">
                <a:effectLst/>
                <a:latin typeface="Times New Roman" panose="02020603050405020304" pitchFamily="18" charset="0"/>
                <a:ea typeface="Times New Roman" panose="02020603050405020304" pitchFamily="18" charset="0"/>
              </a:endParaRPr>
            </a:p>
            <a:p>
              <a:pPr marL="342900" lvl="0" indent="-342900">
                <a:spcAft>
                  <a:spcPts val="0"/>
                </a:spcAft>
                <a:buFont typeface="+mj-lt"/>
                <a:buAutoNum type="arabicPeriod"/>
              </a:pPr>
              <a:r>
                <a:rPr lang="uk-UA" sz="1100">
                  <a:effectLst/>
                  <a:latin typeface="Times New Roman" panose="02020603050405020304" pitchFamily="18" charset="0"/>
                  <a:ea typeface="Times New Roman" panose="02020603050405020304" pitchFamily="18" charset="0"/>
                </a:rPr>
                <a:t>Локальні ринки</a:t>
              </a:r>
              <a:endParaRPr lang="uk-UA" sz="1200">
                <a:effectLst/>
                <a:latin typeface="Times New Roman" panose="02020603050405020304" pitchFamily="18" charset="0"/>
                <a:ea typeface="Times New Roman" panose="02020603050405020304" pitchFamily="18" charset="0"/>
              </a:endParaRPr>
            </a:p>
          </p:txBody>
        </p:sp>
        <p:cxnSp>
          <p:nvCxnSpPr>
            <p:cNvPr id="21" name="Line 7"/>
            <p:cNvCxnSpPr>
              <a:cxnSpLocks noChangeShapeType="1"/>
            </p:cNvCxnSpPr>
            <p:nvPr/>
          </p:nvCxnSpPr>
          <p:spPr bwMode="auto">
            <a:xfrm>
              <a:off x="6054" y="3566"/>
              <a:ext cx="0" cy="569"/>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2" name="Line 8"/>
            <p:cNvCxnSpPr>
              <a:cxnSpLocks noChangeShapeType="1"/>
            </p:cNvCxnSpPr>
            <p:nvPr/>
          </p:nvCxnSpPr>
          <p:spPr bwMode="auto">
            <a:xfrm flipV="1">
              <a:off x="3308" y="3800"/>
              <a:ext cx="5542" cy="1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23" name="Line 9"/>
            <p:cNvCxnSpPr>
              <a:cxnSpLocks noChangeShapeType="1"/>
            </p:cNvCxnSpPr>
            <p:nvPr/>
          </p:nvCxnSpPr>
          <p:spPr bwMode="auto">
            <a:xfrm>
              <a:off x="3308" y="3800"/>
              <a:ext cx="0" cy="3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4" name="Line 10"/>
            <p:cNvCxnSpPr>
              <a:cxnSpLocks noChangeShapeType="1"/>
            </p:cNvCxnSpPr>
            <p:nvPr/>
          </p:nvCxnSpPr>
          <p:spPr bwMode="auto">
            <a:xfrm>
              <a:off x="8850" y="3800"/>
              <a:ext cx="0" cy="25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39336416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вмісту 1"/>
          <p:cNvSpPr>
            <a:spLocks noGrp="1"/>
          </p:cNvSpPr>
          <p:nvPr>
            <p:ph idx="1"/>
          </p:nvPr>
        </p:nvSpPr>
        <p:spPr>
          <a:xfrm>
            <a:off x="609598" y="188640"/>
            <a:ext cx="8210873" cy="6408712"/>
          </a:xfrm>
        </p:spPr>
        <p:txBody>
          <a:bodyPr>
            <a:normAutofit fontScale="92500" lnSpcReduction="10000"/>
          </a:bodyPr>
          <a:lstStyle/>
          <a:p>
            <a:r>
              <a:rPr lang="uk-UA" b="1" dirty="0"/>
              <a:t>Завдання державного регулювання:</a:t>
            </a:r>
          </a:p>
          <a:p>
            <a:pPr marL="0" lvl="0" indent="0">
              <a:buNone/>
            </a:pPr>
            <a:r>
              <a:rPr lang="uk-UA" dirty="0"/>
              <a:t>реалізація державної політики розвитку біржового ринку;</a:t>
            </a:r>
          </a:p>
          <a:p>
            <a:pPr marL="0" lvl="0" indent="0">
              <a:buNone/>
            </a:pPr>
            <a:r>
              <a:rPr lang="uk-UA" dirty="0"/>
              <a:t>забезпечення рівних прав і безпеки для професійних учасників і клієнтів;</a:t>
            </a:r>
          </a:p>
          <a:p>
            <a:pPr marL="0" lvl="0" indent="0">
              <a:buNone/>
            </a:pPr>
            <a:r>
              <a:rPr lang="uk-UA" dirty="0"/>
              <a:t>створення інформаційної системи про біржовий ринок і контроль за обов’язковим розкриттям інформації учасниками ринку.</a:t>
            </a:r>
          </a:p>
          <a:p>
            <a:r>
              <a:rPr lang="uk-UA" dirty="0"/>
              <a:t>Форми державного управління включають: </a:t>
            </a:r>
          </a:p>
          <a:p>
            <a:pPr marL="0" indent="0">
              <a:buNone/>
            </a:pPr>
            <a:r>
              <a:rPr lang="uk-UA" dirty="0"/>
              <a:t>а) пряме, або адміністративне управління:</a:t>
            </a:r>
          </a:p>
          <a:p>
            <a:pPr lvl="0"/>
            <a:r>
              <a:rPr lang="uk-UA" dirty="0"/>
              <a:t>створення єдиної правової бази функціонування бірж;</a:t>
            </a:r>
          </a:p>
          <a:p>
            <a:pPr lvl="0"/>
            <a:r>
              <a:rPr lang="uk-UA" dirty="0"/>
              <a:t>реєстрація учасників ринку;</a:t>
            </a:r>
          </a:p>
          <a:p>
            <a:pPr lvl="0"/>
            <a:r>
              <a:rPr lang="uk-UA" dirty="0"/>
              <a:t>ліцензування професійної діяльності на біржовому ринку;</a:t>
            </a:r>
          </a:p>
          <a:p>
            <a:pPr lvl="0"/>
            <a:r>
              <a:rPr lang="uk-UA" dirty="0"/>
              <a:t>забезпечення гласності й рівної інформованості всіх учасників ринку;</a:t>
            </a:r>
          </a:p>
          <a:p>
            <a:pPr lvl="0"/>
            <a:r>
              <a:rPr lang="uk-UA" dirty="0"/>
              <a:t>підтримання правопорядку на ринку;</a:t>
            </a:r>
          </a:p>
          <a:p>
            <a:pPr marL="0" indent="0">
              <a:buNone/>
            </a:pPr>
            <a:r>
              <a:rPr lang="uk-UA" dirty="0"/>
              <a:t>б) побічне, або економічне управління біржовим ринком ведеться державою через:</a:t>
            </a:r>
          </a:p>
          <a:p>
            <a:pPr lvl="0"/>
            <a:r>
              <a:rPr lang="uk-UA" dirty="0"/>
              <a:t>встановлення системи оподаткування біржової діяль­ності (ставки податків, пільги й звільнення від них);</a:t>
            </a:r>
          </a:p>
          <a:p>
            <a:pPr lvl="0"/>
            <a:r>
              <a:rPr lang="uk-UA" dirty="0"/>
              <a:t>грошову політику (процентні ставки, мінімальний розмір заробітної плати та ін.);</a:t>
            </a:r>
          </a:p>
          <a:p>
            <a:pPr lvl="0"/>
            <a:r>
              <a:rPr lang="uk-UA" dirty="0"/>
              <a:t>державні капітали (держбюджет, позабюджетні фонди та ін.).</a:t>
            </a:r>
          </a:p>
          <a:p>
            <a:endParaRPr lang="uk-UA" dirty="0"/>
          </a:p>
        </p:txBody>
      </p:sp>
    </p:spTree>
    <p:extLst>
      <p:ext uri="{BB962C8B-B14F-4D97-AF65-F5344CB8AC3E}">
        <p14:creationId xmlns:p14="http://schemas.microsoft.com/office/powerpoint/2010/main" val="1388634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09598" y="404664"/>
            <a:ext cx="8210873" cy="6336704"/>
          </a:xfrm>
        </p:spPr>
        <p:txBody>
          <a:bodyPr/>
          <a:lstStyle/>
          <a:p>
            <a:pPr marL="0" indent="0">
              <a:buNone/>
            </a:pPr>
            <a:r>
              <a:rPr lang="uk-UA" dirty="0"/>
              <a:t>Залежно від ступеня державного регулювання біржової діяльності розрізняють </a:t>
            </a:r>
            <a:r>
              <a:rPr lang="uk-UA" i="1" dirty="0"/>
              <a:t>три основні національні моделі</a:t>
            </a:r>
            <a:r>
              <a:rPr lang="uk-UA" dirty="0"/>
              <a:t>:</a:t>
            </a:r>
          </a:p>
          <a:p>
            <a:r>
              <a:rPr lang="uk-UA" i="1" dirty="0"/>
              <a:t>американська модель </a:t>
            </a:r>
            <a:r>
              <a:rPr lang="uk-UA" dirty="0"/>
              <a:t>– це </a:t>
            </a:r>
            <a:r>
              <a:rPr lang="uk-UA" dirty="0" err="1"/>
              <a:t>самоорганізоване</a:t>
            </a:r>
            <a:r>
              <a:rPr lang="uk-UA" dirty="0"/>
              <a:t> співтовариство професійних посередників з переважаючим </a:t>
            </a:r>
            <a:r>
              <a:rPr lang="uk-UA" dirty="0" err="1" smtClean="0"/>
              <a:t>внутрішньобіржовим</a:t>
            </a:r>
            <a:r>
              <a:rPr lang="uk-UA" dirty="0" smtClean="0"/>
              <a:t> </a:t>
            </a:r>
            <a:r>
              <a:rPr lang="uk-UA" dirty="0"/>
              <a:t>регулюванням. Відповідний державний орган – Комісія з товарної ф’ючерсної торгівлі – виконує спостережні та дорадчі функції, займається загальнонаціональною координацією біржових ринків та проводить юридичну експертизу біржової документації;</a:t>
            </a:r>
          </a:p>
          <a:p>
            <a:r>
              <a:rPr lang="uk-UA" i="1" dirty="0"/>
              <a:t>англійська модель </a:t>
            </a:r>
            <a:r>
              <a:rPr lang="uk-UA" dirty="0"/>
              <a:t>– це поєднання сильної ролі уряду з широким членством бірж та брокерів в неурядовій некомерційній організації – Управлінні з цінних паперів і ф’ючерсів;</a:t>
            </a:r>
          </a:p>
          <a:p>
            <a:r>
              <a:rPr lang="uk-UA" i="1" dirty="0"/>
              <a:t>французька модель </a:t>
            </a:r>
            <a:r>
              <a:rPr lang="uk-UA" dirty="0"/>
              <a:t>– контроль уряду за діяльністю бірж та організацією ринку.</a:t>
            </a:r>
          </a:p>
          <a:p>
            <a:pPr marL="0" indent="0">
              <a:buNone/>
            </a:pPr>
            <a:endParaRPr lang="ru-RU" dirty="0"/>
          </a:p>
        </p:txBody>
      </p:sp>
      <p:sp>
        <p:nvSpPr>
          <p:cNvPr id="4" name="Объект 2"/>
          <p:cNvSpPr txBox="1">
            <a:spLocks/>
          </p:cNvSpPr>
          <p:nvPr/>
        </p:nvSpPr>
        <p:spPr>
          <a:xfrm>
            <a:off x="595309" y="2420888"/>
            <a:ext cx="6347714" cy="432048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715372978"/>
      </p:ext>
    </p:extLst>
  </p:cSld>
  <p:clrMapOvr>
    <a:masterClrMapping/>
  </p:clrMapOvr>
  <p:transition>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2"/>
          <p:cNvSpPr txBox="1">
            <a:spLocks/>
          </p:cNvSpPr>
          <p:nvPr/>
        </p:nvSpPr>
        <p:spPr>
          <a:xfrm>
            <a:off x="576262" y="188640"/>
            <a:ext cx="8100193" cy="5976664"/>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uk-UA" dirty="0" smtClean="0"/>
              <a:t>Біржу як класичний інститут ринкової економіки слід розглядати в організаційному, економічному і юридичному аспектах її діяльності.</a:t>
            </a:r>
          </a:p>
          <a:p>
            <a:pPr marL="0" indent="0">
              <a:buFont typeface="Wingdings 3" charset="2"/>
              <a:buNone/>
            </a:pPr>
            <a:endParaRPr lang="uk-UA" dirty="0" smtClean="0"/>
          </a:p>
          <a:p>
            <a:r>
              <a:rPr lang="uk-UA" b="1" dirty="0" smtClean="0"/>
              <a:t>З організаційної точки зору</a:t>
            </a:r>
            <a:r>
              <a:rPr lang="uk-UA" dirty="0" smtClean="0"/>
              <a:t> – це спеціально обладнане «ринкове місце», що надається учасникам біржового торгу.</a:t>
            </a:r>
          </a:p>
          <a:p>
            <a:r>
              <a:rPr lang="uk-UA" b="1" dirty="0" smtClean="0"/>
              <a:t>З економічної точки зору</a:t>
            </a:r>
            <a:r>
              <a:rPr lang="uk-UA" dirty="0" smtClean="0"/>
              <a:t> – це організований у певному місці регулярно діючий за встановленими правилами оптовий ринок, на якому здійснюється торгівля цінними паперами, оптова торгівля товарами за зразками і стандартами і контрактами на їх поставку в майбутньому, а також валютою, дорогоцінними металами за цінами, які офіційно встановлені на основі попиту та пропозиції.</a:t>
            </a:r>
          </a:p>
          <a:p>
            <a:r>
              <a:rPr lang="uk-UA" b="1" dirty="0" smtClean="0"/>
              <a:t>У юридичному аспекті</a:t>
            </a:r>
            <a:r>
              <a:rPr lang="uk-UA" dirty="0" smtClean="0"/>
              <a:t> – це організація, що об’єднує фізичних і юридичних осіб, які володіють відокремленим майном і мають майнові й власні немайнові права й обов’язки.</a:t>
            </a:r>
          </a:p>
          <a:p>
            <a:endParaRPr lang="ru-RU" dirty="0"/>
          </a:p>
        </p:txBody>
      </p:sp>
    </p:spTree>
    <p:extLst>
      <p:ext uri="{BB962C8B-B14F-4D97-AF65-F5344CB8AC3E}">
        <p14:creationId xmlns:p14="http://schemas.microsoft.com/office/powerpoint/2010/main" val="3554103392"/>
      </p:ext>
    </p:extLst>
  </p:cSld>
  <p:clrMapOvr>
    <a:masterClrMapping/>
  </p:clrMapOvr>
  <p:transition>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188640"/>
            <a:ext cx="8282881" cy="659160"/>
          </a:xfrm>
        </p:spPr>
        <p:txBody>
          <a:bodyPr>
            <a:noAutofit/>
          </a:bodyPr>
          <a:lstStyle/>
          <a:p>
            <a:r>
              <a:rPr lang="uk-UA" sz="2200" b="1" i="1" dirty="0" smtClean="0"/>
              <a:t>2</a:t>
            </a:r>
            <a:r>
              <a:rPr lang="uk-UA" sz="2200" b="1" i="1" dirty="0"/>
              <a:t>. Регулювання біржової діяльності в Україні</a:t>
            </a:r>
            <a:r>
              <a:rPr lang="uk-UA" sz="2200" i="1" dirty="0"/>
              <a:t/>
            </a:r>
            <a:br>
              <a:rPr lang="uk-UA" sz="2200" i="1" dirty="0"/>
            </a:br>
            <a:r>
              <a:rPr lang="uk-UA" sz="2200" b="1" i="1" dirty="0">
                <a:latin typeface="Times New Roman" panose="02020603050405020304" pitchFamily="18" charset="0"/>
                <a:cs typeface="Times New Roman" panose="02020603050405020304" pitchFamily="18" charset="0"/>
              </a:rPr>
              <a:t/>
            </a:r>
            <a:br>
              <a:rPr lang="uk-UA" sz="2200" b="1" i="1" dirty="0">
                <a:latin typeface="Times New Roman" panose="02020603050405020304" pitchFamily="18" charset="0"/>
                <a:cs typeface="Times New Roman" panose="02020603050405020304" pitchFamily="18" charset="0"/>
              </a:rPr>
            </a:br>
            <a:endParaRPr lang="uk-UA" sz="2200" b="1" i="1"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a:xfrm>
            <a:off x="179512" y="620688"/>
            <a:ext cx="8964488" cy="6120680"/>
          </a:xfrm>
        </p:spPr>
        <p:txBody>
          <a:bodyPr>
            <a:normAutofit fontScale="85000" lnSpcReduction="20000"/>
          </a:bodyPr>
          <a:lstStyle/>
          <a:p>
            <a:pPr marL="0" indent="0">
              <a:buNone/>
            </a:pPr>
            <a:r>
              <a:rPr lang="uk-UA" dirty="0"/>
              <a:t>Метою державного регулювання біржового товарного ринку в Україні є:</a:t>
            </a:r>
          </a:p>
          <a:p>
            <a:pPr lvl="0"/>
            <a:r>
              <a:rPr lang="uk-UA" dirty="0"/>
              <a:t>формування і забезпечення єдиної державної політики щодо розвитку та функціонування організованого біржового товарного ринку як чинника ринкового планування, ціноутворення і забезпечення можливої стабілізації цін при інфляційних процесах;</a:t>
            </a:r>
          </a:p>
          <a:p>
            <a:pPr lvl="0"/>
            <a:r>
              <a:rPr lang="uk-UA" dirty="0"/>
              <a:t>координація діяльності центральних органів державної виконавчої влади з питань функціонування товарного біржового ринку;</a:t>
            </a:r>
          </a:p>
          <a:p>
            <a:pPr lvl="0"/>
            <a:r>
              <a:rPr lang="uk-UA" dirty="0"/>
              <a:t>залучення урядових структур, державних і недержавних організацій для сприяння розвитку товарного біржового ринку;</a:t>
            </a:r>
          </a:p>
          <a:p>
            <a:pPr lvl="0"/>
            <a:r>
              <a:rPr lang="uk-UA" dirty="0"/>
              <a:t>розгляд та затвердження Правил випуску і обігу товарних деривативів;</a:t>
            </a:r>
          </a:p>
          <a:p>
            <a:pPr lvl="0"/>
            <a:r>
              <a:rPr lang="uk-UA" dirty="0"/>
              <a:t>упорядкування діяльності біржових посередників й реєстрація їх саморегулюючих організацій;</a:t>
            </a:r>
          </a:p>
          <a:p>
            <a:pPr lvl="0"/>
            <a:r>
              <a:rPr lang="uk-UA" dirty="0"/>
              <a:t>сприяння створенню єдиного інформаційного простору для відкритості торгівлі та визначення ринкових цін з урахуванням перехідних запасів і потреб товарного ринку України та експортного потенціалу держави;</a:t>
            </a:r>
          </a:p>
          <a:p>
            <a:pPr lvl="0"/>
            <a:r>
              <a:rPr lang="uk-UA" dirty="0"/>
              <a:t>координація роботи з фахової підготовки (підвищення кваліфікації) спеціалістів з питань товарного біржового ринку і біржових посередників;</a:t>
            </a:r>
          </a:p>
          <a:p>
            <a:pPr lvl="0"/>
            <a:r>
              <a:rPr lang="uk-UA" dirty="0"/>
              <a:t>сприяння впровадженню нових для України біржових технологій - ф’ючерсних контрактів та опціонів, електронних біржових та торговельно-інформаційних систем;</a:t>
            </a:r>
          </a:p>
          <a:p>
            <a:pPr lvl="0"/>
            <a:r>
              <a:rPr lang="uk-UA" dirty="0"/>
              <a:t>призначення на сертифіковані біржі своїх представників, які контролюють виконання біржами законодавства України;</a:t>
            </a:r>
          </a:p>
          <a:p>
            <a:pPr lvl="0"/>
            <a:r>
              <a:rPr lang="uk-UA" dirty="0"/>
              <a:t>сертифікація суб’єктів біржового товарного ринку (товарні біржі, біржові посередники, біржові склади, електронні біржові торговельно-інформаційні системи, розрахунково-клірингові установи);</a:t>
            </a:r>
          </a:p>
          <a:p>
            <a:pPr lvl="0"/>
            <a:r>
              <a:rPr lang="uk-UA" dirty="0"/>
              <a:t>здійснення контрольно-наглядових та дозвільно-реєстраційних функцій.</a:t>
            </a:r>
          </a:p>
          <a:p>
            <a:pPr marL="0" indent="0">
              <a:buNone/>
            </a:pPr>
            <a:endParaRPr lang="uk-UA" dirty="0"/>
          </a:p>
        </p:txBody>
      </p:sp>
    </p:spTree>
    <p:extLst>
      <p:ext uri="{BB962C8B-B14F-4D97-AF65-F5344CB8AC3E}">
        <p14:creationId xmlns:p14="http://schemas.microsoft.com/office/powerpoint/2010/main" val="3997886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09598" y="116632"/>
            <a:ext cx="8282881" cy="6336704"/>
          </a:xfrm>
        </p:spPr>
        <p:txBody>
          <a:bodyPr>
            <a:normAutofit lnSpcReduction="10000"/>
          </a:bodyPr>
          <a:lstStyle/>
          <a:p>
            <a:pPr marL="0" indent="0">
              <a:buNone/>
            </a:pPr>
            <a:r>
              <a:rPr lang="uk-UA" b="1" i="1" dirty="0"/>
              <a:t>Органи державного регулювання біржового ринку України</a:t>
            </a:r>
            <a:endParaRPr lang="uk-UA" dirty="0"/>
          </a:p>
          <a:p>
            <a:pPr lvl="0"/>
            <a:r>
              <a:rPr lang="uk-UA" dirty="0"/>
              <a:t>Національна комісія з цінних паперів та фондового ринку; </a:t>
            </a:r>
          </a:p>
          <a:p>
            <a:pPr lvl="0"/>
            <a:r>
              <a:rPr lang="uk-UA" dirty="0"/>
              <a:t>Комісія товарних бірж;</a:t>
            </a:r>
          </a:p>
          <a:p>
            <a:pPr lvl="0"/>
            <a:r>
              <a:rPr lang="uk-UA" dirty="0"/>
              <a:t>Міністерство економічного розвитку і торгівлі України;</a:t>
            </a:r>
          </a:p>
          <a:p>
            <a:pPr lvl="0"/>
            <a:r>
              <a:rPr lang="uk-UA" dirty="0"/>
              <a:t>Антимонопольний комітет України; </a:t>
            </a:r>
          </a:p>
          <a:p>
            <a:pPr lvl="0"/>
            <a:r>
              <a:rPr lang="uk-UA" dirty="0"/>
              <a:t>Фонд державного майна України;</a:t>
            </a:r>
          </a:p>
          <a:p>
            <a:pPr lvl="0"/>
            <a:r>
              <a:rPr lang="uk-UA" dirty="0"/>
              <a:t>Інші державні органи.</a:t>
            </a:r>
          </a:p>
          <a:p>
            <a:pPr marL="0" indent="0">
              <a:buNone/>
            </a:pPr>
            <a:endParaRPr lang="ru-RU" dirty="0" smtClean="0"/>
          </a:p>
          <a:p>
            <a:pPr marL="0" indent="0">
              <a:buNone/>
            </a:pPr>
            <a:r>
              <a:rPr lang="uk-UA" dirty="0"/>
              <a:t>Розробка правової основи державного регулювання біржової діяльності в Україні базується на діючих законах, постановах, положеннях і указах. Основними з них є:</a:t>
            </a:r>
          </a:p>
          <a:p>
            <a:pPr lvl="0"/>
            <a:r>
              <a:rPr lang="uk-UA" dirty="0"/>
              <a:t>Цивільний кодекс України;</a:t>
            </a:r>
          </a:p>
          <a:p>
            <a:pPr lvl="0"/>
            <a:r>
              <a:rPr lang="uk-UA" dirty="0"/>
              <a:t>Господарський кодекс України;</a:t>
            </a:r>
          </a:p>
          <a:p>
            <a:pPr lvl="0"/>
            <a:r>
              <a:rPr lang="uk-UA" dirty="0"/>
              <a:t>Закон України „Про товарну біржу” від 10.12.91 (зі змінами і доповненнями);</a:t>
            </a:r>
          </a:p>
          <a:p>
            <a:pPr lvl="0"/>
            <a:r>
              <a:rPr lang="uk-UA" dirty="0"/>
              <a:t>Податковий кодекс України;</a:t>
            </a:r>
          </a:p>
          <a:p>
            <a:pPr lvl="0"/>
            <a:r>
              <a:rPr lang="uk-UA" dirty="0"/>
              <a:t>Закон України „Про цінні папери та фондовий ринок” від 23.02.2006 р.</a:t>
            </a:r>
          </a:p>
          <a:p>
            <a:pPr marL="0" indent="0">
              <a:buNone/>
            </a:pPr>
            <a:endParaRPr lang="ru-RU" dirty="0"/>
          </a:p>
        </p:txBody>
      </p:sp>
    </p:spTree>
    <p:extLst>
      <p:ext uri="{BB962C8B-B14F-4D97-AF65-F5344CB8AC3E}">
        <p14:creationId xmlns:p14="http://schemas.microsoft.com/office/powerpoint/2010/main" val="1537890770"/>
      </p:ext>
    </p:extLst>
  </p:cSld>
  <p:clrMapOvr>
    <a:masterClrMapping/>
  </p:clrMapOvr>
  <p:transition>
    <p:random/>
  </p:transition>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304</TotalTime>
  <Words>2175</Words>
  <Application>Microsoft Office PowerPoint</Application>
  <PresentationFormat>Экран (4:3)</PresentationFormat>
  <Paragraphs>112</Paragraphs>
  <Slides>16</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16</vt:i4>
      </vt:variant>
    </vt:vector>
  </HeadingPairs>
  <TitlesOfParts>
    <vt:vector size="24" baseType="lpstr">
      <vt:lpstr>Arial</vt:lpstr>
      <vt:lpstr>Arial Black</vt:lpstr>
      <vt:lpstr>Calibri</vt:lpstr>
      <vt:lpstr>Constantia</vt:lpstr>
      <vt:lpstr>Times New Roman</vt:lpstr>
      <vt:lpstr>Trebuchet MS</vt:lpstr>
      <vt:lpstr>Wingdings 3</vt:lpstr>
      <vt:lpstr>Грань</vt:lpstr>
      <vt:lpstr>       </vt:lpstr>
      <vt:lpstr>План</vt:lpstr>
      <vt:lpstr>1. Поняття й необхідність регулювання біржової діяльності</vt:lpstr>
      <vt:lpstr>Презентация PowerPoint</vt:lpstr>
      <vt:lpstr>Презентация PowerPoint</vt:lpstr>
      <vt:lpstr>Презентация PowerPoint</vt:lpstr>
      <vt:lpstr>Презентация PowerPoint</vt:lpstr>
      <vt:lpstr>2. Регулювання біржової діяльності в Україні  </vt:lpstr>
      <vt:lpstr>Презентация PowerPoint</vt:lpstr>
      <vt:lpstr>3. Особливості біржового регулювання в зарубіжних країнах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Pupkin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4. Бюджетний Устрій та побудова бюджетної системи україни</dc:title>
  <dc:creator>Vassia</dc:creator>
  <cp:lastModifiedBy>Asus</cp:lastModifiedBy>
  <cp:revision>42</cp:revision>
  <cp:lastPrinted>2017-09-25T19:24:07Z</cp:lastPrinted>
  <dcterms:created xsi:type="dcterms:W3CDTF">2008-02-11T19:42:53Z</dcterms:created>
  <dcterms:modified xsi:type="dcterms:W3CDTF">2025-02-18T07:40:55Z</dcterms:modified>
</cp:coreProperties>
</file>