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2/19/2025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vestopedia.com/terms/l/leadership.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8556" y="446517"/>
            <a:ext cx="8001000" cy="1741206"/>
          </a:xfrm>
        </p:spPr>
        <p:txBody>
          <a:bodyPr>
            <a:normAutofit/>
          </a:bodyPr>
          <a:lstStyle/>
          <a:p>
            <a:pPr algn="ctr"/>
            <a:r>
              <a:rPr lang="uk-UA" b="1" dirty="0" smtClean="0">
                <a:solidFill>
                  <a:schemeClr val="bg1"/>
                </a:solidFill>
              </a:rPr>
              <a:t>Теорії лідерства</a:t>
            </a:r>
            <a:br>
              <a:rPr lang="uk-UA" b="1" dirty="0" smtClean="0">
                <a:solidFill>
                  <a:schemeClr val="bg1"/>
                </a:solidFill>
              </a:rPr>
            </a:br>
            <a:r>
              <a:rPr lang="uk-UA" b="1" dirty="0">
                <a:solidFill>
                  <a:schemeClr val="bg1"/>
                </a:solidFill>
              </a:rPr>
              <a:t>(</a:t>
            </a:r>
            <a:r>
              <a:rPr lang="uk-UA" b="1" dirty="0" err="1">
                <a:solidFill>
                  <a:schemeClr val="bg1"/>
                </a:solidFill>
              </a:rPr>
              <a:t>Leadership</a:t>
            </a:r>
            <a:r>
              <a:rPr lang="uk-UA" b="1" dirty="0">
                <a:solidFill>
                  <a:schemeClr val="bg1"/>
                </a:solidFill>
              </a:rPr>
              <a:t> </a:t>
            </a:r>
            <a:r>
              <a:rPr lang="uk-UA" b="1" dirty="0" err="1">
                <a:solidFill>
                  <a:schemeClr val="bg1"/>
                </a:solidFill>
              </a:rPr>
              <a:t>Theories</a:t>
            </a:r>
            <a:r>
              <a:rPr lang="uk-UA" b="1" dirty="0">
                <a:solidFill>
                  <a:schemeClr val="bg1"/>
                </a:solidFill>
              </a:rPr>
              <a:t>)</a:t>
            </a:r>
            <a:endParaRPr lang="uk-UA" b="1" dirty="0">
              <a:solidFill>
                <a:schemeClr val="bg1"/>
              </a:solidFill>
            </a:endParaRPr>
          </a:p>
        </p:txBody>
      </p:sp>
    </p:spTree>
    <p:extLst>
      <p:ext uri="{BB962C8B-B14F-4D97-AF65-F5344CB8AC3E}">
        <p14:creationId xmlns:p14="http://schemas.microsoft.com/office/powerpoint/2010/main" val="77320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856" y="218260"/>
            <a:ext cx="11832528" cy="2308324"/>
          </a:xfrm>
          <a:prstGeom prst="rect">
            <a:avLst/>
          </a:prstGeom>
        </p:spPr>
        <p:txBody>
          <a:bodyPr wrap="square">
            <a:spAutoFit/>
          </a:bodyPr>
          <a:lstStyle/>
          <a:p>
            <a:pPr indent="360000" algn="just"/>
            <a:r>
              <a:rPr lang="uk-UA" dirty="0">
                <a:solidFill>
                  <a:schemeClr val="bg1"/>
                </a:solidFill>
                <a:latin typeface="Roboto"/>
              </a:rPr>
              <a:t>Іноді, дивлячись на великі історичні особистості, вивчаючи їх біографію, може скластися враження, що вони від народження мали лідерські якості й тому змогли вплинути на хід світової історії. Якщо ми подивимося на таких лідерів минулого, як Олександр Великий, Юлій Цезар, королева Єлизавета </a:t>
            </a:r>
            <a:r>
              <a:rPr lang="en-US" dirty="0">
                <a:solidFill>
                  <a:schemeClr val="bg1"/>
                </a:solidFill>
                <a:latin typeface="Roboto"/>
              </a:rPr>
              <a:t>I, </a:t>
            </a:r>
            <a:r>
              <a:rPr lang="uk-UA" dirty="0">
                <a:solidFill>
                  <a:schemeClr val="bg1"/>
                </a:solidFill>
                <a:latin typeface="Roboto"/>
              </a:rPr>
              <a:t>ми виявимо, що вони, схоже, відрізняються від звичайних людей у декількох аспектах. Те ж саме стосується лідерів сучасності. Вони безумовно мають високий рівень амбіцій у поєднанні з чітким баченням того, чого вони хочуть досягти. Ці люди згадуються як природні великі лідери, народжені з набором особистих якостей, які зробили їх ефективними управлінцями здатними вести за собою мільйони людей. Навіть сьогодні віра в те, що по-справжньому великими лідерами народжуються, а не стають досить поширена.</a:t>
            </a:r>
            <a:endParaRPr lang="uk-UA" dirty="0">
              <a:solidFill>
                <a:schemeClr val="bg1"/>
              </a:solidFill>
            </a:endParaRPr>
          </a:p>
        </p:txBody>
      </p:sp>
      <p:sp>
        <p:nvSpPr>
          <p:cNvPr id="5" name="Прямоугольник 4"/>
          <p:cNvSpPr/>
          <p:nvPr/>
        </p:nvSpPr>
        <p:spPr>
          <a:xfrm>
            <a:off x="239282" y="2831793"/>
            <a:ext cx="11682102" cy="1754326"/>
          </a:xfrm>
          <a:prstGeom prst="rect">
            <a:avLst/>
          </a:prstGeom>
        </p:spPr>
        <p:txBody>
          <a:bodyPr wrap="square">
            <a:spAutoFit/>
          </a:bodyPr>
          <a:lstStyle/>
          <a:p>
            <a:pPr indent="360000" algn="just"/>
            <a:r>
              <a:rPr lang="uk-UA" b="1" u="sng" dirty="0">
                <a:solidFill>
                  <a:schemeClr val="bg1"/>
                </a:solidFill>
                <a:latin typeface="Roboto"/>
              </a:rPr>
              <a:t>Основна ідея теорії «великої людини» полягає в тому, що лідерство є вродженою, а не набутою рисою</a:t>
            </a:r>
            <a:r>
              <a:rPr lang="uk-UA" b="1" dirty="0">
                <a:solidFill>
                  <a:schemeClr val="bg1"/>
                </a:solidFill>
                <a:latin typeface="Roboto"/>
              </a:rPr>
              <a:t>. </a:t>
            </a:r>
            <a:r>
              <a:rPr lang="uk-UA" dirty="0">
                <a:solidFill>
                  <a:schemeClr val="bg1"/>
                </a:solidFill>
                <a:latin typeface="Roboto"/>
              </a:rPr>
              <a:t>Ця теорія стверджує, що лідери взагалі й великі люди зокрема, вже такими народжуються, а не стають завдяки якимось особливостям соціального життя, освіти, фінансового стану й т. </a:t>
            </a:r>
            <a:r>
              <a:rPr lang="uk-UA" dirty="0" smtClean="0">
                <a:solidFill>
                  <a:schemeClr val="bg1"/>
                </a:solidFill>
                <a:latin typeface="Roboto"/>
              </a:rPr>
              <a:t>ін. </a:t>
            </a:r>
          </a:p>
          <a:p>
            <a:pPr indent="360000" algn="just"/>
            <a:r>
              <a:rPr lang="uk-UA" dirty="0" smtClean="0">
                <a:solidFill>
                  <a:schemeClr val="bg1"/>
                </a:solidFill>
                <a:latin typeface="Roboto"/>
              </a:rPr>
              <a:t>Згідно </a:t>
            </a:r>
            <a:r>
              <a:rPr lang="uk-UA" dirty="0">
                <a:solidFill>
                  <a:schemeClr val="bg1"/>
                </a:solidFill>
                <a:latin typeface="Roboto"/>
              </a:rPr>
              <a:t>з теорією, лідерство вимагає певних якостей, таких як чарівність, переконливість, командна гра, високий ступінь інтуїції, судження, сміливість, інтелект, мала частка агресивності й орієнтації на дії, які мають таку природу і їх не можна викладати або вивчити в формальному сенсі.</a:t>
            </a:r>
            <a:endParaRPr lang="uk-UA" dirty="0">
              <a:solidFill>
                <a:schemeClr val="bg1"/>
              </a:solidFill>
            </a:endParaRPr>
          </a:p>
        </p:txBody>
      </p:sp>
      <p:sp>
        <p:nvSpPr>
          <p:cNvPr id="6" name="Прямоугольник 5"/>
          <p:cNvSpPr/>
          <p:nvPr/>
        </p:nvSpPr>
        <p:spPr>
          <a:xfrm>
            <a:off x="290557" y="4787302"/>
            <a:ext cx="11750468" cy="1477328"/>
          </a:xfrm>
          <a:prstGeom prst="rect">
            <a:avLst/>
          </a:prstGeom>
        </p:spPr>
        <p:txBody>
          <a:bodyPr wrap="square">
            <a:spAutoFit/>
          </a:bodyPr>
          <a:lstStyle/>
          <a:p>
            <a:pPr indent="360000" algn="just"/>
            <a:r>
              <a:rPr lang="uk-UA" dirty="0">
                <a:solidFill>
                  <a:schemeClr val="bg1"/>
                </a:solidFill>
                <a:latin typeface="Roboto"/>
              </a:rPr>
              <a:t>Відповідно до теорії, </a:t>
            </a:r>
            <a:r>
              <a:rPr lang="uk-UA" b="1" dirty="0">
                <a:solidFill>
                  <a:schemeClr val="bg1"/>
                </a:solidFill>
                <a:latin typeface="Roboto"/>
              </a:rPr>
              <a:t>лідерські риси або є, або їх немає, їх задатки несуть у собі гени, тобто вони передаються з покоління в покоління</a:t>
            </a:r>
            <a:r>
              <a:rPr lang="uk-UA" dirty="0">
                <a:solidFill>
                  <a:schemeClr val="bg1"/>
                </a:solidFill>
                <a:latin typeface="Roboto"/>
              </a:rPr>
              <a:t>. </a:t>
            </a:r>
            <a:endParaRPr lang="uk-UA" dirty="0" smtClean="0">
              <a:solidFill>
                <a:schemeClr val="bg1"/>
              </a:solidFill>
              <a:latin typeface="Roboto"/>
            </a:endParaRPr>
          </a:p>
          <a:p>
            <a:pPr indent="360000" algn="just"/>
            <a:r>
              <a:rPr lang="uk-UA" dirty="0" smtClean="0">
                <a:solidFill>
                  <a:schemeClr val="bg1"/>
                </a:solidFill>
                <a:latin typeface="Roboto"/>
              </a:rPr>
              <a:t>Приклади </a:t>
            </a:r>
            <a:r>
              <a:rPr lang="uk-UA" dirty="0">
                <a:solidFill>
                  <a:schemeClr val="bg1"/>
                </a:solidFill>
                <a:latin typeface="Roboto"/>
              </a:rPr>
              <a:t>взяті з біографії таких великих лідерів як </a:t>
            </a:r>
            <a:r>
              <a:rPr lang="uk-UA" dirty="0" err="1">
                <a:solidFill>
                  <a:schemeClr val="bg1"/>
                </a:solidFill>
                <a:latin typeface="Roboto"/>
              </a:rPr>
              <a:t>Махатма</a:t>
            </a:r>
            <a:r>
              <a:rPr lang="uk-UA" dirty="0">
                <a:solidFill>
                  <a:schemeClr val="bg1"/>
                </a:solidFill>
                <a:latin typeface="Roboto"/>
              </a:rPr>
              <a:t> Ганді, Мао Цзедун, </a:t>
            </a:r>
            <a:r>
              <a:rPr lang="uk-UA" dirty="0" err="1">
                <a:solidFill>
                  <a:schemeClr val="bg1"/>
                </a:solidFill>
                <a:latin typeface="Roboto"/>
              </a:rPr>
              <a:t>Камаль</a:t>
            </a:r>
            <a:r>
              <a:rPr lang="uk-UA" dirty="0">
                <a:solidFill>
                  <a:schemeClr val="bg1"/>
                </a:solidFill>
                <a:latin typeface="Roboto"/>
              </a:rPr>
              <a:t> Ататюрк, Авраам Лінкольн та ін. Вони були народжені природними лідерами зі «вбудованими» лідерськими якостями й досягли величі завдяки «божественному задуму».</a:t>
            </a:r>
            <a:endParaRPr lang="uk-UA" dirty="0">
              <a:solidFill>
                <a:schemeClr val="bg1"/>
              </a:solidFill>
            </a:endParaRPr>
          </a:p>
        </p:txBody>
      </p:sp>
    </p:spTree>
    <p:extLst>
      <p:ext uri="{BB962C8B-B14F-4D97-AF65-F5344CB8AC3E}">
        <p14:creationId xmlns:p14="http://schemas.microsoft.com/office/powerpoint/2010/main" val="142373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2371" y="316699"/>
            <a:ext cx="11895746" cy="5940088"/>
          </a:xfrm>
          <a:prstGeom prst="rect">
            <a:avLst/>
          </a:prstGeom>
        </p:spPr>
        <p:txBody>
          <a:bodyPr wrap="square">
            <a:spAutoFit/>
          </a:bodyPr>
          <a:lstStyle/>
          <a:p>
            <a:pPr indent="360000" algn="just"/>
            <a:r>
              <a:rPr lang="uk-UA" sz="2000" b="1" dirty="0">
                <a:solidFill>
                  <a:schemeClr val="bg1"/>
                </a:solidFill>
                <a:latin typeface="Roboto"/>
              </a:rPr>
              <a:t>Доказова база теорії Томаса </a:t>
            </a:r>
            <a:r>
              <a:rPr lang="uk-UA" sz="2000" b="1" dirty="0" err="1">
                <a:solidFill>
                  <a:schemeClr val="bg1"/>
                </a:solidFill>
                <a:latin typeface="Roboto"/>
              </a:rPr>
              <a:t>Карлайла</a:t>
            </a:r>
            <a:r>
              <a:rPr lang="uk-UA" sz="2000" b="1" dirty="0">
                <a:solidFill>
                  <a:schemeClr val="bg1"/>
                </a:solidFill>
                <a:latin typeface="Roboto"/>
              </a:rPr>
              <a:t> про те, що лідерами народжуються, а не стають, полягає у наступних </a:t>
            </a:r>
            <a:r>
              <a:rPr lang="uk-UA" sz="2000" b="1" dirty="0" smtClean="0">
                <a:solidFill>
                  <a:schemeClr val="bg1"/>
                </a:solidFill>
                <a:latin typeface="Roboto"/>
              </a:rPr>
              <a:t>твердженнях</a:t>
            </a:r>
            <a:r>
              <a:rPr lang="uk-UA" sz="2000" dirty="0" smtClean="0">
                <a:solidFill>
                  <a:schemeClr val="bg1"/>
                </a:solidFill>
                <a:latin typeface="Roboto"/>
              </a:rPr>
              <a:t>:</a:t>
            </a:r>
          </a:p>
          <a:p>
            <a:pPr indent="360000" algn="just"/>
            <a:endParaRPr lang="uk-UA" sz="2000" dirty="0">
              <a:solidFill>
                <a:schemeClr val="bg1"/>
              </a:solidFill>
              <a:latin typeface="Roboto"/>
            </a:endParaRPr>
          </a:p>
          <a:p>
            <a:pPr indent="360000" algn="just">
              <a:buFont typeface="+mj-lt"/>
              <a:buAutoNum type="arabicPeriod"/>
            </a:pPr>
            <a:r>
              <a:rPr lang="uk-UA" sz="2000" dirty="0">
                <a:solidFill>
                  <a:schemeClr val="bg1"/>
                </a:solidFill>
                <a:latin typeface="Roboto"/>
              </a:rPr>
              <a:t>Лідери — це «дари» Бога людству. Міра божественності приписуються лідерам і їхнім діям.</a:t>
            </a:r>
          </a:p>
          <a:p>
            <a:pPr indent="360000" algn="just">
              <a:buFont typeface="+mj-lt"/>
              <a:buAutoNum type="arabicPeriod"/>
            </a:pPr>
            <a:r>
              <a:rPr lang="uk-UA" sz="2000" dirty="0">
                <a:solidFill>
                  <a:schemeClr val="bg1"/>
                </a:solidFill>
                <a:latin typeface="Roboto"/>
              </a:rPr>
              <a:t>Лідером може бути тільки людина, що володіє генетичною схильністю, тому досягти величі може не </a:t>
            </a:r>
            <a:r>
              <a:rPr lang="uk-UA" sz="2000" dirty="0" err="1">
                <a:solidFill>
                  <a:schemeClr val="bg1"/>
                </a:solidFill>
                <a:latin typeface="Roboto"/>
              </a:rPr>
              <a:t>кожен.Тільки</a:t>
            </a:r>
            <a:r>
              <a:rPr lang="uk-UA" sz="2000" dirty="0">
                <a:solidFill>
                  <a:schemeClr val="bg1"/>
                </a:solidFill>
                <a:latin typeface="Roboto"/>
              </a:rPr>
              <a:t> вроджені лідерські якості необхідні й достатні для того, щоб людина змогла вплинути на своїх послідовників і досягти успіху.</a:t>
            </a:r>
          </a:p>
          <a:p>
            <a:pPr indent="360000" algn="just">
              <a:buFont typeface="+mj-lt"/>
              <a:buAutoNum type="arabicPeriod"/>
            </a:pPr>
            <a:r>
              <a:rPr lang="uk-UA" sz="2000" dirty="0">
                <a:solidFill>
                  <a:schemeClr val="bg1"/>
                </a:solidFill>
                <a:latin typeface="Roboto"/>
              </a:rPr>
              <a:t>Лідерські якості та ефективність є незалежними змінними. Ситуаційні фактори, такі як природа та потреби послідовників, вимоги завдання та загальне соціально-економічне середовище, практично не впливають на появу чи ефективність лідера.</a:t>
            </a:r>
          </a:p>
          <a:p>
            <a:pPr indent="360000" algn="just">
              <a:buFont typeface="+mj-lt"/>
              <a:buAutoNum type="arabicPeriod"/>
            </a:pPr>
            <a:r>
              <a:rPr lang="uk-UA" sz="2000" dirty="0">
                <a:solidFill>
                  <a:schemeClr val="bg1"/>
                </a:solidFill>
                <a:latin typeface="Roboto"/>
              </a:rPr>
              <a:t>Теорія спростовує переконання, що люди можуть бути навчені для прийняття керівних посад і ролей.</a:t>
            </a:r>
          </a:p>
          <a:p>
            <a:pPr indent="360000" algn="just">
              <a:buFont typeface="+mj-lt"/>
              <a:buAutoNum type="arabicPeriod"/>
            </a:pPr>
            <a:r>
              <a:rPr lang="uk-UA" sz="2000" dirty="0">
                <a:solidFill>
                  <a:schemeClr val="bg1"/>
                </a:solidFill>
                <a:latin typeface="Roboto"/>
              </a:rPr>
              <a:t>Лідерські якості не можуть бути передані через освіту та практику.</a:t>
            </a:r>
          </a:p>
          <a:p>
            <a:pPr indent="360000" algn="just"/>
            <a:endParaRPr lang="uk-UA" sz="2000" dirty="0" smtClean="0">
              <a:solidFill>
                <a:schemeClr val="bg1"/>
              </a:solidFill>
              <a:latin typeface="Roboto"/>
            </a:endParaRPr>
          </a:p>
          <a:p>
            <a:pPr indent="360000" algn="just"/>
            <a:r>
              <a:rPr lang="uk-UA" sz="2000" dirty="0" smtClean="0">
                <a:solidFill>
                  <a:schemeClr val="bg1"/>
                </a:solidFill>
                <a:latin typeface="Roboto"/>
              </a:rPr>
              <a:t>Ця </a:t>
            </a:r>
            <a:r>
              <a:rPr lang="uk-UA" sz="2000" dirty="0">
                <a:solidFill>
                  <a:schemeClr val="bg1"/>
                </a:solidFill>
                <a:latin typeface="Roboto"/>
              </a:rPr>
              <a:t>теорія подібна до поняття божественного права королів правити та керувати своїми підданими на постійній спадковій основі. Фактично теорія перегукується з давньогрецькими та римськими часами, коли лідерство корелювало з певними специфічними розумовими, фізичними й особистісними характеристиками. Оскільки лідери вважалися уродженими, міра божественності приписувалася їм і їх поведінці.</a:t>
            </a:r>
            <a:endParaRPr lang="uk-UA" sz="2000" b="0" i="0" dirty="0">
              <a:solidFill>
                <a:schemeClr val="bg1"/>
              </a:solidFill>
              <a:effectLst/>
              <a:latin typeface="Roboto"/>
            </a:endParaRPr>
          </a:p>
        </p:txBody>
      </p:sp>
    </p:spTree>
    <p:extLst>
      <p:ext uri="{BB962C8B-B14F-4D97-AF65-F5344CB8AC3E}">
        <p14:creationId xmlns:p14="http://schemas.microsoft.com/office/powerpoint/2010/main" val="364546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734" y="80087"/>
            <a:ext cx="11929928" cy="5586145"/>
          </a:xfrm>
          <a:prstGeom prst="rect">
            <a:avLst/>
          </a:prstGeom>
        </p:spPr>
        <p:txBody>
          <a:bodyPr wrap="square">
            <a:spAutoFit/>
          </a:bodyPr>
          <a:lstStyle/>
          <a:p>
            <a:pPr indent="360000" algn="just"/>
            <a:r>
              <a:rPr lang="uk-UA" sz="1700" b="1" dirty="0">
                <a:solidFill>
                  <a:schemeClr val="bg1"/>
                </a:solidFill>
                <a:latin typeface="Roboto"/>
              </a:rPr>
              <a:t>Критика теорії «великої людини»</a:t>
            </a:r>
          </a:p>
          <a:p>
            <a:pPr indent="360000" algn="just"/>
            <a:r>
              <a:rPr lang="uk-UA" sz="1700" dirty="0">
                <a:solidFill>
                  <a:schemeClr val="bg1"/>
                </a:solidFill>
                <a:latin typeface="Roboto"/>
              </a:rPr>
              <a:t>Теорія «великої людини» була популяризована в 1840-х роках Томасом </a:t>
            </a:r>
            <a:r>
              <a:rPr lang="uk-UA" sz="1700" dirty="0" err="1">
                <a:solidFill>
                  <a:schemeClr val="bg1"/>
                </a:solidFill>
                <a:latin typeface="Roboto"/>
              </a:rPr>
              <a:t>Карлайлом</a:t>
            </a:r>
            <a:r>
              <a:rPr lang="uk-UA" sz="1700" dirty="0">
                <a:solidFill>
                  <a:schemeClr val="bg1"/>
                </a:solidFill>
                <a:latin typeface="Roboto"/>
              </a:rPr>
              <a:t>, а в 1860 році </a:t>
            </a:r>
            <a:r>
              <a:rPr lang="uk-UA" sz="1700" dirty="0" err="1">
                <a:solidFill>
                  <a:schemeClr val="bg1"/>
                </a:solidFill>
                <a:latin typeface="Roboto"/>
              </a:rPr>
              <a:t>Герберт</a:t>
            </a:r>
            <a:r>
              <a:rPr lang="uk-UA" sz="1700" dirty="0">
                <a:solidFill>
                  <a:schemeClr val="bg1"/>
                </a:solidFill>
                <a:latin typeface="Roboto"/>
              </a:rPr>
              <a:t> Спенсер сформулював контраргумент, який залишався впливовим до теперішнього часу.</a:t>
            </a:r>
            <a:br>
              <a:rPr lang="uk-UA" sz="1700" dirty="0">
                <a:solidFill>
                  <a:schemeClr val="bg1"/>
                </a:solidFill>
                <a:latin typeface="Roboto"/>
              </a:rPr>
            </a:br>
            <a:r>
              <a:rPr lang="uk-UA" sz="1700" dirty="0">
                <a:solidFill>
                  <a:schemeClr val="bg1"/>
                </a:solidFill>
                <a:latin typeface="Roboto"/>
              </a:rPr>
              <a:t>Зрозуміло, що теорія «великої людини» не має наукової основи й емпіричної обґрунтованості. Це скоріше умоглядна частина поняття. Величезна слабкість теорії крім неймовірності властивих їй рис, полягає в абсурдній вірі в те, що деякі люди стають великими та успішними лідерами незалежно від ситуації у їхньому середовищі.</a:t>
            </a:r>
          </a:p>
          <a:p>
            <a:pPr indent="360000" algn="just"/>
            <a:r>
              <a:rPr lang="uk-UA" sz="1700" b="1" dirty="0">
                <a:solidFill>
                  <a:schemeClr val="bg1"/>
                </a:solidFill>
                <a:latin typeface="Roboto"/>
              </a:rPr>
              <a:t>Причини неприйняття теорії</a:t>
            </a:r>
          </a:p>
          <a:p>
            <a:pPr indent="360000" algn="just">
              <a:buFont typeface="Arial" panose="020B0604020202020204" pitchFamily="34" charset="0"/>
              <a:buChar char="•"/>
            </a:pPr>
            <a:r>
              <a:rPr lang="uk-UA" sz="1700" dirty="0">
                <a:solidFill>
                  <a:schemeClr val="bg1"/>
                </a:solidFill>
                <a:latin typeface="Roboto"/>
              </a:rPr>
              <a:t>У лідерських якостях немає нічого природженого, божественного чи таємничого. Природжені лідери — уявні персони, оскільки вони навряд чи зможуть задовольнити потреби суспільства, які ростуть з кожним днем, лише завдяки уявній генетичній схильності.</a:t>
            </a:r>
          </a:p>
          <a:p>
            <a:pPr indent="360000" algn="just">
              <a:buFont typeface="Arial" panose="020B0604020202020204" pitchFamily="34" charset="0"/>
              <a:buChar char="•"/>
            </a:pPr>
            <a:r>
              <a:rPr lang="uk-UA" sz="1700" dirty="0">
                <a:solidFill>
                  <a:schemeClr val="bg1"/>
                </a:solidFill>
                <a:latin typeface="Roboto"/>
              </a:rPr>
              <a:t>Лідери — це звичайні смертні, які набувають певних рис та навичок, корисні для впливу на інших людей. Лідерські якості можуть бути отримані й відточені будь-яким шляхом належної освіти, навчання й практики.</a:t>
            </a:r>
          </a:p>
          <a:p>
            <a:pPr indent="360000" algn="just">
              <a:buFont typeface="Arial" panose="020B0604020202020204" pitchFamily="34" charset="0"/>
              <a:buChar char="•"/>
            </a:pPr>
            <a:r>
              <a:rPr lang="uk-UA" sz="1700" dirty="0">
                <a:solidFill>
                  <a:schemeClr val="bg1"/>
                </a:solidFill>
                <a:latin typeface="Roboto"/>
              </a:rPr>
              <a:t>Лідерських якостей самих по собі недостатньо для досягнення ефективності. Ситуаційні фактори в поєднанні з лідерськими навичками та якостями мають значний вплив, як на появу, так і на ефективність лідерів.</a:t>
            </a:r>
          </a:p>
          <a:p>
            <a:pPr indent="360000" algn="just">
              <a:buFont typeface="Arial" panose="020B0604020202020204" pitchFamily="34" charset="0"/>
              <a:buChar char="•"/>
            </a:pPr>
            <a:r>
              <a:rPr lang="uk-UA" sz="1700" dirty="0">
                <a:solidFill>
                  <a:schemeClr val="bg1"/>
                </a:solidFill>
                <a:latin typeface="Roboto"/>
              </a:rPr>
              <a:t>Генетична теорія лідерства або теорія «великої людини» не дає наукового, такого, що піддається перевірці й передбачуваного пояснення того, чому, як і коли лідери з’являються і стають ефективними управлінцями, і які критичні риси необхідні для досягнення величі.</a:t>
            </a:r>
          </a:p>
          <a:p>
            <a:pPr indent="360000" algn="just"/>
            <a:r>
              <a:rPr lang="uk-UA" sz="1700" b="1" i="1" dirty="0">
                <a:solidFill>
                  <a:schemeClr val="bg1"/>
                </a:solidFill>
                <a:latin typeface="Roboto"/>
              </a:rPr>
              <a:t>Сьогодні ширше визнається, що лідери мають як деякі аспекти вроджених характеристик, так і набутих. Людина не повинна народжуватися з харизмою і політичною доблестю — все це доступно для розвитку завдяки соціальній активності, фаховій освіті й відточуванню отриманих навичок і умінь на практиці.</a:t>
            </a:r>
            <a:endParaRPr lang="uk-UA" sz="1700" b="0" i="0" dirty="0">
              <a:solidFill>
                <a:schemeClr val="bg1"/>
              </a:solidFill>
              <a:effectLst/>
              <a:latin typeface="Roboto"/>
            </a:endParaRPr>
          </a:p>
        </p:txBody>
      </p:sp>
      <p:sp>
        <p:nvSpPr>
          <p:cNvPr id="5" name="Прямоугольник 4"/>
          <p:cNvSpPr/>
          <p:nvPr/>
        </p:nvSpPr>
        <p:spPr>
          <a:xfrm>
            <a:off x="196555" y="5999518"/>
            <a:ext cx="11929928" cy="646331"/>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В будь-якому випадку саме теорія «великої людини» породила теорію лідерських якостей, яка вже належить до класичних теорій лідерства.</a:t>
            </a:r>
            <a:endParaRPr lang="uk-UA" dirty="0"/>
          </a:p>
        </p:txBody>
      </p:sp>
    </p:spTree>
    <p:extLst>
      <p:ext uri="{BB962C8B-B14F-4D97-AF65-F5344CB8AC3E}">
        <p14:creationId xmlns:p14="http://schemas.microsoft.com/office/powerpoint/2010/main" val="19466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338" y="107918"/>
            <a:ext cx="11924231" cy="1354730"/>
          </a:xfrm>
          <a:prstGeom prst="rect">
            <a:avLst/>
          </a:prstGeom>
        </p:spPr>
        <p:txBody>
          <a:bodyPr wrap="square">
            <a:spAutoFit/>
          </a:bodyPr>
          <a:lstStyle/>
          <a:p>
            <a:pPr algn="just">
              <a:lnSpc>
                <a:spcPct val="107000"/>
              </a:lnSpc>
              <a:spcAft>
                <a:spcPts val="600"/>
              </a:spcAft>
            </a:pP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Історія дослідження лідерства починається з вивчення особистісних якостей лідера, які, як вважали науковці кінця ХІХ – початку ХХ століття, мають визначальне значення для прояву лідерства.</a:t>
            </a:r>
            <a:endParaRPr lang="uk-UA" sz="14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Не дивлячись на те, що спроба пошуку єдиного списку універсальних лідерських якостей потерпіла невдачу, дослідники повернулися до ідеї особистісних якостей в 1950-х роках.</a:t>
            </a:r>
            <a:endParaRPr lang="uk-UA" sz="14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25338" y="1577904"/>
            <a:ext cx="1703462" cy="2308324"/>
          </a:xfrm>
          <a:prstGeom prst="rect">
            <a:avLst/>
          </a:prstGeom>
        </p:spPr>
        <p:txBody>
          <a:bodyPr wrap="square">
            <a:spAutoFit/>
          </a:bodyPr>
          <a:lstStyle/>
          <a:p>
            <a:r>
              <a:rPr lang="uk-UA" b="1" i="1" dirty="0" smtClean="0">
                <a:solidFill>
                  <a:srgbClr val="000000"/>
                </a:solidFill>
                <a:latin typeface="Bookman Old Style" panose="02050604050505020204" pitchFamily="18" charset="0"/>
              </a:rPr>
              <a:t>Г</a:t>
            </a:r>
            <a:r>
              <a:rPr lang="uk-UA" b="1" i="1" dirty="0">
                <a:solidFill>
                  <a:srgbClr val="000000"/>
                </a:solidFill>
                <a:latin typeface="Bookman Old Style" panose="02050604050505020204" pitchFamily="18" charset="0"/>
              </a:rPr>
              <a:t>. </a:t>
            </a:r>
            <a:r>
              <a:rPr lang="uk-UA" b="1" i="1" dirty="0" err="1">
                <a:solidFill>
                  <a:srgbClr val="000000"/>
                </a:solidFill>
                <a:latin typeface="Bookman Old Style" panose="02050604050505020204" pitchFamily="18" charset="0"/>
              </a:rPr>
              <a:t>Олпорт</a:t>
            </a:r>
            <a:r>
              <a:rPr lang="uk-UA" b="1" i="1" dirty="0">
                <a:solidFill>
                  <a:srgbClr val="000000"/>
                </a:solidFill>
                <a:latin typeface="Bookman Old Style" panose="02050604050505020204" pitchFamily="18" charset="0"/>
              </a:rPr>
              <a:t>, </a:t>
            </a:r>
            <a:endParaRPr lang="uk-UA" b="1" i="1" dirty="0" smtClean="0">
              <a:solidFill>
                <a:srgbClr val="000000"/>
              </a:solidFill>
              <a:latin typeface="Bookman Old Style" panose="02050604050505020204" pitchFamily="18" charset="0"/>
            </a:endParaRPr>
          </a:p>
          <a:p>
            <a:r>
              <a:rPr lang="uk-UA" b="1" i="1" dirty="0" smtClean="0">
                <a:solidFill>
                  <a:srgbClr val="000000"/>
                </a:solidFill>
                <a:latin typeface="Bookman Old Style" panose="02050604050505020204" pitchFamily="18" charset="0"/>
              </a:rPr>
              <a:t>Г</a:t>
            </a:r>
            <a:r>
              <a:rPr lang="uk-UA" b="1" i="1" dirty="0">
                <a:solidFill>
                  <a:srgbClr val="000000"/>
                </a:solidFill>
                <a:latin typeface="Bookman Old Style" panose="02050604050505020204" pitchFamily="18" charset="0"/>
              </a:rPr>
              <a:t>. </a:t>
            </a:r>
            <a:r>
              <a:rPr lang="uk-UA" b="1" i="1" dirty="0" err="1">
                <a:solidFill>
                  <a:srgbClr val="000000"/>
                </a:solidFill>
                <a:latin typeface="Bookman Old Style" panose="02050604050505020204" pitchFamily="18" charset="0"/>
              </a:rPr>
              <a:t>Айзенк</a:t>
            </a:r>
            <a:r>
              <a:rPr lang="uk-UA" b="1" i="1" dirty="0">
                <a:solidFill>
                  <a:srgbClr val="000000"/>
                </a:solidFill>
                <a:latin typeface="Bookman Old Style" panose="02050604050505020204" pitchFamily="18" charset="0"/>
              </a:rPr>
              <a:t>, </a:t>
            </a:r>
            <a:endParaRPr lang="uk-UA" b="1" i="1" dirty="0" smtClean="0">
              <a:solidFill>
                <a:srgbClr val="000000"/>
              </a:solidFill>
              <a:latin typeface="Bookman Old Style" panose="02050604050505020204" pitchFamily="18" charset="0"/>
            </a:endParaRPr>
          </a:p>
          <a:p>
            <a:r>
              <a:rPr lang="uk-UA" b="1" i="1" dirty="0" smtClean="0">
                <a:solidFill>
                  <a:srgbClr val="000000"/>
                </a:solidFill>
                <a:latin typeface="Bookman Old Style" panose="02050604050505020204" pitchFamily="18" charset="0"/>
              </a:rPr>
              <a:t>Р</a:t>
            </a:r>
            <a:r>
              <a:rPr lang="uk-UA" b="1" i="1" dirty="0">
                <a:solidFill>
                  <a:srgbClr val="000000"/>
                </a:solidFill>
                <a:latin typeface="Bookman Old Style" panose="02050604050505020204" pitchFamily="18" charset="0"/>
              </a:rPr>
              <a:t>. </a:t>
            </a:r>
            <a:r>
              <a:rPr lang="uk-UA" b="1" i="1" dirty="0" err="1" smtClean="0">
                <a:solidFill>
                  <a:srgbClr val="000000"/>
                </a:solidFill>
                <a:latin typeface="Bookman Old Style" panose="02050604050505020204" pitchFamily="18" charset="0"/>
              </a:rPr>
              <a:t>Кеттел</a:t>
            </a:r>
            <a:r>
              <a:rPr lang="uk-UA" b="1" i="1" dirty="0" smtClean="0">
                <a:solidFill>
                  <a:srgbClr val="000000"/>
                </a:solidFill>
                <a:latin typeface="Bookman Old Style" panose="02050604050505020204" pitchFamily="18" charset="0"/>
              </a:rPr>
              <a:t>, </a:t>
            </a:r>
            <a:r>
              <a:rPr lang="uk-UA" b="1" i="1" dirty="0">
                <a:solidFill>
                  <a:srgbClr val="000000"/>
                </a:solidFill>
                <a:latin typeface="Bookman Old Style" panose="02050604050505020204" pitchFamily="18" charset="0"/>
              </a:rPr>
              <a:t>Ф. </a:t>
            </a:r>
            <a:r>
              <a:rPr lang="uk-UA" b="1" i="1" dirty="0" smtClean="0">
                <a:solidFill>
                  <a:srgbClr val="000000"/>
                </a:solidFill>
                <a:latin typeface="Bookman Old Style" panose="02050604050505020204" pitchFamily="18" charset="0"/>
              </a:rPr>
              <a:t>Тейлор, </a:t>
            </a:r>
          </a:p>
          <a:p>
            <a:r>
              <a:rPr lang="uk-UA" b="1" i="1" dirty="0" smtClean="0">
                <a:solidFill>
                  <a:srgbClr val="000000"/>
                </a:solidFill>
                <a:latin typeface="Bookman Old Style" panose="02050604050505020204" pitchFamily="18" charset="0"/>
              </a:rPr>
              <a:t>А</a:t>
            </a:r>
            <a:r>
              <a:rPr lang="uk-UA" b="1" i="1" dirty="0">
                <a:solidFill>
                  <a:srgbClr val="000000"/>
                </a:solidFill>
                <a:latin typeface="Bookman Old Style" panose="02050604050505020204" pitchFamily="18" charset="0"/>
              </a:rPr>
              <a:t>. </a:t>
            </a:r>
            <a:r>
              <a:rPr lang="uk-UA" b="1" i="1" dirty="0" err="1">
                <a:solidFill>
                  <a:srgbClr val="000000"/>
                </a:solidFill>
                <a:latin typeface="Bookman Old Style" panose="02050604050505020204" pitchFamily="18" charset="0"/>
              </a:rPr>
              <a:t>Файоль</a:t>
            </a:r>
            <a:r>
              <a:rPr lang="uk-UA" b="1" i="1" dirty="0" smtClean="0">
                <a:solidFill>
                  <a:srgbClr val="000000"/>
                </a:solidFill>
                <a:latin typeface="Bookman Old Style" panose="02050604050505020204" pitchFamily="18" charset="0"/>
              </a:rPr>
              <a:t>), </a:t>
            </a:r>
          </a:p>
          <a:p>
            <a:r>
              <a:rPr lang="uk-UA" b="1" i="1" dirty="0" smtClean="0">
                <a:solidFill>
                  <a:srgbClr val="000000"/>
                </a:solidFill>
                <a:latin typeface="Bookman Old Style" panose="02050604050505020204" pitchFamily="18" charset="0"/>
              </a:rPr>
              <a:t>О</a:t>
            </a:r>
            <a:r>
              <a:rPr lang="uk-UA" b="1" i="1" dirty="0">
                <a:solidFill>
                  <a:srgbClr val="000000"/>
                </a:solidFill>
                <a:latin typeface="Bookman Old Style" panose="02050604050505020204" pitchFamily="18" charset="0"/>
              </a:rPr>
              <a:t>. </a:t>
            </a:r>
            <a:r>
              <a:rPr lang="uk-UA" b="1" i="1" dirty="0" err="1" smtClean="0">
                <a:solidFill>
                  <a:srgbClr val="000000"/>
                </a:solidFill>
                <a:latin typeface="Bookman Old Style" panose="02050604050505020204" pitchFamily="18" charset="0"/>
              </a:rPr>
              <a:t>Тід</a:t>
            </a:r>
            <a:r>
              <a:rPr lang="uk-UA" b="1" i="1" dirty="0" smtClean="0">
                <a:solidFill>
                  <a:srgbClr val="000000"/>
                </a:solidFill>
                <a:latin typeface="Bookman Old Style" panose="02050604050505020204" pitchFamily="18" charset="0"/>
              </a:rPr>
              <a:t>, </a:t>
            </a:r>
          </a:p>
          <a:p>
            <a:r>
              <a:rPr lang="uk-UA" b="1" i="1" dirty="0" smtClean="0">
                <a:solidFill>
                  <a:srgbClr val="000000"/>
                </a:solidFill>
                <a:latin typeface="Bookman Old Style" panose="02050604050505020204" pitchFamily="18" charset="0"/>
              </a:rPr>
              <a:t>К</a:t>
            </a:r>
            <a:r>
              <a:rPr lang="uk-UA" b="1" i="1" dirty="0">
                <a:solidFill>
                  <a:srgbClr val="000000"/>
                </a:solidFill>
                <a:latin typeface="Bookman Old Style" panose="02050604050505020204" pitchFamily="18" charset="0"/>
              </a:rPr>
              <a:t>. </a:t>
            </a:r>
            <a:r>
              <a:rPr lang="uk-UA" b="1" i="1" dirty="0" smtClean="0">
                <a:solidFill>
                  <a:srgbClr val="000000"/>
                </a:solidFill>
                <a:latin typeface="Bookman Old Style" panose="02050604050505020204" pitchFamily="18" charset="0"/>
              </a:rPr>
              <a:t>Берд</a:t>
            </a:r>
            <a:r>
              <a:rPr lang="uk-UA" b="1" i="1" dirty="0">
                <a:solidFill>
                  <a:srgbClr val="000000"/>
                </a:solidFill>
                <a:latin typeface="Bookman Old Style" panose="02050604050505020204" pitchFamily="18" charset="0"/>
              </a:rPr>
              <a:t>, </a:t>
            </a:r>
            <a:endParaRPr lang="uk-UA" b="1" i="1" dirty="0" smtClean="0">
              <a:solidFill>
                <a:srgbClr val="000000"/>
              </a:solidFill>
              <a:latin typeface="Bookman Old Style" panose="02050604050505020204" pitchFamily="18" charset="0"/>
            </a:endParaRPr>
          </a:p>
          <a:p>
            <a:r>
              <a:rPr lang="uk-UA" b="1" i="1" dirty="0" smtClean="0">
                <a:solidFill>
                  <a:srgbClr val="000000"/>
                </a:solidFill>
                <a:latin typeface="Bookman Old Style" panose="02050604050505020204" pitchFamily="18" charset="0"/>
              </a:rPr>
              <a:t>Р</a:t>
            </a:r>
            <a:r>
              <a:rPr lang="uk-UA" b="1" i="1" dirty="0">
                <a:solidFill>
                  <a:srgbClr val="000000"/>
                </a:solidFill>
                <a:latin typeface="Bookman Old Style" panose="02050604050505020204" pitchFamily="18" charset="0"/>
              </a:rPr>
              <a:t>. </a:t>
            </a:r>
            <a:r>
              <a:rPr lang="uk-UA" b="1" i="1" dirty="0" err="1">
                <a:solidFill>
                  <a:srgbClr val="000000"/>
                </a:solidFill>
                <a:latin typeface="Bookman Old Style" panose="02050604050505020204" pitchFamily="18" charset="0"/>
              </a:rPr>
              <a:t>Стогділ</a:t>
            </a:r>
            <a:r>
              <a:rPr lang="uk-UA" b="1" i="1" dirty="0" smtClean="0">
                <a:solidFill>
                  <a:srgbClr val="000000"/>
                </a:solidFill>
                <a:latin typeface="Bookman Old Style" panose="02050604050505020204" pitchFamily="18" charset="0"/>
              </a:rPr>
              <a:t>  </a:t>
            </a:r>
            <a:endParaRPr lang="uk-UA" dirty="0">
              <a:latin typeface="Bookman Old Style" panose="02050604050505020204" pitchFamily="18" charset="0"/>
            </a:endParaRPr>
          </a:p>
        </p:txBody>
      </p:sp>
      <p:sp>
        <p:nvSpPr>
          <p:cNvPr id="8" name="Прямоугольник 7"/>
          <p:cNvSpPr/>
          <p:nvPr/>
        </p:nvSpPr>
        <p:spPr>
          <a:xfrm>
            <a:off x="2518161" y="1577904"/>
            <a:ext cx="9531408" cy="2687915"/>
          </a:xfrm>
          <a:prstGeom prst="rect">
            <a:avLst/>
          </a:prstGeom>
        </p:spPr>
        <p:txBody>
          <a:bodyPr wrap="square">
            <a:spAutoFit/>
          </a:bodyPr>
          <a:lstStyle/>
          <a:p>
            <a:pPr indent="360000" algn="just">
              <a:spcAft>
                <a:spcPts val="800"/>
              </a:spcAft>
            </a:pP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Зокрема, у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1940 р. </a:t>
            </a:r>
            <a:r>
              <a:rPr lang="uk-UA"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Кристофер</a:t>
            </a: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Берд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склав список із 79 якостей, які кваліфікували як лідерські, зокрема: ініціативність, доброзичливість, товариськість, оптимізм, почуття гумору, ентузіазм, упевненість у власних силах, емоційна врівноваженість тощо. </a:t>
            </a:r>
            <a:endParaRPr lang="uk-U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dirty="0">
                <a:solidFill>
                  <a:schemeClr val="bg1"/>
                </a:solidFill>
                <a:latin typeface="Times New Roman" panose="02020603050405020304" pitchFamily="18" charset="0"/>
                <a:ea typeface="Calibri" panose="020F0502020204030204" pitchFamily="34" charset="0"/>
              </a:rPr>
              <a:t>Пізніше </a:t>
            </a:r>
            <a:r>
              <a:rPr lang="uk-UA" b="1" dirty="0" err="1">
                <a:solidFill>
                  <a:schemeClr val="bg1"/>
                </a:solidFill>
                <a:latin typeface="Times New Roman" panose="02020603050405020304" pitchFamily="18" charset="0"/>
                <a:ea typeface="Calibri" panose="020F0502020204030204" pitchFamily="34" charset="0"/>
              </a:rPr>
              <a:t>Ральф</a:t>
            </a:r>
            <a:r>
              <a:rPr lang="uk-UA" b="1" dirty="0">
                <a:solidFill>
                  <a:schemeClr val="bg1"/>
                </a:solidFill>
                <a:latin typeface="Times New Roman" panose="02020603050405020304" pitchFamily="18" charset="0"/>
                <a:ea typeface="Calibri" panose="020F0502020204030204" pitchFamily="34" charset="0"/>
              </a:rPr>
              <a:t> </a:t>
            </a:r>
            <a:r>
              <a:rPr lang="uk-UA" b="1" dirty="0" err="1">
                <a:solidFill>
                  <a:schemeClr val="bg1"/>
                </a:solidFill>
                <a:latin typeface="Times New Roman" panose="02020603050405020304" pitchFamily="18" charset="0"/>
                <a:ea typeface="Calibri" panose="020F0502020204030204" pitchFamily="34" charset="0"/>
              </a:rPr>
              <a:t>Стогділ</a:t>
            </a:r>
            <a:r>
              <a:rPr lang="uk-UA" b="1" dirty="0">
                <a:solidFill>
                  <a:schemeClr val="bg1"/>
                </a:solidFill>
                <a:latin typeface="Times New Roman" panose="02020603050405020304" pitchFamily="18" charset="0"/>
                <a:ea typeface="Calibri" panose="020F0502020204030204" pitchFamily="34" charset="0"/>
              </a:rPr>
              <a:t> </a:t>
            </a:r>
            <a:r>
              <a:rPr lang="uk-UA" dirty="0">
                <a:solidFill>
                  <a:schemeClr val="bg1"/>
                </a:solidFill>
                <a:latin typeface="Times New Roman" panose="02020603050405020304" pitchFamily="18" charset="0"/>
                <a:ea typeface="Calibri" panose="020F0502020204030204" pitchFamily="34" charset="0"/>
              </a:rPr>
              <a:t>до них додав пильність, популярність, красномовство та ін. </a:t>
            </a:r>
            <a:endParaRPr lang="uk-UA" dirty="0" smtClean="0">
              <a:solidFill>
                <a:schemeClr val="bg1"/>
              </a:solidFill>
              <a:latin typeface="Times New Roman" panose="02020603050405020304" pitchFamily="18" charset="0"/>
              <a:ea typeface="Calibri" panose="020F0502020204030204" pitchFamily="34" charset="0"/>
            </a:endParaRPr>
          </a:p>
          <a:p>
            <a:pPr indent="360000" algn="just"/>
            <a:r>
              <a:rPr lang="uk-UA" dirty="0" smtClean="0">
                <a:solidFill>
                  <a:schemeClr val="bg1"/>
                </a:solidFill>
                <a:latin typeface="Times New Roman" panose="02020603050405020304" pitchFamily="18" charset="0"/>
                <a:ea typeface="Calibri" panose="020F0502020204030204" pitchFamily="34" charset="0"/>
              </a:rPr>
              <a:t>Однак</a:t>
            </a:r>
            <a:r>
              <a:rPr lang="uk-UA" dirty="0">
                <a:solidFill>
                  <a:schemeClr val="bg1"/>
                </a:solidFill>
                <a:latin typeface="Times New Roman" panose="02020603050405020304" pitchFamily="18" charset="0"/>
                <a:ea typeface="Calibri" panose="020F0502020204030204" pitchFamily="34" charset="0"/>
              </a:rPr>
              <a:t>, якщо проаналізувати використання вказаних якостей, то жодна з них не посідала постійного місця в переліках: 65% із них згадувалися лише один раз, 16-20% – двічі, 4-5% – тричі, і лише 5% рис були названі чотири рази. Невизначеність стосувалася таких якостей, як сила волі й розум, що дало підставу сумніватися в можливості скласти більш-менш стабільний перелік якостей, необхідних лідер.</a:t>
            </a:r>
            <a:endParaRPr lang="uk-UA" dirty="0">
              <a:solidFill>
                <a:schemeClr val="bg1"/>
              </a:solidFill>
            </a:endParaRPr>
          </a:p>
        </p:txBody>
      </p:sp>
      <p:sp>
        <p:nvSpPr>
          <p:cNvPr id="9" name="Прямоугольник 8"/>
          <p:cNvSpPr/>
          <p:nvPr/>
        </p:nvSpPr>
        <p:spPr>
          <a:xfrm>
            <a:off x="125337" y="4453728"/>
            <a:ext cx="11924231" cy="2031325"/>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«Теорія якостей» лідера, яка панувала з 20-х років ХХ ст., нині піддається критиці, оскільки простежується безліч випадків, коли особи з сильною волею, інтелектом та іншими якостями так і не стали лідерами, а в різних ситуаціях ефективні керівники виявляли різноманітні особистісні якості. Сьогодні слід визнати, що якості лідера необхідно розглядати не ізольовано від соціального контексту, а у зв’язку з ним, і не в статиці, а в динаміці. Під час реалізації лідерських функцій розвиваються необхідні для цього якості, тобто в особистості, яка впродовж тривалого часу виконує роль лідера, формуються і закріплюються необхідні для цього якості (почуття відповідальності, упевненість у собі тощо).</a:t>
            </a:r>
            <a:endParaRPr lang="uk-UA" dirty="0"/>
          </a:p>
        </p:txBody>
      </p:sp>
    </p:spTree>
    <p:extLst>
      <p:ext uri="{BB962C8B-B14F-4D97-AF65-F5344CB8AC3E}">
        <p14:creationId xmlns:p14="http://schemas.microsoft.com/office/powerpoint/2010/main" val="386919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9951"/>
            <a:ext cx="11915685" cy="1200329"/>
          </a:xfrm>
          <a:prstGeom prst="rect">
            <a:avLst/>
          </a:prstGeom>
        </p:spPr>
        <p:txBody>
          <a:bodyPr wrap="square">
            <a:spAutoFit/>
          </a:bodyPr>
          <a:lstStyle/>
          <a:p>
            <a:pPr indent="360000" algn="just"/>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Невдалі спроби визначити якості / риси особистості, пов’язані з успішним лідерством, спричинили появу інших теорій. Нині теорія рис не відкидається повністю, але стверджується, що лідерство є продуктом ситуації. Тобто різні ситуації групового життя висувають на передній план окремих членів групи, котрі домінують над іншими хоча б у якійсь якості. </a:t>
            </a:r>
            <a:endParaRPr lang="uk-U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677541" y="1719502"/>
            <a:ext cx="5098989" cy="400110"/>
          </a:xfrm>
          <a:prstGeom prst="rect">
            <a:avLst/>
          </a:prstGeom>
        </p:spPr>
        <p:txBody>
          <a:bodyPr wrap="square">
            <a:spAutoFit/>
          </a:bodyPr>
          <a:lstStyle/>
          <a:p>
            <a:pPr indent="215900" algn="just">
              <a:spcAft>
                <a:spcPts val="0"/>
              </a:spcAft>
            </a:pPr>
            <a:r>
              <a:rPr lang="uk-UA" sz="2000" b="1" dirty="0">
                <a:latin typeface="Times New Roman" panose="02020603050405020304" pitchFamily="18" charset="0"/>
                <a:ea typeface="Times New Roman" panose="02020603050405020304" pitchFamily="18" charset="0"/>
              </a:rPr>
              <a:t>Ситуаційна модель Ф. </a:t>
            </a:r>
            <a:r>
              <a:rPr lang="uk-UA" sz="2000" b="1" dirty="0" err="1" smtClean="0">
                <a:latin typeface="Times New Roman" panose="02020603050405020304" pitchFamily="18" charset="0"/>
                <a:ea typeface="Times New Roman" panose="02020603050405020304" pitchFamily="18" charset="0"/>
              </a:rPr>
              <a:t>Фідлера</a:t>
            </a:r>
            <a:r>
              <a:rPr lang="uk-UA" sz="2000" b="1" dirty="0" smtClean="0">
                <a:latin typeface="Times New Roman" panose="02020603050405020304" pitchFamily="18" charset="0"/>
                <a:ea typeface="Times New Roman" panose="02020603050405020304" pitchFamily="18" charset="0"/>
              </a:rPr>
              <a:t>, 1967 р.</a:t>
            </a:r>
            <a:r>
              <a:rPr lang="uk-UA" sz="2000" dirty="0">
                <a:latin typeface="Times New Roman" panose="02020603050405020304" pitchFamily="18" charset="0"/>
                <a:ea typeface="Times New Roman" panose="02020603050405020304" pitchFamily="18" charset="0"/>
              </a:rPr>
              <a:t> </a:t>
            </a:r>
            <a:endParaRPr lang="uk-UA" sz="20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7739642" y="180619"/>
            <a:ext cx="4344112" cy="369332"/>
          </a:xfrm>
          <a:prstGeom prst="rect">
            <a:avLst/>
          </a:prstGeom>
        </p:spPr>
        <p:txBody>
          <a:bodyPr wrap="square">
            <a:spAutoFit/>
          </a:bodyPr>
          <a:lstStyle/>
          <a:p>
            <a:pPr indent="215900" algn="ctr">
              <a:spcAft>
                <a:spcPts val="0"/>
              </a:spcAft>
            </a:pPr>
            <a:r>
              <a:rPr lang="uk-UA" b="1" dirty="0" smtClean="0">
                <a:latin typeface="Times New Roman" panose="02020603050405020304" pitchFamily="18" charset="0"/>
                <a:ea typeface="Times New Roman" panose="02020603050405020304" pitchFamily="18" charset="0"/>
              </a:rPr>
              <a:t>СИТУАЦІЙНІ ТЕОРІЇ ЛІДЕРСТВА</a:t>
            </a:r>
            <a:endParaRPr lang="uk-UA"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87709" y="2119612"/>
            <a:ext cx="11710586" cy="1200329"/>
          </a:xfrm>
          <a:prstGeom prst="rect">
            <a:avLst/>
          </a:prstGeom>
        </p:spPr>
        <p:txBody>
          <a:bodyPr wrap="square">
            <a:spAutoFit/>
          </a:bodyPr>
          <a:lstStyle/>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Спочатку ситуаційні теорії лідерства були спрямовані саме на вирішення питання про вплив зовнішніх факторів на вибір оптимального стилю керівництва. При цьому в якості визначальної, незалежної змінної у зв’язці «організаційна ситуація – поведінкова активність лідера» розглядалася саме </a:t>
            </a:r>
            <a:r>
              <a:rPr lang="uk-UA" b="1" i="1" dirty="0">
                <a:solidFill>
                  <a:schemeClr val="bg1"/>
                </a:solidFill>
                <a:latin typeface="Times New Roman" panose="02020603050405020304" pitchFamily="18" charset="0"/>
                <a:ea typeface="Times New Roman" panose="02020603050405020304" pitchFamily="18" charset="0"/>
              </a:rPr>
              <a:t>ситуація</a:t>
            </a:r>
            <a:r>
              <a:rPr lang="uk-UA" dirty="0">
                <a:solidFill>
                  <a:schemeClr val="bg1"/>
                </a:solidFill>
                <a:latin typeface="Times New Roman" panose="02020603050405020304" pitchFamily="18" charset="0"/>
                <a:ea typeface="Times New Roman" panose="02020603050405020304" pitchFamily="18" charset="0"/>
              </a:rPr>
              <a:t>. У цій </a:t>
            </a:r>
            <a:r>
              <a:rPr lang="uk-UA" dirty="0" err="1">
                <a:solidFill>
                  <a:schemeClr val="bg1"/>
                </a:solidFill>
                <a:latin typeface="Times New Roman" panose="02020603050405020304" pitchFamily="18" charset="0"/>
                <a:ea typeface="Times New Roman" panose="02020603050405020304" pitchFamily="18" charset="0"/>
              </a:rPr>
              <a:t>логіці</a:t>
            </a:r>
            <a:r>
              <a:rPr lang="uk-UA" dirty="0">
                <a:solidFill>
                  <a:schemeClr val="bg1"/>
                </a:solidFill>
                <a:latin typeface="Times New Roman" panose="02020603050405020304" pitchFamily="18" charset="0"/>
                <a:ea typeface="Times New Roman" panose="02020603050405020304" pitchFamily="18" charset="0"/>
              </a:rPr>
              <a:t> передбачалося, що лідер повинен бути здатний адекватно оцінити ситуацію і </a:t>
            </a:r>
            <a:r>
              <a:rPr lang="uk-UA" dirty="0" err="1">
                <a:solidFill>
                  <a:schemeClr val="bg1"/>
                </a:solidFill>
                <a:latin typeface="Times New Roman" panose="02020603050405020304" pitchFamily="18" charset="0"/>
                <a:ea typeface="Times New Roman" panose="02020603050405020304" pitchFamily="18" charset="0"/>
              </a:rPr>
              <a:t>гнучко</a:t>
            </a:r>
            <a:r>
              <a:rPr lang="uk-UA" dirty="0">
                <a:solidFill>
                  <a:schemeClr val="bg1"/>
                </a:solidFill>
                <a:latin typeface="Times New Roman" panose="02020603050405020304" pitchFamily="18" charset="0"/>
                <a:ea typeface="Times New Roman" panose="02020603050405020304" pitchFamily="18" charset="0"/>
              </a:rPr>
              <a:t> варіювати свою поведінку в залежності від зовнішніх факторів.</a:t>
            </a:r>
            <a:endParaRPr lang="uk-UA" dirty="0">
              <a:solidFill>
                <a:schemeClr val="bg1"/>
              </a:solidFill>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59522" y="3689273"/>
            <a:ext cx="4993592" cy="2031325"/>
          </a:xfrm>
          <a:prstGeom prst="rect">
            <a:avLst/>
          </a:prstGeom>
          <a:ln>
            <a:solidFill>
              <a:schemeClr val="bg1"/>
            </a:solidFill>
          </a:ln>
          <a:effectLst>
            <a:innerShdw blurRad="63500" dist="50800" dir="16200000">
              <a:prstClr val="black">
                <a:alpha val="50000"/>
              </a:prstClr>
            </a:innerShdw>
          </a:effectLst>
        </p:spPr>
        <p:txBody>
          <a:bodyPr wrap="square">
            <a:spAutoFit/>
          </a:bodyPr>
          <a:lstStyle/>
          <a:p>
            <a:pPr algn="ctr"/>
            <a:r>
              <a:rPr lang="uk-UA" b="1" dirty="0" err="1">
                <a:latin typeface="Times New Roman" panose="02020603050405020304" pitchFamily="18" charset="0"/>
                <a:ea typeface="Calibri" panose="020F0502020204030204" pitchFamily="34" charset="0"/>
              </a:rPr>
              <a:t>Фред</a:t>
            </a:r>
            <a:r>
              <a:rPr lang="uk-UA" b="1" dirty="0">
                <a:latin typeface="Times New Roman" panose="02020603050405020304" pitchFamily="18" charset="0"/>
                <a:ea typeface="Calibri" panose="020F0502020204030204" pitchFamily="34" charset="0"/>
              </a:rPr>
              <a:t> Едвард </a:t>
            </a:r>
            <a:r>
              <a:rPr lang="uk-UA" b="1" dirty="0" err="1">
                <a:latin typeface="Times New Roman" panose="02020603050405020304" pitchFamily="18" charset="0"/>
                <a:ea typeface="Calibri" panose="020F0502020204030204" pitchFamily="34" charset="0"/>
              </a:rPr>
              <a:t>Фідлер</a:t>
            </a:r>
            <a:r>
              <a:rPr lang="uk-UA" b="1" dirty="0">
                <a:latin typeface="Times New Roman" panose="02020603050405020304" pitchFamily="18" charset="0"/>
                <a:ea typeface="Calibri" panose="020F0502020204030204" pitchFamily="34" charset="0"/>
              </a:rPr>
              <a:t> </a:t>
            </a:r>
            <a:endParaRPr lang="uk-UA" b="1" dirty="0" smtClean="0">
              <a:latin typeface="Times New Roman" panose="02020603050405020304" pitchFamily="18" charset="0"/>
              <a:ea typeface="Calibri" panose="020F0502020204030204" pitchFamily="34" charset="0"/>
            </a:endParaRPr>
          </a:p>
          <a:p>
            <a:pPr algn="just"/>
            <a:r>
              <a:rPr lang="uk-UA" dirty="0" smtClean="0">
                <a:solidFill>
                  <a:schemeClr val="bg1"/>
                </a:solidFill>
                <a:latin typeface="Times New Roman" panose="02020603050405020304" pitchFamily="18" charset="0"/>
                <a:ea typeface="Calibri" panose="020F0502020204030204" pitchFamily="34" charset="0"/>
              </a:rPr>
              <a:t>(</a:t>
            </a:r>
            <a:r>
              <a:rPr lang="uk-UA" dirty="0">
                <a:solidFill>
                  <a:schemeClr val="bg1"/>
                </a:solidFill>
                <a:latin typeface="Times New Roman" panose="02020603050405020304" pitchFamily="18" charset="0"/>
                <a:ea typeface="Calibri" panose="020F0502020204030204" pitchFamily="34" charset="0"/>
              </a:rPr>
              <a:t>американський психолог, провідний представник організаційної психології ХХ ст. Досліджував проблему лідерства та за підсумками численних експериментів дійшов висновку, що для різних ситуацій потрібні різні типи лідерів, а тип ідеального лідера відсутній)</a:t>
            </a:r>
            <a:endParaRPr lang="uk-UA" dirty="0">
              <a:solidFill>
                <a:schemeClr val="bg1"/>
              </a:solidFill>
            </a:endParaRPr>
          </a:p>
        </p:txBody>
      </p:sp>
      <p:sp>
        <p:nvSpPr>
          <p:cNvPr id="9" name="Прямоугольник 8"/>
          <p:cNvSpPr/>
          <p:nvPr/>
        </p:nvSpPr>
        <p:spPr>
          <a:xfrm>
            <a:off x="5526279" y="3319941"/>
            <a:ext cx="6389405" cy="2308324"/>
          </a:xfrm>
          <a:prstGeom prst="rect">
            <a:avLst/>
          </a:prstGeom>
        </p:spPr>
        <p:txBody>
          <a:bodyPr wrap="square">
            <a:spAutoFit/>
          </a:bodyPr>
          <a:lstStyle/>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Зауважимо, що навіть при такому «м’якому» підході, який зберігає видимість суб’єктність, лідер усвідомлено вибирає оптимальну поведінкову стратегію, фактично він виявляється заручником ситуації. Подібна установка в принципі непридатна до реального лідерства, оскільки лідерство передбачає саме здатність вийти за рамки актуального стану системи з подальшим формуванням організаційних ситуацій з перспективами розвитку.</a:t>
            </a:r>
            <a:endParaRPr lang="uk-UA"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681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617" y="201744"/>
            <a:ext cx="11813136" cy="1200329"/>
          </a:xfrm>
          <a:prstGeom prst="rect">
            <a:avLst/>
          </a:prstGeom>
        </p:spPr>
        <p:txBody>
          <a:bodyPr wrap="square">
            <a:spAutoFit/>
          </a:bodyPr>
          <a:lstStyle/>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Ф. </a:t>
            </a:r>
            <a:r>
              <a:rPr lang="uk-UA" dirty="0" err="1">
                <a:solidFill>
                  <a:schemeClr val="bg1"/>
                </a:solidFill>
                <a:latin typeface="Times New Roman" panose="02020603050405020304" pitchFamily="18" charset="0"/>
                <a:ea typeface="Times New Roman" panose="02020603050405020304" pitchFamily="18" charset="0"/>
              </a:rPr>
              <a:t>Фідлер</a:t>
            </a:r>
            <a:r>
              <a:rPr lang="uk-UA" dirty="0">
                <a:solidFill>
                  <a:schemeClr val="bg1"/>
                </a:solidFill>
                <a:latin typeface="Times New Roman" panose="02020603050405020304" pitchFamily="18" charset="0"/>
                <a:ea typeface="Times New Roman" panose="02020603050405020304" pitchFamily="18" charset="0"/>
              </a:rPr>
              <a:t> розглядав дві ключові змінні: стиль лідерства та організаційну ситуацію.</a:t>
            </a:r>
          </a:p>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У рамках своєї моделі Ф. </a:t>
            </a:r>
            <a:r>
              <a:rPr lang="uk-UA" dirty="0" err="1">
                <a:solidFill>
                  <a:schemeClr val="bg1"/>
                </a:solidFill>
                <a:latin typeface="Times New Roman" panose="02020603050405020304" pitchFamily="18" charset="0"/>
                <a:ea typeface="Times New Roman" panose="02020603050405020304" pitchFamily="18" charset="0"/>
              </a:rPr>
              <a:t>Фідлер</a:t>
            </a:r>
            <a:r>
              <a:rPr lang="uk-UA" dirty="0">
                <a:solidFill>
                  <a:schemeClr val="bg1"/>
                </a:solidFill>
                <a:latin typeface="Times New Roman" panose="02020603050405020304" pitchFamily="18" charset="0"/>
                <a:ea typeface="Times New Roman" panose="02020603050405020304" pitchFamily="18" charset="0"/>
              </a:rPr>
              <a:t> розглядав </a:t>
            </a:r>
            <a:r>
              <a:rPr lang="uk-UA" b="1" dirty="0">
                <a:solidFill>
                  <a:schemeClr val="bg1"/>
                </a:solidFill>
                <a:latin typeface="Times New Roman" panose="02020603050405020304" pitchFamily="18" charset="0"/>
                <a:ea typeface="Times New Roman" panose="02020603050405020304" pitchFamily="18" charset="0"/>
              </a:rPr>
              <a:t>два стилі лідерства</a:t>
            </a:r>
            <a:r>
              <a:rPr lang="uk-UA" dirty="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1) орієнтований на відносини;</a:t>
            </a:r>
          </a:p>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2) орієнтований на завдання.</a:t>
            </a:r>
            <a:endParaRPr lang="uk-UA" dirty="0">
              <a:solidFill>
                <a:schemeClr val="bg1"/>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25338" y="1402636"/>
            <a:ext cx="11676403" cy="2964914"/>
          </a:xfrm>
          <a:prstGeom prst="rect">
            <a:avLst/>
          </a:prstGeom>
        </p:spPr>
        <p:txBody>
          <a:bodyPr wrap="square">
            <a:spAutoFit/>
          </a:bodyPr>
          <a:lstStyle/>
          <a:p>
            <a:pPr indent="360000" algn="just">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Дослідження підтвердили залежність між стилем лідерства та діями групи. У результаті були зроблені такі </a:t>
            </a: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висновки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dirty="0">
                <a:solidFill>
                  <a:schemeClr val="bg1"/>
                </a:solidFill>
                <a:latin typeface="Times New Roman" panose="02020603050405020304" pitchFamily="18" charset="0"/>
                <a:ea typeface="Calibri" panose="020F0502020204030204" pitchFamily="34" charset="0"/>
              </a:rPr>
              <a:t>за сприятливих умов, коли лідер має сильний вплив у групі, яка до того ж його підтримує, а завдання поставлене досить чітко, група готова до отримання розпорядження про виконання завдання, тобто найбільшого ефекту в таких умовах може досягти контролюючий тип лідера. </a:t>
            </a:r>
            <a:endParaRPr lang="uk-UA" dirty="0" smtClean="0">
              <a:solidFill>
                <a:schemeClr val="bg1"/>
              </a:solidFill>
              <a:latin typeface="Times New Roman" panose="02020603050405020304" pitchFamily="18" charset="0"/>
              <a:ea typeface="Calibri" panose="020F0502020204030204" pitchFamily="34" charset="0"/>
            </a:endParaRPr>
          </a:p>
          <a:p>
            <a:pPr indent="360000" algn="just"/>
            <a:r>
              <a:rPr lang="uk-UA" dirty="0" smtClean="0">
                <a:solidFill>
                  <a:schemeClr val="bg1"/>
                </a:solidFill>
                <a:latin typeface="Times New Roman" panose="02020603050405020304" pitchFamily="18" charset="0"/>
                <a:ea typeface="Calibri" panose="020F0502020204030204" pitchFamily="34" charset="0"/>
              </a:rPr>
              <a:t>Той </a:t>
            </a:r>
            <a:r>
              <a:rPr lang="uk-UA" dirty="0">
                <a:solidFill>
                  <a:schemeClr val="bg1"/>
                </a:solidFill>
                <a:latin typeface="Times New Roman" panose="02020603050405020304" pitchFamily="18" charset="0"/>
                <a:ea typeface="Calibri" panose="020F0502020204030204" pitchFamily="34" charset="0"/>
              </a:rPr>
              <a:t>же тип виявляється найефективнішим і в найменш сприятливих умовах: за нестачі влади, відсутності чітко поставленого завдання і негативних взаємовідносин між групою і лідером. </a:t>
            </a:r>
            <a:endParaRPr lang="uk-UA" dirty="0" smtClean="0">
              <a:solidFill>
                <a:schemeClr val="bg1"/>
              </a:solidFill>
              <a:latin typeface="Times New Roman" panose="02020603050405020304" pitchFamily="18" charset="0"/>
              <a:ea typeface="Calibri" panose="020F0502020204030204" pitchFamily="34" charset="0"/>
            </a:endParaRPr>
          </a:p>
          <a:p>
            <a:pPr indent="360000" algn="just"/>
            <a:r>
              <a:rPr lang="uk-UA" dirty="0" smtClean="0">
                <a:solidFill>
                  <a:schemeClr val="bg1"/>
                </a:solidFill>
                <a:latin typeface="Times New Roman" panose="02020603050405020304" pitchFamily="18" charset="0"/>
                <a:ea typeface="Calibri" panose="020F0502020204030204" pitchFamily="34" charset="0"/>
              </a:rPr>
              <a:t>За </a:t>
            </a:r>
            <a:r>
              <a:rPr lang="uk-UA" dirty="0">
                <a:solidFill>
                  <a:schemeClr val="bg1"/>
                </a:solidFill>
                <a:latin typeface="Times New Roman" panose="02020603050405020304" pitchFamily="18" charset="0"/>
                <a:ea typeface="Calibri" panose="020F0502020204030204" pitchFamily="34" charset="0"/>
              </a:rPr>
              <a:t>умов недостатньо структурованої групи, нечіткості поставлених завдань або нестійкості відносин «лідер – група» найкраще працює ліберальний тип лідера. Ефективність певного типу лідера в будь-якій ситуації залежить і від того, чи влаштовує вона його особисто. </a:t>
            </a:r>
            <a:endParaRPr lang="uk-UA" dirty="0">
              <a:solidFill>
                <a:schemeClr val="bg1"/>
              </a:solidFill>
            </a:endParaRPr>
          </a:p>
        </p:txBody>
      </p:sp>
      <p:sp>
        <p:nvSpPr>
          <p:cNvPr id="6" name="Прямоугольник 5"/>
          <p:cNvSpPr/>
          <p:nvPr/>
        </p:nvSpPr>
        <p:spPr>
          <a:xfrm>
            <a:off x="125338" y="4515205"/>
            <a:ext cx="11813136" cy="1754326"/>
          </a:xfrm>
          <a:prstGeom prst="rect">
            <a:avLst/>
          </a:prstGeom>
        </p:spPr>
        <p:txBody>
          <a:bodyPr wrap="square">
            <a:spAutoFit/>
          </a:bodyPr>
          <a:lstStyle/>
          <a:p>
            <a:pPr algn="just">
              <a:lnSpc>
                <a:spcPct val="150000"/>
              </a:lnSpc>
              <a:spcAft>
                <a:spcPts val="600"/>
              </a:spcAft>
            </a:pPr>
            <a:r>
              <a:rPr lang="uk-UA" b="1" dirty="0">
                <a:latin typeface="Times New Roman" panose="02020603050405020304" pitchFamily="18" charset="0"/>
                <a:ea typeface="Calibri" panose="020F0502020204030204" pitchFamily="34" charset="0"/>
                <a:cs typeface="Times New Roman" panose="02020603050405020304" pitchFamily="18" charset="0"/>
              </a:rPr>
              <a:t>Ситуаційність</a:t>
            </a:r>
            <a:r>
              <a:rPr lang="uk-UA" dirty="0">
                <a:latin typeface="Times New Roman" panose="02020603050405020304" pitchFamily="18" charset="0"/>
                <a:ea typeface="Calibri" panose="020F0502020204030204" pitchFamily="34" charset="0"/>
                <a:cs typeface="Times New Roman" panose="02020603050405020304" pitchFamily="18" charset="0"/>
              </a:rPr>
              <a:t> – це визначальний вплив одного явища на інше. Стосовно нашого контексту: щоб лідер був ефективним, йому необхідно адаптувати свою поведінку та стиль до реальних умов та поточних обставин</a:t>
            </a:r>
            <a:r>
              <a:rPr lang="uk-UA" b="1" u="sng" dirty="0">
                <a:latin typeface="Times New Roman" panose="02020603050405020304" pitchFamily="18" charset="0"/>
                <a:ea typeface="Calibri" panose="020F0502020204030204" pitchFamily="34" charset="0"/>
                <a:cs typeface="Times New Roman" panose="02020603050405020304" pitchFamily="18" charset="0"/>
              </a:rPr>
              <a:t>. Стиль лідерства, який приносить успіх в одній ситуації, може опинитися неефективним в іншій.</a:t>
            </a:r>
            <a:r>
              <a:rPr lang="uk-UA" dirty="0">
                <a:latin typeface="Times New Roman" panose="02020603050405020304" pitchFamily="18" charset="0"/>
                <a:ea typeface="Calibri" panose="020F0502020204030204" pitchFamily="34" charset="0"/>
                <a:cs typeface="Times New Roman" panose="02020603050405020304" pitchFamily="18" charset="0"/>
              </a:rPr>
              <a:t> Не існує найкращого стилю лідерства.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21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3705" y="134101"/>
            <a:ext cx="11890048" cy="1000274"/>
          </a:xfrm>
          <a:prstGeom prst="rect">
            <a:avLst/>
          </a:prstGeom>
        </p:spPr>
        <p:txBody>
          <a:bodyPr wrap="square">
            <a:spAutoFit/>
          </a:bodyPr>
          <a:lstStyle/>
          <a:p>
            <a:pPr indent="360000" algn="just">
              <a:spcAft>
                <a:spcPts val="600"/>
              </a:spcAft>
            </a:pP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Лідер, орієнтований на взаємовідносини</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проявляє увагу до людей. Він створює атмосферу взаємної довіри та поваги, вислуховує підлеглих, щоб дізнатися про їхні потреби. </a:t>
            </a:r>
            <a:endParaRPr lang="uk-U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b="1" dirty="0">
                <a:solidFill>
                  <a:schemeClr val="bg1"/>
                </a:solidFill>
                <a:latin typeface="Times New Roman" panose="02020603050405020304" pitchFamily="18" charset="0"/>
                <a:ea typeface="Calibri" panose="020F0502020204030204" pitchFamily="34" charset="0"/>
              </a:rPr>
              <a:t>Лідер, орієнтований на завдання</a:t>
            </a:r>
            <a:r>
              <a:rPr lang="uk-UA" dirty="0">
                <a:solidFill>
                  <a:schemeClr val="bg1"/>
                </a:solidFill>
                <a:latin typeface="Times New Roman" panose="02020603050405020304" pitchFamily="18" charset="0"/>
                <a:ea typeface="Calibri" panose="020F0502020204030204" pitchFamily="34" charset="0"/>
              </a:rPr>
              <a:t>, визначає напрям діяльності та робочі норми.</a:t>
            </a:r>
            <a:endParaRPr lang="uk-UA" dirty="0">
              <a:solidFill>
                <a:schemeClr val="bg1"/>
              </a:solidFill>
            </a:endParaRPr>
          </a:p>
        </p:txBody>
      </p:sp>
      <p:sp>
        <p:nvSpPr>
          <p:cNvPr id="5" name="Прямоугольник 4"/>
          <p:cNvSpPr/>
          <p:nvPr/>
        </p:nvSpPr>
        <p:spPr>
          <a:xfrm>
            <a:off x="150976" y="1196775"/>
            <a:ext cx="11890047" cy="923330"/>
          </a:xfrm>
          <a:prstGeom prst="rect">
            <a:avLst/>
          </a:prstGeom>
        </p:spPr>
        <p:txBody>
          <a:bodyPr wrap="square">
            <a:spAutoFit/>
          </a:bodyPr>
          <a:lstStyle/>
          <a:p>
            <a:pPr indent="360000" algn="just"/>
            <a:r>
              <a:rPr lang="uk-UA" dirty="0">
                <a:solidFill>
                  <a:schemeClr val="bg1"/>
                </a:solidFill>
                <a:latin typeface="Times New Roman" panose="02020603050405020304" pitchFamily="18" charset="0"/>
                <a:ea typeface="Times New Roman" panose="02020603050405020304" pitchFamily="18" charset="0"/>
              </a:rPr>
              <a:t>Ф. </a:t>
            </a:r>
            <a:r>
              <a:rPr lang="uk-UA" dirty="0" err="1">
                <a:solidFill>
                  <a:schemeClr val="bg1"/>
                </a:solidFill>
                <a:latin typeface="Times New Roman" panose="02020603050405020304" pitchFamily="18" charset="0"/>
                <a:ea typeface="Times New Roman" panose="02020603050405020304" pitchFamily="18" charset="0"/>
              </a:rPr>
              <a:t>Фідлер</a:t>
            </a:r>
            <a:r>
              <a:rPr lang="uk-UA" dirty="0">
                <a:solidFill>
                  <a:schemeClr val="bg1"/>
                </a:solidFill>
                <a:latin typeface="Times New Roman" panose="02020603050405020304" pitchFamily="18" charset="0"/>
                <a:ea typeface="Times New Roman" panose="02020603050405020304" pitchFamily="18" charset="0"/>
              </a:rPr>
              <a:t> запропонував власну методику для визначення стилю </a:t>
            </a:r>
            <a:r>
              <a:rPr lang="uk-UA" dirty="0" smtClean="0">
                <a:solidFill>
                  <a:schemeClr val="bg1"/>
                </a:solidFill>
                <a:latin typeface="Times New Roman" panose="02020603050405020304" pitchFamily="18" charset="0"/>
                <a:ea typeface="Times New Roman" panose="02020603050405020304" pitchFamily="18" charset="0"/>
              </a:rPr>
              <a:t>лідерства, в якій с</a:t>
            </a:r>
            <a:r>
              <a:rPr lang="uk-UA" dirty="0" smtClean="0">
                <a:solidFill>
                  <a:schemeClr val="bg1"/>
                </a:solidFill>
                <a:latin typeface="Times New Roman" panose="02020603050405020304" pitchFamily="18" charset="0"/>
                <a:ea typeface="Calibri" panose="020F0502020204030204" pitchFamily="34" charset="0"/>
              </a:rPr>
              <a:t>тиль </a:t>
            </a:r>
            <a:r>
              <a:rPr lang="uk-UA" dirty="0">
                <a:solidFill>
                  <a:schemeClr val="bg1"/>
                </a:solidFill>
                <a:latin typeface="Times New Roman" panose="02020603050405020304" pitchFamily="18" charset="0"/>
                <a:ea typeface="Calibri" panose="020F0502020204030204" pitchFamily="34" charset="0"/>
              </a:rPr>
              <a:t>лідерства оцінюється за допомогою опитування, яке набуло назви «</a:t>
            </a:r>
            <a:r>
              <a:rPr lang="uk-UA" b="1" dirty="0">
                <a:solidFill>
                  <a:schemeClr val="bg1"/>
                </a:solidFill>
                <a:latin typeface="Times New Roman" panose="02020603050405020304" pitchFamily="18" charset="0"/>
                <a:ea typeface="Calibri" panose="020F0502020204030204" pitchFamily="34" charset="0"/>
              </a:rPr>
              <a:t>Списку бажаних характеристик співробітників</a:t>
            </a:r>
            <a:r>
              <a:rPr lang="uk-UA" dirty="0">
                <a:solidFill>
                  <a:schemeClr val="bg1"/>
                </a:solidFill>
                <a:latin typeface="Times New Roman" panose="02020603050405020304" pitchFamily="18" charset="0"/>
                <a:ea typeface="Calibri" panose="020F0502020204030204" pitchFamily="34" charset="0"/>
              </a:rPr>
              <a:t>» (</a:t>
            </a:r>
            <a:r>
              <a:rPr lang="uk-UA" i="1" dirty="0" err="1">
                <a:solidFill>
                  <a:schemeClr val="bg1"/>
                </a:solidFill>
                <a:latin typeface="Times New Roman" panose="02020603050405020304" pitchFamily="18" charset="0"/>
                <a:ea typeface="Calibri" panose="020F0502020204030204" pitchFamily="34" charset="0"/>
              </a:rPr>
              <a:t>Least</a:t>
            </a:r>
            <a:r>
              <a:rPr lang="uk-UA" i="1" dirty="0">
                <a:solidFill>
                  <a:schemeClr val="bg1"/>
                </a:solidFill>
                <a:latin typeface="Times New Roman" panose="02020603050405020304" pitchFamily="18" charset="0"/>
                <a:ea typeface="Calibri" panose="020F0502020204030204" pitchFamily="34" charset="0"/>
              </a:rPr>
              <a:t> </a:t>
            </a:r>
            <a:r>
              <a:rPr lang="uk-UA" i="1" dirty="0" err="1">
                <a:solidFill>
                  <a:schemeClr val="bg1"/>
                </a:solidFill>
                <a:latin typeface="Times New Roman" panose="02020603050405020304" pitchFamily="18" charset="0"/>
                <a:ea typeface="Calibri" panose="020F0502020204030204" pitchFamily="34" charset="0"/>
              </a:rPr>
              <a:t>preferred</a:t>
            </a:r>
            <a:r>
              <a:rPr lang="uk-UA" i="1" dirty="0">
                <a:solidFill>
                  <a:schemeClr val="bg1"/>
                </a:solidFill>
                <a:latin typeface="Times New Roman" panose="02020603050405020304" pitchFamily="18" charset="0"/>
                <a:ea typeface="Calibri" panose="020F0502020204030204" pitchFamily="34" charset="0"/>
              </a:rPr>
              <a:t> </a:t>
            </a:r>
            <a:r>
              <a:rPr lang="uk-UA" i="1" dirty="0" err="1">
                <a:solidFill>
                  <a:schemeClr val="bg1"/>
                </a:solidFill>
                <a:latin typeface="Times New Roman" panose="02020603050405020304" pitchFamily="18" charset="0"/>
                <a:ea typeface="Calibri" panose="020F0502020204030204" pitchFamily="34" charset="0"/>
              </a:rPr>
              <a:t>coworker</a:t>
            </a:r>
            <a:r>
              <a:rPr lang="uk-UA" i="1" dirty="0">
                <a:solidFill>
                  <a:schemeClr val="bg1"/>
                </a:solidFill>
                <a:latin typeface="Times New Roman" panose="02020603050405020304" pitchFamily="18" charset="0"/>
                <a:ea typeface="Calibri" panose="020F0502020204030204" pitchFamily="34" charset="0"/>
              </a:rPr>
              <a:t> – LPC</a:t>
            </a:r>
            <a:r>
              <a:rPr lang="uk-UA" dirty="0">
                <a:solidFill>
                  <a:schemeClr val="bg1"/>
                </a:solidFill>
                <a:latin typeface="Times New Roman" panose="02020603050405020304" pitchFamily="18" charset="0"/>
                <a:ea typeface="Calibri" panose="020F0502020204030204" pitchFamily="34" charset="0"/>
              </a:rPr>
              <a:t>). </a:t>
            </a:r>
            <a:endParaRPr lang="uk-UA" dirty="0">
              <a:solidFill>
                <a:schemeClr val="bg1"/>
              </a:solidFill>
            </a:endParaRPr>
          </a:p>
        </p:txBody>
      </p:sp>
      <p:sp>
        <p:nvSpPr>
          <p:cNvPr id="7" name="Прямоугольник 6"/>
          <p:cNvSpPr/>
          <p:nvPr/>
        </p:nvSpPr>
        <p:spPr>
          <a:xfrm>
            <a:off x="193705" y="2120105"/>
            <a:ext cx="11847318" cy="923330"/>
          </a:xfrm>
          <a:prstGeom prst="rect">
            <a:avLst/>
          </a:prstGeom>
        </p:spPr>
        <p:txBody>
          <a:bodyPr wrap="square">
            <a:spAutoFit/>
          </a:bodyPr>
          <a:lstStyle/>
          <a:p>
            <a:pPr indent="360000" algn="just"/>
            <a:r>
              <a:rPr lang="uk-UA" dirty="0">
                <a:solidFill>
                  <a:schemeClr val="bg1"/>
                </a:solidFill>
                <a:latin typeface="Times New Roman" panose="02020603050405020304" pitchFamily="18" charset="0"/>
                <a:ea typeface="Times New Roman" panose="02020603050405020304" pitchFamily="18" charset="0"/>
              </a:rPr>
              <a:t>Ця методика представляла собою послідовність восьми пар антонімічних прикметників, що описують особистісні якості, типу «відкритий – замкнутий», «ефективний – неефективний» і </a:t>
            </a:r>
            <a:r>
              <a:rPr lang="uk-UA" dirty="0" err="1">
                <a:solidFill>
                  <a:schemeClr val="bg1"/>
                </a:solidFill>
                <a:latin typeface="Times New Roman" panose="02020603050405020304" pitchFamily="18" charset="0"/>
                <a:ea typeface="Times New Roman" panose="02020603050405020304" pitchFamily="18" charset="0"/>
              </a:rPr>
              <a:t>т.д</a:t>
            </a:r>
            <a:r>
              <a:rPr lang="uk-UA" dirty="0">
                <a:solidFill>
                  <a:schemeClr val="bg1"/>
                </a:solidFill>
                <a:latin typeface="Times New Roman" panose="02020603050405020304" pitchFamily="18" charset="0"/>
                <a:ea typeface="Times New Roman" panose="02020603050405020304" pitchFamily="18" charset="0"/>
              </a:rPr>
              <a:t>. Випробуваному пропонувалося зробити вибір по кожній парі. Далі здійснювався простий підрахунок співвідношення виборів. </a:t>
            </a:r>
            <a:endParaRPr lang="uk-UA" dirty="0">
              <a:solidFill>
                <a:schemeClr val="bg1"/>
              </a:solidFill>
            </a:endParaRPr>
          </a:p>
        </p:txBody>
      </p:sp>
      <p:sp>
        <p:nvSpPr>
          <p:cNvPr id="8" name="Прямоугольник 7"/>
          <p:cNvSpPr/>
          <p:nvPr/>
        </p:nvSpPr>
        <p:spPr>
          <a:xfrm>
            <a:off x="91155" y="3158851"/>
            <a:ext cx="11847318" cy="1231106"/>
          </a:xfrm>
          <a:prstGeom prst="rect">
            <a:avLst/>
          </a:prstGeom>
        </p:spPr>
        <p:txBody>
          <a:bodyPr wrap="square">
            <a:spAutoFit/>
          </a:bodyPr>
          <a:lstStyle/>
          <a:p>
            <a:pPr indent="360000" algn="just">
              <a:spcAft>
                <a:spcPts val="0"/>
              </a:spcAft>
            </a:pPr>
            <a:r>
              <a:rPr lang="uk-UA"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Шкала LPC припускає, що люди, чий </a:t>
            </a:r>
            <a:r>
              <a:rPr lang="uk-UA" u="sng"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стиль </a:t>
            </a:r>
            <a:r>
              <a:rPr lang="uk-UA" u="sng"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hlinkClick r:id="rId2"/>
              </a:rPr>
              <a:t>лідерства</a:t>
            </a:r>
            <a:r>
              <a:rPr lang="uk-UA"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орієнтований на стосунки, схильні описувати своїх найменш бажаних колег у більш позитивній манері, тоді як ті, чий стиль лідерства орієнтований на завдання, оцінюють їх більш негативно.</a:t>
            </a:r>
            <a:endParaRPr lang="uk-UA"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600"/>
              </a:spcAft>
            </a:pPr>
            <a:r>
              <a:rPr lang="uk-UA"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Нижче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наводиться приклад прикметників шкали LPC</a:t>
            </a:r>
            <a:r>
              <a:rPr lang="uk-UA"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9" name="Рисунок 8"/>
          <p:cNvPicPr/>
          <p:nvPr/>
        </p:nvPicPr>
        <p:blipFill rotWithShape="1">
          <a:blip r:embed="rId3"/>
          <a:srcRect l="33648" t="35925" r="39606" b="53435"/>
          <a:stretch/>
        </p:blipFill>
        <p:spPr bwMode="auto">
          <a:xfrm>
            <a:off x="646172" y="4389957"/>
            <a:ext cx="4968875" cy="1111885"/>
          </a:xfrm>
          <a:prstGeom prst="rect">
            <a:avLst/>
          </a:prstGeom>
          <a:ln>
            <a:noFill/>
          </a:ln>
          <a:extLst>
            <a:ext uri="{53640926-AAD7-44D8-BBD7-CCE9431645EC}">
              <a14:shadowObscured xmlns:a14="http://schemas.microsoft.com/office/drawing/2010/main"/>
            </a:ext>
          </a:extLst>
        </p:spPr>
      </p:pic>
      <p:sp>
        <p:nvSpPr>
          <p:cNvPr id="10" name="Прямоугольник 9"/>
          <p:cNvSpPr/>
          <p:nvPr/>
        </p:nvSpPr>
        <p:spPr>
          <a:xfrm>
            <a:off x="5728760" y="4236069"/>
            <a:ext cx="6096000" cy="2385268"/>
          </a:xfrm>
          <a:prstGeom prst="rect">
            <a:avLst/>
          </a:prstGeom>
        </p:spPr>
        <p:txBody>
          <a:bodyPr>
            <a:spAutoFit/>
          </a:bodyPr>
          <a:lstStyle/>
          <a:p>
            <a:pPr indent="360000" algn="just">
              <a:spcAft>
                <a:spcPts val="600"/>
              </a:spcAft>
            </a:pPr>
            <a:r>
              <a:rPr lang="uk-UA" dirty="0">
                <a:latin typeface="Times New Roman" panose="02020603050405020304" pitchFamily="18" charset="0"/>
                <a:ea typeface="Calibri" panose="020F0502020204030204" pitchFamily="34" charset="0"/>
                <a:cs typeface="Times New Roman" panose="02020603050405020304" pitchFamily="18" charset="0"/>
              </a:rPr>
              <a:t>Якщо лідер, розповідаючи про співробітника, використовує здебільшого </a:t>
            </a:r>
            <a:r>
              <a:rPr lang="uk-UA" b="1" dirty="0">
                <a:latin typeface="Times New Roman" panose="02020603050405020304" pitchFamily="18" charset="0"/>
                <a:ea typeface="Calibri" panose="020F0502020204030204" pitchFamily="34" charset="0"/>
                <a:cs typeface="Times New Roman" panose="02020603050405020304" pitchFamily="18" charset="0"/>
              </a:rPr>
              <a:t>позитивні характеристики</a:t>
            </a:r>
            <a:r>
              <a:rPr lang="uk-UA" dirty="0">
                <a:latin typeface="Times New Roman" panose="02020603050405020304" pitchFamily="18" charset="0"/>
                <a:ea typeface="Calibri" panose="020F0502020204030204" pitchFamily="34" charset="0"/>
                <a:cs typeface="Times New Roman" panose="02020603050405020304" pitchFamily="18" charset="0"/>
              </a:rPr>
              <a:t>, то він </a:t>
            </a:r>
            <a:r>
              <a:rPr lang="uk-UA" u="sng" dirty="0">
                <a:latin typeface="Times New Roman" panose="02020603050405020304" pitchFamily="18" charset="0"/>
                <a:ea typeface="Calibri" panose="020F0502020204030204" pitchFamily="34" charset="0"/>
                <a:cs typeface="Times New Roman" panose="02020603050405020304" pitchFamily="18" charset="0"/>
              </a:rPr>
              <a:t>орієнтований на взаємовідносини</a:t>
            </a:r>
            <a:r>
              <a:rPr lang="uk-UA" dirty="0">
                <a:latin typeface="Times New Roman" panose="02020603050405020304" pitchFamily="18" charset="0"/>
                <a:ea typeface="Calibri" panose="020F0502020204030204" pitchFamily="34" charset="0"/>
                <a:cs typeface="Times New Roman" panose="02020603050405020304" pitchFamily="18" charset="0"/>
              </a:rPr>
              <a:t>. Така людина проявляє турботу та чуйність у відношенні до оточуючих.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dirty="0">
                <a:latin typeface="Times New Roman" panose="02020603050405020304" pitchFamily="18" charset="0"/>
                <a:ea typeface="Calibri" panose="020F0502020204030204" pitchFamily="34" charset="0"/>
              </a:rPr>
              <a:t>І навпаки, лідер, який, розповідаючи про співробітника, використовує </a:t>
            </a:r>
            <a:r>
              <a:rPr lang="uk-UA" b="1" dirty="0">
                <a:latin typeface="Times New Roman" panose="02020603050405020304" pitchFamily="18" charset="0"/>
                <a:ea typeface="Calibri" panose="020F0502020204030204" pitchFamily="34" charset="0"/>
              </a:rPr>
              <a:t>негативні характеристики</a:t>
            </a:r>
            <a:r>
              <a:rPr lang="uk-UA" dirty="0">
                <a:latin typeface="Times New Roman" panose="02020603050405020304" pitchFamily="18" charset="0"/>
                <a:ea typeface="Calibri" panose="020F0502020204030204" pitchFamily="34" charset="0"/>
              </a:rPr>
              <a:t>, </a:t>
            </a:r>
            <a:r>
              <a:rPr lang="uk-UA" u="sng" dirty="0">
                <a:latin typeface="Times New Roman" panose="02020603050405020304" pitchFamily="18" charset="0"/>
                <a:ea typeface="Calibri" panose="020F0502020204030204" pitchFamily="34" charset="0"/>
              </a:rPr>
              <a:t>орієнтований на завдання</a:t>
            </a:r>
            <a:r>
              <a:rPr lang="uk-UA" dirty="0">
                <a:latin typeface="Times New Roman" panose="02020603050405020304" pitchFamily="18" charset="0"/>
                <a:ea typeface="Calibri" panose="020F0502020204030204" pitchFamily="34" charset="0"/>
              </a:rPr>
              <a:t>. Така людина приділяє більше уваги завданням, ніж оточуючим.</a:t>
            </a:r>
            <a:endParaRPr lang="uk-UA" dirty="0"/>
          </a:p>
        </p:txBody>
      </p:sp>
    </p:spTree>
    <p:extLst>
      <p:ext uri="{BB962C8B-B14F-4D97-AF65-F5344CB8AC3E}">
        <p14:creationId xmlns:p14="http://schemas.microsoft.com/office/powerpoint/2010/main" val="326841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5100" y="316085"/>
            <a:ext cx="11767558" cy="2031325"/>
          </a:xfrm>
          <a:prstGeom prst="rect">
            <a:avLst/>
          </a:prstGeom>
        </p:spPr>
        <p:txBody>
          <a:bodyPr wrap="square">
            <a:spAutoFit/>
          </a:bodyPr>
          <a:lstStyle/>
          <a:p>
            <a:pPr indent="360000" algn="just">
              <a:spcAft>
                <a:spcPts val="0"/>
              </a:spcAft>
            </a:pPr>
            <a:r>
              <a:rPr lang="uk-UA" i="1" dirty="0">
                <a:solidFill>
                  <a:schemeClr val="bg1"/>
                </a:solidFill>
                <a:latin typeface="Times New Roman" panose="02020603050405020304" pitchFamily="18" charset="0"/>
                <a:ea typeface="Times New Roman" panose="02020603050405020304" pitchFamily="18" charset="0"/>
              </a:rPr>
              <a:t>Організаційну ситуацію</a:t>
            </a:r>
            <a:r>
              <a:rPr lang="uk-UA" dirty="0">
                <a:solidFill>
                  <a:schemeClr val="bg1"/>
                </a:solidFill>
                <a:latin typeface="Times New Roman" panose="02020603050405020304" pitchFamily="18" charset="0"/>
                <a:ea typeface="Times New Roman" panose="02020603050405020304" pitchFamily="18" charset="0"/>
              </a:rPr>
              <a:t> Ф. </a:t>
            </a:r>
            <a:r>
              <a:rPr lang="uk-UA" dirty="0" err="1">
                <a:solidFill>
                  <a:schemeClr val="bg1"/>
                </a:solidFill>
                <a:latin typeface="Times New Roman" panose="02020603050405020304" pitchFamily="18" charset="0"/>
                <a:ea typeface="Times New Roman" panose="02020603050405020304" pitchFamily="18" charset="0"/>
              </a:rPr>
              <a:t>Фідлер</a:t>
            </a:r>
            <a:r>
              <a:rPr lang="uk-UA" dirty="0">
                <a:solidFill>
                  <a:schemeClr val="bg1"/>
                </a:solidFill>
                <a:latin typeface="Times New Roman" panose="02020603050405020304" pitchFamily="18" charset="0"/>
                <a:ea typeface="Times New Roman" panose="02020603050405020304" pitchFamily="18" charset="0"/>
              </a:rPr>
              <a:t> запропонував оцінювати за 3 параметрами:</a:t>
            </a:r>
          </a:p>
          <a:p>
            <a:pPr indent="360000" algn="just">
              <a:spcAft>
                <a:spcPts val="0"/>
              </a:spcAft>
            </a:pPr>
            <a:r>
              <a:rPr lang="uk-UA" dirty="0">
                <a:solidFill>
                  <a:schemeClr val="bg1"/>
                </a:solidFill>
                <a:latin typeface="Times New Roman" panose="02020603050405020304" pitchFamily="18" charset="0"/>
                <a:ea typeface="Times New Roman" panose="02020603050405020304" pitchFamily="18" charset="0"/>
              </a:rPr>
              <a:t>– </a:t>
            </a:r>
            <a:r>
              <a:rPr lang="uk-UA" b="1" dirty="0">
                <a:solidFill>
                  <a:schemeClr val="bg1"/>
                </a:solidFill>
                <a:latin typeface="Times New Roman" panose="02020603050405020304" pitchFamily="18" charset="0"/>
                <a:ea typeface="Times New Roman" panose="02020603050405020304" pitchFamily="18" charset="0"/>
              </a:rPr>
              <a:t>відносини в групі </a:t>
            </a:r>
            <a:r>
              <a:rPr lang="uk-UA" dirty="0">
                <a:solidFill>
                  <a:schemeClr val="bg1"/>
                </a:solidFill>
                <a:latin typeface="Times New Roman" panose="02020603050405020304" pitchFamily="18" charset="0"/>
                <a:ea typeface="Times New Roman" panose="02020603050405020304" pitchFamily="18" charset="0"/>
              </a:rPr>
              <a:t>– описує психологічну атмосферу та ступінь підтримки лідера підлеглими;</a:t>
            </a:r>
          </a:p>
          <a:p>
            <a:pPr indent="360000" algn="just">
              <a:spcAft>
                <a:spcPts val="0"/>
              </a:spcAft>
            </a:pPr>
            <a:r>
              <a:rPr lang="uk-UA" dirty="0">
                <a:solidFill>
                  <a:schemeClr val="bg1"/>
                </a:solidFill>
                <a:latin typeface="Times New Roman" panose="02020603050405020304" pitchFamily="18" charset="0"/>
                <a:ea typeface="Times New Roman" panose="02020603050405020304" pitchFamily="18" charset="0"/>
              </a:rPr>
              <a:t>– </a:t>
            </a:r>
            <a:r>
              <a:rPr lang="uk-UA" b="1" dirty="0">
                <a:solidFill>
                  <a:schemeClr val="bg1"/>
                </a:solidFill>
                <a:latin typeface="Times New Roman" panose="02020603050405020304" pitchFamily="18" charset="0"/>
                <a:ea typeface="Times New Roman" panose="02020603050405020304" pitchFamily="18" charset="0"/>
              </a:rPr>
              <a:t>структура завдання </a:t>
            </a:r>
            <a:r>
              <a:rPr lang="uk-UA" dirty="0">
                <a:solidFill>
                  <a:schemeClr val="bg1"/>
                </a:solidFill>
                <a:latin typeface="Times New Roman" panose="02020603050405020304" pitchFamily="18" charset="0"/>
                <a:ea typeface="Times New Roman" panose="02020603050405020304" pitchFamily="18" charset="0"/>
              </a:rPr>
              <a:t>– показує наявність (або відсутність) чітко сформульованих цілей, оціночних показників, алгоритмів виробничих операцій;</a:t>
            </a:r>
          </a:p>
          <a:p>
            <a:pPr indent="360000" algn="just">
              <a:spcAft>
                <a:spcPts val="0"/>
              </a:spcAft>
            </a:pPr>
            <a:r>
              <a:rPr lang="uk-UA" dirty="0">
                <a:solidFill>
                  <a:schemeClr val="bg1"/>
                </a:solidFill>
                <a:latin typeface="Times New Roman" panose="02020603050405020304" pitchFamily="18" charset="0"/>
                <a:ea typeface="Times New Roman" panose="02020603050405020304" pitchFamily="18" charset="0"/>
              </a:rPr>
              <a:t>– </a:t>
            </a:r>
            <a:r>
              <a:rPr lang="uk-UA" b="1" dirty="0">
                <a:solidFill>
                  <a:schemeClr val="bg1"/>
                </a:solidFill>
                <a:latin typeface="Times New Roman" panose="02020603050405020304" pitchFamily="18" charset="0"/>
                <a:ea typeface="Times New Roman" panose="02020603050405020304" pitchFamily="18" charset="0"/>
              </a:rPr>
              <a:t>ступінь наділення владою </a:t>
            </a:r>
            <a:r>
              <a:rPr lang="uk-UA" dirty="0">
                <a:solidFill>
                  <a:schemeClr val="bg1"/>
                </a:solidFill>
                <a:latin typeface="Times New Roman" panose="02020603050405020304" pitchFamily="18" charset="0"/>
                <a:ea typeface="Times New Roman" panose="02020603050405020304" pitchFamily="18" charset="0"/>
              </a:rPr>
              <a:t>– описує насамперед обсяг повноважень лідера щодо </a:t>
            </a:r>
            <a:r>
              <a:rPr lang="uk-UA" dirty="0" smtClean="0">
                <a:solidFill>
                  <a:schemeClr val="bg1"/>
                </a:solidFill>
                <a:latin typeface="Times New Roman" panose="02020603050405020304" pitchFamily="18" charset="0"/>
                <a:ea typeface="Times New Roman" panose="02020603050405020304" pitchFamily="18" charset="0"/>
              </a:rPr>
              <a:t>підлеглих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тобто обсяг офіційно наданої влади, який дозволяє лідерові використовувати винагороду, а також рівень підтримки з боку формальної групи</a:t>
            </a:r>
            <a:r>
              <a:rPr lang="uk-UA" dirty="0" smtClean="0">
                <a:solidFill>
                  <a:schemeClr val="bg1"/>
                </a:solidFill>
                <a:latin typeface="Times New Roman" panose="02020603050405020304" pitchFamily="18" charset="0"/>
                <a:ea typeface="Times New Roman" panose="02020603050405020304" pitchFamily="18" charset="0"/>
              </a:rPr>
              <a:t>).</a:t>
            </a:r>
            <a:endParaRPr lang="uk-UA" dirty="0">
              <a:solidFill>
                <a:schemeClr val="bg1"/>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056828" y="2872756"/>
            <a:ext cx="9915971" cy="2308324"/>
          </a:xfrm>
          <a:prstGeom prst="rect">
            <a:avLst/>
          </a:prstGeom>
        </p:spPr>
        <p:txBody>
          <a:bodyPr wrap="square">
            <a:spAutoFit/>
          </a:bodyPr>
          <a:lstStyle/>
          <a:p>
            <a:pPr indent="360000" algn="just"/>
            <a:r>
              <a:rPr lang="uk-UA" dirty="0">
                <a:solidFill>
                  <a:schemeClr val="bg1"/>
                </a:solidFill>
                <a:latin typeface="Times New Roman" panose="02020603050405020304" pitchFamily="18" charset="0"/>
                <a:ea typeface="Times New Roman" panose="02020603050405020304" pitchFamily="18" charset="0"/>
              </a:rPr>
              <a:t>Залежно від поєднання результатів оцінювання за наведеними параметрами, Ф. </a:t>
            </a:r>
            <a:r>
              <a:rPr lang="uk-UA" dirty="0" err="1">
                <a:solidFill>
                  <a:schemeClr val="bg1"/>
                </a:solidFill>
                <a:latin typeface="Times New Roman" panose="02020603050405020304" pitchFamily="18" charset="0"/>
                <a:ea typeface="Times New Roman" panose="02020603050405020304" pitchFamily="18" charset="0"/>
              </a:rPr>
              <a:t>Фідлер</a:t>
            </a:r>
            <a:r>
              <a:rPr lang="uk-UA" dirty="0">
                <a:solidFill>
                  <a:schemeClr val="bg1"/>
                </a:solidFill>
                <a:latin typeface="Times New Roman" panose="02020603050405020304" pitchFamily="18" charset="0"/>
                <a:ea typeface="Times New Roman" panose="02020603050405020304" pitchFamily="18" charset="0"/>
              </a:rPr>
              <a:t> виділив 8 типів організаційних ситуацій, що розташовуються в континуумі від «дуже сприятлива для лідера» до «дуже несприятлива для лідера». Далі в серії експериментів він пов’язав кожну з цих ситуацій із запропонованими їм стилями лідерства. </a:t>
            </a:r>
            <a:endParaRPr lang="uk-UA" dirty="0" smtClean="0">
              <a:solidFill>
                <a:schemeClr val="bg1"/>
              </a:solidFill>
              <a:latin typeface="Times New Roman" panose="02020603050405020304" pitchFamily="18" charset="0"/>
              <a:ea typeface="Times New Roman" panose="02020603050405020304" pitchFamily="18" charset="0"/>
            </a:endParaRPr>
          </a:p>
          <a:p>
            <a:pPr indent="360000" algn="just"/>
            <a:r>
              <a:rPr lang="uk-UA" dirty="0" smtClean="0">
                <a:solidFill>
                  <a:schemeClr val="bg1"/>
                </a:solidFill>
                <a:latin typeface="Times New Roman" panose="02020603050405020304" pitchFamily="18" charset="0"/>
                <a:ea typeface="Times New Roman" panose="02020603050405020304" pitchFamily="18" charset="0"/>
              </a:rPr>
              <a:t>У </a:t>
            </a:r>
            <a:r>
              <a:rPr lang="uk-UA" dirty="0">
                <a:solidFill>
                  <a:schemeClr val="bg1"/>
                </a:solidFill>
                <a:latin typeface="Times New Roman" panose="02020603050405020304" pitchFamily="18" charset="0"/>
                <a:ea typeface="Times New Roman" panose="02020603050405020304" pitchFamily="18" charset="0"/>
              </a:rPr>
              <a:t>результаті була виявлена закономірність, згідно з якою </a:t>
            </a:r>
            <a:r>
              <a:rPr lang="uk-UA" b="1" i="1" dirty="0">
                <a:solidFill>
                  <a:schemeClr val="bg1"/>
                </a:solidFill>
                <a:latin typeface="Times New Roman" panose="02020603050405020304" pitchFamily="18" charset="0"/>
                <a:ea typeface="Times New Roman" panose="02020603050405020304" pitchFamily="18" charset="0"/>
              </a:rPr>
              <a:t>стиль лідерства, орієнтований на завдання</a:t>
            </a:r>
            <a:r>
              <a:rPr lang="uk-UA" dirty="0">
                <a:solidFill>
                  <a:schemeClr val="bg1"/>
                </a:solidFill>
                <a:latin typeface="Times New Roman" panose="02020603050405020304" pitchFamily="18" charset="0"/>
                <a:ea typeface="Times New Roman" panose="02020603050405020304" pitchFamily="18" charset="0"/>
              </a:rPr>
              <a:t>, ефективний з точки зору досягнення цільових показників діяльності в дуже сприятливих і дуже несприятливих ситуаціях, в той час як </a:t>
            </a:r>
            <a:r>
              <a:rPr lang="uk-UA" b="1" i="1" dirty="0">
                <a:solidFill>
                  <a:schemeClr val="bg1"/>
                </a:solidFill>
                <a:latin typeface="Times New Roman" panose="02020603050405020304" pitchFamily="18" charset="0"/>
                <a:ea typeface="Times New Roman" panose="02020603050405020304" pitchFamily="18" charset="0"/>
              </a:rPr>
              <a:t>стиль лідерства, орієнтований на відносини</a:t>
            </a:r>
            <a:r>
              <a:rPr lang="uk-UA" dirty="0">
                <a:solidFill>
                  <a:schemeClr val="bg1"/>
                </a:solidFill>
                <a:latin typeface="Times New Roman" panose="02020603050405020304" pitchFamily="18" charset="0"/>
                <a:ea typeface="Times New Roman" panose="02020603050405020304" pitchFamily="18" charset="0"/>
              </a:rPr>
              <a:t>, виявляється більш ефективним у ситуаціях середнього рівня.</a:t>
            </a:r>
            <a:endParaRPr lang="uk-UA" dirty="0">
              <a:solidFill>
                <a:schemeClr val="bg1"/>
              </a:solidFill>
            </a:endParaRPr>
          </a:p>
        </p:txBody>
      </p:sp>
    </p:spTree>
    <p:extLst>
      <p:ext uri="{BB962C8B-B14F-4D97-AF65-F5344CB8AC3E}">
        <p14:creationId xmlns:p14="http://schemas.microsoft.com/office/powerpoint/2010/main" val="425357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836" y="947361"/>
            <a:ext cx="11442818" cy="3139321"/>
          </a:xfrm>
          <a:prstGeom prst="rect">
            <a:avLst/>
          </a:prstGeom>
        </p:spPr>
        <p:txBody>
          <a:bodyPr wrap="square">
            <a:spAutoFit/>
          </a:bodyPr>
          <a:lstStyle/>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 </a:t>
            </a:r>
          </a:p>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В якості хронологічно наступної спроби розробки ситуаційного підходу до проблеми організаційного лідерства зазвичай розглядають </a:t>
            </a:r>
            <a:r>
              <a:rPr lang="uk-UA" b="1" dirty="0">
                <a:solidFill>
                  <a:schemeClr val="bg1"/>
                </a:solidFill>
                <a:latin typeface="Times New Roman" panose="02020603050405020304" pitchFamily="18" charset="0"/>
                <a:ea typeface="Times New Roman" panose="02020603050405020304" pitchFamily="18" charset="0"/>
              </a:rPr>
              <a:t>теорію «шлях – мета»</a:t>
            </a:r>
            <a:r>
              <a:rPr lang="uk-UA" dirty="0">
                <a:solidFill>
                  <a:schemeClr val="bg1"/>
                </a:solidFill>
                <a:latin typeface="Times New Roman" panose="02020603050405020304" pitchFamily="18" charset="0"/>
                <a:ea typeface="Times New Roman" panose="02020603050405020304" pitchFamily="18" charset="0"/>
              </a:rPr>
              <a:t> </a:t>
            </a:r>
            <a:r>
              <a:rPr lang="uk-UA" b="1" dirty="0">
                <a:solidFill>
                  <a:schemeClr val="bg1"/>
                </a:solidFill>
                <a:latin typeface="Times New Roman" panose="02020603050405020304" pitchFamily="18" charset="0"/>
                <a:ea typeface="Times New Roman" panose="02020603050405020304" pitchFamily="18" charset="0"/>
              </a:rPr>
              <a:t>М. </a:t>
            </a:r>
            <a:r>
              <a:rPr lang="uk-UA" b="1" dirty="0" err="1">
                <a:solidFill>
                  <a:schemeClr val="bg1"/>
                </a:solidFill>
                <a:latin typeface="Times New Roman" panose="02020603050405020304" pitchFamily="18" charset="0"/>
                <a:ea typeface="Times New Roman" panose="02020603050405020304" pitchFamily="18" charset="0"/>
              </a:rPr>
              <a:t>Еванса</a:t>
            </a:r>
            <a:r>
              <a:rPr lang="uk-UA" b="1" dirty="0">
                <a:solidFill>
                  <a:schemeClr val="bg1"/>
                </a:solidFill>
                <a:latin typeface="Times New Roman" panose="02020603050405020304" pitchFamily="18" charset="0"/>
                <a:ea typeface="Times New Roman" panose="02020603050405020304" pitchFamily="18" charset="0"/>
              </a:rPr>
              <a:t> і Р. Хауса</a:t>
            </a:r>
            <a:r>
              <a:rPr lang="uk-UA" dirty="0">
                <a:solidFill>
                  <a:schemeClr val="bg1"/>
                </a:solidFill>
                <a:latin typeface="Times New Roman" panose="02020603050405020304" pitchFamily="18" charset="0"/>
                <a:ea typeface="Times New Roman" panose="02020603050405020304" pitchFamily="18" charset="0"/>
              </a:rPr>
              <a:t>, вперше запропоновану в 1970 р. В її рамках серед значимих змінних розглядаються цілі як лідера (забезпечення ефективності діяльності), так і співробітників (одержання винагород). Основними завданнями лідера з погляду цієї концепції є </a:t>
            </a:r>
            <a:r>
              <a:rPr lang="uk-UA" i="1" dirty="0">
                <a:solidFill>
                  <a:schemeClr val="bg1"/>
                </a:solidFill>
                <a:latin typeface="Times New Roman" panose="02020603050405020304" pitchFamily="18" charset="0"/>
                <a:ea typeface="Times New Roman" panose="02020603050405020304" pitchFamily="18" charset="0"/>
              </a:rPr>
              <a:t>вибір шляху</a:t>
            </a:r>
            <a:r>
              <a:rPr lang="uk-UA" dirty="0">
                <a:solidFill>
                  <a:schemeClr val="bg1"/>
                </a:solidFill>
                <a:latin typeface="Times New Roman" panose="02020603050405020304" pitchFamily="18" charset="0"/>
                <a:ea typeface="Times New Roman" panose="02020603050405020304" pitchFamily="18" charset="0"/>
              </a:rPr>
              <a:t>, тобто визначення конкретних дій, за рахунок яких можна одночасно реалізувати цілі лідера та цілі співробітників, і доведення його до виконавців.</a:t>
            </a:r>
          </a:p>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Для ефективного вирішення цих завдань лідер повинен враховувати особистісні особливості співробітників (індивідуальні здібності, рівень кваліфікації, потреби, особливості трудової мотивації) та особливості організаційного середовища (ступінь структурованості завдання, обсяг власних владних повноважень, соціально-психологічні характеристики організаційних і робочих груп</a:t>
            </a:r>
            <a:r>
              <a:rPr lang="uk-UA" dirty="0" smtClean="0">
                <a:solidFill>
                  <a:schemeClr val="bg1"/>
                </a:solidFill>
                <a:latin typeface="Times New Roman" panose="02020603050405020304" pitchFamily="18" charset="0"/>
                <a:ea typeface="Times New Roman" panose="02020603050405020304" pitchFamily="18" charset="0"/>
              </a:rPr>
              <a:t>).</a:t>
            </a:r>
            <a:endParaRPr lang="uk-UA" dirty="0">
              <a:solidFill>
                <a:schemeClr val="bg1"/>
              </a:solidFill>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6456793" y="210576"/>
            <a:ext cx="5294655" cy="400110"/>
          </a:xfrm>
          <a:prstGeom prst="rect">
            <a:avLst/>
          </a:prstGeom>
        </p:spPr>
        <p:txBody>
          <a:bodyPr wrap="none">
            <a:spAutoFit/>
          </a:bodyPr>
          <a:lstStyle/>
          <a:p>
            <a:pPr indent="215900" algn="just">
              <a:spcAft>
                <a:spcPts val="0"/>
              </a:spcAft>
            </a:pPr>
            <a:r>
              <a:rPr lang="uk-UA" sz="2000" b="1" dirty="0">
                <a:latin typeface="Times New Roman" panose="02020603050405020304" pitchFamily="18" charset="0"/>
                <a:ea typeface="Times New Roman" panose="02020603050405020304" pitchFamily="18" charset="0"/>
              </a:rPr>
              <a:t>Теорія «шлях – мета» М. </a:t>
            </a:r>
            <a:r>
              <a:rPr lang="uk-UA" sz="2000" b="1" dirty="0" err="1">
                <a:latin typeface="Times New Roman" panose="02020603050405020304" pitchFamily="18" charset="0"/>
                <a:ea typeface="Times New Roman" panose="02020603050405020304" pitchFamily="18" charset="0"/>
              </a:rPr>
              <a:t>Еванса</a:t>
            </a:r>
            <a:r>
              <a:rPr lang="uk-UA" sz="2000" b="1" dirty="0">
                <a:latin typeface="Times New Roman" panose="02020603050405020304" pitchFamily="18" charset="0"/>
                <a:ea typeface="Times New Roman" panose="02020603050405020304" pitchFamily="18" charset="0"/>
              </a:rPr>
              <a:t> і Р. Хауса</a:t>
            </a:r>
            <a:endParaRPr lang="uk-UA" sz="2000" dirty="0">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435836" y="4423357"/>
            <a:ext cx="6096000" cy="1754326"/>
          </a:xfrm>
          <a:prstGeom prst="rect">
            <a:avLst/>
          </a:prstGeom>
        </p:spPr>
        <p:txBody>
          <a:bodyPr>
            <a:spAutoFit/>
          </a:bodyPr>
          <a:lstStyle/>
          <a:p>
            <a:pPr algn="just"/>
            <a:r>
              <a:rPr lang="uk-UA" dirty="0"/>
              <a:t>Теорія «шлях-мета» існує з 1970 року, коли Мартін </a:t>
            </a:r>
            <a:r>
              <a:rPr lang="uk-UA" dirty="0" err="1"/>
              <a:t>Еванс</a:t>
            </a:r>
            <a:r>
              <a:rPr lang="uk-UA" dirty="0"/>
              <a:t> розробив її, а Роберт </a:t>
            </a:r>
            <a:r>
              <a:rPr lang="uk-UA" dirty="0" err="1"/>
              <a:t>Хаус</a:t>
            </a:r>
            <a:r>
              <a:rPr lang="uk-UA" dirty="0"/>
              <a:t> удосконалив її в 1971 році. Модель «шлях-мета» підкреслює важливість здатності лідера точно інтерпретувати потреби послідовників і </a:t>
            </a:r>
            <a:r>
              <a:rPr lang="uk-UA" dirty="0" err="1"/>
              <a:t>гнучко</a:t>
            </a:r>
            <a:r>
              <a:rPr lang="uk-UA" dirty="0"/>
              <a:t> реагувати на вимоги ситуації</a:t>
            </a:r>
          </a:p>
        </p:txBody>
      </p:sp>
    </p:spTree>
    <p:extLst>
      <p:ext uri="{BB962C8B-B14F-4D97-AF65-F5344CB8AC3E}">
        <p14:creationId xmlns:p14="http://schemas.microsoft.com/office/powerpoint/2010/main" val="98429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8007" y="514444"/>
            <a:ext cx="11895746" cy="5355312"/>
          </a:xfrm>
          <a:prstGeom prst="rect">
            <a:avLst/>
          </a:prstGeom>
        </p:spPr>
        <p:txBody>
          <a:bodyPr wrap="square">
            <a:spAutoFit/>
          </a:bodyPr>
          <a:lstStyle/>
          <a:p>
            <a:pPr indent="215900" algn="just">
              <a:spcAft>
                <a:spcPts val="0"/>
              </a:spcAft>
            </a:pPr>
            <a:r>
              <a:rPr lang="uk-UA" dirty="0">
                <a:solidFill>
                  <a:schemeClr val="bg1"/>
                </a:solidFill>
                <a:latin typeface="Times New Roman" panose="02020603050405020304" pitchFamily="18" charset="0"/>
                <a:ea typeface="Times New Roman" panose="02020603050405020304" pitchFamily="18" charset="0"/>
              </a:rPr>
              <a:t>Залежно від результатів такого роду оцінювання лідер повинен </a:t>
            </a:r>
            <a:r>
              <a:rPr lang="uk-UA" dirty="0" smtClean="0">
                <a:solidFill>
                  <a:schemeClr val="bg1"/>
                </a:solidFill>
                <a:latin typeface="Times New Roman" panose="02020603050405020304" pitchFamily="18" charset="0"/>
                <a:ea typeface="Times New Roman" panose="02020603050405020304" pitchFamily="18" charset="0"/>
              </a:rPr>
              <a:t>обрати </a:t>
            </a:r>
            <a:r>
              <a:rPr lang="uk-UA" dirty="0">
                <a:solidFill>
                  <a:schemeClr val="bg1"/>
                </a:solidFill>
                <a:latin typeface="Times New Roman" panose="02020603050405020304" pitchFamily="18" charset="0"/>
                <a:ea typeface="Times New Roman" panose="02020603050405020304" pitchFamily="18" charset="0"/>
              </a:rPr>
              <a:t>один з 4 поведінкових стилів:</a:t>
            </a:r>
          </a:p>
          <a:p>
            <a:pPr indent="215900" algn="just">
              <a:spcAft>
                <a:spcPts val="0"/>
              </a:spcAft>
            </a:pPr>
            <a:r>
              <a:rPr lang="uk-UA" b="1" i="1" dirty="0">
                <a:solidFill>
                  <a:schemeClr val="bg1"/>
                </a:solidFill>
                <a:latin typeface="Times New Roman" panose="02020603050405020304" pitchFamily="18" charset="0"/>
                <a:ea typeface="Times New Roman" panose="02020603050405020304" pitchFamily="18" charset="0"/>
              </a:rPr>
              <a:t>1) директивний стиль</a:t>
            </a:r>
            <a:r>
              <a:rPr lang="uk-UA" dirty="0">
                <a:solidFill>
                  <a:schemeClr val="bg1"/>
                </a:solidFill>
                <a:latin typeface="Times New Roman" panose="02020603050405020304" pitchFamily="18" charset="0"/>
                <a:ea typeface="Times New Roman" panose="02020603050405020304" pitchFamily="18" charset="0"/>
              </a:rPr>
              <a:t>, що припускає жорстке централізоване управління, формулювання чітких, недвозначних завдань, інструкцій і розгорнутих алгоритмів їх виконання, низький рівень кваліфікації та індивідуальних здібностей. Переважає при невисокому ступені структурування завдання, при невизначеності трудової мотивації співробітників, а також за наявності широких владних повноважень;</a:t>
            </a:r>
          </a:p>
          <a:p>
            <a:pPr indent="215900" algn="just">
              <a:spcAft>
                <a:spcPts val="0"/>
              </a:spcAft>
            </a:pPr>
            <a:r>
              <a:rPr lang="uk-UA" b="1" i="1" dirty="0">
                <a:solidFill>
                  <a:schemeClr val="bg1"/>
                </a:solidFill>
                <a:latin typeface="Times New Roman" panose="02020603050405020304" pitchFamily="18" charset="0"/>
                <a:ea typeface="Times New Roman" panose="02020603050405020304" pitchFamily="18" charset="0"/>
              </a:rPr>
              <a:t>2) стиль, орієнтований на досягнення</a:t>
            </a:r>
            <a:r>
              <a:rPr lang="uk-UA" dirty="0">
                <a:solidFill>
                  <a:schemeClr val="bg1"/>
                </a:solidFill>
                <a:latin typeface="Times New Roman" panose="02020603050405020304" pitchFamily="18" charset="0"/>
                <a:ea typeface="Times New Roman" panose="02020603050405020304" pitchFamily="18" charset="0"/>
              </a:rPr>
              <a:t>, – передбачає делегування повноважень, залучення співробітників до процесів прийняття рішень, високий ступінь взаємної довіри. Переважає при відсутності достатньо амбітних цілей у поєднанні з високою кваліфікацією і значним рівнем мотивації співробітників, а також при достатньому обсязі владних повноважень лідера;</a:t>
            </a:r>
          </a:p>
          <a:p>
            <a:pPr indent="215900" algn="just">
              <a:spcAft>
                <a:spcPts val="0"/>
              </a:spcAft>
            </a:pPr>
            <a:r>
              <a:rPr lang="uk-UA" b="1" i="1" dirty="0">
                <a:solidFill>
                  <a:schemeClr val="bg1"/>
                </a:solidFill>
                <a:latin typeface="Times New Roman" panose="02020603050405020304" pitchFamily="18" charset="0"/>
                <a:ea typeface="Times New Roman" panose="02020603050405020304" pitchFamily="18" charset="0"/>
              </a:rPr>
              <a:t>3) стиль, орієнтований на підтримку</a:t>
            </a:r>
            <a:r>
              <a:rPr lang="uk-UA" dirty="0">
                <a:solidFill>
                  <a:schemeClr val="bg1"/>
                </a:solidFill>
                <a:latin typeface="Times New Roman" panose="02020603050405020304" pitchFamily="18" charset="0"/>
                <a:ea typeface="Times New Roman" panose="02020603050405020304" pitchFamily="18" charset="0"/>
              </a:rPr>
              <a:t>, що передбачає акцентування уваги на потребах, благополуччі, емоційному комфорті підлеглих. Переважає при недостатній кваліфікації співробітників, високому ступені їх невпевненості у власних силах у поєднанні з високим ступенем структурування задачі і наявністю достатніх владних повноважень;</a:t>
            </a:r>
          </a:p>
          <a:p>
            <a:pPr indent="215900" algn="just">
              <a:spcAft>
                <a:spcPts val="0"/>
              </a:spcAft>
            </a:pPr>
            <a:r>
              <a:rPr lang="uk-UA" b="1" i="1" dirty="0">
                <a:solidFill>
                  <a:schemeClr val="bg1"/>
                </a:solidFill>
                <a:latin typeface="Times New Roman" panose="02020603050405020304" pitchFamily="18" charset="0"/>
                <a:ea typeface="Times New Roman" panose="02020603050405020304" pitchFamily="18" charset="0"/>
              </a:rPr>
              <a:t>4) стиль, орієнтований на участь</a:t>
            </a:r>
            <a:r>
              <a:rPr lang="uk-UA" dirty="0">
                <a:solidFill>
                  <a:schemeClr val="bg1"/>
                </a:solidFill>
                <a:latin typeface="Times New Roman" panose="02020603050405020304" pitchFamily="18" charset="0"/>
                <a:ea typeface="Times New Roman" panose="02020603050405020304" pitchFamily="18" charset="0"/>
              </a:rPr>
              <a:t>, який передбачає не тільки залучення підлеглих до процесу прийняття рішення, але й постійні консультації з ними в процесі його реалізації. Найкращий у ситуації, яка характеризується низьким ступенем структурованості завдання, високою кваліфікацією співробітників у поєднанні з недостатнім рівнем трудової мотивації і обмеженим об’ємом владних повноважень.</a:t>
            </a:r>
          </a:p>
          <a:p>
            <a:pPr algn="just"/>
            <a:r>
              <a:rPr lang="uk-UA" dirty="0">
                <a:solidFill>
                  <a:schemeClr val="bg1"/>
                </a:solidFill>
                <a:latin typeface="Times New Roman" panose="02020603050405020304" pitchFamily="18" charset="0"/>
                <a:ea typeface="Times New Roman" panose="02020603050405020304" pitchFamily="18" charset="0"/>
              </a:rPr>
              <a:t>В цілому теорія «шлях – мета» відрізняється певною внутрішньою непослідовністю і практично не має методичної бази. Оцінка виділених авторами критеріїв носить чітко виражений суб’єктивний характер. Все це значно знижує практичну цінність цієї теорії.</a:t>
            </a:r>
            <a:endParaRPr lang="uk-UA" dirty="0">
              <a:solidFill>
                <a:schemeClr val="bg1"/>
              </a:solidFill>
            </a:endParaRPr>
          </a:p>
        </p:txBody>
      </p:sp>
    </p:spTree>
    <p:extLst>
      <p:ext uri="{BB962C8B-B14F-4D97-AF65-F5344CB8AC3E}">
        <p14:creationId xmlns:p14="http://schemas.microsoft.com/office/powerpoint/2010/main" val="63519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65" y="1227566"/>
            <a:ext cx="11878656" cy="5078313"/>
          </a:xfrm>
          <a:prstGeom prst="rect">
            <a:avLst/>
          </a:prstGeom>
        </p:spPr>
        <p:txBody>
          <a:bodyPr wrap="square">
            <a:spAutoFit/>
          </a:bodyPr>
          <a:lstStyle/>
          <a:p>
            <a:pPr indent="360000" algn="just" fontAlgn="base">
              <a:lnSpc>
                <a:spcPct val="120000"/>
              </a:lnSpc>
              <a:spcAft>
                <a:spcPts val="0"/>
              </a:spcAft>
            </a:pPr>
            <a:r>
              <a:rPr lang="uk-UA"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Теорії </a:t>
            </a:r>
            <a:r>
              <a:rPr lang="uk-UA" dirty="0">
                <a:solidFill>
                  <a:schemeClr val="bg1"/>
                </a:solidFill>
                <a:latin typeface="Arial" panose="020B0604020202020204" pitchFamily="34" charset="0"/>
                <a:ea typeface="Times New Roman" panose="02020603050405020304" pitchFamily="18" charset="0"/>
                <a:cs typeface="Arial" panose="020B0604020202020204" pitchFamily="34" charset="0"/>
              </a:rPr>
              <a:t>лідерства описують, як і чому конкретні люди стають лідерами. Вони акцентують увагу на діях та характеристиках характеру, які люди можуть прийняти для підвищення своїх лідерських навичок. До основних якостей, які лідери вважаються визнаними для ефективного лідерства, відносяться Сильні моральні принципи і етика.</a:t>
            </a:r>
            <a:endParaRPr lang="uk-UA"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indent="360000" algn="just" fontAlgn="base">
              <a:lnSpc>
                <a:spcPct val="120000"/>
              </a:lnSpc>
              <a:spcAft>
                <a:spcPts val="0"/>
              </a:spcAft>
            </a:pPr>
            <a:r>
              <a:rPr lang="uk-UA" dirty="0">
                <a:solidFill>
                  <a:schemeClr val="bg1"/>
                </a:solidFill>
                <a:latin typeface="Arial" panose="020B0604020202020204" pitchFamily="34" charset="0"/>
                <a:ea typeface="Times New Roman" panose="02020603050405020304" pitchFamily="18" charset="0"/>
                <a:cs typeface="Arial" panose="020B0604020202020204" pitchFamily="34" charset="0"/>
              </a:rPr>
              <a:t>Не варто переоцінювати важливість лідерства. Успіх будь-якої організації може бути результатом її лідерства. Також держава досягла незалежності, розширення, процвітання та можливості завдяки своєму лідерству. Інша справа - ефективне лідерство, яке є запорукою успіху та розширення бізнесу чи промислової організації.</a:t>
            </a:r>
            <a:endParaRPr lang="uk-UA"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indent="360000" algn="just" fontAlgn="base">
              <a:lnSpc>
                <a:spcPct val="120000"/>
              </a:lnSpc>
              <a:spcAft>
                <a:spcPts val="0"/>
              </a:spcAft>
            </a:pPr>
            <a:r>
              <a:rPr lang="uk-UA" dirty="0">
                <a:solidFill>
                  <a:schemeClr val="bg1"/>
                </a:solidFill>
                <a:latin typeface="Arial" panose="020B0604020202020204" pitchFamily="34" charset="0"/>
                <a:ea typeface="Times New Roman" panose="02020603050405020304" pitchFamily="18" charset="0"/>
                <a:cs typeface="Arial" panose="020B0604020202020204" pitchFamily="34" charset="0"/>
              </a:rPr>
              <a:t>Теорії лідерства ґрунтуються на різних способах мислення. Деякі з них зосереджуються на рисах і якостях, у той час як інші зачіпають важливість ситуативних аспектів, які впливають на поведінку лідерів. Як і багато інших поведінкових концепцій, лідерство є дуже багатовимірним, і існує безліч факторів, які впливають на те, хто займає місце лідера.</a:t>
            </a:r>
            <a:endParaRPr lang="uk-UA"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indent="360000" algn="just" fontAlgn="base">
              <a:lnSpc>
                <a:spcPct val="120000"/>
              </a:lnSpc>
              <a:spcAft>
                <a:spcPts val="0"/>
              </a:spcAft>
            </a:pPr>
            <a:r>
              <a:rPr lang="uk-UA" dirty="0">
                <a:solidFill>
                  <a:schemeClr val="bg1"/>
                </a:solidFill>
                <a:latin typeface="Arial" panose="020B0604020202020204" pitchFamily="34" charset="0"/>
                <a:ea typeface="Times New Roman" panose="02020603050405020304" pitchFamily="18" charset="0"/>
                <a:cs typeface="Arial" panose="020B0604020202020204" pitchFamily="34" charset="0"/>
              </a:rPr>
              <a:t>Оскільки людська сторона бізнесу є однією з найбільших, якщо не найбільших, важливих елементів, що досягли успіху і невдачі організації, лідерство завжди залишатиметься найбільш цінною навичкою в діловому світі.</a:t>
            </a:r>
            <a:endParaRPr lang="uk-U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382125" y="251243"/>
            <a:ext cx="5890075" cy="504049"/>
          </a:xfrm>
          <a:prstGeom prst="rect">
            <a:avLst/>
          </a:prstGeom>
        </p:spPr>
        <p:txBody>
          <a:bodyPr wrap="none">
            <a:spAutoFit/>
          </a:bodyPr>
          <a:lstStyle/>
          <a:p>
            <a:pPr algn="ctr" fontAlgn="base">
              <a:lnSpc>
                <a:spcPct val="120000"/>
              </a:lnSpc>
              <a:spcAft>
                <a:spcPts val="0"/>
              </a:spcAft>
            </a:pPr>
            <a:r>
              <a:rPr lang="uk-UA" sz="2400" b="1" spc="-10" dirty="0">
                <a:latin typeface="Times New Roman" panose="02020603050405020304" pitchFamily="18" charset="0"/>
                <a:ea typeface="Times New Roman" panose="02020603050405020304" pitchFamily="18" charset="0"/>
                <a:cs typeface="Times New Roman" panose="02020603050405020304" pitchFamily="18" charset="0"/>
              </a:rPr>
              <a:t>ЧОМУ ТЕОРІЇ ЛІДЕРСТВА ВАЖЛИВІ?</a:t>
            </a:r>
            <a:endParaRPr lang="uk-U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15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3165" y="569501"/>
            <a:ext cx="7041608" cy="461665"/>
          </a:xfrm>
          <a:prstGeom prst="rect">
            <a:avLst/>
          </a:prstGeom>
        </p:spPr>
        <p:txBody>
          <a:bodyPr wrap="none">
            <a:spAutoFit/>
          </a:bodyPr>
          <a:lstStyle/>
          <a:p>
            <a:r>
              <a:rPr lang="uk-UA" sz="2400" b="1" dirty="0">
                <a:latin typeface="Times New Roman" panose="02020603050405020304" pitchFamily="18" charset="0"/>
                <a:ea typeface="Times New Roman" panose="02020603050405020304" pitchFamily="18" charset="0"/>
              </a:rPr>
              <a:t>Модель прийняття рішень В. </a:t>
            </a:r>
            <a:r>
              <a:rPr lang="uk-UA" sz="2400" b="1" dirty="0" err="1">
                <a:latin typeface="Times New Roman" panose="02020603050405020304" pitchFamily="18" charset="0"/>
                <a:ea typeface="Times New Roman" panose="02020603050405020304" pitchFamily="18" charset="0"/>
              </a:rPr>
              <a:t>Врума</a:t>
            </a:r>
            <a:r>
              <a:rPr lang="uk-UA" sz="2400" b="1" dirty="0">
                <a:latin typeface="Times New Roman" panose="02020603050405020304" pitchFamily="18" charset="0"/>
                <a:ea typeface="Times New Roman" panose="02020603050405020304" pitchFamily="18" charset="0"/>
              </a:rPr>
              <a:t> і Ф. </a:t>
            </a:r>
            <a:r>
              <a:rPr lang="uk-UA" sz="2400" b="1" dirty="0" err="1">
                <a:latin typeface="Times New Roman" panose="02020603050405020304" pitchFamily="18" charset="0"/>
                <a:ea typeface="Times New Roman" panose="02020603050405020304" pitchFamily="18" charset="0"/>
              </a:rPr>
              <a:t>Йеттона</a:t>
            </a:r>
            <a:endParaRPr lang="uk-UA" sz="2400" dirty="0"/>
          </a:p>
        </p:txBody>
      </p:sp>
      <p:sp>
        <p:nvSpPr>
          <p:cNvPr id="5" name="Прямоугольник 4"/>
          <p:cNvSpPr/>
          <p:nvPr/>
        </p:nvSpPr>
        <p:spPr>
          <a:xfrm>
            <a:off x="162370" y="1692596"/>
            <a:ext cx="11737802" cy="4093428"/>
          </a:xfrm>
          <a:prstGeom prst="rect">
            <a:avLst/>
          </a:prstGeom>
        </p:spPr>
        <p:txBody>
          <a:bodyPr wrap="square">
            <a:spAutoFit/>
          </a:bodyPr>
          <a:lstStyle/>
          <a:p>
            <a:pPr indent="360000" algn="just"/>
            <a:r>
              <a:rPr lang="uk-UA" sz="2000" dirty="0" smtClean="0">
                <a:solidFill>
                  <a:srgbClr val="000000"/>
                </a:solidFill>
                <a:latin typeface="Times New Roman" panose="02020603050405020304" pitchFamily="18" charset="0"/>
                <a:cs typeface="Times New Roman" panose="02020603050405020304" pitchFamily="18" charset="0"/>
              </a:rPr>
              <a:t>Модель розроблена Віктором </a:t>
            </a:r>
            <a:r>
              <a:rPr lang="uk-UA" sz="2000" dirty="0" err="1">
                <a:solidFill>
                  <a:srgbClr val="000000"/>
                </a:solidFill>
                <a:latin typeface="Times New Roman" panose="02020603050405020304" pitchFamily="18" charset="0"/>
                <a:cs typeface="Times New Roman" panose="02020603050405020304" pitchFamily="18" charset="0"/>
              </a:rPr>
              <a:t>Врумом</a:t>
            </a:r>
            <a:r>
              <a:rPr lang="uk-UA" sz="2000" dirty="0">
                <a:solidFill>
                  <a:srgbClr val="000000"/>
                </a:solidFill>
                <a:latin typeface="Times New Roman" panose="02020603050405020304" pitchFamily="18" charset="0"/>
                <a:cs typeface="Times New Roman" panose="02020603050405020304" pitchFamily="18" charset="0"/>
              </a:rPr>
              <a:t> і Пилипом </a:t>
            </a:r>
            <a:r>
              <a:rPr lang="uk-UA" sz="2000" dirty="0" err="1" smtClean="0">
                <a:solidFill>
                  <a:srgbClr val="000000"/>
                </a:solidFill>
                <a:latin typeface="Times New Roman" panose="02020603050405020304" pitchFamily="18" charset="0"/>
                <a:cs typeface="Times New Roman" panose="02020603050405020304" pitchFamily="18" charset="0"/>
              </a:rPr>
              <a:t>Йеттоном</a:t>
            </a:r>
            <a:r>
              <a:rPr lang="uk-UA" sz="2000" dirty="0" smtClean="0">
                <a:solidFill>
                  <a:srgbClr val="000000"/>
                </a:solidFill>
                <a:latin typeface="Times New Roman" panose="02020603050405020304" pitchFamily="18" charset="0"/>
                <a:cs typeface="Times New Roman" panose="02020603050405020304" pitchFamily="18" charset="0"/>
              </a:rPr>
              <a:t> в 1973 р., </a:t>
            </a:r>
            <a:r>
              <a:rPr lang="uk-UA" sz="2000" dirty="0">
                <a:solidFill>
                  <a:srgbClr val="000000"/>
                </a:solidFill>
                <a:latin typeface="Times New Roman" panose="02020603050405020304" pitchFamily="18" charset="0"/>
                <a:cs typeface="Times New Roman" panose="02020603050405020304" pitchFamily="18" charset="0"/>
              </a:rPr>
              <a:t>що була істотно доповнена </a:t>
            </a:r>
            <a:r>
              <a:rPr lang="uk-UA" sz="2000" dirty="0" smtClean="0">
                <a:solidFill>
                  <a:srgbClr val="000000"/>
                </a:solidFill>
                <a:latin typeface="Times New Roman" panose="02020603050405020304" pitchFamily="18" charset="0"/>
                <a:cs typeface="Times New Roman" panose="02020603050405020304" pitchFamily="18" charset="0"/>
              </a:rPr>
              <a:t>А. </a:t>
            </a:r>
            <a:r>
              <a:rPr lang="uk-UA" sz="2000" dirty="0" err="1" smtClean="0">
                <a:solidFill>
                  <a:srgbClr val="000000"/>
                </a:solidFill>
                <a:latin typeface="Times New Roman" panose="02020603050405020304" pitchFamily="18" charset="0"/>
                <a:cs typeface="Times New Roman" panose="02020603050405020304" pitchFamily="18" charset="0"/>
              </a:rPr>
              <a:t>Яго</a:t>
            </a:r>
            <a:r>
              <a:rPr lang="uk-UA" sz="2000" dirty="0" smtClean="0">
                <a:solidFill>
                  <a:srgbClr val="000000"/>
                </a:solidFill>
                <a:latin typeface="Times New Roman" panose="02020603050405020304" pitchFamily="18" charset="0"/>
                <a:cs typeface="Times New Roman" panose="02020603050405020304" pitchFamily="18" charset="0"/>
              </a:rPr>
              <a:t> у 1988 р. </a:t>
            </a:r>
          </a:p>
          <a:p>
            <a:pPr indent="360000" algn="just"/>
            <a:r>
              <a:rPr lang="uk-UA" sz="2000" dirty="0" smtClean="0">
                <a:solidFill>
                  <a:srgbClr val="000000"/>
                </a:solidFill>
                <a:latin typeface="Times New Roman" panose="02020603050405020304" pitchFamily="18" charset="0"/>
                <a:cs typeface="Times New Roman" panose="02020603050405020304" pitchFamily="18" charset="0"/>
              </a:rPr>
              <a:t>Модель </a:t>
            </a:r>
            <a:r>
              <a:rPr lang="uk-UA" sz="2000" dirty="0" err="1">
                <a:solidFill>
                  <a:srgbClr val="000000"/>
                </a:solidFill>
                <a:latin typeface="Times New Roman" panose="02020603050405020304" pitchFamily="18" charset="0"/>
                <a:cs typeface="Times New Roman" panose="02020603050405020304" pitchFamily="18" charset="0"/>
              </a:rPr>
              <a:t>Врума-Йеттона</a:t>
            </a:r>
            <a:r>
              <a:rPr lang="uk-UA" sz="2000" dirty="0">
                <a:solidFill>
                  <a:srgbClr val="000000"/>
                </a:solidFill>
                <a:latin typeface="Times New Roman" panose="02020603050405020304" pitchFamily="18" charset="0"/>
                <a:cs typeface="Times New Roman" panose="02020603050405020304" pitchFamily="18" charset="0"/>
              </a:rPr>
              <a:t> зосереджує увагу </a:t>
            </a:r>
            <a:r>
              <a:rPr lang="uk-UA" sz="2000" b="1" dirty="0">
                <a:solidFill>
                  <a:srgbClr val="000000"/>
                </a:solidFill>
                <a:latin typeface="Times New Roman" panose="02020603050405020304" pitchFamily="18" charset="0"/>
                <a:cs typeface="Times New Roman" panose="02020603050405020304" pitchFamily="18" charset="0"/>
              </a:rPr>
              <a:t>на процесі прийняття рішень</a:t>
            </a:r>
            <a:r>
              <a:rPr lang="uk-UA" sz="2000" dirty="0">
                <a:solidFill>
                  <a:srgbClr val="000000"/>
                </a:solidFill>
                <a:latin typeface="Times New Roman" panose="02020603050405020304" pitchFamily="18" charset="0"/>
                <a:cs typeface="Times New Roman" panose="02020603050405020304" pitchFamily="18" charset="0"/>
              </a:rPr>
              <a:t>.</a:t>
            </a:r>
          </a:p>
          <a:p>
            <a:pPr indent="360000" algn="just"/>
            <a:r>
              <a:rPr lang="uk-UA" sz="2000" dirty="0">
                <a:solidFill>
                  <a:srgbClr val="000000"/>
                </a:solidFill>
                <a:latin typeface="Times New Roman" panose="02020603050405020304" pitchFamily="18" charset="0"/>
                <a:cs typeface="Times New Roman" panose="02020603050405020304" pitchFamily="18" charset="0"/>
              </a:rPr>
              <a:t>Аналогічно моделі «шлях — ціль» дана модель пропонує визначати ефективний лідерський стиль в залежності від ситуації. Передбачається також, що той самий лідер може використовувати різні стилі. </a:t>
            </a:r>
            <a:endParaRPr lang="uk-UA" sz="2000" dirty="0" smtClean="0">
              <a:solidFill>
                <a:srgbClr val="000000"/>
              </a:solidFill>
              <a:latin typeface="Times New Roman" panose="02020603050405020304" pitchFamily="18" charset="0"/>
              <a:cs typeface="Times New Roman" panose="02020603050405020304" pitchFamily="18" charset="0"/>
            </a:endParaRPr>
          </a:p>
          <a:p>
            <a:pPr indent="360000" algn="just"/>
            <a:r>
              <a:rPr lang="uk-UA" sz="2000" b="1" dirty="0" smtClean="0">
                <a:solidFill>
                  <a:srgbClr val="000000"/>
                </a:solidFill>
                <a:latin typeface="Times New Roman" panose="02020603050405020304" pitchFamily="18" charset="0"/>
                <a:cs typeface="Times New Roman" panose="02020603050405020304" pitchFamily="18" charset="0"/>
              </a:rPr>
              <a:t>Основною </a:t>
            </a:r>
            <a:r>
              <a:rPr lang="uk-UA" sz="2000" b="1" dirty="0">
                <a:solidFill>
                  <a:srgbClr val="000000"/>
                </a:solidFill>
                <a:latin typeface="Times New Roman" panose="02020603050405020304" pitchFamily="18" charset="0"/>
                <a:cs typeface="Times New Roman" panose="02020603050405020304" pitchFamily="18" charset="0"/>
              </a:rPr>
              <a:t>відмінністю моделі є її орієнтованість тільки на один аспект лідерської поведінки — </a:t>
            </a:r>
            <a:r>
              <a:rPr lang="uk-UA" sz="2000" b="1" i="1" dirty="0">
                <a:solidFill>
                  <a:srgbClr val="000000"/>
                </a:solidFill>
                <a:latin typeface="Times New Roman" panose="02020603050405020304" pitchFamily="18" charset="0"/>
                <a:cs typeface="Times New Roman" panose="02020603050405020304" pitchFamily="18" charset="0"/>
              </a:rPr>
              <a:t>залучення підлеглих </a:t>
            </a:r>
            <a:r>
              <a:rPr lang="uk-UA" sz="2000" b="1" dirty="0">
                <a:solidFill>
                  <a:srgbClr val="000000"/>
                </a:solidFill>
                <a:latin typeface="Times New Roman" panose="02020603050405020304" pitchFamily="18" charset="0"/>
                <a:cs typeface="Times New Roman" panose="02020603050405020304" pitchFamily="18" charset="0"/>
              </a:rPr>
              <a:t>до участі в прийнятті рішень</a:t>
            </a:r>
            <a:r>
              <a:rPr lang="uk-UA" sz="2000" dirty="0">
                <a:solidFill>
                  <a:srgbClr val="000000"/>
                </a:solidFill>
                <a:latin typeface="Times New Roman" panose="02020603050405020304" pitchFamily="18" charset="0"/>
                <a:cs typeface="Times New Roman" panose="02020603050405020304" pitchFamily="18" charset="0"/>
              </a:rPr>
              <a:t>. Відповідно, лідеру пропонується зосереджувати увагу на </a:t>
            </a:r>
            <a:r>
              <a:rPr lang="uk-UA" sz="2000" b="1" i="1" dirty="0">
                <a:solidFill>
                  <a:srgbClr val="000000"/>
                </a:solidFill>
                <a:latin typeface="Times New Roman" panose="02020603050405020304" pitchFamily="18" charset="0"/>
                <a:cs typeface="Times New Roman" panose="02020603050405020304" pitchFamily="18" charset="0"/>
              </a:rPr>
              <a:t>проблемі</a:t>
            </a:r>
            <a:r>
              <a:rPr lang="uk-UA" sz="2000" i="1" dirty="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що повинна бути вирішена, і на </a:t>
            </a:r>
            <a:r>
              <a:rPr lang="uk-UA" sz="2000" b="1" i="1" dirty="0">
                <a:solidFill>
                  <a:srgbClr val="000000"/>
                </a:solidFill>
                <a:latin typeface="Times New Roman" panose="02020603050405020304" pitchFamily="18" charset="0"/>
                <a:cs typeface="Times New Roman" panose="02020603050405020304" pitchFamily="18" charset="0"/>
              </a:rPr>
              <a:t>ситуації</a:t>
            </a:r>
            <a:r>
              <a:rPr lang="uk-UA" sz="2000" i="1" dirty="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у якій проблема виникла. Мається на увазі також, що ряд соціальних процесів може вплинути на рівень участі підлеглих у вирішенні проблем.</a:t>
            </a:r>
          </a:p>
          <a:p>
            <a:pPr indent="360000" algn="just"/>
            <a:r>
              <a:rPr lang="uk-UA" sz="2000" b="1" dirty="0">
                <a:solidFill>
                  <a:srgbClr val="000000"/>
                </a:solidFill>
                <a:latin typeface="Times New Roman" panose="02020603050405020304" pitchFamily="18" charset="0"/>
                <a:cs typeface="Times New Roman" panose="02020603050405020304" pitchFamily="18" charset="0"/>
              </a:rPr>
              <a:t>Головною ідеєю </a:t>
            </a:r>
            <a:r>
              <a:rPr lang="uk-UA" sz="2000" dirty="0">
                <a:solidFill>
                  <a:srgbClr val="000000"/>
                </a:solidFill>
                <a:latin typeface="Times New Roman" panose="02020603050405020304" pitchFamily="18" charset="0"/>
                <a:cs typeface="Times New Roman" panose="02020603050405020304" pitchFamily="18" charset="0"/>
              </a:rPr>
              <a:t>моделі є те, що ступінь чи рівень залучення підлеглих до участі в ухваленні рішення залежить від характеристик ситуації. Відповідно до моделі не існує одного, правильного, єдиного способу ухвалення рішення, придатного для всіх ситуацій. Після аналізу й оцінки кожного аспекту проблеми лідер визначає, який стиль, з погляду участі підлеглих в ухваленні рішення, йому краще використовувати.</a:t>
            </a:r>
            <a:endParaRPr lang="uk-UA"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80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915" y="341146"/>
            <a:ext cx="11519731" cy="5940088"/>
          </a:xfrm>
          <a:prstGeom prst="rect">
            <a:avLst/>
          </a:prstGeom>
        </p:spPr>
        <p:txBody>
          <a:bodyPr wrap="square">
            <a:spAutoFit/>
          </a:bodyPr>
          <a:lstStyle/>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Базова ідея полягала в розробці матриці, що дозволяє послідовно оцінити організаційну проблему і вибрати оптимальний підхід до її вирішення в </a:t>
            </a:r>
            <a:r>
              <a:rPr lang="uk-UA" sz="2000" dirty="0" err="1">
                <a:solidFill>
                  <a:schemeClr val="bg1"/>
                </a:solidFill>
                <a:latin typeface="Times New Roman" panose="02020603050405020304" pitchFamily="18" charset="0"/>
                <a:ea typeface="Times New Roman" panose="02020603050405020304" pitchFamily="18" charset="0"/>
              </a:rPr>
              <a:t>логіці</a:t>
            </a:r>
            <a:r>
              <a:rPr lang="uk-UA" sz="2000" dirty="0">
                <a:solidFill>
                  <a:schemeClr val="bg1"/>
                </a:solidFill>
                <a:latin typeface="Times New Roman" panose="02020603050405020304" pitchFamily="18" charset="0"/>
                <a:ea typeface="Times New Roman" panose="02020603050405020304" pitchFamily="18" charset="0"/>
              </a:rPr>
              <a:t> рівня взаємодії (від одноосібного прийняття рішення до повного делегування повноважень групі) «керівник – підлеглі».</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У цьому зв’язку автори цієї моделі сформулювали </a:t>
            </a:r>
            <a:r>
              <a:rPr lang="uk-UA" sz="2000" b="1" dirty="0">
                <a:solidFill>
                  <a:schemeClr val="bg1"/>
                </a:solidFill>
                <a:latin typeface="Times New Roman" panose="02020603050405020304" pitchFamily="18" charset="0"/>
                <a:ea typeface="Times New Roman" panose="02020603050405020304" pitchFamily="18" charset="0"/>
              </a:rPr>
              <a:t>п’ять можливих підходів до вирішення проблеми</a:t>
            </a:r>
            <a:r>
              <a:rPr lang="uk-UA" sz="2000" dirty="0" smtClean="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endParaRPr lang="uk-UA" sz="2000" dirty="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b="1" i="1" dirty="0">
                <a:solidFill>
                  <a:schemeClr val="bg1"/>
                </a:solidFill>
                <a:latin typeface="Times New Roman" panose="02020603050405020304" pitchFamily="18" charset="0"/>
                <a:ea typeface="Times New Roman" panose="02020603050405020304" pitchFamily="18" charset="0"/>
              </a:rPr>
              <a:t>– індивідуальне прийняття рішення</a:t>
            </a:r>
            <a:r>
              <a:rPr lang="uk-UA" sz="2000" dirty="0">
                <a:solidFill>
                  <a:schemeClr val="bg1"/>
                </a:solidFill>
                <a:latin typeface="Times New Roman" panose="02020603050405020304" pitchFamily="18" charset="0"/>
                <a:ea typeface="Times New Roman" panose="02020603050405020304" pitchFamily="18" charset="0"/>
              </a:rPr>
              <a:t> – одноосібне рішення лідера</a:t>
            </a:r>
            <a:r>
              <a:rPr lang="uk-UA" sz="2000" dirty="0" smtClean="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endParaRPr lang="uk-UA" sz="2000" dirty="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b="1" i="1" dirty="0">
                <a:solidFill>
                  <a:schemeClr val="bg1"/>
                </a:solidFill>
                <a:latin typeface="Times New Roman" panose="02020603050405020304" pitchFamily="18" charset="0"/>
                <a:ea typeface="Times New Roman" panose="02020603050405020304" pitchFamily="18" charset="0"/>
              </a:rPr>
              <a:t>– індивідуальне консультування</a:t>
            </a:r>
            <a:r>
              <a:rPr lang="uk-UA" sz="2000" dirty="0">
                <a:solidFill>
                  <a:schemeClr val="bg1"/>
                </a:solidFill>
                <a:latin typeface="Times New Roman" panose="02020603050405020304" pitchFamily="18" charset="0"/>
                <a:ea typeface="Times New Roman" panose="02020603050405020304" pitchFamily="18" charset="0"/>
              </a:rPr>
              <a:t> – лідер в індивідуальному режимі консультується з підлеглими і потім одноосібно приймає рішення</a:t>
            </a:r>
            <a:r>
              <a:rPr lang="uk-UA" sz="2000" dirty="0" smtClean="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endParaRPr lang="uk-UA" sz="2000" dirty="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b="1" i="1" dirty="0">
                <a:solidFill>
                  <a:schemeClr val="bg1"/>
                </a:solidFill>
                <a:latin typeface="Times New Roman" panose="02020603050405020304" pitchFamily="18" charset="0"/>
                <a:ea typeface="Times New Roman" panose="02020603050405020304" pitchFamily="18" charset="0"/>
              </a:rPr>
              <a:t>– надання допомоги</a:t>
            </a:r>
            <a:r>
              <a:rPr lang="uk-UA" sz="2000" dirty="0">
                <a:solidFill>
                  <a:schemeClr val="bg1"/>
                </a:solidFill>
                <a:latin typeface="Times New Roman" panose="02020603050405020304" pitchFamily="18" charset="0"/>
                <a:ea typeface="Times New Roman" panose="02020603050405020304" pitchFamily="18" charset="0"/>
              </a:rPr>
              <a:t> – лідер проводить групове обговорення проблеми, вислуховує пропозиції і вибирає найкращу з його точки зору</a:t>
            </a:r>
            <a:r>
              <a:rPr lang="uk-UA" sz="2000" dirty="0" smtClean="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endParaRPr lang="uk-UA" sz="2000" dirty="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b="1" i="1" dirty="0">
                <a:solidFill>
                  <a:schemeClr val="bg1"/>
                </a:solidFill>
                <a:latin typeface="Times New Roman" panose="02020603050405020304" pitchFamily="18" charset="0"/>
                <a:ea typeface="Times New Roman" panose="02020603050405020304" pitchFamily="18" charset="0"/>
              </a:rPr>
              <a:t>– групове консультування</a:t>
            </a:r>
            <a:r>
              <a:rPr lang="uk-UA" sz="2000" dirty="0">
                <a:solidFill>
                  <a:schemeClr val="bg1"/>
                </a:solidFill>
                <a:latin typeface="Times New Roman" panose="02020603050405020304" pitchFamily="18" charset="0"/>
                <a:ea typeface="Times New Roman" panose="02020603050405020304" pitchFamily="18" charset="0"/>
              </a:rPr>
              <a:t> – лідер проводить групове обговорення і приймає рішення спільно з групою</a:t>
            </a:r>
            <a:r>
              <a:rPr lang="uk-UA" sz="2000" dirty="0" smtClean="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endParaRPr lang="uk-UA" sz="2000" dirty="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b="1" i="1" dirty="0">
                <a:solidFill>
                  <a:schemeClr val="bg1"/>
                </a:solidFill>
                <a:latin typeface="Times New Roman" panose="02020603050405020304" pitchFamily="18" charset="0"/>
                <a:ea typeface="Times New Roman" panose="02020603050405020304" pitchFamily="18" charset="0"/>
              </a:rPr>
              <a:t>– передача повноважень</a:t>
            </a:r>
            <a:r>
              <a:rPr lang="uk-UA" sz="2000" dirty="0">
                <a:solidFill>
                  <a:schemeClr val="bg1"/>
                </a:solidFill>
                <a:latin typeface="Times New Roman" panose="02020603050405020304" pitchFamily="18" charset="0"/>
                <a:ea typeface="Times New Roman" panose="02020603050405020304" pitchFamily="18" charset="0"/>
              </a:rPr>
              <a:t> – лідер формулює перед групою проблему і пропонує їй прийняти самостійне рішення.</a:t>
            </a:r>
            <a:endParaRPr lang="uk-UA"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531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639" y="123392"/>
            <a:ext cx="11699193" cy="5940088"/>
          </a:xfrm>
          <a:prstGeom prst="rect">
            <a:avLst/>
          </a:prstGeom>
        </p:spPr>
        <p:txBody>
          <a:bodyPr wrap="square">
            <a:spAutoFit/>
          </a:bodyPr>
          <a:lstStyle/>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Для оцінювання ситуації лідеру пропонується звернутися до розробленої авторами моделі матриці, в рамках якої він має послідовно, у схемі «висока – низька» суб’єктивно оцінити наступні </a:t>
            </a:r>
            <a:r>
              <a:rPr lang="uk-UA" sz="2000" b="1" dirty="0">
                <a:solidFill>
                  <a:schemeClr val="bg1"/>
                </a:solidFill>
                <a:latin typeface="Times New Roman" panose="02020603050405020304" pitchFamily="18" charset="0"/>
                <a:ea typeface="Times New Roman" panose="02020603050405020304" pitchFamily="18" charset="0"/>
              </a:rPr>
              <a:t>сім параметрів</a:t>
            </a:r>
            <a:r>
              <a:rPr lang="uk-UA" sz="2000" dirty="0">
                <a:solidFill>
                  <a:schemeClr val="bg1"/>
                </a:solidFill>
                <a:latin typeface="Times New Roman" panose="02020603050405020304" pitchFamily="18" charset="0"/>
                <a:ea typeface="Times New Roman" panose="02020603050405020304" pitchFamily="18" charset="0"/>
              </a:rPr>
              <a:t>:</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значимість вирішення </a:t>
            </a:r>
            <a:r>
              <a:rPr lang="uk-UA" sz="2000" dirty="0">
                <a:solidFill>
                  <a:schemeClr val="bg1"/>
                </a:solidFill>
                <a:latin typeface="Times New Roman" panose="02020603050405020304" pitchFamily="18" charset="0"/>
                <a:ea typeface="Times New Roman" panose="02020603050405020304" pitchFamily="18" charset="0"/>
              </a:rPr>
              <a:t>– наскільки висока «ціна» конкретного питання для організації;</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значення підтримки </a:t>
            </a:r>
            <a:r>
              <a:rPr lang="uk-UA" sz="2000" dirty="0">
                <a:solidFill>
                  <a:schemeClr val="bg1"/>
                </a:solidFill>
                <a:latin typeface="Times New Roman" panose="02020603050405020304" pitchFamily="18" charset="0"/>
                <a:ea typeface="Times New Roman" panose="02020603050405020304" pitchFamily="18" charset="0"/>
              </a:rPr>
              <a:t>– наскільки важлива в даній ситуації підтримка співробітників;</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компетентність лідера </a:t>
            </a:r>
            <a:r>
              <a:rPr lang="uk-UA" sz="2000" dirty="0">
                <a:solidFill>
                  <a:schemeClr val="bg1"/>
                </a:solidFill>
                <a:latin typeface="Times New Roman" panose="02020603050405020304" pitchFamily="18" charset="0"/>
                <a:ea typeface="Times New Roman" panose="02020603050405020304" pitchFamily="18" charset="0"/>
              </a:rPr>
              <a:t>– чи здатний він самостійно вирішити дану проблему;</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ймовірність підтримки </a:t>
            </a:r>
            <a:r>
              <a:rPr lang="uk-UA" sz="2000" dirty="0">
                <a:solidFill>
                  <a:schemeClr val="bg1"/>
                </a:solidFill>
                <a:latin typeface="Times New Roman" panose="02020603050405020304" pitchFamily="18" charset="0"/>
                <a:ea typeface="Times New Roman" panose="02020603050405020304" pitchFamily="18" charset="0"/>
              </a:rPr>
              <a:t>– чи готові підлеглі підтримати одноосібне рішення лідера в даній ситуації;</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згода групи з поставленими цілями </a:t>
            </a:r>
            <a:r>
              <a:rPr lang="uk-UA" sz="2000" dirty="0">
                <a:solidFill>
                  <a:schemeClr val="bg1"/>
                </a:solidFill>
                <a:latin typeface="Times New Roman" panose="02020603050405020304" pitchFamily="18" charset="0"/>
                <a:ea typeface="Times New Roman" panose="02020603050405020304" pitchFamily="18" charset="0"/>
              </a:rPr>
              <a:t>– якою мірою співробітники поділяють цілі, на досягнення яких спрямоване рішення даної проблеми;</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компетентність групи </a:t>
            </a:r>
            <a:r>
              <a:rPr lang="uk-UA" sz="2000" dirty="0">
                <a:solidFill>
                  <a:schemeClr val="bg1"/>
                </a:solidFill>
                <a:latin typeface="Times New Roman" panose="02020603050405020304" pitchFamily="18" charset="0"/>
                <a:ea typeface="Times New Roman" panose="02020603050405020304" pitchFamily="18" charset="0"/>
              </a:rPr>
              <a:t>– чи здатна група вирішити дану проблему;</a:t>
            </a:r>
          </a:p>
          <a:p>
            <a:pPr indent="215900" algn="just">
              <a:spcAft>
                <a:spcPts val="0"/>
              </a:spcAft>
            </a:pPr>
            <a:r>
              <a:rPr lang="uk-UA" sz="2000" dirty="0">
                <a:solidFill>
                  <a:schemeClr val="bg1"/>
                </a:solidFill>
                <a:latin typeface="Times New Roman" panose="02020603050405020304" pitchFamily="18" charset="0"/>
                <a:ea typeface="Times New Roman" panose="02020603050405020304" pitchFamily="18" charset="0"/>
              </a:rPr>
              <a:t>– </a:t>
            </a:r>
            <a:r>
              <a:rPr lang="uk-UA" sz="2000" b="1" dirty="0">
                <a:solidFill>
                  <a:schemeClr val="bg1"/>
                </a:solidFill>
                <a:latin typeface="Times New Roman" panose="02020603050405020304" pitchFamily="18" charset="0"/>
                <a:ea typeface="Times New Roman" panose="02020603050405020304" pitchFamily="18" charset="0"/>
              </a:rPr>
              <a:t>вміння працювати в команді </a:t>
            </a:r>
            <a:r>
              <a:rPr lang="uk-UA" sz="2000" dirty="0">
                <a:solidFill>
                  <a:schemeClr val="bg1"/>
                </a:solidFill>
                <a:latin typeface="Times New Roman" panose="02020603050405020304" pitchFamily="18" charset="0"/>
                <a:ea typeface="Times New Roman" panose="02020603050405020304" pitchFamily="18" charset="0"/>
              </a:rPr>
              <a:t>– чи мають співробітники навички та досвід командної роботи, необхідні для прийняття групового рішення.</a:t>
            </a:r>
          </a:p>
          <a:p>
            <a:pPr indent="215900" algn="just">
              <a:spcAft>
                <a:spcPts val="0"/>
              </a:spcAft>
            </a:pPr>
            <a:endParaRPr lang="uk-UA" sz="2000" dirty="0" smtClean="0">
              <a:solidFill>
                <a:schemeClr val="bg1"/>
              </a:solidFill>
              <a:latin typeface="Times New Roman" panose="02020603050405020304" pitchFamily="18" charset="0"/>
              <a:ea typeface="Times New Roman" panose="02020603050405020304" pitchFamily="18" charset="0"/>
            </a:endParaRPr>
          </a:p>
          <a:p>
            <a:pPr indent="215900" algn="just">
              <a:spcAft>
                <a:spcPts val="0"/>
              </a:spcAft>
            </a:pPr>
            <a:r>
              <a:rPr lang="uk-UA" sz="2000" dirty="0" smtClean="0">
                <a:solidFill>
                  <a:schemeClr val="bg1"/>
                </a:solidFill>
                <a:latin typeface="Times New Roman" panose="02020603050405020304" pitchFamily="18" charset="0"/>
                <a:ea typeface="Times New Roman" panose="02020603050405020304" pitchFamily="18" charset="0"/>
              </a:rPr>
              <a:t>Просуваючись </a:t>
            </a:r>
            <a:r>
              <a:rPr lang="uk-UA" sz="2000" dirty="0">
                <a:solidFill>
                  <a:schemeClr val="bg1"/>
                </a:solidFill>
                <a:latin typeface="Times New Roman" panose="02020603050405020304" pitchFamily="18" charset="0"/>
                <a:ea typeface="Times New Roman" panose="02020603050405020304" pitchFamily="18" charset="0"/>
              </a:rPr>
              <a:t>по мірі відповідей на ці питання по матриці зліва направо, лідер в результаті отримує однозначну відповідь на ключове питання: який саме підхід він повинен використовувати при вирішенні даної </a:t>
            </a:r>
            <a:r>
              <a:rPr lang="uk-UA" sz="2000" dirty="0" smtClean="0">
                <a:solidFill>
                  <a:schemeClr val="bg1"/>
                </a:solidFill>
                <a:latin typeface="Times New Roman" panose="02020603050405020304" pitchFamily="18" charset="0"/>
                <a:ea typeface="Times New Roman" panose="02020603050405020304" pitchFamily="18" charset="0"/>
              </a:rPr>
              <a:t>проблеми.</a:t>
            </a:r>
          </a:p>
          <a:p>
            <a:pPr indent="215900" algn="just">
              <a:spcAft>
                <a:spcPts val="0"/>
              </a:spcAft>
            </a:pPr>
            <a:r>
              <a:rPr lang="uk-UA" sz="2000" dirty="0" smtClean="0">
                <a:solidFill>
                  <a:schemeClr val="bg1"/>
                </a:solidFill>
                <a:latin typeface="Times New Roman" panose="02020603050405020304" pitchFamily="18" charset="0"/>
                <a:ea typeface="Times New Roman" panose="02020603050405020304" pitchFamily="18" charset="0"/>
              </a:rPr>
              <a:t>Описана </a:t>
            </a:r>
            <a:r>
              <a:rPr lang="uk-UA" sz="2000" dirty="0">
                <a:solidFill>
                  <a:schemeClr val="bg1"/>
                </a:solidFill>
                <a:latin typeface="Times New Roman" panose="02020603050405020304" pitchFamily="18" charset="0"/>
                <a:ea typeface="Times New Roman" panose="02020603050405020304" pitchFamily="18" charset="0"/>
              </a:rPr>
              <a:t>модель представляється найбільш механістичною і найменш психологічною з усіх ситуаційних теорій. Вона відрізняється надмірною складністю, а також високим ступенем суб’єктивності в частині як оціночних параметрів, так і підходів до вирішення проблем, рекомендованих в тому чи іншому випадку.</a:t>
            </a:r>
            <a:endParaRPr lang="uk-UA" sz="2000" dirty="0">
              <a:solidFill>
                <a:schemeClr val="bg1"/>
              </a:solidFill>
            </a:endParaRPr>
          </a:p>
        </p:txBody>
      </p:sp>
    </p:spTree>
    <p:extLst>
      <p:ext uri="{BB962C8B-B14F-4D97-AF65-F5344CB8AC3E}">
        <p14:creationId xmlns:p14="http://schemas.microsoft.com/office/powerpoint/2010/main" val="187019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3346" y="620966"/>
            <a:ext cx="11650766" cy="4801314"/>
          </a:xfrm>
          <a:prstGeom prst="rect">
            <a:avLst/>
          </a:prstGeom>
        </p:spPr>
        <p:txBody>
          <a:bodyPr wrap="square">
            <a:spAutoFit/>
          </a:bodyPr>
          <a:lstStyle/>
          <a:p>
            <a:pPr algn="just"/>
            <a:r>
              <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Ситуаційна </a:t>
            </a: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теорія, запропонована </a:t>
            </a:r>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Полом </a:t>
            </a:r>
            <a:r>
              <a:rPr lang="uk-UA" b="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Херсі</a:t>
            </a:r>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та </a:t>
            </a:r>
            <a:r>
              <a:rPr lang="uk-UA" b="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Кеннетом</a:t>
            </a:r>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uk-UA" b="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Бланшаром</a:t>
            </a:r>
            <a:r>
              <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uk-UA" dirty="0">
                <a:solidFill>
                  <a:schemeClr val="bg1"/>
                </a:solidFill>
                <a:latin typeface="Bookman Old Style" panose="02050604050505020204" pitchFamily="18" charset="0"/>
                <a:cs typeface="Times New Roman" panose="02020603050405020304" pitchFamily="18" charset="0"/>
              </a:rPr>
              <a:t>вперше опублікована в 1985 р. Вона представляється найбільш психологічною, оскільки в якості ключових факторів, що визначають управлінську ситуацію, в ній розглядаються персональні якості співробітників, такі як:</a:t>
            </a:r>
          </a:p>
          <a:p>
            <a:r>
              <a:rPr lang="uk-UA" dirty="0"/>
              <a:t>– рівень освіти;</a:t>
            </a:r>
          </a:p>
          <a:p>
            <a:r>
              <a:rPr lang="uk-UA" dirty="0"/>
              <a:t>– професійні навички;</a:t>
            </a:r>
          </a:p>
          <a:p>
            <a:r>
              <a:rPr lang="uk-UA" dirty="0"/>
              <a:t>– рівень самооцінки;</a:t>
            </a:r>
          </a:p>
          <a:p>
            <a:r>
              <a:rPr lang="uk-UA" dirty="0"/>
              <a:t>– готовність до прийняття відповідальності</a:t>
            </a:r>
            <a:r>
              <a:rPr lang="uk-UA" dirty="0" smtClean="0"/>
              <a:t>.</a:t>
            </a:r>
          </a:p>
          <a:p>
            <a:endPar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endPar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r>
              <a:rPr lang="uk-UA"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Тут </a:t>
            </a: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головна увага дослідників зосереджена на характеристиках підлеглих, які значною мірою визначають ситуацію, отже, й ефективність поведінки лідера. </a:t>
            </a:r>
            <a:endParaRPr lang="uk-UA" sz="14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579586" y="159301"/>
            <a:ext cx="5483874" cy="461665"/>
          </a:xfrm>
          <a:prstGeom prst="rect">
            <a:avLst/>
          </a:prstGeom>
        </p:spPr>
        <p:txBody>
          <a:bodyPr wrap="none">
            <a:spAutoFit/>
          </a:bodyPr>
          <a:lstStyle/>
          <a:p>
            <a:r>
              <a:rPr lang="uk-UA" sz="2400" b="1" dirty="0">
                <a:latin typeface="Times New Roman" panose="02020603050405020304" pitchFamily="18" charset="0"/>
                <a:ea typeface="Calibri" panose="020F0502020204030204" pitchFamily="34" charset="0"/>
                <a:cs typeface="Times New Roman" panose="02020603050405020304" pitchFamily="18" charset="0"/>
              </a:rPr>
              <a:t>Ситуаційна теорія </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Херсі</a:t>
            </a:r>
            <a:r>
              <a:rPr lang="uk-UA" sz="2400" b="1" dirty="0">
                <a:latin typeface="Times New Roman" panose="02020603050405020304" pitchFamily="18" charset="0"/>
                <a:ea typeface="Calibri" panose="020F0502020204030204" pitchFamily="34" charset="0"/>
                <a:cs typeface="Times New Roman" panose="02020603050405020304" pitchFamily="18" charset="0"/>
              </a:rPr>
              <a:t> та </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Бланшара</a:t>
            </a:r>
            <a:endParaRPr lang="uk-UA" sz="2400" dirty="0"/>
          </a:p>
        </p:txBody>
      </p:sp>
      <p:sp>
        <p:nvSpPr>
          <p:cNvPr id="7" name="Прямоугольник 6"/>
          <p:cNvSpPr/>
          <p:nvPr/>
        </p:nvSpPr>
        <p:spPr>
          <a:xfrm>
            <a:off x="5868112" y="1811887"/>
            <a:ext cx="6096000" cy="1200329"/>
          </a:xfrm>
          <a:prstGeom prst="rect">
            <a:avLst/>
          </a:prstGeom>
          <a:solidFill>
            <a:schemeClr val="tx2">
              <a:lumMod val="40000"/>
              <a:lumOff val="60000"/>
            </a:schemeClr>
          </a:solidFill>
        </p:spPr>
        <p:txBody>
          <a:bodyPr>
            <a:spAutoFit/>
          </a:bodyPr>
          <a:lstStyle/>
          <a:p>
            <a:pPr indent="360000" algn="just"/>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Головне положення теорії </a:t>
            </a:r>
            <a:r>
              <a:rPr lang="uk-UA" b="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Херсі</a:t>
            </a:r>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та </a:t>
            </a:r>
            <a:r>
              <a:rPr lang="uk-UA" b="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Бланшара</a:t>
            </a:r>
            <a:r>
              <a:rPr lang="uk-UA"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полягає в тому, що співробітники відрізняються між собою за ступенем їх готовності до виконання завдань</a:t>
            </a:r>
            <a:r>
              <a:rPr lang="uk-UA"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endParaRPr lang="uk-UA" sz="14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13346" y="3155418"/>
            <a:ext cx="6096000" cy="1200329"/>
          </a:xfrm>
          <a:prstGeom prst="rect">
            <a:avLst/>
          </a:prstGeom>
        </p:spPr>
        <p:txBody>
          <a:bodyPr>
            <a:spAutoFit/>
          </a:bodyPr>
          <a:lstStyle/>
          <a:p>
            <a:pPr algn="just"/>
            <a:r>
              <a:rPr lang="uk-UA" dirty="0">
                <a:solidFill>
                  <a:schemeClr val="bg1"/>
                </a:solidFill>
                <a:latin typeface="Times New Roman" panose="02020603050405020304" pitchFamily="18" charset="0"/>
                <a:ea typeface="Times New Roman" panose="02020603050405020304" pitchFamily="18" charset="0"/>
              </a:rPr>
              <a:t>Сукупність цих якостей П. </a:t>
            </a:r>
            <a:r>
              <a:rPr lang="uk-UA" dirty="0" err="1">
                <a:solidFill>
                  <a:schemeClr val="bg1"/>
                </a:solidFill>
                <a:latin typeface="Times New Roman" panose="02020603050405020304" pitchFamily="18" charset="0"/>
                <a:ea typeface="Times New Roman" panose="02020603050405020304" pitchFamily="18" charset="0"/>
              </a:rPr>
              <a:t>Херсі</a:t>
            </a:r>
            <a:r>
              <a:rPr lang="uk-UA" dirty="0">
                <a:solidFill>
                  <a:schemeClr val="bg1"/>
                </a:solidFill>
                <a:latin typeface="Times New Roman" panose="02020603050405020304" pitchFamily="18" charset="0"/>
                <a:ea typeface="Times New Roman" panose="02020603050405020304" pitchFamily="18" charset="0"/>
              </a:rPr>
              <a:t> і К. </a:t>
            </a:r>
            <a:r>
              <a:rPr lang="uk-UA" dirty="0" err="1" smtClean="0">
                <a:solidFill>
                  <a:schemeClr val="bg1"/>
                </a:solidFill>
                <a:latin typeface="Times New Roman" panose="02020603050405020304" pitchFamily="18" charset="0"/>
                <a:ea typeface="Times New Roman" panose="02020603050405020304" pitchFamily="18" charset="0"/>
              </a:rPr>
              <a:t>Бланшара</a:t>
            </a:r>
            <a:r>
              <a:rPr lang="uk-UA" dirty="0" smtClean="0">
                <a:solidFill>
                  <a:schemeClr val="bg1"/>
                </a:solidFill>
                <a:latin typeface="Times New Roman" panose="02020603050405020304" pitchFamily="18" charset="0"/>
                <a:ea typeface="Times New Roman" panose="02020603050405020304" pitchFamily="18" charset="0"/>
              </a:rPr>
              <a:t> </a:t>
            </a:r>
            <a:r>
              <a:rPr lang="uk-UA" dirty="0">
                <a:solidFill>
                  <a:schemeClr val="bg1"/>
                </a:solidFill>
                <a:latin typeface="Times New Roman" panose="02020603050405020304" pitchFamily="18" charset="0"/>
                <a:ea typeface="Times New Roman" panose="02020603050405020304" pitchFamily="18" charset="0"/>
              </a:rPr>
              <a:t>позначили як </a:t>
            </a:r>
            <a:r>
              <a:rPr lang="uk-UA" b="1" i="1" dirty="0">
                <a:solidFill>
                  <a:schemeClr val="bg1"/>
                </a:solidFill>
                <a:latin typeface="Times New Roman" panose="02020603050405020304" pitchFamily="18" charset="0"/>
                <a:ea typeface="Times New Roman" panose="02020603050405020304" pitchFamily="18" charset="0"/>
              </a:rPr>
              <a:t>готовність працівника до виконання виробничого завдання</a:t>
            </a:r>
            <a:r>
              <a:rPr lang="uk-UA" dirty="0">
                <a:solidFill>
                  <a:schemeClr val="bg1"/>
                </a:solidFill>
                <a:latin typeface="Times New Roman" panose="02020603050405020304" pitchFamily="18" charset="0"/>
                <a:ea typeface="Times New Roman" panose="02020603050405020304" pitchFamily="18" charset="0"/>
              </a:rPr>
              <a:t>. Вони виділили чотири рівні готовності від «низького» до «дуже високого»</a:t>
            </a:r>
            <a:endParaRPr lang="uk-UA" dirty="0">
              <a:solidFill>
                <a:schemeClr val="bg1"/>
              </a:solidFill>
            </a:endParaRPr>
          </a:p>
        </p:txBody>
      </p:sp>
    </p:spTree>
    <p:extLst>
      <p:ext uri="{BB962C8B-B14F-4D97-AF65-F5344CB8AC3E}">
        <p14:creationId xmlns:p14="http://schemas.microsoft.com/office/powerpoint/2010/main" val="55769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3525" y="68691"/>
            <a:ext cx="11582400" cy="2385268"/>
          </a:xfrm>
          <a:prstGeom prst="rect">
            <a:avLst/>
          </a:prstGeom>
        </p:spPr>
        <p:txBody>
          <a:bodyPr wrap="square">
            <a:spAutoFit/>
          </a:bodyPr>
          <a:lstStyle/>
          <a:p>
            <a:pPr indent="360000" algn="just">
              <a:spcAft>
                <a:spcPts val="600"/>
              </a:spcAft>
            </a:pPr>
            <a:r>
              <a:rPr lang="uk-UA" dirty="0">
                <a:solidFill>
                  <a:schemeClr val="bg1"/>
                </a:solidFill>
                <a:ea typeface="Calibri" panose="020F0502020204030204" pitchFamily="34" charset="0"/>
                <a:cs typeface="Times New Roman" panose="02020603050405020304" pitchFamily="18" charset="0"/>
              </a:rPr>
              <a:t>Якщо в підпорядкуванні лідера перебувають співробітники, що мають погану готовність до виконання завдань (такі люди некваліфіковані або мають слабкі професійні навички), йому необхідно застосовувати один стиль, якщо ж співробітники готові до виконання завдань (такі люди досконало володіють професійними навичками, демонструють впевненість у собі та виявляють бажання працювати) – інший. </a:t>
            </a:r>
            <a:endParaRPr lang="uk-UA" sz="1400" dirty="0">
              <a:solidFill>
                <a:schemeClr val="bg1"/>
              </a:solidFill>
              <a:ea typeface="Calibri" panose="020F0502020204030204" pitchFamily="34" charset="0"/>
              <a:cs typeface="Times New Roman" panose="02020603050405020304" pitchFamily="18" charset="0"/>
            </a:endParaRPr>
          </a:p>
          <a:p>
            <a:pPr indent="360000" algn="just"/>
            <a:r>
              <a:rPr lang="uk-UA" dirty="0">
                <a:solidFill>
                  <a:schemeClr val="bg1"/>
                </a:solidFill>
                <a:ea typeface="Calibri" panose="020F0502020204030204" pitchFamily="34" charset="0"/>
              </a:rPr>
              <a:t>Згідно із ситуаційною теорією, лідер може віддавати перевагу одному з чотирьох стилів, що виникаючих у результаті різних поєднань орієнтації на завдання з орієнтацією на </a:t>
            </a:r>
            <a:r>
              <a:rPr lang="uk-UA" dirty="0" smtClean="0">
                <a:solidFill>
                  <a:schemeClr val="bg1"/>
                </a:solidFill>
                <a:ea typeface="Calibri" panose="020F0502020204030204" pitchFamily="34" charset="0"/>
              </a:rPr>
              <a:t>взаємовідносини. </a:t>
            </a:r>
            <a:r>
              <a:rPr lang="uk-UA" dirty="0">
                <a:solidFill>
                  <a:schemeClr val="bg1"/>
                </a:solidFill>
              </a:rPr>
              <a:t>Кожен з цих стилів характеризується певним типом відносин:</a:t>
            </a:r>
            <a:r>
              <a:rPr lang="uk-UA" dirty="0" smtClean="0">
                <a:solidFill>
                  <a:schemeClr val="bg1"/>
                </a:solidFill>
                <a:ea typeface="Calibri" panose="020F0502020204030204" pitchFamily="34" charset="0"/>
              </a:rPr>
              <a:t> </a:t>
            </a:r>
            <a:endParaRPr lang="uk-UA" dirty="0">
              <a:solidFill>
                <a:schemeClr val="bg1"/>
              </a:solidFill>
            </a:endParaRPr>
          </a:p>
        </p:txBody>
      </p:sp>
      <p:sp>
        <p:nvSpPr>
          <p:cNvPr id="5" name="Прямоугольник 4"/>
          <p:cNvSpPr/>
          <p:nvPr/>
        </p:nvSpPr>
        <p:spPr>
          <a:xfrm>
            <a:off x="2717563" y="5687821"/>
            <a:ext cx="9118362" cy="923330"/>
          </a:xfrm>
          <a:prstGeom prst="rect">
            <a:avLst/>
          </a:prstGeom>
        </p:spPr>
        <p:txBody>
          <a:bodyPr wrap="square">
            <a:spAutoFit/>
          </a:bodyPr>
          <a:lstStyle/>
          <a:p>
            <a:pPr algn="just"/>
            <a:r>
              <a:rPr lang="uk-UA" dirty="0" smtClean="0">
                <a:solidFill>
                  <a:schemeClr val="bg1"/>
                </a:solidFill>
                <a:latin typeface="+mj-lt"/>
                <a:ea typeface="Calibri" panose="020F0502020204030204" pitchFamily="34" charset="0"/>
              </a:rPr>
              <a:t>відображає </a:t>
            </a:r>
            <a:r>
              <a:rPr lang="uk-UA" dirty="0">
                <a:solidFill>
                  <a:schemeClr val="bg1"/>
                </a:solidFill>
                <a:latin typeface="+mj-lt"/>
                <a:ea typeface="Calibri" panose="020F0502020204030204" pitchFamily="34" charset="0"/>
              </a:rPr>
              <a:t>незначний інтерес і до завдань, і до взаємовідносин. Лідер не дає серйозної підтримки співробітникам, тому що відповідальність за прийняття та виконання рішень лежить на підлеглих.</a:t>
            </a:r>
            <a:endParaRPr lang="uk-UA" dirty="0">
              <a:solidFill>
                <a:schemeClr val="bg1"/>
              </a:solidFill>
              <a:latin typeface="+mj-lt"/>
            </a:endParaRPr>
          </a:p>
        </p:txBody>
      </p:sp>
      <p:sp>
        <p:nvSpPr>
          <p:cNvPr id="6" name="Прямоугольник 5"/>
          <p:cNvSpPr/>
          <p:nvPr/>
        </p:nvSpPr>
        <p:spPr>
          <a:xfrm>
            <a:off x="253525" y="2546818"/>
            <a:ext cx="2361488" cy="923330"/>
          </a:xfrm>
          <a:prstGeom prst="rect">
            <a:avLst/>
          </a:prstGeom>
        </p:spPr>
        <p:txBody>
          <a:bodyPr wrap="square">
            <a:spAutoFit/>
          </a:bodyPr>
          <a:lstStyle/>
          <a:p>
            <a:pPr algn="ctr"/>
            <a:r>
              <a:rPr lang="uk-UA" b="1" dirty="0">
                <a:latin typeface="+mj-lt"/>
                <a:ea typeface="Calibri" panose="020F0502020204030204" pitchFamily="34" charset="0"/>
                <a:cs typeface="Times New Roman" panose="02020603050405020304" pitchFamily="18" charset="0"/>
              </a:rPr>
              <a:t>Стиль пояснення</a:t>
            </a:r>
            <a:r>
              <a:rPr lang="uk-UA" dirty="0">
                <a:latin typeface="+mj-lt"/>
                <a:ea typeface="Calibri" panose="020F0502020204030204" pitchFamily="34" charset="0"/>
                <a:cs typeface="Times New Roman" panose="02020603050405020304" pitchFamily="18" charset="0"/>
              </a:rPr>
              <a:t> </a:t>
            </a:r>
            <a:endParaRPr lang="uk-UA" dirty="0" smtClean="0">
              <a:latin typeface="+mj-lt"/>
              <a:ea typeface="Calibri" panose="020F0502020204030204" pitchFamily="34" charset="0"/>
              <a:cs typeface="Times New Roman" panose="02020603050405020304" pitchFamily="18" charset="0"/>
            </a:endParaRPr>
          </a:p>
          <a:p>
            <a:pPr algn="ctr"/>
            <a:r>
              <a:rPr lang="uk-UA" dirty="0" smtClean="0">
                <a:latin typeface="+mj-lt"/>
                <a:ea typeface="Calibri" panose="020F0502020204030204" pitchFamily="34" charset="0"/>
                <a:cs typeface="Times New Roman" panose="02020603050405020304" pitchFamily="18" charset="0"/>
              </a:rPr>
              <a:t>(</a:t>
            </a:r>
            <a:r>
              <a:rPr lang="uk-UA" dirty="0">
                <a:latin typeface="+mj-lt"/>
                <a:ea typeface="Calibri" panose="020F0502020204030204" pitchFamily="34" charset="0"/>
                <a:cs typeface="Times New Roman" panose="02020603050405020304" pitchFamily="18" charset="0"/>
              </a:rPr>
              <a:t>за своєю сутністю директивний) </a:t>
            </a:r>
            <a:endParaRPr lang="uk-UA" dirty="0">
              <a:latin typeface="+mj-lt"/>
            </a:endParaRPr>
          </a:p>
        </p:txBody>
      </p:sp>
      <p:sp>
        <p:nvSpPr>
          <p:cNvPr id="7" name="Прямоугольник 6"/>
          <p:cNvSpPr/>
          <p:nvPr/>
        </p:nvSpPr>
        <p:spPr>
          <a:xfrm>
            <a:off x="2717563" y="2546818"/>
            <a:ext cx="9297823" cy="646331"/>
          </a:xfrm>
          <a:prstGeom prst="rect">
            <a:avLst/>
          </a:prstGeom>
        </p:spPr>
        <p:txBody>
          <a:bodyPr wrap="square">
            <a:spAutoFit/>
          </a:bodyPr>
          <a:lstStyle/>
          <a:p>
            <a:pPr algn="just">
              <a:spcAft>
                <a:spcPts val="600"/>
              </a:spcAft>
            </a:pPr>
            <a:r>
              <a:rPr lang="uk-UA" dirty="0">
                <a:solidFill>
                  <a:schemeClr val="bg1"/>
                </a:solidFill>
                <a:latin typeface="+mj-lt"/>
                <a:ea typeface="Calibri" panose="020F0502020204030204" pitchFamily="34" charset="0"/>
                <a:cs typeface="Times New Roman" panose="02020603050405020304" pitchFamily="18" charset="0"/>
              </a:rPr>
              <a:t>відображає значний інтерес лідера до завдань та слабкий інтерес до людей і відносин. </a:t>
            </a:r>
            <a:endParaRPr lang="uk-UA" sz="1400" dirty="0">
              <a:solidFill>
                <a:schemeClr val="bg1"/>
              </a:solidFill>
              <a:latin typeface="+mj-lt"/>
              <a:ea typeface="Calibri" panose="020F0502020204030204" pitchFamily="34" charset="0"/>
              <a:cs typeface="Times New Roman" panose="02020603050405020304" pitchFamily="18" charset="0"/>
            </a:endParaRPr>
          </a:p>
        </p:txBody>
      </p:sp>
      <p:sp>
        <p:nvSpPr>
          <p:cNvPr id="8" name="Прямоугольник 7"/>
          <p:cNvSpPr/>
          <p:nvPr/>
        </p:nvSpPr>
        <p:spPr>
          <a:xfrm>
            <a:off x="253525" y="3748302"/>
            <a:ext cx="2537874" cy="369332"/>
          </a:xfrm>
          <a:prstGeom prst="rect">
            <a:avLst/>
          </a:prstGeom>
        </p:spPr>
        <p:txBody>
          <a:bodyPr wrap="none">
            <a:spAutoFit/>
          </a:bodyPr>
          <a:lstStyle/>
          <a:p>
            <a:pPr algn="ctr"/>
            <a:r>
              <a:rPr lang="uk-UA" b="1" dirty="0">
                <a:ea typeface="Calibri" panose="020F0502020204030204" pitchFamily="34" charset="0"/>
                <a:cs typeface="Times New Roman" panose="02020603050405020304" pitchFamily="18" charset="0"/>
              </a:rPr>
              <a:t>Стиль переконання</a:t>
            </a:r>
            <a:r>
              <a:rPr lang="uk-UA" dirty="0">
                <a:ea typeface="Calibri" panose="020F0502020204030204" pitchFamily="34" charset="0"/>
                <a:cs typeface="Times New Roman" panose="02020603050405020304" pitchFamily="18" charset="0"/>
              </a:rPr>
              <a:t> </a:t>
            </a:r>
            <a:endParaRPr lang="uk-UA" dirty="0"/>
          </a:p>
        </p:txBody>
      </p:sp>
      <p:sp>
        <p:nvSpPr>
          <p:cNvPr id="9" name="Прямоугольник 8"/>
          <p:cNvSpPr/>
          <p:nvPr/>
        </p:nvSpPr>
        <p:spPr>
          <a:xfrm>
            <a:off x="2720298" y="3470148"/>
            <a:ext cx="9223987" cy="923330"/>
          </a:xfrm>
          <a:prstGeom prst="rect">
            <a:avLst/>
          </a:prstGeom>
        </p:spPr>
        <p:txBody>
          <a:bodyPr wrap="square">
            <a:spAutoFit/>
          </a:bodyPr>
          <a:lstStyle/>
          <a:p>
            <a:pPr algn="just">
              <a:spcAft>
                <a:spcPts val="600"/>
              </a:spcAft>
            </a:pPr>
            <a:r>
              <a:rPr lang="uk-UA" dirty="0">
                <a:solidFill>
                  <a:schemeClr val="bg1"/>
                </a:solidFill>
                <a:ea typeface="Calibri" panose="020F0502020204030204" pitchFamily="34" charset="0"/>
                <a:cs typeface="Times New Roman" panose="02020603050405020304" pitchFamily="18" charset="0"/>
              </a:rPr>
              <a:t>базований на значній зацікавленості і до людей, і до завдань. Лідер обґрунтовує свої рішення та дає можливість підлеглим поставити запитання та з’ясувати деталі, які стосуються виконання завдань. </a:t>
            </a:r>
            <a:endParaRPr lang="uk-UA" sz="1400" dirty="0">
              <a:solidFill>
                <a:schemeClr val="bg1"/>
              </a:solidFill>
              <a:ea typeface="Calibri" panose="020F0502020204030204" pitchFamily="34" charset="0"/>
              <a:cs typeface="Times New Roman" panose="02020603050405020304" pitchFamily="18" charset="0"/>
            </a:endParaRPr>
          </a:p>
        </p:txBody>
      </p:sp>
      <p:sp>
        <p:nvSpPr>
          <p:cNvPr id="10" name="Прямоугольник 9"/>
          <p:cNvSpPr/>
          <p:nvPr/>
        </p:nvSpPr>
        <p:spPr>
          <a:xfrm>
            <a:off x="653474" y="4685756"/>
            <a:ext cx="1737976" cy="369332"/>
          </a:xfrm>
          <a:prstGeom prst="rect">
            <a:avLst/>
          </a:prstGeom>
        </p:spPr>
        <p:txBody>
          <a:bodyPr wrap="none">
            <a:spAutoFit/>
          </a:bodyPr>
          <a:lstStyle/>
          <a:p>
            <a:r>
              <a:rPr lang="uk-UA" b="1" dirty="0">
                <a:ea typeface="Calibri" panose="020F0502020204030204" pitchFamily="34" charset="0"/>
                <a:cs typeface="Times New Roman" panose="02020603050405020304" pitchFamily="18" charset="0"/>
              </a:rPr>
              <a:t>Стиль участі</a:t>
            </a:r>
            <a:r>
              <a:rPr lang="uk-UA" dirty="0">
                <a:ea typeface="Calibri" panose="020F0502020204030204" pitchFamily="34" charset="0"/>
                <a:cs typeface="Times New Roman" panose="02020603050405020304" pitchFamily="18" charset="0"/>
              </a:rPr>
              <a:t> </a:t>
            </a:r>
            <a:endParaRPr lang="uk-UA" dirty="0"/>
          </a:p>
        </p:txBody>
      </p:sp>
      <p:sp>
        <p:nvSpPr>
          <p:cNvPr id="11" name="Прямоугольник 10"/>
          <p:cNvSpPr/>
          <p:nvPr/>
        </p:nvSpPr>
        <p:spPr>
          <a:xfrm>
            <a:off x="2754479" y="4564487"/>
            <a:ext cx="9155623" cy="923330"/>
          </a:xfrm>
          <a:prstGeom prst="rect">
            <a:avLst/>
          </a:prstGeom>
        </p:spPr>
        <p:txBody>
          <a:bodyPr wrap="square">
            <a:spAutoFit/>
          </a:bodyPr>
          <a:lstStyle/>
          <a:p>
            <a:pPr algn="just">
              <a:spcAft>
                <a:spcPts val="600"/>
              </a:spcAft>
            </a:pPr>
            <a:r>
              <a:rPr lang="uk-UA" dirty="0">
                <a:solidFill>
                  <a:schemeClr val="bg1"/>
                </a:solidFill>
                <a:ea typeface="Calibri" panose="020F0502020204030204" pitchFamily="34" charset="0"/>
                <a:cs typeface="Times New Roman" panose="02020603050405020304" pitchFamily="18" charset="0"/>
              </a:rPr>
              <a:t>характеризується значним інтересом до взаємовідносин та незначним інтересом до завдань. Лідер ділиться думками з підлеглими та залучає їх у процес прийняття рішень. </a:t>
            </a:r>
            <a:endParaRPr lang="uk-UA" sz="1400" dirty="0">
              <a:solidFill>
                <a:schemeClr val="bg1"/>
              </a:solidFill>
              <a:ea typeface="Calibri" panose="020F0502020204030204" pitchFamily="34" charset="0"/>
              <a:cs typeface="Times New Roman" panose="02020603050405020304" pitchFamily="18" charset="0"/>
            </a:endParaRPr>
          </a:p>
        </p:txBody>
      </p:sp>
      <p:sp>
        <p:nvSpPr>
          <p:cNvPr id="12" name="Прямоугольник 11"/>
          <p:cNvSpPr/>
          <p:nvPr/>
        </p:nvSpPr>
        <p:spPr>
          <a:xfrm>
            <a:off x="201399" y="5934670"/>
            <a:ext cx="2465740" cy="369332"/>
          </a:xfrm>
          <a:prstGeom prst="rect">
            <a:avLst/>
          </a:prstGeom>
        </p:spPr>
        <p:txBody>
          <a:bodyPr wrap="none">
            <a:spAutoFit/>
          </a:bodyPr>
          <a:lstStyle/>
          <a:p>
            <a:r>
              <a:rPr lang="uk-UA" b="1" dirty="0">
                <a:ea typeface="Calibri" panose="020F0502020204030204" pitchFamily="34" charset="0"/>
              </a:rPr>
              <a:t>Стиль делегування</a:t>
            </a:r>
            <a:r>
              <a:rPr lang="uk-UA" dirty="0">
                <a:ea typeface="Calibri" panose="020F0502020204030204" pitchFamily="34" charset="0"/>
              </a:rPr>
              <a:t> </a:t>
            </a:r>
            <a:endParaRPr lang="uk-UA" dirty="0"/>
          </a:p>
        </p:txBody>
      </p:sp>
    </p:spTree>
    <p:extLst>
      <p:ext uri="{BB962C8B-B14F-4D97-AF65-F5344CB8AC3E}">
        <p14:creationId xmlns:p14="http://schemas.microsoft.com/office/powerpoint/2010/main" val="215584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3193" t="40340" r="36445" b="50025"/>
          <a:stretch/>
        </p:blipFill>
        <p:spPr bwMode="auto">
          <a:xfrm>
            <a:off x="272311" y="267913"/>
            <a:ext cx="6325042" cy="1304513"/>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386832" y="5125025"/>
            <a:ext cx="6096000" cy="1477328"/>
          </a:xfrm>
          <a:prstGeom prst="rect">
            <a:avLst/>
          </a:prstGeom>
        </p:spPr>
        <p:txBody>
          <a:bodyPr>
            <a:spAutoFit/>
          </a:bodyPr>
          <a:lstStyle/>
          <a:p>
            <a:pPr indent="215900" algn="just">
              <a:spcAft>
                <a:spcPts val="0"/>
              </a:spcAft>
            </a:pPr>
            <a:r>
              <a:rPr lang="uk-UA" i="1" dirty="0" smtClean="0">
                <a:solidFill>
                  <a:schemeClr val="bg1"/>
                </a:solidFill>
                <a:ea typeface="Times New Roman" panose="02020603050405020304" pitchFamily="18" charset="0"/>
              </a:rPr>
              <a:t>При </a:t>
            </a:r>
            <a:r>
              <a:rPr lang="uk-UA" b="1" dirty="0">
                <a:solidFill>
                  <a:schemeClr val="bg1"/>
                </a:solidFill>
                <a:ea typeface="Times New Roman" panose="02020603050405020304" pitchFamily="18" charset="0"/>
              </a:rPr>
              <a:t>дуже високому рівні готовності </a:t>
            </a:r>
            <a:r>
              <a:rPr lang="uk-UA" dirty="0">
                <a:solidFill>
                  <a:schemeClr val="bg1"/>
                </a:solidFill>
                <a:ea typeface="Times New Roman" panose="02020603050405020304" pitchFamily="18" charset="0"/>
              </a:rPr>
              <a:t>(</a:t>
            </a:r>
            <a:r>
              <a:rPr lang="uk-UA" i="1" dirty="0">
                <a:solidFill>
                  <a:schemeClr val="bg1"/>
                </a:solidFill>
                <a:ea typeface="Times New Roman" panose="02020603050405020304" pitchFamily="18" charset="0"/>
              </a:rPr>
              <a:t>співробітники мають великий професійний досвід, у них висока самооцінка і високий ступінь готовності до прийняття відповідальності</a:t>
            </a:r>
            <a:r>
              <a:rPr lang="uk-UA" dirty="0">
                <a:solidFill>
                  <a:schemeClr val="bg1"/>
                </a:solidFill>
                <a:ea typeface="Times New Roman" panose="02020603050405020304" pitchFamily="18" charset="0"/>
              </a:rPr>
              <a:t>) найбільш ефективний </a:t>
            </a:r>
            <a:r>
              <a:rPr lang="uk-UA" b="1" dirty="0">
                <a:solidFill>
                  <a:schemeClr val="bg1"/>
                </a:solidFill>
                <a:ea typeface="Times New Roman" panose="02020603050405020304" pitchFamily="18" charset="0"/>
              </a:rPr>
              <a:t>стиль делегування</a:t>
            </a:r>
            <a:r>
              <a:rPr lang="uk-UA" dirty="0">
                <a:solidFill>
                  <a:schemeClr val="bg1"/>
                </a:solidFill>
                <a:ea typeface="Times New Roman" panose="02020603050405020304" pitchFamily="18" charset="0"/>
              </a:rPr>
              <a:t>.</a:t>
            </a:r>
            <a:endParaRPr lang="uk-UA" dirty="0">
              <a:solidFill>
                <a:schemeClr val="bg1"/>
              </a:solidFill>
              <a:effectLst/>
              <a:ea typeface="Times New Roman" panose="02020603050405020304" pitchFamily="18" charset="0"/>
            </a:endParaRPr>
          </a:p>
        </p:txBody>
      </p:sp>
      <p:sp>
        <p:nvSpPr>
          <p:cNvPr id="6" name="Прямоугольник 5"/>
          <p:cNvSpPr/>
          <p:nvPr/>
        </p:nvSpPr>
        <p:spPr>
          <a:xfrm>
            <a:off x="6688509" y="114519"/>
            <a:ext cx="4882497" cy="2862322"/>
          </a:xfrm>
          <a:prstGeom prst="rect">
            <a:avLst/>
          </a:prstGeom>
        </p:spPr>
        <p:txBody>
          <a:bodyPr wrap="square">
            <a:spAutoFit/>
          </a:bodyPr>
          <a:lstStyle/>
          <a:p>
            <a:pPr indent="215900" algn="just">
              <a:spcAft>
                <a:spcPts val="0"/>
              </a:spcAft>
            </a:pPr>
            <a:r>
              <a:rPr lang="uk-UA" dirty="0">
                <a:solidFill>
                  <a:schemeClr val="bg1"/>
                </a:solidFill>
                <a:ea typeface="Times New Roman" panose="02020603050405020304" pitchFamily="18" charset="0"/>
              </a:rPr>
              <a:t>В рамках цієї моделі розглядають взаємозв’язок між мірою готовності співробітників і стилем управління. </a:t>
            </a:r>
            <a:endParaRPr lang="uk-UA" dirty="0" smtClean="0">
              <a:solidFill>
                <a:schemeClr val="bg1"/>
              </a:solidFill>
              <a:ea typeface="Times New Roman" panose="02020603050405020304" pitchFamily="18" charset="0"/>
            </a:endParaRPr>
          </a:p>
          <a:p>
            <a:pPr indent="215900" algn="just">
              <a:spcAft>
                <a:spcPts val="0"/>
              </a:spcAft>
            </a:pPr>
            <a:r>
              <a:rPr lang="uk-UA" dirty="0" smtClean="0">
                <a:solidFill>
                  <a:schemeClr val="bg1"/>
                </a:solidFill>
                <a:ea typeface="Times New Roman" panose="02020603050405020304" pitchFamily="18" charset="0"/>
              </a:rPr>
              <a:t>Зокрема</a:t>
            </a:r>
            <a:r>
              <a:rPr lang="uk-UA" dirty="0">
                <a:solidFill>
                  <a:schemeClr val="bg1"/>
                </a:solidFill>
                <a:ea typeface="Times New Roman" panose="02020603050405020304" pitchFamily="18" charset="0"/>
              </a:rPr>
              <a:t>, </a:t>
            </a:r>
            <a:r>
              <a:rPr lang="uk-UA" b="1" dirty="0">
                <a:solidFill>
                  <a:schemeClr val="bg1"/>
                </a:solidFill>
                <a:ea typeface="Times New Roman" panose="02020603050405020304" pitchFamily="18" charset="0"/>
              </a:rPr>
              <a:t>при низькому рівні готовності</a:t>
            </a:r>
            <a:r>
              <a:rPr lang="uk-UA" dirty="0">
                <a:solidFill>
                  <a:schemeClr val="bg1"/>
                </a:solidFill>
                <a:ea typeface="Times New Roman" panose="02020603050405020304" pitchFamily="18" charset="0"/>
              </a:rPr>
              <a:t> (</a:t>
            </a:r>
            <a:r>
              <a:rPr lang="uk-UA" i="1" dirty="0">
                <a:solidFill>
                  <a:schemeClr val="bg1"/>
                </a:solidFill>
                <a:ea typeface="Times New Roman" panose="02020603050405020304" pitchFamily="18" charset="0"/>
              </a:rPr>
              <a:t>співробітники не володіють необхідним рівнем освіти і професійними навичками, у них низька самооцінка і відсутня готовність до прийняття відповідальності</a:t>
            </a:r>
            <a:r>
              <a:rPr lang="uk-UA" dirty="0">
                <a:solidFill>
                  <a:schemeClr val="bg1"/>
                </a:solidFill>
                <a:ea typeface="Times New Roman" panose="02020603050405020304" pitchFamily="18" charset="0"/>
              </a:rPr>
              <a:t>) найбільш ефективний </a:t>
            </a:r>
            <a:r>
              <a:rPr lang="uk-UA" b="1" dirty="0">
                <a:solidFill>
                  <a:schemeClr val="bg1"/>
                </a:solidFill>
                <a:ea typeface="Times New Roman" panose="02020603050405020304" pitchFamily="18" charset="0"/>
              </a:rPr>
              <a:t>стиль пояснення</a:t>
            </a:r>
            <a:r>
              <a:rPr lang="uk-UA" dirty="0">
                <a:solidFill>
                  <a:schemeClr val="bg1"/>
                </a:solidFill>
                <a:ea typeface="Times New Roman" panose="02020603050405020304" pitchFamily="18" charset="0"/>
              </a:rPr>
              <a:t>.</a:t>
            </a:r>
            <a:endParaRPr lang="uk-UA" dirty="0">
              <a:solidFill>
                <a:schemeClr val="bg1"/>
              </a:solidFill>
              <a:ea typeface="Times New Roman" panose="02020603050405020304" pitchFamily="18" charset="0"/>
            </a:endParaRPr>
          </a:p>
        </p:txBody>
      </p:sp>
      <p:sp>
        <p:nvSpPr>
          <p:cNvPr id="7" name="Прямоугольник 6"/>
          <p:cNvSpPr/>
          <p:nvPr/>
        </p:nvSpPr>
        <p:spPr>
          <a:xfrm>
            <a:off x="91156" y="1873590"/>
            <a:ext cx="6096000" cy="1754326"/>
          </a:xfrm>
          <a:prstGeom prst="rect">
            <a:avLst/>
          </a:prstGeom>
        </p:spPr>
        <p:txBody>
          <a:bodyPr>
            <a:spAutoFit/>
          </a:bodyPr>
          <a:lstStyle/>
          <a:p>
            <a:pPr algn="just"/>
            <a:r>
              <a:rPr lang="uk-UA" i="1" dirty="0">
                <a:solidFill>
                  <a:schemeClr val="bg1"/>
                </a:solidFill>
                <a:ea typeface="Times New Roman" panose="02020603050405020304" pitchFamily="18" charset="0"/>
              </a:rPr>
              <a:t>При </a:t>
            </a:r>
            <a:r>
              <a:rPr lang="uk-UA" b="1" dirty="0">
                <a:solidFill>
                  <a:schemeClr val="bg1"/>
                </a:solidFill>
                <a:ea typeface="Times New Roman" panose="02020603050405020304" pitchFamily="18" charset="0"/>
              </a:rPr>
              <a:t>середньому рівні готовності </a:t>
            </a:r>
            <a:r>
              <a:rPr lang="uk-UA" dirty="0">
                <a:solidFill>
                  <a:schemeClr val="bg1"/>
                </a:solidFill>
                <a:ea typeface="Times New Roman" panose="02020603050405020304" pitchFamily="18" charset="0"/>
              </a:rPr>
              <a:t>(</a:t>
            </a:r>
            <a:r>
              <a:rPr lang="uk-UA" i="1" dirty="0">
                <a:solidFill>
                  <a:schemeClr val="bg1"/>
                </a:solidFill>
                <a:ea typeface="Times New Roman" panose="02020603050405020304" pitchFamily="18" charset="0"/>
              </a:rPr>
              <a:t>співробітники мають необхідну освіту, але не мають достатнього професійного досвіду, у них досить висока самооцінка і готовність до прийняття відповідальності</a:t>
            </a:r>
            <a:r>
              <a:rPr lang="uk-UA" dirty="0">
                <a:solidFill>
                  <a:schemeClr val="bg1"/>
                </a:solidFill>
                <a:ea typeface="Times New Roman" panose="02020603050405020304" pitchFamily="18" charset="0"/>
              </a:rPr>
              <a:t>) найбільш ефективний </a:t>
            </a:r>
            <a:r>
              <a:rPr lang="uk-UA" b="1" dirty="0">
                <a:solidFill>
                  <a:schemeClr val="bg1"/>
                </a:solidFill>
                <a:ea typeface="Times New Roman" panose="02020603050405020304" pitchFamily="18" charset="0"/>
              </a:rPr>
              <a:t>стиль переконання</a:t>
            </a:r>
            <a:r>
              <a:rPr lang="uk-UA" dirty="0">
                <a:solidFill>
                  <a:schemeClr val="bg1"/>
                </a:solidFill>
                <a:ea typeface="Times New Roman" panose="02020603050405020304" pitchFamily="18" charset="0"/>
              </a:rPr>
              <a:t>. </a:t>
            </a:r>
            <a:endParaRPr lang="uk-UA" dirty="0"/>
          </a:p>
        </p:txBody>
      </p:sp>
      <p:sp>
        <p:nvSpPr>
          <p:cNvPr id="8" name="Прямоугольник 7"/>
          <p:cNvSpPr/>
          <p:nvPr/>
        </p:nvSpPr>
        <p:spPr>
          <a:xfrm>
            <a:off x="5543370" y="3562008"/>
            <a:ext cx="6096000" cy="1477328"/>
          </a:xfrm>
          <a:prstGeom prst="rect">
            <a:avLst/>
          </a:prstGeom>
        </p:spPr>
        <p:txBody>
          <a:bodyPr>
            <a:spAutoFit/>
          </a:bodyPr>
          <a:lstStyle/>
          <a:p>
            <a:pPr algn="just"/>
            <a:r>
              <a:rPr lang="uk-UA" i="1" dirty="0">
                <a:solidFill>
                  <a:schemeClr val="bg1"/>
                </a:solidFill>
                <a:ea typeface="Times New Roman" panose="02020603050405020304" pitchFamily="18" charset="0"/>
              </a:rPr>
              <a:t>При </a:t>
            </a:r>
            <a:r>
              <a:rPr lang="uk-UA" b="1" dirty="0">
                <a:solidFill>
                  <a:schemeClr val="bg1"/>
                </a:solidFill>
                <a:ea typeface="Times New Roman" panose="02020603050405020304" pitchFamily="18" charset="0"/>
              </a:rPr>
              <a:t>високому рівні готовності </a:t>
            </a:r>
            <a:r>
              <a:rPr lang="uk-UA" dirty="0">
                <a:solidFill>
                  <a:schemeClr val="bg1"/>
                </a:solidFill>
                <a:ea typeface="Times New Roman" panose="02020603050405020304" pitchFamily="18" charset="0"/>
              </a:rPr>
              <a:t>(</a:t>
            </a:r>
            <a:r>
              <a:rPr lang="uk-UA" i="1" dirty="0">
                <a:solidFill>
                  <a:schemeClr val="bg1"/>
                </a:solidFill>
                <a:ea typeface="Times New Roman" panose="02020603050405020304" pitchFamily="18" charset="0"/>
              </a:rPr>
              <a:t>співробітники мають необхідну освіту та професійні навички, але при цьому не дуже впевнені в собі і не цілком готові прийняти відповідальність</a:t>
            </a:r>
            <a:r>
              <a:rPr lang="uk-UA" dirty="0">
                <a:solidFill>
                  <a:schemeClr val="bg1"/>
                </a:solidFill>
                <a:ea typeface="Times New Roman" panose="02020603050405020304" pitchFamily="18" charset="0"/>
              </a:rPr>
              <a:t>) найбільш ефективний </a:t>
            </a:r>
            <a:r>
              <a:rPr lang="uk-UA" b="1" dirty="0">
                <a:solidFill>
                  <a:schemeClr val="bg1"/>
                </a:solidFill>
                <a:ea typeface="Times New Roman" panose="02020603050405020304" pitchFamily="18" charset="0"/>
              </a:rPr>
              <a:t>стиль участі</a:t>
            </a:r>
            <a:r>
              <a:rPr lang="uk-UA" dirty="0">
                <a:solidFill>
                  <a:schemeClr val="bg1"/>
                </a:solidFill>
                <a:ea typeface="Times New Roman" panose="02020603050405020304" pitchFamily="18" charset="0"/>
              </a:rPr>
              <a:t>. </a:t>
            </a:r>
            <a:endParaRPr lang="uk-UA" dirty="0"/>
          </a:p>
        </p:txBody>
      </p:sp>
    </p:spTree>
    <p:extLst>
      <p:ext uri="{BB962C8B-B14F-4D97-AF65-F5344CB8AC3E}">
        <p14:creationId xmlns:p14="http://schemas.microsoft.com/office/powerpoint/2010/main" val="49204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5017" y="741608"/>
            <a:ext cx="9915970" cy="2308324"/>
          </a:xfrm>
          <a:prstGeom prst="rect">
            <a:avLst/>
          </a:prstGeom>
        </p:spPr>
        <p:txBody>
          <a:bodyPr wrap="square">
            <a:spAutoFit/>
          </a:bodyPr>
          <a:lstStyle/>
          <a:p>
            <a:pPr indent="215900" algn="just">
              <a:spcAft>
                <a:spcPts val="0"/>
              </a:spcAft>
            </a:pPr>
            <a:r>
              <a:rPr lang="uk-UA" dirty="0">
                <a:solidFill>
                  <a:schemeClr val="bg1"/>
                </a:solidFill>
                <a:ea typeface="Times New Roman" panose="02020603050405020304" pitchFamily="18" charset="0"/>
              </a:rPr>
              <a:t>Модель П. </a:t>
            </a:r>
            <a:r>
              <a:rPr lang="uk-UA" dirty="0" err="1">
                <a:solidFill>
                  <a:schemeClr val="bg1"/>
                </a:solidFill>
                <a:ea typeface="Times New Roman" panose="02020603050405020304" pitchFamily="18" charset="0"/>
              </a:rPr>
              <a:t>Херсі</a:t>
            </a:r>
            <a:r>
              <a:rPr lang="uk-UA" dirty="0">
                <a:solidFill>
                  <a:schemeClr val="bg1"/>
                </a:solidFill>
                <a:ea typeface="Times New Roman" panose="02020603050405020304" pitchFamily="18" charset="0"/>
              </a:rPr>
              <a:t> і К. </a:t>
            </a:r>
            <a:r>
              <a:rPr lang="uk-UA" dirty="0" err="1" smtClean="0">
                <a:solidFill>
                  <a:schemeClr val="bg1"/>
                </a:solidFill>
                <a:ea typeface="Times New Roman" panose="02020603050405020304" pitchFamily="18" charset="0"/>
              </a:rPr>
              <a:t>Бланшара</a:t>
            </a:r>
            <a:r>
              <a:rPr lang="uk-UA" dirty="0" smtClean="0">
                <a:solidFill>
                  <a:schemeClr val="bg1"/>
                </a:solidFill>
                <a:ea typeface="Times New Roman" panose="02020603050405020304" pitchFamily="18" charset="0"/>
              </a:rPr>
              <a:t> </a:t>
            </a:r>
            <a:r>
              <a:rPr lang="uk-UA" dirty="0">
                <a:solidFill>
                  <a:schemeClr val="bg1"/>
                </a:solidFill>
                <a:ea typeface="Times New Roman" panose="02020603050405020304" pitchFamily="18" charset="0"/>
              </a:rPr>
              <a:t>відрізняється завидною простотою, що робить її привабливою для вирішення певних управлінських завдань. Однак, як і для всіх описаних вище ситуаційних підходів, для неї характерні висока міра суб’єктивності та недостатня валідність.</a:t>
            </a:r>
          </a:p>
          <a:p>
            <a:pPr indent="215900" algn="just">
              <a:spcAft>
                <a:spcPts val="0"/>
              </a:spcAft>
            </a:pPr>
            <a:endParaRPr lang="uk-UA" dirty="0" smtClean="0">
              <a:solidFill>
                <a:schemeClr val="bg1"/>
              </a:solidFill>
              <a:ea typeface="Times New Roman" panose="02020603050405020304" pitchFamily="18" charset="0"/>
            </a:endParaRPr>
          </a:p>
          <a:p>
            <a:pPr indent="215900" algn="just">
              <a:spcAft>
                <a:spcPts val="0"/>
              </a:spcAft>
            </a:pPr>
            <a:r>
              <a:rPr lang="uk-UA" dirty="0" smtClean="0">
                <a:solidFill>
                  <a:schemeClr val="bg1"/>
                </a:solidFill>
                <a:ea typeface="Times New Roman" panose="02020603050405020304" pitchFamily="18" charset="0"/>
              </a:rPr>
              <a:t>Отже</a:t>
            </a:r>
            <a:r>
              <a:rPr lang="uk-UA" dirty="0">
                <a:solidFill>
                  <a:schemeClr val="bg1"/>
                </a:solidFill>
                <a:ea typeface="Times New Roman" panose="02020603050405020304" pitchFamily="18" charset="0"/>
              </a:rPr>
              <a:t>, можна сказати, що ситуаційні теорії спрямовані на вирішення завдань оперативного управління в умовах потокового промислового виробництва і в принципі їх складно застосувати до вивчення лідерства у виключно науковому сенсі.</a:t>
            </a:r>
            <a:endParaRPr lang="uk-UA"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08751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78925" y="331890"/>
            <a:ext cx="3857002" cy="707886"/>
          </a:xfrm>
          <a:prstGeom prst="rect">
            <a:avLst/>
          </a:prstGeom>
        </p:spPr>
        <p:txBody>
          <a:bodyPr wrap="square">
            <a:spAutoFit/>
          </a:bodyPr>
          <a:lstStyle/>
          <a:p>
            <a:pPr algn="ctr"/>
            <a:r>
              <a:rPr lang="uk-UA" sz="2000" b="1" dirty="0" smtClean="0">
                <a:solidFill>
                  <a:schemeClr val="bg1"/>
                </a:solidFill>
                <a:latin typeface="Times New Roman" panose="02020603050405020304" pitchFamily="18" charset="0"/>
                <a:ea typeface="Calibri" panose="020F0502020204030204" pitchFamily="34" charset="0"/>
              </a:rPr>
              <a:t>УЯВЛЕННЯ ПРО ЛІДЕРСТВО В НАЙДАВНІШІ ЧАСИ</a:t>
            </a:r>
            <a:endParaRPr lang="uk-UA" sz="2000" dirty="0">
              <a:solidFill>
                <a:schemeClr val="bg1"/>
              </a:solidFill>
            </a:endParaRPr>
          </a:p>
        </p:txBody>
      </p:sp>
      <p:pic>
        <p:nvPicPr>
          <p:cNvPr id="6" name="Рисунок 5"/>
          <p:cNvPicPr/>
          <p:nvPr/>
        </p:nvPicPr>
        <p:blipFill rotWithShape="1">
          <a:blip r:embed="rId2"/>
          <a:srcRect l="40305" t="32368" r="21102" b="12302"/>
          <a:stretch/>
        </p:blipFill>
        <p:spPr bwMode="auto">
          <a:xfrm>
            <a:off x="202669" y="685833"/>
            <a:ext cx="7368905" cy="59798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51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78925" y="331890"/>
            <a:ext cx="3857002" cy="707886"/>
          </a:xfrm>
          <a:prstGeom prst="rect">
            <a:avLst/>
          </a:prstGeom>
        </p:spPr>
        <p:txBody>
          <a:bodyPr wrap="square">
            <a:spAutoFit/>
          </a:bodyPr>
          <a:lstStyle/>
          <a:p>
            <a:pPr algn="ctr"/>
            <a:r>
              <a:rPr lang="uk-UA" sz="2000" b="1" dirty="0" smtClean="0">
                <a:solidFill>
                  <a:schemeClr val="bg1"/>
                </a:solidFill>
                <a:latin typeface="Times New Roman" panose="02020603050405020304" pitchFamily="18" charset="0"/>
                <a:ea typeface="Calibri" panose="020F0502020204030204" pitchFamily="34" charset="0"/>
              </a:rPr>
              <a:t>ЛІДЕРСТВО В ЕПОХУ ВІДРОДЖЕННЯ</a:t>
            </a:r>
            <a:endParaRPr lang="uk-UA" sz="2000" dirty="0">
              <a:solidFill>
                <a:schemeClr val="bg1"/>
              </a:solidFill>
            </a:endParaRPr>
          </a:p>
        </p:txBody>
      </p:sp>
      <p:sp>
        <p:nvSpPr>
          <p:cNvPr id="5" name="Прямоугольник 4"/>
          <p:cNvSpPr/>
          <p:nvPr/>
        </p:nvSpPr>
        <p:spPr>
          <a:xfrm>
            <a:off x="234871" y="1039776"/>
            <a:ext cx="2492990" cy="369332"/>
          </a:xfrm>
          <a:prstGeom prst="rect">
            <a:avLst/>
          </a:prstGeom>
          <a:ln w="76200">
            <a:solidFill>
              <a:schemeClr val="tx1"/>
            </a:solidFill>
          </a:ln>
        </p:spPr>
        <p:txBody>
          <a:bodyPr wrap="none">
            <a:spAutoFit/>
          </a:bodyPr>
          <a:lstStyle/>
          <a:p>
            <a:pPr algn="ctr"/>
            <a:r>
              <a:rPr lang="uk-UA" b="1" dirty="0" smtClean="0">
                <a:solidFill>
                  <a:srgbClr val="000000"/>
                </a:solidFill>
                <a:latin typeface="Bookman Old Style" panose="02050604050505020204" pitchFamily="18" charset="0"/>
              </a:rPr>
              <a:t>ПРОТОРЕНЕСАНС</a:t>
            </a:r>
            <a:r>
              <a:rPr lang="uk-UA" b="1" dirty="0" smtClean="0">
                <a:solidFill>
                  <a:srgbClr val="000000"/>
                </a:solidFill>
                <a:latin typeface="DIN Pro Bold"/>
              </a:rPr>
              <a:t> </a:t>
            </a:r>
            <a:r>
              <a:rPr lang="uk-UA" dirty="0">
                <a:solidFill>
                  <a:srgbClr val="000000"/>
                </a:solidFill>
                <a:latin typeface="DIN Pro Bold"/>
              </a:rPr>
              <a:t>	</a:t>
            </a:r>
          </a:p>
        </p:txBody>
      </p:sp>
      <p:sp>
        <p:nvSpPr>
          <p:cNvPr id="6" name="Прямоугольник 5"/>
          <p:cNvSpPr/>
          <p:nvPr/>
        </p:nvSpPr>
        <p:spPr>
          <a:xfrm>
            <a:off x="2979633" y="5294653"/>
            <a:ext cx="6096000" cy="1200329"/>
          </a:xfrm>
          <a:prstGeom prst="rect">
            <a:avLst/>
          </a:prstGeom>
        </p:spPr>
        <p:txBody>
          <a:bodyPr>
            <a:spAutoFit/>
          </a:bodyPr>
          <a:lstStyle/>
          <a:p>
            <a:r>
              <a:rPr lang="uk-UA" dirty="0" smtClean="0">
                <a:solidFill>
                  <a:srgbClr val="000000"/>
                </a:solidFill>
                <a:latin typeface="DIN Pro Light"/>
              </a:rPr>
              <a:t>на чолі держави бачить лише ідеального морально досконалого правителя, справжнього лідера своїх підлеглих, який живе їх інтересами і піклується про них. 	</a:t>
            </a:r>
            <a:endParaRPr lang="uk-UA" dirty="0">
              <a:solidFill>
                <a:srgbClr val="000000"/>
              </a:solidFill>
              <a:latin typeface="DIN Pro Light"/>
            </a:endParaRPr>
          </a:p>
        </p:txBody>
      </p:sp>
      <p:sp>
        <p:nvSpPr>
          <p:cNvPr id="7" name="Прямоугольник 6"/>
          <p:cNvSpPr/>
          <p:nvPr/>
        </p:nvSpPr>
        <p:spPr>
          <a:xfrm>
            <a:off x="2979633" y="485778"/>
            <a:ext cx="2681627" cy="923330"/>
          </a:xfrm>
          <a:prstGeom prst="rect">
            <a:avLst/>
          </a:prstGeom>
        </p:spPr>
        <p:txBody>
          <a:bodyPr wrap="square">
            <a:spAutoFit/>
          </a:bodyPr>
          <a:lstStyle/>
          <a:p>
            <a:pPr algn="ctr"/>
            <a:r>
              <a:rPr lang="uk-UA" b="1" i="1" dirty="0">
                <a:solidFill>
                  <a:srgbClr val="000000"/>
                </a:solidFill>
                <a:latin typeface="DIN Pro Bold"/>
              </a:rPr>
              <a:t>Аліг`єрі Данте </a:t>
            </a:r>
            <a:r>
              <a:rPr lang="uk-UA" dirty="0">
                <a:solidFill>
                  <a:srgbClr val="000000"/>
                </a:solidFill>
                <a:latin typeface="DIN Pro Light"/>
              </a:rPr>
              <a:t>(</a:t>
            </a:r>
            <a:r>
              <a:rPr lang="uk-UA" dirty="0" smtClean="0">
                <a:solidFill>
                  <a:srgbClr val="000000"/>
                </a:solidFill>
                <a:latin typeface="DIN Pro Light"/>
              </a:rPr>
              <a:t>італійський </a:t>
            </a:r>
            <a:r>
              <a:rPr lang="uk-UA" dirty="0">
                <a:solidFill>
                  <a:srgbClr val="000000"/>
                </a:solidFill>
                <a:latin typeface="DIN Pro Light"/>
              </a:rPr>
              <a:t>політичний діяч, поет)</a:t>
            </a:r>
            <a:endParaRPr lang="uk-UA" dirty="0"/>
          </a:p>
        </p:txBody>
      </p:sp>
      <p:sp>
        <p:nvSpPr>
          <p:cNvPr id="8" name="Прямоугольник 7"/>
          <p:cNvSpPr/>
          <p:nvPr/>
        </p:nvSpPr>
        <p:spPr>
          <a:xfrm>
            <a:off x="4499032" y="1471949"/>
            <a:ext cx="6096000" cy="1200329"/>
          </a:xfrm>
          <a:prstGeom prst="rect">
            <a:avLst/>
          </a:prstGeom>
        </p:spPr>
        <p:txBody>
          <a:bodyPr>
            <a:spAutoFit/>
          </a:bodyPr>
          <a:lstStyle/>
          <a:p>
            <a:pPr algn="just"/>
            <a:r>
              <a:rPr lang="uk-UA" dirty="0">
                <a:solidFill>
                  <a:srgbClr val="000000"/>
                </a:solidFill>
                <a:latin typeface="DIN Pro Light"/>
              </a:rPr>
              <a:t>вважав, що здійсненню справедливості найбільше протистоїть жадібність, породжена упередженістю чи пристрастями, монарху притаманна справжня доброзичливість. </a:t>
            </a:r>
            <a:endParaRPr lang="uk-UA" dirty="0">
              <a:solidFill>
                <a:srgbClr val="000000"/>
              </a:solidFill>
              <a:latin typeface="DIN Pro Light"/>
            </a:endParaRPr>
          </a:p>
        </p:txBody>
      </p:sp>
      <p:sp>
        <p:nvSpPr>
          <p:cNvPr id="9" name="Прямоугольник 8"/>
          <p:cNvSpPr/>
          <p:nvPr/>
        </p:nvSpPr>
        <p:spPr>
          <a:xfrm>
            <a:off x="234871" y="2458121"/>
            <a:ext cx="2932741" cy="646331"/>
          </a:xfrm>
          <a:prstGeom prst="rect">
            <a:avLst/>
          </a:prstGeom>
        </p:spPr>
        <p:txBody>
          <a:bodyPr wrap="square">
            <a:spAutoFit/>
          </a:bodyPr>
          <a:lstStyle/>
          <a:p>
            <a:pPr algn="ctr"/>
            <a:r>
              <a:rPr lang="uk-UA" b="1" i="1" dirty="0" err="1">
                <a:solidFill>
                  <a:srgbClr val="000000"/>
                </a:solidFill>
                <a:latin typeface="DIN Pro Bold"/>
              </a:rPr>
              <a:t>Франческо</a:t>
            </a:r>
            <a:r>
              <a:rPr lang="uk-UA" b="1" i="1" dirty="0">
                <a:solidFill>
                  <a:srgbClr val="000000"/>
                </a:solidFill>
                <a:latin typeface="DIN Pro Bold"/>
              </a:rPr>
              <a:t> Петрарка </a:t>
            </a:r>
            <a:r>
              <a:rPr lang="uk-UA" dirty="0">
                <a:solidFill>
                  <a:srgbClr val="000000"/>
                </a:solidFill>
                <a:latin typeface="DIN Pro Light"/>
              </a:rPr>
              <a:t>(</a:t>
            </a:r>
            <a:r>
              <a:rPr lang="uk-UA" dirty="0" smtClean="0">
                <a:solidFill>
                  <a:srgbClr val="000000"/>
                </a:solidFill>
                <a:latin typeface="DIN Pro Light"/>
              </a:rPr>
              <a:t>італійський поет</a:t>
            </a:r>
            <a:r>
              <a:rPr lang="uk-UA" dirty="0">
                <a:solidFill>
                  <a:srgbClr val="000000"/>
                </a:solidFill>
                <a:latin typeface="DIN Pro Light"/>
              </a:rPr>
              <a:t>) </a:t>
            </a:r>
            <a:endParaRPr lang="uk-UA" dirty="0"/>
          </a:p>
        </p:txBody>
      </p:sp>
      <p:sp>
        <p:nvSpPr>
          <p:cNvPr id="10" name="Прямоугольник 9"/>
          <p:cNvSpPr/>
          <p:nvPr/>
        </p:nvSpPr>
        <p:spPr>
          <a:xfrm>
            <a:off x="2031050" y="3104452"/>
            <a:ext cx="6096000" cy="1200329"/>
          </a:xfrm>
          <a:prstGeom prst="rect">
            <a:avLst/>
          </a:prstGeom>
        </p:spPr>
        <p:txBody>
          <a:bodyPr>
            <a:spAutoFit/>
          </a:bodyPr>
          <a:lstStyle/>
          <a:p>
            <a:pPr algn="just"/>
            <a:r>
              <a:rPr lang="uk-UA" dirty="0">
                <a:solidFill>
                  <a:srgbClr val="000000"/>
                </a:solidFill>
                <a:latin typeface="DIN Pro Light"/>
              </a:rPr>
              <a:t>був послідовним прихильником античних ідеалів, поставивши на перше місце «людську особистість, гідність, совість, моральну відповідальність, стосунки між людьми» </a:t>
            </a:r>
            <a:endParaRPr lang="uk-UA" dirty="0">
              <a:solidFill>
                <a:srgbClr val="000000"/>
              </a:solidFill>
              <a:latin typeface="DIN Pro Light"/>
            </a:endParaRPr>
          </a:p>
        </p:txBody>
      </p:sp>
      <p:sp>
        <p:nvSpPr>
          <p:cNvPr id="11" name="Прямоугольник 10"/>
          <p:cNvSpPr/>
          <p:nvPr/>
        </p:nvSpPr>
        <p:spPr>
          <a:xfrm>
            <a:off x="310467" y="4585160"/>
            <a:ext cx="2857145" cy="923330"/>
          </a:xfrm>
          <a:prstGeom prst="rect">
            <a:avLst/>
          </a:prstGeom>
        </p:spPr>
        <p:txBody>
          <a:bodyPr wrap="square">
            <a:spAutoFit/>
          </a:bodyPr>
          <a:lstStyle/>
          <a:p>
            <a:pPr algn="ctr"/>
            <a:r>
              <a:rPr lang="uk-UA" b="1" i="1" dirty="0" err="1" smtClean="0">
                <a:solidFill>
                  <a:srgbClr val="000000"/>
                </a:solidFill>
                <a:latin typeface="DIN Pro Bold"/>
              </a:rPr>
              <a:t>Колюччо</a:t>
            </a:r>
            <a:r>
              <a:rPr lang="uk-UA" b="1" i="1" dirty="0" smtClean="0">
                <a:solidFill>
                  <a:srgbClr val="000000"/>
                </a:solidFill>
                <a:latin typeface="DIN Pro Bold"/>
              </a:rPr>
              <a:t> </a:t>
            </a:r>
            <a:r>
              <a:rPr lang="uk-UA" b="1" i="1" dirty="0" err="1" smtClean="0">
                <a:solidFill>
                  <a:srgbClr val="000000"/>
                </a:solidFill>
                <a:latin typeface="DIN Pro Bold"/>
              </a:rPr>
              <a:t>Салютаті</a:t>
            </a:r>
            <a:r>
              <a:rPr lang="uk-UA" b="1" i="1" dirty="0" smtClean="0">
                <a:solidFill>
                  <a:srgbClr val="000000"/>
                </a:solidFill>
                <a:latin typeface="DIN Pro Bold"/>
              </a:rPr>
              <a:t> </a:t>
            </a:r>
            <a:r>
              <a:rPr lang="uk-UA" dirty="0" smtClean="0">
                <a:solidFill>
                  <a:srgbClr val="000000"/>
                </a:solidFill>
                <a:latin typeface="DIN Pro Light"/>
              </a:rPr>
              <a:t>(італійський політичний діяч, письменник) </a:t>
            </a:r>
            <a:endParaRPr lang="uk-UA" dirty="0"/>
          </a:p>
        </p:txBody>
      </p:sp>
    </p:spTree>
    <p:extLst>
      <p:ext uri="{BB962C8B-B14F-4D97-AF65-F5344CB8AC3E}">
        <p14:creationId xmlns:p14="http://schemas.microsoft.com/office/powerpoint/2010/main" val="305602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767" y="372947"/>
            <a:ext cx="3172664" cy="369332"/>
          </a:xfrm>
          <a:prstGeom prst="rect">
            <a:avLst/>
          </a:prstGeom>
          <a:ln w="57150">
            <a:solidFill>
              <a:schemeClr val="tx1"/>
            </a:solidFill>
          </a:ln>
        </p:spPr>
        <p:txBody>
          <a:bodyPr wrap="none">
            <a:spAutoFit/>
          </a:bodyPr>
          <a:lstStyle/>
          <a:p>
            <a:pPr algn="ctr"/>
            <a:r>
              <a:rPr lang="uk-UA" b="1" dirty="0" smtClean="0">
                <a:solidFill>
                  <a:srgbClr val="000000"/>
                </a:solidFill>
                <a:latin typeface="Bookman Old Style" panose="02050604050505020204" pitchFamily="18" charset="0"/>
              </a:rPr>
              <a:t>РАННЄ ВІДРОДЖЕННЯ </a:t>
            </a:r>
            <a:r>
              <a:rPr lang="uk-UA" dirty="0" smtClean="0">
                <a:solidFill>
                  <a:srgbClr val="000000"/>
                </a:solidFill>
                <a:latin typeface="Bookman Old Style" panose="02050604050505020204" pitchFamily="18" charset="0"/>
              </a:rPr>
              <a:t>	</a:t>
            </a:r>
            <a:endParaRPr lang="uk-UA" dirty="0">
              <a:solidFill>
                <a:srgbClr val="000000"/>
              </a:solidFill>
              <a:latin typeface="Bookman Old Style" panose="02050604050505020204" pitchFamily="18" charset="0"/>
            </a:endParaRPr>
          </a:p>
        </p:txBody>
      </p:sp>
      <p:sp>
        <p:nvSpPr>
          <p:cNvPr id="5" name="Прямоугольник 4"/>
          <p:cNvSpPr/>
          <p:nvPr/>
        </p:nvSpPr>
        <p:spPr>
          <a:xfrm>
            <a:off x="4005128" y="1025674"/>
            <a:ext cx="8044441" cy="646331"/>
          </a:xfrm>
          <a:prstGeom prst="rect">
            <a:avLst/>
          </a:prstGeom>
        </p:spPr>
        <p:txBody>
          <a:bodyPr wrap="square">
            <a:spAutoFit/>
          </a:bodyPr>
          <a:lstStyle/>
          <a:p>
            <a:pPr algn="just"/>
            <a:r>
              <a:rPr lang="uk-UA" dirty="0" smtClean="0">
                <a:solidFill>
                  <a:srgbClr val="000000"/>
                </a:solidFill>
                <a:latin typeface="DIN Pro Light"/>
              </a:rPr>
              <a:t>вибудовує образ ідеального володаря з лідерським потенціалом, особлива увага приділяється поведінковим і моральним характеристикам</a:t>
            </a:r>
            <a:endParaRPr lang="uk-UA" sz="800" dirty="0">
              <a:solidFill>
                <a:srgbClr val="000000"/>
              </a:solidFill>
              <a:latin typeface="DIN Pro Light"/>
            </a:endParaRPr>
          </a:p>
        </p:txBody>
      </p:sp>
      <p:sp>
        <p:nvSpPr>
          <p:cNvPr id="6" name="Прямоугольник 5"/>
          <p:cNvSpPr/>
          <p:nvPr/>
        </p:nvSpPr>
        <p:spPr>
          <a:xfrm>
            <a:off x="4893890" y="234447"/>
            <a:ext cx="6266915" cy="646331"/>
          </a:xfrm>
          <a:prstGeom prst="rect">
            <a:avLst/>
          </a:prstGeom>
        </p:spPr>
        <p:txBody>
          <a:bodyPr wrap="square">
            <a:spAutoFit/>
          </a:bodyPr>
          <a:lstStyle/>
          <a:p>
            <a:pPr algn="ctr"/>
            <a:r>
              <a:rPr lang="ru-RU" b="1" i="1" dirty="0" err="1">
                <a:solidFill>
                  <a:srgbClr val="000000"/>
                </a:solidFill>
                <a:latin typeface="DIN Pro Bold"/>
              </a:rPr>
              <a:t>Джованні</a:t>
            </a:r>
            <a:r>
              <a:rPr lang="ru-RU" b="1" i="1" dirty="0">
                <a:solidFill>
                  <a:srgbClr val="000000"/>
                </a:solidFill>
                <a:latin typeface="DIN Pro Bold"/>
              </a:rPr>
              <a:t> </a:t>
            </a:r>
            <a:r>
              <a:rPr lang="ru-RU" b="1" i="1" dirty="0" err="1">
                <a:solidFill>
                  <a:srgbClr val="000000"/>
                </a:solidFill>
                <a:latin typeface="DIN Pro Bold"/>
              </a:rPr>
              <a:t>Понтано</a:t>
            </a:r>
            <a:r>
              <a:rPr lang="ru-RU" b="1" i="1" dirty="0">
                <a:solidFill>
                  <a:srgbClr val="000000"/>
                </a:solidFill>
                <a:latin typeface="DIN Pro Bold"/>
              </a:rPr>
              <a:t> </a:t>
            </a:r>
            <a:endParaRPr lang="ru-RU" b="1" i="1" dirty="0" smtClean="0">
              <a:solidFill>
                <a:srgbClr val="000000"/>
              </a:solidFill>
              <a:latin typeface="DIN Pro Bold"/>
            </a:endParaRPr>
          </a:p>
          <a:p>
            <a:pPr algn="ctr"/>
            <a:r>
              <a:rPr lang="ru-RU" dirty="0" smtClean="0">
                <a:solidFill>
                  <a:srgbClr val="000000"/>
                </a:solidFill>
                <a:latin typeface="DIN Pro Light"/>
              </a:rPr>
              <a:t>(</a:t>
            </a:r>
            <a:r>
              <a:rPr lang="ru-RU" dirty="0" err="1" smtClean="0">
                <a:solidFill>
                  <a:srgbClr val="000000"/>
                </a:solidFill>
                <a:latin typeface="DIN Pro Light"/>
              </a:rPr>
              <a:t>італійський</a:t>
            </a:r>
            <a:r>
              <a:rPr lang="ru-RU" dirty="0" smtClean="0">
                <a:solidFill>
                  <a:srgbClr val="000000"/>
                </a:solidFill>
                <a:latin typeface="DIN Pro Light"/>
              </a:rPr>
              <a:t> </a:t>
            </a:r>
            <a:r>
              <a:rPr lang="ru-RU" dirty="0" err="1" smtClean="0">
                <a:solidFill>
                  <a:srgbClr val="000000"/>
                </a:solidFill>
                <a:latin typeface="DIN Pro Light"/>
              </a:rPr>
              <a:t>гуманіст</a:t>
            </a:r>
            <a:r>
              <a:rPr lang="ru-RU" dirty="0">
                <a:solidFill>
                  <a:srgbClr val="000000"/>
                </a:solidFill>
                <a:latin typeface="DIN Pro Light"/>
              </a:rPr>
              <a:t>, поет, </a:t>
            </a:r>
            <a:r>
              <a:rPr lang="ru-RU" dirty="0" err="1">
                <a:solidFill>
                  <a:srgbClr val="000000"/>
                </a:solidFill>
                <a:latin typeface="DIN Pro Light"/>
              </a:rPr>
              <a:t>письменник</a:t>
            </a:r>
            <a:r>
              <a:rPr lang="ru-RU" dirty="0">
                <a:solidFill>
                  <a:srgbClr val="000000"/>
                </a:solidFill>
                <a:latin typeface="DIN Pro Light"/>
              </a:rPr>
              <a:t>, астролог) </a:t>
            </a:r>
            <a:endParaRPr lang="uk-UA" dirty="0"/>
          </a:p>
        </p:txBody>
      </p:sp>
      <p:sp>
        <p:nvSpPr>
          <p:cNvPr id="7" name="Прямоугольник 6"/>
          <p:cNvSpPr/>
          <p:nvPr/>
        </p:nvSpPr>
        <p:spPr>
          <a:xfrm>
            <a:off x="142767" y="2295751"/>
            <a:ext cx="3416320" cy="369332"/>
          </a:xfrm>
          <a:prstGeom prst="rect">
            <a:avLst/>
          </a:prstGeom>
          <a:ln w="57150">
            <a:solidFill>
              <a:schemeClr val="tx1"/>
            </a:solidFill>
          </a:ln>
        </p:spPr>
        <p:txBody>
          <a:bodyPr wrap="none">
            <a:spAutoFit/>
          </a:bodyPr>
          <a:lstStyle/>
          <a:p>
            <a:pPr algn="ctr"/>
            <a:r>
              <a:rPr lang="uk-UA" b="1" dirty="0" smtClean="0">
                <a:solidFill>
                  <a:srgbClr val="000000"/>
                </a:solidFill>
                <a:latin typeface="Bookman Old Style" panose="02050604050505020204" pitchFamily="18" charset="0"/>
              </a:rPr>
              <a:t>ВИСОКЕ ВІДРОДЖЕННЯ </a:t>
            </a:r>
            <a:r>
              <a:rPr lang="uk-UA" dirty="0" smtClean="0">
                <a:solidFill>
                  <a:srgbClr val="000000"/>
                </a:solidFill>
                <a:latin typeface="Bookman Old Style" panose="02050604050505020204" pitchFamily="18" charset="0"/>
              </a:rPr>
              <a:t>	</a:t>
            </a:r>
            <a:endParaRPr lang="uk-UA" dirty="0">
              <a:solidFill>
                <a:srgbClr val="000000"/>
              </a:solidFill>
              <a:latin typeface="Bookman Old Style" panose="02050604050505020204" pitchFamily="18" charset="0"/>
            </a:endParaRPr>
          </a:p>
        </p:txBody>
      </p:sp>
      <p:sp>
        <p:nvSpPr>
          <p:cNvPr id="8" name="Прямоугольник 7"/>
          <p:cNvSpPr/>
          <p:nvPr/>
        </p:nvSpPr>
        <p:spPr>
          <a:xfrm>
            <a:off x="4005127" y="2828549"/>
            <a:ext cx="8044441" cy="2031325"/>
          </a:xfrm>
          <a:prstGeom prst="rect">
            <a:avLst/>
          </a:prstGeom>
        </p:spPr>
        <p:txBody>
          <a:bodyPr wrap="square">
            <a:spAutoFit/>
          </a:bodyPr>
          <a:lstStyle/>
          <a:p>
            <a:r>
              <a:rPr lang="uk-UA" dirty="0" smtClean="0">
                <a:solidFill>
                  <a:srgbClr val="000000"/>
                </a:solidFill>
                <a:latin typeface="DIN Pro Light"/>
              </a:rPr>
              <a:t>визначив </a:t>
            </a:r>
            <a:r>
              <a:rPr lang="uk-UA" dirty="0">
                <a:solidFill>
                  <a:srgbClr val="000000"/>
                </a:solidFill>
                <a:latin typeface="DIN Pro Light"/>
              </a:rPr>
              <a:t>4 принципи лідерства: </a:t>
            </a:r>
            <a:endParaRPr lang="uk-UA" dirty="0" smtClean="0">
              <a:solidFill>
                <a:srgbClr val="000000"/>
              </a:solidFill>
              <a:latin typeface="DIN Pro Light"/>
            </a:endParaRPr>
          </a:p>
          <a:p>
            <a:pPr marL="342900" indent="-342900">
              <a:buAutoNum type="arabicParenR"/>
            </a:pPr>
            <a:r>
              <a:rPr lang="uk-UA" dirty="0" smtClean="0">
                <a:solidFill>
                  <a:srgbClr val="000000"/>
                </a:solidFill>
                <a:latin typeface="DIN Pro Light"/>
              </a:rPr>
              <a:t>Авторитет </a:t>
            </a:r>
            <a:r>
              <a:rPr lang="uk-UA" dirty="0">
                <a:solidFill>
                  <a:srgbClr val="000000"/>
                </a:solidFill>
                <a:latin typeface="DIN Pro Light"/>
              </a:rPr>
              <a:t>лідера ґрунтується на підтримці його прихильників. </a:t>
            </a:r>
            <a:endParaRPr lang="uk-UA" dirty="0" smtClean="0">
              <a:solidFill>
                <a:srgbClr val="000000"/>
              </a:solidFill>
              <a:latin typeface="DIN Pro Light"/>
            </a:endParaRPr>
          </a:p>
          <a:p>
            <a:pPr marL="342900" indent="-342900">
              <a:buAutoNum type="arabicParenR"/>
            </a:pPr>
            <a:r>
              <a:rPr lang="uk-UA" dirty="0" smtClean="0">
                <a:solidFill>
                  <a:srgbClr val="000000"/>
                </a:solidFill>
                <a:latin typeface="DIN Pro Light"/>
              </a:rPr>
              <a:t>2</a:t>
            </a:r>
            <a:r>
              <a:rPr lang="uk-UA" dirty="0">
                <a:solidFill>
                  <a:srgbClr val="000000"/>
                </a:solidFill>
                <a:latin typeface="DIN Pro Light"/>
              </a:rPr>
              <a:t>) Підлеглі завжди мають знати, чого вони можуть від нього очікувати, і навпаки. </a:t>
            </a:r>
            <a:endParaRPr lang="uk-UA" dirty="0" smtClean="0">
              <a:solidFill>
                <a:srgbClr val="000000"/>
              </a:solidFill>
              <a:latin typeface="DIN Pro Light"/>
            </a:endParaRPr>
          </a:p>
          <a:p>
            <a:pPr marL="342900" indent="-342900">
              <a:buAutoNum type="arabicParenR"/>
            </a:pPr>
            <a:r>
              <a:rPr lang="uk-UA" dirty="0" smtClean="0">
                <a:solidFill>
                  <a:srgbClr val="000000"/>
                </a:solidFill>
                <a:latin typeface="DIN Pro Light"/>
              </a:rPr>
              <a:t>3</a:t>
            </a:r>
            <a:r>
              <a:rPr lang="uk-UA" dirty="0">
                <a:solidFill>
                  <a:srgbClr val="000000"/>
                </a:solidFill>
                <a:latin typeface="DIN Pro Light"/>
              </a:rPr>
              <a:t>) Характерною особливістю лідера є воля до виживання</a:t>
            </a:r>
            <a:r>
              <a:rPr lang="uk-UA" dirty="0" smtClean="0">
                <a:solidFill>
                  <a:srgbClr val="000000"/>
                </a:solidFill>
                <a:latin typeface="DIN Pro Light"/>
              </a:rPr>
              <a:t>.</a:t>
            </a:r>
          </a:p>
          <a:p>
            <a:pPr marL="342900" indent="-342900">
              <a:buAutoNum type="arabicParenR"/>
            </a:pPr>
            <a:r>
              <a:rPr lang="uk-UA" dirty="0" smtClean="0">
                <a:solidFill>
                  <a:srgbClr val="000000"/>
                </a:solidFill>
                <a:latin typeface="DIN Pro Light"/>
              </a:rPr>
              <a:t>4</a:t>
            </a:r>
            <a:r>
              <a:rPr lang="uk-UA" dirty="0">
                <a:solidFill>
                  <a:srgbClr val="000000"/>
                </a:solidFill>
                <a:latin typeface="DIN Pro Light"/>
              </a:rPr>
              <a:t>) Лідер- завжди зразок мудрості та справедливості для своїх </a:t>
            </a:r>
            <a:r>
              <a:rPr lang="uk-UA" dirty="0" smtClean="0">
                <a:solidFill>
                  <a:srgbClr val="000000"/>
                </a:solidFill>
                <a:latin typeface="DIN Pro Light"/>
              </a:rPr>
              <a:t>підлеглих.</a:t>
            </a:r>
            <a:r>
              <a:rPr lang="uk-UA" dirty="0">
                <a:solidFill>
                  <a:srgbClr val="000000"/>
                </a:solidFill>
                <a:latin typeface="DIN Pro Light"/>
              </a:rPr>
              <a:t>	</a:t>
            </a:r>
          </a:p>
        </p:txBody>
      </p:sp>
      <p:sp>
        <p:nvSpPr>
          <p:cNvPr id="9" name="Прямоугольник 8"/>
          <p:cNvSpPr/>
          <p:nvPr/>
        </p:nvSpPr>
        <p:spPr>
          <a:xfrm>
            <a:off x="5710012" y="1890277"/>
            <a:ext cx="4634669" cy="646331"/>
          </a:xfrm>
          <a:prstGeom prst="rect">
            <a:avLst/>
          </a:prstGeom>
        </p:spPr>
        <p:txBody>
          <a:bodyPr wrap="square">
            <a:spAutoFit/>
          </a:bodyPr>
          <a:lstStyle/>
          <a:p>
            <a:pPr algn="ctr"/>
            <a:r>
              <a:rPr lang="uk-UA" b="1" i="1" dirty="0" err="1">
                <a:solidFill>
                  <a:srgbClr val="000000"/>
                </a:solidFill>
                <a:latin typeface="DIN Pro Bold"/>
              </a:rPr>
              <a:t>Ніколло</a:t>
            </a:r>
            <a:r>
              <a:rPr lang="uk-UA" b="1" i="1" dirty="0">
                <a:solidFill>
                  <a:srgbClr val="000000"/>
                </a:solidFill>
                <a:latin typeface="DIN Pro Bold"/>
              </a:rPr>
              <a:t> Макіавеллі </a:t>
            </a:r>
            <a:endParaRPr lang="uk-UA" b="1" i="1" dirty="0" smtClean="0">
              <a:solidFill>
                <a:srgbClr val="000000"/>
              </a:solidFill>
              <a:latin typeface="DIN Pro Bold"/>
            </a:endParaRPr>
          </a:p>
          <a:p>
            <a:pPr algn="ctr"/>
            <a:r>
              <a:rPr lang="uk-UA" dirty="0" smtClean="0">
                <a:solidFill>
                  <a:srgbClr val="000000"/>
                </a:solidFill>
                <a:latin typeface="DIN Pro Light"/>
              </a:rPr>
              <a:t>(італійський </a:t>
            </a:r>
            <a:r>
              <a:rPr lang="uk-UA" dirty="0">
                <a:solidFill>
                  <a:srgbClr val="000000"/>
                </a:solidFill>
                <a:latin typeface="DIN Pro Light"/>
              </a:rPr>
              <a:t>політичний діяч, письменник) </a:t>
            </a:r>
            <a:endParaRPr lang="uk-UA" dirty="0"/>
          </a:p>
        </p:txBody>
      </p:sp>
    </p:spTree>
    <p:extLst>
      <p:ext uri="{BB962C8B-B14F-4D97-AF65-F5344CB8AC3E}">
        <p14:creationId xmlns:p14="http://schemas.microsoft.com/office/powerpoint/2010/main" val="5321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95215" y="1895003"/>
            <a:ext cx="9984336" cy="3139321"/>
          </a:xfrm>
          <a:prstGeom prst="rect">
            <a:avLst/>
          </a:prstGeom>
        </p:spPr>
        <p:txBody>
          <a:bodyPr wrap="square">
            <a:spAutoFit/>
          </a:bodyPr>
          <a:lstStyle/>
          <a:p>
            <a:pPr indent="360000" algn="just"/>
            <a:r>
              <a:rPr lang="uk-UA" dirty="0">
                <a:solidFill>
                  <a:schemeClr val="bg1"/>
                </a:solidFill>
                <a:latin typeface="DIN Pro Light"/>
              </a:rPr>
              <a:t>Героїчний Ентузіаст </a:t>
            </a:r>
            <a:r>
              <a:rPr lang="uk-UA" b="1" i="1" dirty="0" err="1">
                <a:solidFill>
                  <a:schemeClr val="bg1"/>
                </a:solidFill>
                <a:latin typeface="DIN Pro Bold"/>
              </a:rPr>
              <a:t>Дж.Бруно</a:t>
            </a:r>
            <a:r>
              <a:rPr lang="uk-UA" b="1" i="1" dirty="0">
                <a:solidFill>
                  <a:schemeClr val="bg1"/>
                </a:solidFill>
                <a:latin typeface="DIN Pro Bold"/>
              </a:rPr>
              <a:t> </a:t>
            </a:r>
            <a:r>
              <a:rPr lang="uk-UA" dirty="0">
                <a:solidFill>
                  <a:schemeClr val="bg1"/>
                </a:solidFill>
                <a:latin typeface="DIN Pro Light"/>
              </a:rPr>
              <a:t>– це справжній лідер, спроможний піднятися над буденністю, побачити й повести за собою до неосяжних загалом цілей, його мужність і наполегливість, жертовність і цілеспрямованість, твердість і сила духу, героїзм </a:t>
            </a:r>
            <a:r>
              <a:rPr lang="uk-UA" dirty="0" smtClean="0">
                <a:solidFill>
                  <a:schemeClr val="bg1"/>
                </a:solidFill>
                <a:latin typeface="DIN Pro Light"/>
              </a:rPr>
              <a:t>тощо.</a:t>
            </a:r>
            <a:r>
              <a:rPr lang="uk-UA" sz="800" dirty="0" smtClean="0">
                <a:solidFill>
                  <a:schemeClr val="bg1"/>
                </a:solidFill>
                <a:latin typeface="DIN Pro Light"/>
              </a:rPr>
              <a:t> </a:t>
            </a:r>
            <a:endParaRPr lang="uk-UA" sz="800" dirty="0">
              <a:solidFill>
                <a:schemeClr val="bg1"/>
              </a:solidFill>
              <a:latin typeface="DIN Pro Light"/>
            </a:endParaRPr>
          </a:p>
          <a:p>
            <a:pPr indent="360000" algn="just"/>
            <a:endParaRPr lang="uk-UA" dirty="0" smtClean="0">
              <a:solidFill>
                <a:schemeClr val="bg1"/>
              </a:solidFill>
              <a:latin typeface="DIN Pro Light"/>
            </a:endParaRPr>
          </a:p>
          <a:p>
            <a:pPr indent="360000" algn="just"/>
            <a:r>
              <a:rPr lang="uk-UA" dirty="0" smtClean="0">
                <a:solidFill>
                  <a:schemeClr val="bg1"/>
                </a:solidFill>
                <a:latin typeface="DIN Pro Light"/>
              </a:rPr>
              <a:t>Ідеальний </a:t>
            </a:r>
            <a:r>
              <a:rPr lang="uk-UA" dirty="0">
                <a:solidFill>
                  <a:schemeClr val="bg1"/>
                </a:solidFill>
                <a:latin typeface="DIN Pro Light"/>
              </a:rPr>
              <a:t>правитель </a:t>
            </a:r>
            <a:r>
              <a:rPr lang="uk-UA" b="1" i="1" dirty="0">
                <a:solidFill>
                  <a:schemeClr val="bg1"/>
                </a:solidFill>
                <a:latin typeface="DIN Pro Bold"/>
              </a:rPr>
              <a:t>Мішеля Монтеня </a:t>
            </a:r>
            <a:r>
              <a:rPr lang="uk-UA" dirty="0">
                <a:solidFill>
                  <a:schemeClr val="bg1"/>
                </a:solidFill>
                <a:latin typeface="DIN Pro Light"/>
              </a:rPr>
              <a:t>– це справжній лідер, наділений хоробрістю і милостивістю, великодушністю і поблажливістю, сміливістю, витримкою, рішучістю, </a:t>
            </a:r>
            <a:r>
              <a:rPr lang="uk-UA" dirty="0" err="1">
                <a:solidFill>
                  <a:schemeClr val="bg1"/>
                </a:solidFill>
                <a:latin typeface="DIN Pro Light"/>
              </a:rPr>
              <a:t>самообладанням</a:t>
            </a:r>
            <a:r>
              <a:rPr lang="uk-UA" dirty="0">
                <a:solidFill>
                  <a:schemeClr val="bg1"/>
                </a:solidFill>
                <a:latin typeface="DIN Pro Light"/>
              </a:rPr>
              <a:t> та впевненістю і водночас </a:t>
            </a:r>
            <a:r>
              <a:rPr lang="uk-UA" dirty="0" smtClean="0">
                <a:solidFill>
                  <a:schemeClr val="bg1"/>
                </a:solidFill>
                <a:latin typeface="DIN Pro Light"/>
              </a:rPr>
              <a:t>доброзичливістю.</a:t>
            </a:r>
            <a:endParaRPr lang="uk-UA" dirty="0">
              <a:solidFill>
                <a:schemeClr val="bg1"/>
              </a:solidFill>
              <a:latin typeface="DIN Pro Light"/>
            </a:endParaRPr>
          </a:p>
          <a:p>
            <a:pPr indent="360000" algn="just"/>
            <a:endParaRPr lang="uk-UA" b="1" i="1" dirty="0" smtClean="0">
              <a:solidFill>
                <a:schemeClr val="bg1"/>
              </a:solidFill>
              <a:latin typeface="DIN Pro Bold"/>
            </a:endParaRPr>
          </a:p>
          <a:p>
            <a:pPr indent="360000" algn="just"/>
            <a:r>
              <a:rPr lang="uk-UA" b="1" i="1" dirty="0" smtClean="0">
                <a:solidFill>
                  <a:schemeClr val="bg1"/>
                </a:solidFill>
                <a:latin typeface="DIN Pro Bold"/>
              </a:rPr>
              <a:t>Томас </a:t>
            </a:r>
            <a:r>
              <a:rPr lang="uk-UA" b="1" i="1" dirty="0">
                <a:solidFill>
                  <a:schemeClr val="bg1"/>
                </a:solidFill>
                <a:latin typeface="DIN Pro Bold"/>
              </a:rPr>
              <a:t>Еліот </a:t>
            </a:r>
            <a:r>
              <a:rPr lang="uk-UA" dirty="0">
                <a:solidFill>
                  <a:schemeClr val="bg1"/>
                </a:solidFill>
                <a:latin typeface="DIN Pro Light"/>
              </a:rPr>
              <a:t>виділяє риси лідера: справедливість стосовно людей різних станів і гармонізація їх відносин; розсудливість; стриманість</a:t>
            </a:r>
            <a:r>
              <a:rPr lang="uk-UA" dirty="0" smtClean="0">
                <a:solidFill>
                  <a:schemeClr val="bg1"/>
                </a:solidFill>
                <a:latin typeface="DIN Pro Light"/>
              </a:rPr>
              <a:t>; сила </a:t>
            </a:r>
            <a:r>
              <a:rPr lang="uk-UA" dirty="0">
                <a:solidFill>
                  <a:schemeClr val="bg1"/>
                </a:solidFill>
                <a:latin typeface="DIN Pro Light"/>
              </a:rPr>
              <a:t>духу лідера; чемність і </a:t>
            </a:r>
            <a:r>
              <a:rPr lang="uk-UA" dirty="0" smtClean="0">
                <a:solidFill>
                  <a:schemeClr val="bg1"/>
                </a:solidFill>
                <a:latin typeface="DIN Pro Light"/>
              </a:rPr>
              <a:t>доброзичливість.</a:t>
            </a:r>
            <a:r>
              <a:rPr lang="uk-UA" sz="800" dirty="0">
                <a:solidFill>
                  <a:schemeClr val="bg1"/>
                </a:solidFill>
                <a:latin typeface="DIN Pro Light"/>
              </a:rPr>
              <a:t>	</a:t>
            </a:r>
          </a:p>
        </p:txBody>
      </p:sp>
      <p:sp>
        <p:nvSpPr>
          <p:cNvPr id="5" name="Прямоугольник 4"/>
          <p:cNvSpPr/>
          <p:nvPr/>
        </p:nvSpPr>
        <p:spPr>
          <a:xfrm>
            <a:off x="961855" y="492587"/>
            <a:ext cx="3299301" cy="369332"/>
          </a:xfrm>
          <a:prstGeom prst="rect">
            <a:avLst/>
          </a:prstGeom>
          <a:ln w="57150">
            <a:solidFill>
              <a:schemeClr val="tx1"/>
            </a:solidFill>
          </a:ln>
        </p:spPr>
        <p:txBody>
          <a:bodyPr wrap="none">
            <a:spAutoFit/>
          </a:bodyPr>
          <a:lstStyle/>
          <a:p>
            <a:pPr algn="ctr"/>
            <a:r>
              <a:rPr lang="uk-UA" b="1" dirty="0" smtClean="0">
                <a:solidFill>
                  <a:srgbClr val="000000"/>
                </a:solidFill>
                <a:latin typeface="Bookman Old Style" panose="02050604050505020204" pitchFamily="18" charset="0"/>
              </a:rPr>
              <a:t>ПІЗНЄ ВІДРОДЖЕННЯ </a:t>
            </a:r>
            <a:r>
              <a:rPr lang="uk-UA" dirty="0" smtClean="0">
                <a:solidFill>
                  <a:srgbClr val="000000"/>
                </a:solidFill>
                <a:latin typeface="Bookman Old Style" panose="02050604050505020204" pitchFamily="18" charset="0"/>
              </a:rPr>
              <a:t>	</a:t>
            </a:r>
            <a:endParaRPr lang="uk-UA"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225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28327" y="236215"/>
            <a:ext cx="5663673" cy="646331"/>
          </a:xfrm>
          <a:prstGeom prst="rect">
            <a:avLst/>
          </a:prstGeom>
        </p:spPr>
        <p:txBody>
          <a:bodyPr wrap="square">
            <a:spAutoFit/>
          </a:bodyPr>
          <a:lstStyle/>
          <a:p>
            <a:pPr algn="ctr"/>
            <a:r>
              <a:rPr lang="ru-RU" b="1" dirty="0" smtClean="0">
                <a:solidFill>
                  <a:srgbClr val="000000"/>
                </a:solidFill>
                <a:latin typeface="Bookman Old Style" panose="02050604050505020204" pitchFamily="18" charset="0"/>
              </a:rPr>
              <a:t>ТЕОРІЇ ЛІДЕРСТВА ВІД СЕРЕДИНИ ХІХ СТОЛІТТЯ ДО СЕРЕДИНИ ХХ СТОЛІТТЯ </a:t>
            </a:r>
            <a:endParaRPr lang="uk-UA" dirty="0">
              <a:latin typeface="Bookman Old Style" panose="02050604050505020204" pitchFamily="18" charset="0"/>
            </a:endParaRPr>
          </a:p>
        </p:txBody>
      </p:sp>
      <p:sp>
        <p:nvSpPr>
          <p:cNvPr id="5" name="Прямоугольник 4"/>
          <p:cNvSpPr/>
          <p:nvPr/>
        </p:nvSpPr>
        <p:spPr>
          <a:xfrm>
            <a:off x="0" y="1021045"/>
            <a:ext cx="2712525" cy="923330"/>
          </a:xfrm>
          <a:prstGeom prst="rect">
            <a:avLst/>
          </a:prstGeom>
        </p:spPr>
        <p:txBody>
          <a:bodyPr wrap="square">
            <a:spAutoFit/>
          </a:bodyPr>
          <a:lstStyle/>
          <a:p>
            <a:pPr algn="ctr"/>
            <a:r>
              <a:rPr lang="ru-RU" b="1" i="1" dirty="0">
                <a:solidFill>
                  <a:srgbClr val="000000"/>
                </a:solidFill>
                <a:latin typeface="DIN Pro Bold"/>
              </a:rPr>
              <a:t>Томас </a:t>
            </a:r>
            <a:r>
              <a:rPr lang="ru-RU" b="1" i="1" dirty="0" err="1" smtClean="0">
                <a:solidFill>
                  <a:srgbClr val="000000"/>
                </a:solidFill>
                <a:latin typeface="DIN Pro Bold"/>
              </a:rPr>
              <a:t>Карлейль</a:t>
            </a:r>
            <a:endParaRPr lang="ru-RU" b="1" i="1" dirty="0" smtClean="0">
              <a:solidFill>
                <a:srgbClr val="000000"/>
              </a:solidFill>
              <a:latin typeface="DIN Pro Bold"/>
            </a:endParaRPr>
          </a:p>
          <a:p>
            <a:pPr algn="ctr"/>
            <a:r>
              <a:rPr lang="ru-RU" b="1" i="1" dirty="0">
                <a:solidFill>
                  <a:srgbClr val="000000"/>
                </a:solidFill>
                <a:latin typeface="DIN Pro Bold"/>
              </a:rPr>
              <a:t>(</a:t>
            </a:r>
            <a:r>
              <a:rPr lang="ru-RU" dirty="0" err="1" smtClean="0">
                <a:solidFill>
                  <a:srgbClr val="000000"/>
                </a:solidFill>
                <a:latin typeface="DIN Pro Light"/>
              </a:rPr>
              <a:t>шотландський</a:t>
            </a:r>
            <a:r>
              <a:rPr lang="ru-RU" dirty="0" smtClean="0">
                <a:solidFill>
                  <a:srgbClr val="000000"/>
                </a:solidFill>
                <a:latin typeface="DIN Pro Light"/>
              </a:rPr>
              <a:t> </a:t>
            </a:r>
            <a:r>
              <a:rPr lang="ru-RU" dirty="0" err="1">
                <a:solidFill>
                  <a:srgbClr val="000000"/>
                </a:solidFill>
                <a:latin typeface="DIN Pro Light"/>
              </a:rPr>
              <a:t>історик</a:t>
            </a:r>
            <a:r>
              <a:rPr lang="ru-RU" dirty="0">
                <a:solidFill>
                  <a:srgbClr val="000000"/>
                </a:solidFill>
                <a:latin typeface="DIN Pro Light"/>
              </a:rPr>
              <a:t>, </a:t>
            </a:r>
            <a:r>
              <a:rPr lang="ru-RU" dirty="0" err="1">
                <a:solidFill>
                  <a:srgbClr val="000000"/>
                </a:solidFill>
                <a:latin typeface="DIN Pro Light"/>
              </a:rPr>
              <a:t>письменник</a:t>
            </a:r>
            <a:r>
              <a:rPr lang="ru-RU" dirty="0">
                <a:solidFill>
                  <a:srgbClr val="000000"/>
                </a:solidFill>
                <a:latin typeface="DIN Pro Light"/>
              </a:rPr>
              <a:t>, </a:t>
            </a:r>
            <a:r>
              <a:rPr lang="ru-RU" dirty="0" err="1" smtClean="0">
                <a:solidFill>
                  <a:srgbClr val="000000"/>
                </a:solidFill>
                <a:latin typeface="DIN Pro Light"/>
              </a:rPr>
              <a:t>філософ</a:t>
            </a:r>
            <a:r>
              <a:rPr lang="ru-RU" dirty="0">
                <a:solidFill>
                  <a:srgbClr val="000000"/>
                </a:solidFill>
                <a:latin typeface="DIN Pro Light"/>
              </a:rPr>
              <a:t>)</a:t>
            </a:r>
          </a:p>
        </p:txBody>
      </p:sp>
      <p:sp>
        <p:nvSpPr>
          <p:cNvPr id="6" name="Прямоугольник 5"/>
          <p:cNvSpPr/>
          <p:nvPr/>
        </p:nvSpPr>
        <p:spPr>
          <a:xfrm>
            <a:off x="2988179" y="950912"/>
            <a:ext cx="9018662" cy="1200329"/>
          </a:xfrm>
          <a:prstGeom prst="rect">
            <a:avLst/>
          </a:prstGeom>
        </p:spPr>
        <p:txBody>
          <a:bodyPr wrap="square">
            <a:spAutoFit/>
          </a:bodyPr>
          <a:lstStyle/>
          <a:p>
            <a:pPr algn="just"/>
            <a:r>
              <a:rPr lang="uk-UA" dirty="0">
                <a:solidFill>
                  <a:srgbClr val="000000"/>
                </a:solidFill>
                <a:latin typeface="DIN Pro Light"/>
              </a:rPr>
              <a:t>Лідер – герой – це цілісна особистість, місія якої знаходиться в гармонії з її внутрішнім світом та всією її діяльністю. Лише цілісні особистості стають героями. Лише такі герої мають право бути лідерами. Лише такі лідери мають управляти суспільством 	</a:t>
            </a:r>
          </a:p>
        </p:txBody>
      </p:sp>
      <p:sp>
        <p:nvSpPr>
          <p:cNvPr id="7" name="Прямоугольник 6"/>
          <p:cNvSpPr/>
          <p:nvPr/>
        </p:nvSpPr>
        <p:spPr>
          <a:xfrm>
            <a:off x="176613" y="2445062"/>
            <a:ext cx="2535912" cy="1477328"/>
          </a:xfrm>
          <a:prstGeom prst="rect">
            <a:avLst/>
          </a:prstGeom>
        </p:spPr>
        <p:txBody>
          <a:bodyPr wrap="square">
            <a:spAutoFit/>
          </a:bodyPr>
          <a:lstStyle/>
          <a:p>
            <a:pPr algn="ctr"/>
            <a:r>
              <a:rPr lang="ru-RU" b="1" i="1" dirty="0" err="1">
                <a:solidFill>
                  <a:srgbClr val="000000"/>
                </a:solidFill>
                <a:latin typeface="DIN Pro Bold"/>
              </a:rPr>
              <a:t>Френсіс</a:t>
            </a:r>
            <a:r>
              <a:rPr lang="ru-RU" b="1" i="1" dirty="0">
                <a:solidFill>
                  <a:srgbClr val="000000"/>
                </a:solidFill>
                <a:latin typeface="DIN Pro Bold"/>
              </a:rPr>
              <a:t> </a:t>
            </a:r>
            <a:r>
              <a:rPr lang="ru-RU" b="1" i="1" dirty="0" err="1" smtClean="0">
                <a:solidFill>
                  <a:srgbClr val="000000"/>
                </a:solidFill>
                <a:latin typeface="DIN Pro Bold"/>
              </a:rPr>
              <a:t>Гальтон</a:t>
            </a:r>
            <a:endParaRPr lang="ru-RU" b="1" i="1" dirty="0" smtClean="0">
              <a:solidFill>
                <a:srgbClr val="000000"/>
              </a:solidFill>
              <a:latin typeface="DIN Pro Bold"/>
            </a:endParaRPr>
          </a:p>
          <a:p>
            <a:pPr algn="ctr"/>
            <a:r>
              <a:rPr lang="ru-RU" dirty="0" smtClean="0">
                <a:solidFill>
                  <a:srgbClr val="000000"/>
                </a:solidFill>
                <a:latin typeface="DIN Pro Light"/>
              </a:rPr>
              <a:t>(географ</a:t>
            </a:r>
            <a:r>
              <a:rPr lang="ru-RU" dirty="0">
                <a:solidFill>
                  <a:srgbClr val="000000"/>
                </a:solidFill>
                <a:latin typeface="DIN Pro Light"/>
              </a:rPr>
              <a:t>, </a:t>
            </a:r>
            <a:r>
              <a:rPr lang="ru-RU" dirty="0" err="1">
                <a:solidFill>
                  <a:srgbClr val="000000"/>
                </a:solidFill>
                <a:latin typeface="DIN Pro Light"/>
              </a:rPr>
              <a:t>етнограф</a:t>
            </a:r>
            <a:r>
              <a:rPr lang="ru-RU" dirty="0">
                <a:solidFill>
                  <a:srgbClr val="000000"/>
                </a:solidFill>
                <a:latin typeface="DIN Pro Light"/>
              </a:rPr>
              <a:t>, </a:t>
            </a:r>
            <a:r>
              <a:rPr lang="ru-RU" dirty="0" err="1">
                <a:solidFill>
                  <a:srgbClr val="000000"/>
                </a:solidFill>
                <a:latin typeface="DIN Pro Light"/>
              </a:rPr>
              <a:t>експериментальний</a:t>
            </a:r>
            <a:r>
              <a:rPr lang="ru-RU" dirty="0">
                <a:solidFill>
                  <a:srgbClr val="000000"/>
                </a:solidFill>
                <a:latin typeface="DIN Pro Light"/>
              </a:rPr>
              <a:t> психолог, </a:t>
            </a:r>
            <a:r>
              <a:rPr lang="ru-RU" dirty="0" err="1">
                <a:solidFill>
                  <a:srgbClr val="000000"/>
                </a:solidFill>
                <a:latin typeface="DIN Pro Light"/>
              </a:rPr>
              <a:t>розробив</a:t>
            </a:r>
            <a:r>
              <a:rPr lang="ru-RU" dirty="0">
                <a:solidFill>
                  <a:srgbClr val="000000"/>
                </a:solidFill>
                <a:latin typeface="DIN Pro Light"/>
              </a:rPr>
              <a:t> </a:t>
            </a:r>
            <a:r>
              <a:rPr lang="ru-RU" dirty="0" err="1" smtClean="0">
                <a:solidFill>
                  <a:srgbClr val="000000"/>
                </a:solidFill>
                <a:latin typeface="DIN Pro Light"/>
              </a:rPr>
              <a:t>дактилоскопію</a:t>
            </a:r>
            <a:r>
              <a:rPr lang="ru-RU" dirty="0">
                <a:solidFill>
                  <a:srgbClr val="000000"/>
                </a:solidFill>
                <a:latin typeface="DIN Pro Light"/>
              </a:rPr>
              <a:t>)	</a:t>
            </a:r>
          </a:p>
        </p:txBody>
      </p:sp>
      <p:sp>
        <p:nvSpPr>
          <p:cNvPr id="8" name="Прямоугольник 7"/>
          <p:cNvSpPr/>
          <p:nvPr/>
        </p:nvSpPr>
        <p:spPr>
          <a:xfrm>
            <a:off x="2988179" y="2693027"/>
            <a:ext cx="9018662" cy="923330"/>
          </a:xfrm>
          <a:prstGeom prst="rect">
            <a:avLst/>
          </a:prstGeom>
        </p:spPr>
        <p:txBody>
          <a:bodyPr wrap="square">
            <a:spAutoFit/>
          </a:bodyPr>
          <a:lstStyle/>
          <a:p>
            <a:pPr algn="just"/>
            <a:r>
              <a:rPr lang="uk-UA" dirty="0">
                <a:solidFill>
                  <a:srgbClr val="000000"/>
                </a:solidFill>
                <a:latin typeface="DIN Pro Light"/>
              </a:rPr>
              <a:t>Головні тези висновків </a:t>
            </a:r>
            <a:r>
              <a:rPr lang="uk-UA" dirty="0" err="1">
                <a:solidFill>
                  <a:srgbClr val="000000"/>
                </a:solidFill>
                <a:latin typeface="DIN Pro Light"/>
              </a:rPr>
              <a:t>Гальтона</a:t>
            </a:r>
            <a:r>
              <a:rPr lang="uk-UA" dirty="0">
                <a:solidFill>
                  <a:srgbClr val="000000"/>
                </a:solidFill>
                <a:latin typeface="DIN Pro Light"/>
              </a:rPr>
              <a:t>: люди не рівні між собою; суспільне визнання кожної людини залежить від рівня її таланту; видатні здібності спадкові й передаються від покоління до покоління. 	</a:t>
            </a:r>
          </a:p>
        </p:txBody>
      </p:sp>
      <p:sp>
        <p:nvSpPr>
          <p:cNvPr id="9" name="Прямоугольник 8"/>
          <p:cNvSpPr/>
          <p:nvPr/>
        </p:nvSpPr>
        <p:spPr>
          <a:xfrm>
            <a:off x="146475" y="4233654"/>
            <a:ext cx="2419573" cy="646331"/>
          </a:xfrm>
          <a:prstGeom prst="rect">
            <a:avLst/>
          </a:prstGeom>
        </p:spPr>
        <p:txBody>
          <a:bodyPr wrap="none">
            <a:spAutoFit/>
          </a:bodyPr>
          <a:lstStyle/>
          <a:p>
            <a:pPr algn="ctr"/>
            <a:r>
              <a:rPr lang="uk-UA" b="1" i="1" dirty="0" err="1">
                <a:solidFill>
                  <a:srgbClr val="000000"/>
                </a:solidFill>
                <a:latin typeface="DIN Pro Bold"/>
              </a:rPr>
              <a:t>Фрідхіх</a:t>
            </a:r>
            <a:r>
              <a:rPr lang="uk-UA" b="1" i="1" dirty="0">
                <a:solidFill>
                  <a:srgbClr val="000000"/>
                </a:solidFill>
                <a:latin typeface="DIN Pro Bold"/>
              </a:rPr>
              <a:t> </a:t>
            </a:r>
            <a:r>
              <a:rPr lang="uk-UA" b="1" i="1" dirty="0" smtClean="0">
                <a:solidFill>
                  <a:srgbClr val="000000"/>
                </a:solidFill>
                <a:latin typeface="DIN Pro Bold"/>
              </a:rPr>
              <a:t>Ніцше</a:t>
            </a:r>
          </a:p>
          <a:p>
            <a:pPr algn="ctr"/>
            <a:r>
              <a:rPr lang="uk-UA" dirty="0" smtClean="0">
                <a:solidFill>
                  <a:srgbClr val="000000"/>
                </a:solidFill>
                <a:latin typeface="DIN Pro Light"/>
              </a:rPr>
              <a:t>(німецький філософ)</a:t>
            </a:r>
            <a:endParaRPr lang="uk-UA" dirty="0">
              <a:solidFill>
                <a:srgbClr val="000000"/>
              </a:solidFill>
              <a:latin typeface="DIN Pro Light"/>
            </a:endParaRPr>
          </a:p>
        </p:txBody>
      </p:sp>
      <p:sp>
        <p:nvSpPr>
          <p:cNvPr id="10" name="Прямоугольник 9"/>
          <p:cNvSpPr/>
          <p:nvPr/>
        </p:nvSpPr>
        <p:spPr>
          <a:xfrm>
            <a:off x="2988179" y="4095154"/>
            <a:ext cx="9018662" cy="923330"/>
          </a:xfrm>
          <a:prstGeom prst="rect">
            <a:avLst/>
          </a:prstGeom>
        </p:spPr>
        <p:txBody>
          <a:bodyPr wrap="square">
            <a:spAutoFit/>
          </a:bodyPr>
          <a:lstStyle/>
          <a:p>
            <a:pPr algn="just"/>
            <a:r>
              <a:rPr lang="ru-RU" dirty="0">
                <a:solidFill>
                  <a:srgbClr val="000000"/>
                </a:solidFill>
                <a:latin typeface="DIN Pro Light"/>
              </a:rPr>
              <a:t>В </a:t>
            </a:r>
            <a:r>
              <a:rPr lang="ru-RU" dirty="0" err="1">
                <a:solidFill>
                  <a:srgbClr val="000000"/>
                </a:solidFill>
                <a:latin typeface="DIN Pro Light"/>
              </a:rPr>
              <a:t>центрі</a:t>
            </a:r>
            <a:r>
              <a:rPr lang="ru-RU" dirty="0">
                <a:solidFill>
                  <a:srgbClr val="000000"/>
                </a:solidFill>
                <a:latin typeface="DIN Pro Light"/>
              </a:rPr>
              <a:t> </a:t>
            </a:r>
            <a:r>
              <a:rPr lang="ru-RU" dirty="0" err="1">
                <a:solidFill>
                  <a:srgbClr val="000000"/>
                </a:solidFill>
                <a:latin typeface="DIN Pro Light"/>
              </a:rPr>
              <a:t>його</a:t>
            </a:r>
            <a:r>
              <a:rPr lang="ru-RU" dirty="0">
                <a:solidFill>
                  <a:srgbClr val="000000"/>
                </a:solidFill>
                <a:latin typeface="DIN Pro Light"/>
              </a:rPr>
              <a:t> </a:t>
            </a:r>
            <a:r>
              <a:rPr lang="ru-RU" dirty="0" err="1">
                <a:solidFill>
                  <a:srgbClr val="000000"/>
                </a:solidFill>
                <a:latin typeface="DIN Pro Light"/>
              </a:rPr>
              <a:t>концепції</a:t>
            </a:r>
            <a:r>
              <a:rPr lang="ru-RU" dirty="0">
                <a:solidFill>
                  <a:srgbClr val="000000"/>
                </a:solidFill>
                <a:latin typeface="DIN Pro Light"/>
              </a:rPr>
              <a:t> – </a:t>
            </a:r>
            <a:r>
              <a:rPr lang="ru-RU" dirty="0" err="1">
                <a:solidFill>
                  <a:srgbClr val="000000"/>
                </a:solidFill>
                <a:latin typeface="DIN Pro Light"/>
              </a:rPr>
              <a:t>надлюдина</a:t>
            </a:r>
            <a:r>
              <a:rPr lang="ru-RU" dirty="0">
                <a:solidFill>
                  <a:srgbClr val="000000"/>
                </a:solidFill>
                <a:latin typeface="DIN Pro Light"/>
              </a:rPr>
              <a:t> та воля до </a:t>
            </a:r>
            <a:r>
              <a:rPr lang="ru-RU" dirty="0" err="1">
                <a:solidFill>
                  <a:srgbClr val="000000"/>
                </a:solidFill>
                <a:latin typeface="DIN Pro Light"/>
              </a:rPr>
              <a:t>влади</a:t>
            </a:r>
            <a:r>
              <a:rPr lang="ru-RU" dirty="0">
                <a:solidFill>
                  <a:srgbClr val="000000"/>
                </a:solidFill>
                <a:latin typeface="DIN Pro Light"/>
              </a:rPr>
              <a:t> як </a:t>
            </a:r>
            <a:r>
              <a:rPr lang="ru-RU" dirty="0" err="1">
                <a:solidFill>
                  <a:srgbClr val="000000"/>
                </a:solidFill>
                <a:latin typeface="DIN Pro Light"/>
              </a:rPr>
              <a:t>заперечення</a:t>
            </a:r>
            <a:r>
              <a:rPr lang="ru-RU" dirty="0">
                <a:solidFill>
                  <a:srgbClr val="000000"/>
                </a:solidFill>
                <a:latin typeface="DIN Pro Light"/>
              </a:rPr>
              <a:t> </a:t>
            </a:r>
            <a:r>
              <a:rPr lang="ru-RU" dirty="0" err="1">
                <a:solidFill>
                  <a:srgbClr val="000000"/>
                </a:solidFill>
                <a:latin typeface="DIN Pro Light"/>
              </a:rPr>
              <a:t>існуючої</a:t>
            </a:r>
            <a:r>
              <a:rPr lang="ru-RU" dirty="0">
                <a:solidFill>
                  <a:srgbClr val="000000"/>
                </a:solidFill>
                <a:latin typeface="DIN Pro Light"/>
              </a:rPr>
              <a:t> </a:t>
            </a:r>
            <a:r>
              <a:rPr lang="ru-RU" dirty="0" err="1">
                <a:solidFill>
                  <a:srgbClr val="000000"/>
                </a:solidFill>
                <a:latin typeface="DIN Pro Light"/>
              </a:rPr>
              <a:t>системи</a:t>
            </a:r>
            <a:r>
              <a:rPr lang="ru-RU" dirty="0">
                <a:solidFill>
                  <a:srgbClr val="000000"/>
                </a:solidFill>
                <a:latin typeface="DIN Pro Light"/>
              </a:rPr>
              <a:t> </a:t>
            </a:r>
            <a:r>
              <a:rPr lang="ru-RU" dirty="0" err="1">
                <a:solidFill>
                  <a:srgbClr val="000000"/>
                </a:solidFill>
                <a:latin typeface="DIN Pro Light"/>
              </a:rPr>
              <a:t>моральних</a:t>
            </a:r>
            <a:r>
              <a:rPr lang="ru-RU" dirty="0">
                <a:solidFill>
                  <a:srgbClr val="000000"/>
                </a:solidFill>
                <a:latin typeface="DIN Pro Light"/>
              </a:rPr>
              <a:t> норм. </a:t>
            </a:r>
            <a:r>
              <a:rPr lang="ru-RU" dirty="0" err="1">
                <a:solidFill>
                  <a:srgbClr val="000000"/>
                </a:solidFill>
                <a:latin typeface="DIN Pro Light"/>
              </a:rPr>
              <a:t>Місія</a:t>
            </a:r>
            <a:r>
              <a:rPr lang="ru-RU" dirty="0">
                <a:solidFill>
                  <a:srgbClr val="000000"/>
                </a:solidFill>
                <a:latin typeface="DIN Pro Light"/>
              </a:rPr>
              <a:t> </a:t>
            </a:r>
            <a:r>
              <a:rPr lang="ru-RU" dirty="0" err="1">
                <a:solidFill>
                  <a:srgbClr val="000000"/>
                </a:solidFill>
                <a:latin typeface="DIN Pro Light"/>
              </a:rPr>
              <a:t>надлюдини</a:t>
            </a:r>
            <a:r>
              <a:rPr lang="ru-RU" dirty="0">
                <a:solidFill>
                  <a:srgbClr val="000000"/>
                </a:solidFill>
                <a:latin typeface="DIN Pro Light"/>
              </a:rPr>
              <a:t> – новаторство, </a:t>
            </a:r>
            <a:r>
              <a:rPr lang="ru-RU" dirty="0" err="1">
                <a:solidFill>
                  <a:srgbClr val="000000"/>
                </a:solidFill>
                <a:latin typeface="DIN Pro Light"/>
              </a:rPr>
              <a:t>розвиток</a:t>
            </a:r>
            <a:r>
              <a:rPr lang="ru-RU" dirty="0">
                <a:solidFill>
                  <a:srgbClr val="000000"/>
                </a:solidFill>
                <a:latin typeface="DIN Pro Light"/>
              </a:rPr>
              <a:t>, </a:t>
            </a:r>
            <a:r>
              <a:rPr lang="ru-RU" dirty="0" err="1">
                <a:solidFill>
                  <a:srgbClr val="000000"/>
                </a:solidFill>
                <a:latin typeface="DIN Pro Light"/>
              </a:rPr>
              <a:t>прогрес</a:t>
            </a:r>
            <a:r>
              <a:rPr lang="ru-RU" dirty="0">
                <a:solidFill>
                  <a:srgbClr val="000000"/>
                </a:solidFill>
                <a:latin typeface="DIN Pro Light"/>
              </a:rPr>
              <a:t>. Лише </a:t>
            </a:r>
            <a:r>
              <a:rPr lang="ru-RU" dirty="0" err="1">
                <a:solidFill>
                  <a:srgbClr val="000000"/>
                </a:solidFill>
                <a:latin typeface="DIN Pro Light"/>
              </a:rPr>
              <a:t>такі</a:t>
            </a:r>
            <a:r>
              <a:rPr lang="ru-RU" dirty="0">
                <a:solidFill>
                  <a:srgbClr val="000000"/>
                </a:solidFill>
                <a:latin typeface="DIN Pro Light"/>
              </a:rPr>
              <a:t> люди й </a:t>
            </a:r>
            <a:r>
              <a:rPr lang="ru-RU" dirty="0" err="1">
                <a:solidFill>
                  <a:srgbClr val="000000"/>
                </a:solidFill>
                <a:latin typeface="DIN Pro Light"/>
              </a:rPr>
              <a:t>мають</a:t>
            </a:r>
            <a:r>
              <a:rPr lang="ru-RU" dirty="0">
                <a:solidFill>
                  <a:srgbClr val="000000"/>
                </a:solidFill>
                <a:latin typeface="DIN Pro Light"/>
              </a:rPr>
              <a:t> право бути </a:t>
            </a:r>
            <a:r>
              <a:rPr lang="ru-RU" dirty="0" err="1">
                <a:solidFill>
                  <a:srgbClr val="000000"/>
                </a:solidFill>
                <a:latin typeface="DIN Pro Light"/>
              </a:rPr>
              <a:t>лідерами</a:t>
            </a:r>
            <a:r>
              <a:rPr lang="ru-RU" dirty="0">
                <a:solidFill>
                  <a:srgbClr val="000000"/>
                </a:solidFill>
                <a:latin typeface="DIN Pro Light"/>
              </a:rPr>
              <a:t> 	</a:t>
            </a:r>
          </a:p>
        </p:txBody>
      </p:sp>
      <p:sp>
        <p:nvSpPr>
          <p:cNvPr id="11" name="Прямоугольник 10"/>
          <p:cNvSpPr/>
          <p:nvPr/>
        </p:nvSpPr>
        <p:spPr>
          <a:xfrm>
            <a:off x="364620" y="5380672"/>
            <a:ext cx="2347905" cy="1477328"/>
          </a:xfrm>
          <a:prstGeom prst="rect">
            <a:avLst/>
          </a:prstGeom>
        </p:spPr>
        <p:txBody>
          <a:bodyPr wrap="square">
            <a:spAutoFit/>
          </a:bodyPr>
          <a:lstStyle/>
          <a:p>
            <a:pPr algn="ctr"/>
            <a:r>
              <a:rPr lang="ru-RU" b="1" i="1" dirty="0" err="1">
                <a:solidFill>
                  <a:srgbClr val="000000"/>
                </a:solidFill>
                <a:latin typeface="DIN Pro Bold"/>
              </a:rPr>
              <a:t>Габріель</a:t>
            </a:r>
            <a:r>
              <a:rPr lang="ru-RU" b="1" i="1" dirty="0">
                <a:solidFill>
                  <a:srgbClr val="000000"/>
                </a:solidFill>
                <a:latin typeface="DIN Pro Bold"/>
              </a:rPr>
              <a:t> </a:t>
            </a:r>
            <a:r>
              <a:rPr lang="ru-RU" b="1" i="1" dirty="0" err="1" smtClean="0">
                <a:solidFill>
                  <a:srgbClr val="000000"/>
                </a:solidFill>
                <a:latin typeface="DIN Pro Bold"/>
              </a:rPr>
              <a:t>Тард</a:t>
            </a:r>
            <a:endParaRPr lang="ru-RU" b="1" i="1" dirty="0" smtClean="0">
              <a:solidFill>
                <a:srgbClr val="000000"/>
              </a:solidFill>
              <a:latin typeface="DIN Pro Bold"/>
            </a:endParaRPr>
          </a:p>
          <a:p>
            <a:pPr algn="ctr"/>
            <a:r>
              <a:rPr lang="ru-RU" dirty="0" smtClean="0">
                <a:solidFill>
                  <a:srgbClr val="000000"/>
                </a:solidFill>
                <a:latin typeface="DIN Pro Light"/>
              </a:rPr>
              <a:t>(</a:t>
            </a:r>
            <a:r>
              <a:rPr lang="ru-RU" dirty="0" err="1" smtClean="0">
                <a:solidFill>
                  <a:srgbClr val="000000"/>
                </a:solidFill>
                <a:latin typeface="DIN Pro Light"/>
              </a:rPr>
              <a:t>французький</a:t>
            </a:r>
            <a:r>
              <a:rPr lang="ru-RU" dirty="0" smtClean="0">
                <a:solidFill>
                  <a:srgbClr val="000000"/>
                </a:solidFill>
                <a:latin typeface="DIN Pro Light"/>
              </a:rPr>
              <a:t> </a:t>
            </a:r>
            <a:r>
              <a:rPr lang="ru-RU" dirty="0" err="1">
                <a:solidFill>
                  <a:srgbClr val="000000"/>
                </a:solidFill>
                <a:latin typeface="DIN Pro Light"/>
              </a:rPr>
              <a:t>соціолог</a:t>
            </a:r>
            <a:r>
              <a:rPr lang="ru-RU" dirty="0">
                <a:solidFill>
                  <a:srgbClr val="000000"/>
                </a:solidFill>
                <a:latin typeface="DIN Pro Light"/>
              </a:rPr>
              <a:t>, </a:t>
            </a:r>
            <a:r>
              <a:rPr lang="ru-RU" dirty="0" err="1" smtClean="0">
                <a:solidFill>
                  <a:srgbClr val="000000"/>
                </a:solidFill>
                <a:latin typeface="DIN Pro Light"/>
              </a:rPr>
              <a:t>кримінолог</a:t>
            </a:r>
            <a:r>
              <a:rPr lang="ru-RU" dirty="0" smtClean="0">
                <a:solidFill>
                  <a:srgbClr val="000000"/>
                </a:solidFill>
                <a:latin typeface="DIN Pro Light"/>
              </a:rPr>
              <a:t>,</a:t>
            </a:r>
          </a:p>
          <a:p>
            <a:pPr algn="ctr"/>
            <a:r>
              <a:rPr lang="ru-RU" dirty="0" err="1" smtClean="0">
                <a:solidFill>
                  <a:srgbClr val="000000"/>
                </a:solidFill>
                <a:latin typeface="DIN Pro Light"/>
              </a:rPr>
              <a:t>публіцист</a:t>
            </a:r>
            <a:r>
              <a:rPr lang="ru-RU" dirty="0" smtClean="0">
                <a:solidFill>
                  <a:srgbClr val="000000"/>
                </a:solidFill>
                <a:latin typeface="DIN Pro Light"/>
              </a:rPr>
              <a:t>) </a:t>
            </a:r>
            <a:r>
              <a:rPr lang="ru-RU" dirty="0">
                <a:solidFill>
                  <a:srgbClr val="000000"/>
                </a:solidFill>
                <a:latin typeface="DIN Pro Light"/>
              </a:rPr>
              <a:t>	</a:t>
            </a:r>
          </a:p>
        </p:txBody>
      </p:sp>
      <p:sp>
        <p:nvSpPr>
          <p:cNvPr id="12" name="Прямоугольник 11"/>
          <p:cNvSpPr/>
          <p:nvPr/>
        </p:nvSpPr>
        <p:spPr>
          <a:xfrm>
            <a:off x="2988179" y="5619955"/>
            <a:ext cx="8924658" cy="646331"/>
          </a:xfrm>
          <a:prstGeom prst="rect">
            <a:avLst/>
          </a:prstGeom>
        </p:spPr>
        <p:txBody>
          <a:bodyPr wrap="square">
            <a:spAutoFit/>
          </a:bodyPr>
          <a:lstStyle/>
          <a:p>
            <a:pPr algn="just"/>
            <a:r>
              <a:rPr lang="ru-RU" dirty="0" err="1">
                <a:solidFill>
                  <a:srgbClr val="000000"/>
                </a:solidFill>
                <a:latin typeface="DIN Pro Light"/>
              </a:rPr>
              <a:t>Вплив</a:t>
            </a:r>
            <a:r>
              <a:rPr lang="ru-RU" dirty="0">
                <a:solidFill>
                  <a:srgbClr val="000000"/>
                </a:solidFill>
                <a:latin typeface="DIN Pro Light"/>
              </a:rPr>
              <a:t> </a:t>
            </a:r>
            <a:r>
              <a:rPr lang="ru-RU" dirty="0" err="1">
                <a:solidFill>
                  <a:srgbClr val="000000"/>
                </a:solidFill>
                <a:latin typeface="DIN Pro Light"/>
              </a:rPr>
              <a:t>видатних</a:t>
            </a:r>
            <a:r>
              <a:rPr lang="ru-RU" dirty="0">
                <a:solidFill>
                  <a:srgbClr val="000000"/>
                </a:solidFill>
                <a:latin typeface="DIN Pro Light"/>
              </a:rPr>
              <a:t> </a:t>
            </a:r>
            <a:r>
              <a:rPr lang="ru-RU" dirty="0" err="1">
                <a:solidFill>
                  <a:srgbClr val="000000"/>
                </a:solidFill>
                <a:latin typeface="DIN Pro Light"/>
              </a:rPr>
              <a:t>особистостей</a:t>
            </a:r>
            <a:r>
              <a:rPr lang="ru-RU" dirty="0">
                <a:solidFill>
                  <a:srgbClr val="000000"/>
                </a:solidFill>
                <a:latin typeface="DIN Pro Light"/>
              </a:rPr>
              <a:t> через </a:t>
            </a:r>
            <a:r>
              <a:rPr lang="ru-RU" dirty="0" err="1">
                <a:solidFill>
                  <a:srgbClr val="000000"/>
                </a:solidFill>
                <a:latin typeface="DIN Pro Light"/>
              </a:rPr>
              <a:t>наслідування</a:t>
            </a:r>
            <a:r>
              <a:rPr lang="ru-RU" dirty="0">
                <a:solidFill>
                  <a:srgbClr val="000000"/>
                </a:solidFill>
                <a:latin typeface="DIN Pro Light"/>
              </a:rPr>
              <a:t> </a:t>
            </a:r>
            <a:r>
              <a:rPr lang="ru-RU" dirty="0" err="1">
                <a:solidFill>
                  <a:srgbClr val="000000"/>
                </a:solidFill>
                <a:latin typeface="DIN Pro Light"/>
              </a:rPr>
              <a:t>здійснювався</a:t>
            </a:r>
            <a:r>
              <a:rPr lang="ru-RU" dirty="0">
                <a:solidFill>
                  <a:srgbClr val="000000"/>
                </a:solidFill>
                <a:latin typeface="DIN Pro Light"/>
              </a:rPr>
              <a:t> </a:t>
            </a:r>
            <a:r>
              <a:rPr lang="ru-RU" dirty="0" err="1">
                <a:solidFill>
                  <a:srgbClr val="000000"/>
                </a:solidFill>
                <a:latin typeface="DIN Pro Light"/>
              </a:rPr>
              <a:t>безпосередньо</a:t>
            </a:r>
            <a:r>
              <a:rPr lang="ru-RU" dirty="0">
                <a:solidFill>
                  <a:srgbClr val="000000"/>
                </a:solidFill>
                <a:latin typeface="DIN Pro Light"/>
              </a:rPr>
              <a:t> на </a:t>
            </a:r>
            <a:r>
              <a:rPr lang="ru-RU" dirty="0" err="1">
                <a:solidFill>
                  <a:srgbClr val="000000"/>
                </a:solidFill>
                <a:latin typeface="DIN Pro Light"/>
              </a:rPr>
              <a:t>емоції</a:t>
            </a:r>
            <a:r>
              <a:rPr lang="ru-RU" dirty="0">
                <a:solidFill>
                  <a:srgbClr val="000000"/>
                </a:solidFill>
                <a:latin typeface="DIN Pro Light"/>
              </a:rPr>
              <a:t> й </a:t>
            </a:r>
            <a:r>
              <a:rPr lang="ru-RU" dirty="0" err="1">
                <a:solidFill>
                  <a:srgbClr val="000000"/>
                </a:solidFill>
                <a:latin typeface="DIN Pro Light"/>
              </a:rPr>
              <a:t>віру</a:t>
            </a:r>
            <a:r>
              <a:rPr lang="ru-RU" dirty="0">
                <a:solidFill>
                  <a:srgbClr val="000000"/>
                </a:solidFill>
                <a:latin typeface="DIN Pro Light"/>
              </a:rPr>
              <a:t> людей, </a:t>
            </a:r>
            <a:r>
              <a:rPr lang="ru-RU" dirty="0" err="1">
                <a:solidFill>
                  <a:srgbClr val="000000"/>
                </a:solidFill>
                <a:latin typeface="DIN Pro Light"/>
              </a:rPr>
              <a:t>об’єднаних</a:t>
            </a:r>
            <a:r>
              <a:rPr lang="ru-RU" dirty="0">
                <a:solidFill>
                  <a:srgbClr val="000000"/>
                </a:solidFill>
                <a:latin typeface="DIN Pro Light"/>
              </a:rPr>
              <a:t> в </a:t>
            </a:r>
            <a:r>
              <a:rPr lang="ru-RU" dirty="0" err="1">
                <a:solidFill>
                  <a:srgbClr val="000000"/>
                </a:solidFill>
                <a:latin typeface="DIN Pro Light"/>
              </a:rPr>
              <a:t>натовп</a:t>
            </a:r>
            <a:r>
              <a:rPr lang="ru-RU" dirty="0">
                <a:solidFill>
                  <a:srgbClr val="000000"/>
                </a:solidFill>
                <a:latin typeface="DIN Pro Light"/>
              </a:rPr>
              <a:t>. 	</a:t>
            </a:r>
          </a:p>
        </p:txBody>
      </p:sp>
    </p:spTree>
    <p:extLst>
      <p:ext uri="{BB962C8B-B14F-4D97-AF65-F5344CB8AC3E}">
        <p14:creationId xmlns:p14="http://schemas.microsoft.com/office/powerpoint/2010/main" val="50560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974" y="593247"/>
            <a:ext cx="2164936" cy="2031325"/>
          </a:xfrm>
          <a:prstGeom prst="rect">
            <a:avLst/>
          </a:prstGeom>
        </p:spPr>
        <p:txBody>
          <a:bodyPr wrap="square">
            <a:spAutoFit/>
          </a:bodyPr>
          <a:lstStyle/>
          <a:p>
            <a:pPr algn="ctr"/>
            <a:r>
              <a:rPr lang="ru-RU" b="1" i="1" dirty="0">
                <a:solidFill>
                  <a:srgbClr val="000000"/>
                </a:solidFill>
                <a:latin typeface="DIN Pro Bold"/>
              </a:rPr>
              <a:t>Густав </a:t>
            </a:r>
            <a:r>
              <a:rPr lang="ru-RU" b="1" i="1" dirty="0" err="1" smtClean="0">
                <a:solidFill>
                  <a:srgbClr val="000000"/>
                </a:solidFill>
                <a:latin typeface="DIN Pro Bold"/>
              </a:rPr>
              <a:t>Лебон</a:t>
            </a:r>
            <a:endParaRPr lang="ru-RU" b="1" i="1" dirty="0" smtClean="0">
              <a:solidFill>
                <a:srgbClr val="000000"/>
              </a:solidFill>
              <a:latin typeface="DIN Pro Bold"/>
            </a:endParaRPr>
          </a:p>
          <a:p>
            <a:pPr algn="ctr"/>
            <a:r>
              <a:rPr lang="ru-RU" dirty="0" smtClean="0">
                <a:solidFill>
                  <a:srgbClr val="000000"/>
                </a:solidFill>
                <a:latin typeface="DIN Pro Light"/>
              </a:rPr>
              <a:t>(</a:t>
            </a:r>
            <a:r>
              <a:rPr lang="ru-RU" dirty="0" err="1" smtClean="0">
                <a:solidFill>
                  <a:srgbClr val="000000"/>
                </a:solidFill>
                <a:latin typeface="DIN Pro Light"/>
              </a:rPr>
              <a:t>французький</a:t>
            </a:r>
            <a:r>
              <a:rPr lang="ru-RU" dirty="0" smtClean="0">
                <a:solidFill>
                  <a:srgbClr val="000000"/>
                </a:solidFill>
                <a:latin typeface="DIN Pro Light"/>
              </a:rPr>
              <a:t> </a:t>
            </a:r>
            <a:r>
              <a:rPr lang="ru-RU" dirty="0">
                <a:solidFill>
                  <a:srgbClr val="000000"/>
                </a:solidFill>
                <a:latin typeface="DIN Pro Light"/>
              </a:rPr>
              <a:t>психолог, </a:t>
            </a:r>
            <a:r>
              <a:rPr lang="ru-RU" dirty="0" err="1">
                <a:solidFill>
                  <a:srgbClr val="000000"/>
                </a:solidFill>
                <a:latin typeface="DIN Pro Light"/>
              </a:rPr>
              <a:t>історик</a:t>
            </a:r>
            <a:r>
              <a:rPr lang="ru-RU" dirty="0">
                <a:solidFill>
                  <a:srgbClr val="000000"/>
                </a:solidFill>
                <a:latin typeface="DIN Pro Light"/>
              </a:rPr>
              <a:t>, </a:t>
            </a:r>
            <a:r>
              <a:rPr lang="ru-RU" dirty="0" err="1">
                <a:solidFill>
                  <a:srgbClr val="000000"/>
                </a:solidFill>
                <a:latin typeface="DIN Pro Light"/>
              </a:rPr>
              <a:t>соціолог</a:t>
            </a:r>
            <a:r>
              <a:rPr lang="ru-RU" dirty="0">
                <a:solidFill>
                  <a:srgbClr val="000000"/>
                </a:solidFill>
                <a:latin typeface="DIN Pro Light"/>
              </a:rPr>
              <a:t>, </a:t>
            </a:r>
            <a:r>
              <a:rPr lang="ru-RU" dirty="0" err="1">
                <a:solidFill>
                  <a:srgbClr val="000000"/>
                </a:solidFill>
                <a:latin typeface="DIN Pro Light"/>
              </a:rPr>
              <a:t>засновник</a:t>
            </a:r>
            <a:r>
              <a:rPr lang="ru-RU" dirty="0">
                <a:solidFill>
                  <a:srgbClr val="000000"/>
                </a:solidFill>
                <a:latin typeface="DIN Pro Light"/>
              </a:rPr>
              <a:t> </a:t>
            </a:r>
            <a:r>
              <a:rPr lang="ru-RU" dirty="0" err="1">
                <a:solidFill>
                  <a:srgbClr val="000000"/>
                </a:solidFill>
                <a:latin typeface="DIN Pro Light"/>
              </a:rPr>
              <a:t>соціальної</a:t>
            </a:r>
            <a:r>
              <a:rPr lang="ru-RU" dirty="0">
                <a:solidFill>
                  <a:srgbClr val="000000"/>
                </a:solidFill>
                <a:latin typeface="DIN Pro Light"/>
              </a:rPr>
              <a:t> </a:t>
            </a:r>
            <a:r>
              <a:rPr lang="ru-RU" dirty="0" err="1">
                <a:solidFill>
                  <a:srgbClr val="000000"/>
                </a:solidFill>
                <a:latin typeface="DIN Pro Light"/>
              </a:rPr>
              <a:t>психології</a:t>
            </a:r>
            <a:r>
              <a:rPr lang="ru-RU" dirty="0">
                <a:solidFill>
                  <a:srgbClr val="000000"/>
                </a:solidFill>
                <a:latin typeface="DIN Pro Light"/>
              </a:rPr>
              <a:t> 	</a:t>
            </a:r>
          </a:p>
        </p:txBody>
      </p:sp>
      <p:sp>
        <p:nvSpPr>
          <p:cNvPr id="5" name="Прямоугольник 4"/>
          <p:cNvSpPr/>
          <p:nvPr/>
        </p:nvSpPr>
        <p:spPr>
          <a:xfrm>
            <a:off x="2315909" y="454172"/>
            <a:ext cx="9673839" cy="2308324"/>
          </a:xfrm>
          <a:prstGeom prst="rect">
            <a:avLst/>
          </a:prstGeom>
        </p:spPr>
        <p:txBody>
          <a:bodyPr wrap="square">
            <a:spAutoFit/>
          </a:bodyPr>
          <a:lstStyle/>
          <a:p>
            <a:pPr algn="just"/>
            <a:r>
              <a:rPr lang="uk-UA" dirty="0">
                <a:solidFill>
                  <a:srgbClr val="000000"/>
                </a:solidFill>
                <a:latin typeface="DIN Pro Light"/>
              </a:rPr>
              <a:t>Виділяє 4 типи лідерів-вожаків: </a:t>
            </a:r>
          </a:p>
          <a:p>
            <a:pPr algn="just"/>
            <a:r>
              <a:rPr lang="ru-RU" dirty="0">
                <a:solidFill>
                  <a:srgbClr val="000000"/>
                </a:solidFill>
                <a:latin typeface="DIN Pro Light"/>
              </a:rPr>
              <a:t>«Апостол» – </a:t>
            </a:r>
            <a:r>
              <a:rPr lang="ru-RU" dirty="0" err="1">
                <a:solidFill>
                  <a:srgbClr val="000000"/>
                </a:solidFill>
                <a:latin typeface="DIN Pro Light"/>
              </a:rPr>
              <a:t>переконані</a:t>
            </a:r>
            <a:r>
              <a:rPr lang="ru-RU" dirty="0">
                <a:solidFill>
                  <a:srgbClr val="000000"/>
                </a:solidFill>
                <a:latin typeface="DIN Pro Light"/>
              </a:rPr>
              <a:t> </a:t>
            </a:r>
            <a:r>
              <a:rPr lang="ru-RU" dirty="0" err="1">
                <a:solidFill>
                  <a:srgbClr val="000000"/>
                </a:solidFill>
                <a:latin typeface="DIN Pro Light"/>
              </a:rPr>
              <a:t>проповідники</a:t>
            </a:r>
            <a:r>
              <a:rPr lang="ru-RU" dirty="0">
                <a:solidFill>
                  <a:srgbClr val="000000"/>
                </a:solidFill>
                <a:latin typeface="DIN Pro Light"/>
              </a:rPr>
              <a:t>, «</a:t>
            </a:r>
            <a:r>
              <a:rPr lang="ru-RU" dirty="0" err="1">
                <a:solidFill>
                  <a:srgbClr val="000000"/>
                </a:solidFill>
                <a:latin typeface="DIN Pro Light"/>
              </a:rPr>
              <a:t>месії</a:t>
            </a:r>
            <a:r>
              <a:rPr lang="ru-RU" dirty="0">
                <a:solidFill>
                  <a:srgbClr val="000000"/>
                </a:solidFill>
                <a:latin typeface="DIN Pro Light"/>
              </a:rPr>
              <a:t>», </a:t>
            </a:r>
            <a:r>
              <a:rPr lang="ru-RU" dirty="0" err="1">
                <a:solidFill>
                  <a:srgbClr val="000000"/>
                </a:solidFill>
                <a:latin typeface="DIN Pro Light"/>
              </a:rPr>
              <a:t>які</a:t>
            </a:r>
            <a:r>
              <a:rPr lang="ru-RU" dirty="0">
                <a:solidFill>
                  <a:srgbClr val="000000"/>
                </a:solidFill>
                <a:latin typeface="DIN Pro Light"/>
              </a:rPr>
              <a:t> </a:t>
            </a:r>
            <a:r>
              <a:rPr lang="ru-RU" dirty="0" err="1">
                <a:solidFill>
                  <a:srgbClr val="000000"/>
                </a:solidFill>
                <a:latin typeface="DIN Pro Light"/>
              </a:rPr>
              <a:t>керуючи</a:t>
            </a:r>
            <a:r>
              <a:rPr lang="ru-RU" dirty="0">
                <a:solidFill>
                  <a:srgbClr val="000000"/>
                </a:solidFill>
                <a:latin typeface="DIN Pro Light"/>
              </a:rPr>
              <a:t> </a:t>
            </a:r>
            <a:r>
              <a:rPr lang="ru-RU" dirty="0" err="1">
                <a:solidFill>
                  <a:srgbClr val="000000"/>
                </a:solidFill>
                <a:latin typeface="DIN Pro Light"/>
              </a:rPr>
              <a:t>натовпом</a:t>
            </a:r>
            <a:r>
              <a:rPr lang="ru-RU" dirty="0">
                <a:solidFill>
                  <a:srgbClr val="000000"/>
                </a:solidFill>
                <a:latin typeface="DIN Pro Light"/>
              </a:rPr>
              <a:t>, «</a:t>
            </a:r>
            <a:r>
              <a:rPr lang="ru-RU" dirty="0" err="1">
                <a:solidFill>
                  <a:srgbClr val="000000"/>
                </a:solidFill>
                <a:latin typeface="DIN Pro Light"/>
              </a:rPr>
              <a:t>несуть</a:t>
            </a:r>
            <a:r>
              <a:rPr lang="ru-RU" dirty="0">
                <a:solidFill>
                  <a:srgbClr val="000000"/>
                </a:solidFill>
                <a:latin typeface="DIN Pro Light"/>
              </a:rPr>
              <a:t> у </a:t>
            </a:r>
            <a:r>
              <a:rPr lang="ru-RU" dirty="0" err="1">
                <a:solidFill>
                  <a:srgbClr val="000000"/>
                </a:solidFill>
                <a:latin typeface="DIN Pro Light"/>
              </a:rPr>
              <a:t>собі</a:t>
            </a:r>
            <a:r>
              <a:rPr lang="ru-RU" dirty="0">
                <a:solidFill>
                  <a:srgbClr val="000000"/>
                </a:solidFill>
                <a:latin typeface="DIN Pro Light"/>
              </a:rPr>
              <a:t> </a:t>
            </a:r>
            <a:r>
              <a:rPr lang="ru-RU" dirty="0" err="1">
                <a:solidFill>
                  <a:srgbClr val="000000"/>
                </a:solidFill>
                <a:latin typeface="DIN Pro Light"/>
              </a:rPr>
              <a:t>всі</a:t>
            </a:r>
            <a:r>
              <a:rPr lang="ru-RU" dirty="0">
                <a:solidFill>
                  <a:srgbClr val="000000"/>
                </a:solidFill>
                <a:latin typeface="DIN Pro Light"/>
              </a:rPr>
              <a:t> </a:t>
            </a:r>
            <a:r>
              <a:rPr lang="ru-RU" dirty="0" err="1">
                <a:solidFill>
                  <a:srgbClr val="000000"/>
                </a:solidFill>
                <a:latin typeface="DIN Pro Light"/>
              </a:rPr>
              <a:t>його</a:t>
            </a:r>
            <a:r>
              <a:rPr lang="ru-RU" dirty="0">
                <a:solidFill>
                  <a:srgbClr val="000000"/>
                </a:solidFill>
                <a:latin typeface="DIN Pro Light"/>
              </a:rPr>
              <a:t> </a:t>
            </a:r>
            <a:r>
              <a:rPr lang="ru-RU" dirty="0" err="1">
                <a:solidFill>
                  <a:srgbClr val="000000"/>
                </a:solidFill>
                <a:latin typeface="DIN Pro Light"/>
              </a:rPr>
              <a:t>основні</a:t>
            </a:r>
            <a:r>
              <a:rPr lang="ru-RU" dirty="0">
                <a:solidFill>
                  <a:srgbClr val="000000"/>
                </a:solidFill>
                <a:latin typeface="DIN Pro Light"/>
              </a:rPr>
              <a:t> </a:t>
            </a:r>
            <a:r>
              <a:rPr lang="ru-RU" dirty="0" err="1">
                <a:solidFill>
                  <a:srgbClr val="000000"/>
                </a:solidFill>
                <a:latin typeface="DIN Pro Light"/>
              </a:rPr>
              <a:t>риси</a:t>
            </a:r>
            <a:r>
              <a:rPr lang="ru-RU" dirty="0">
                <a:solidFill>
                  <a:srgbClr val="000000"/>
                </a:solidFill>
                <a:latin typeface="DIN Pro Light"/>
              </a:rPr>
              <a:t>», </a:t>
            </a:r>
            <a:r>
              <a:rPr lang="ru-RU" dirty="0" err="1">
                <a:solidFill>
                  <a:srgbClr val="000000"/>
                </a:solidFill>
                <a:latin typeface="DIN Pro Light"/>
              </a:rPr>
              <a:t>це</a:t>
            </a:r>
            <a:r>
              <a:rPr lang="ru-RU" dirty="0">
                <a:solidFill>
                  <a:srgbClr val="000000"/>
                </a:solidFill>
                <a:latin typeface="DIN Pro Light"/>
              </a:rPr>
              <a:t> </a:t>
            </a:r>
            <a:r>
              <a:rPr lang="ru-RU" dirty="0" err="1">
                <a:solidFill>
                  <a:srgbClr val="000000"/>
                </a:solidFill>
                <a:latin typeface="DIN Pro Light"/>
              </a:rPr>
              <a:t>харизматичні</a:t>
            </a:r>
            <a:r>
              <a:rPr lang="ru-RU" dirty="0">
                <a:solidFill>
                  <a:srgbClr val="000000"/>
                </a:solidFill>
                <a:latin typeface="DIN Pro Light"/>
              </a:rPr>
              <a:t> </a:t>
            </a:r>
            <a:r>
              <a:rPr lang="ru-RU" dirty="0" err="1">
                <a:solidFill>
                  <a:srgbClr val="000000"/>
                </a:solidFill>
                <a:latin typeface="DIN Pro Light"/>
              </a:rPr>
              <a:t>лідери</a:t>
            </a:r>
            <a:r>
              <a:rPr lang="ru-RU" dirty="0">
                <a:solidFill>
                  <a:srgbClr val="000000"/>
                </a:solidFill>
                <a:latin typeface="DIN Pro Light"/>
              </a:rPr>
              <a:t>. </a:t>
            </a:r>
          </a:p>
          <a:p>
            <a:pPr algn="just"/>
            <a:r>
              <a:rPr lang="ru-RU" dirty="0">
                <a:solidFill>
                  <a:srgbClr val="000000"/>
                </a:solidFill>
                <a:latin typeface="DIN Pro Light"/>
              </a:rPr>
              <a:t>«</a:t>
            </a:r>
            <a:r>
              <a:rPr lang="ru-RU" dirty="0" err="1">
                <a:solidFill>
                  <a:srgbClr val="000000"/>
                </a:solidFill>
                <a:latin typeface="DIN Pro Light"/>
              </a:rPr>
              <a:t>Випадковий</a:t>
            </a:r>
            <a:r>
              <a:rPr lang="ru-RU" dirty="0">
                <a:solidFill>
                  <a:srgbClr val="000000"/>
                </a:solidFill>
                <a:latin typeface="DIN Pro Light"/>
              </a:rPr>
              <a:t> фанатик» – </a:t>
            </a:r>
            <a:r>
              <a:rPr lang="ru-RU" dirty="0" err="1">
                <a:solidFill>
                  <a:srgbClr val="000000"/>
                </a:solidFill>
                <a:latin typeface="DIN Pro Light"/>
              </a:rPr>
              <a:t>лідери</a:t>
            </a:r>
            <a:r>
              <a:rPr lang="ru-RU" dirty="0">
                <a:solidFill>
                  <a:srgbClr val="000000"/>
                </a:solidFill>
                <a:latin typeface="DIN Pro Light"/>
              </a:rPr>
              <a:t> </a:t>
            </a:r>
            <a:r>
              <a:rPr lang="ru-RU" dirty="0" err="1">
                <a:solidFill>
                  <a:srgbClr val="000000"/>
                </a:solidFill>
                <a:latin typeface="DIN Pro Light"/>
              </a:rPr>
              <a:t>проявляються</a:t>
            </a:r>
            <a:r>
              <a:rPr lang="ru-RU" dirty="0">
                <a:solidFill>
                  <a:srgbClr val="000000"/>
                </a:solidFill>
                <a:latin typeface="DIN Pro Light"/>
              </a:rPr>
              <a:t> в </a:t>
            </a:r>
            <a:r>
              <a:rPr lang="ru-RU" dirty="0" err="1">
                <a:solidFill>
                  <a:srgbClr val="000000"/>
                </a:solidFill>
                <a:latin typeface="DIN Pro Light"/>
              </a:rPr>
              <a:t>екстремальних</a:t>
            </a:r>
            <a:r>
              <a:rPr lang="ru-RU" dirty="0">
                <a:solidFill>
                  <a:srgbClr val="000000"/>
                </a:solidFill>
                <a:latin typeface="DIN Pro Light"/>
              </a:rPr>
              <a:t> </a:t>
            </a:r>
            <a:r>
              <a:rPr lang="ru-RU" dirty="0" err="1">
                <a:solidFill>
                  <a:srgbClr val="000000"/>
                </a:solidFill>
                <a:latin typeface="DIN Pro Light"/>
              </a:rPr>
              <a:t>обставинах</a:t>
            </a:r>
            <a:r>
              <a:rPr lang="ru-RU" dirty="0">
                <a:solidFill>
                  <a:srgbClr val="000000"/>
                </a:solidFill>
                <a:latin typeface="DIN Pro Light"/>
              </a:rPr>
              <a:t>, </a:t>
            </a:r>
            <a:r>
              <a:rPr lang="ru-RU" dirty="0" err="1">
                <a:solidFill>
                  <a:srgbClr val="000000"/>
                </a:solidFill>
                <a:latin typeface="DIN Pro Light"/>
              </a:rPr>
              <a:t>послідовники</a:t>
            </a:r>
            <a:r>
              <a:rPr lang="ru-RU" dirty="0">
                <a:solidFill>
                  <a:srgbClr val="000000"/>
                </a:solidFill>
                <a:latin typeface="DIN Pro Light"/>
              </a:rPr>
              <a:t> і </a:t>
            </a:r>
            <a:r>
              <a:rPr lang="ru-RU" dirty="0" err="1">
                <a:solidFill>
                  <a:srgbClr val="000000"/>
                </a:solidFill>
                <a:latin typeface="DIN Pro Light"/>
              </a:rPr>
              <a:t>помічники</a:t>
            </a:r>
            <a:r>
              <a:rPr lang="ru-RU" dirty="0">
                <a:solidFill>
                  <a:srgbClr val="000000"/>
                </a:solidFill>
                <a:latin typeface="DIN Pro Light"/>
              </a:rPr>
              <a:t> «</a:t>
            </a:r>
            <a:r>
              <a:rPr lang="ru-RU" dirty="0" err="1">
                <a:solidFill>
                  <a:srgbClr val="000000"/>
                </a:solidFill>
                <a:latin typeface="DIN Pro Light"/>
              </a:rPr>
              <a:t>Апостолів</a:t>
            </a:r>
            <a:r>
              <a:rPr lang="ru-RU" dirty="0">
                <a:solidFill>
                  <a:srgbClr val="000000"/>
                </a:solidFill>
                <a:latin typeface="DIN Pro Light"/>
              </a:rPr>
              <a:t>». </a:t>
            </a:r>
          </a:p>
          <a:p>
            <a:pPr algn="just"/>
            <a:r>
              <a:rPr lang="ru-RU" dirty="0">
                <a:solidFill>
                  <a:srgbClr val="000000"/>
                </a:solidFill>
                <a:latin typeface="DIN Pro Light"/>
              </a:rPr>
              <a:t>«Дегенерат – аутсайдер» – ними </a:t>
            </a:r>
            <a:r>
              <a:rPr lang="ru-RU" dirty="0" err="1">
                <a:solidFill>
                  <a:srgbClr val="000000"/>
                </a:solidFill>
                <a:latin typeface="DIN Pro Light"/>
              </a:rPr>
              <a:t>рухає</a:t>
            </a:r>
            <a:r>
              <a:rPr lang="ru-RU" dirty="0">
                <a:solidFill>
                  <a:srgbClr val="000000"/>
                </a:solidFill>
                <a:latin typeface="DIN Pro Light"/>
              </a:rPr>
              <a:t> </a:t>
            </a:r>
            <a:r>
              <a:rPr lang="ru-RU" dirty="0" err="1">
                <a:solidFill>
                  <a:srgbClr val="000000"/>
                </a:solidFill>
                <a:latin typeface="DIN Pro Light"/>
              </a:rPr>
              <a:t>особиста</a:t>
            </a:r>
            <a:r>
              <a:rPr lang="ru-RU" dirty="0">
                <a:solidFill>
                  <a:srgbClr val="000000"/>
                </a:solidFill>
                <a:latin typeface="DIN Pro Light"/>
              </a:rPr>
              <a:t> образа на </a:t>
            </a:r>
            <a:r>
              <a:rPr lang="ru-RU" dirty="0" err="1">
                <a:solidFill>
                  <a:srgbClr val="000000"/>
                </a:solidFill>
                <a:latin typeface="DIN Pro Light"/>
              </a:rPr>
              <a:t>життя</a:t>
            </a:r>
            <a:r>
              <a:rPr lang="ru-RU" dirty="0">
                <a:solidFill>
                  <a:srgbClr val="000000"/>
                </a:solidFill>
                <a:latin typeface="DIN Pro Light"/>
              </a:rPr>
              <a:t> й </a:t>
            </a:r>
            <a:r>
              <a:rPr lang="ru-RU" dirty="0" err="1">
                <a:solidFill>
                  <a:srgbClr val="000000"/>
                </a:solidFill>
                <a:latin typeface="DIN Pro Light"/>
              </a:rPr>
              <a:t>особиста</a:t>
            </a:r>
            <a:r>
              <a:rPr lang="ru-RU" dirty="0">
                <a:solidFill>
                  <a:srgbClr val="000000"/>
                </a:solidFill>
                <a:latin typeface="DIN Pro Light"/>
              </a:rPr>
              <a:t> </a:t>
            </a:r>
            <a:r>
              <a:rPr lang="ru-RU" dirty="0" err="1">
                <a:solidFill>
                  <a:srgbClr val="000000"/>
                </a:solidFill>
                <a:latin typeface="DIN Pro Light"/>
              </a:rPr>
              <a:t>зацікавленість</a:t>
            </a:r>
            <a:r>
              <a:rPr lang="ru-RU" dirty="0">
                <a:solidFill>
                  <a:srgbClr val="000000"/>
                </a:solidFill>
                <a:latin typeface="DIN Pro Light"/>
              </a:rPr>
              <a:t> у </a:t>
            </a:r>
            <a:r>
              <a:rPr lang="ru-RU" dirty="0" err="1">
                <a:solidFill>
                  <a:srgbClr val="000000"/>
                </a:solidFill>
                <a:latin typeface="DIN Pro Light"/>
              </a:rPr>
              <a:t>його</a:t>
            </a:r>
            <a:r>
              <a:rPr lang="ru-RU" dirty="0">
                <a:solidFill>
                  <a:srgbClr val="000000"/>
                </a:solidFill>
                <a:latin typeface="DIN Pro Light"/>
              </a:rPr>
              <a:t> </a:t>
            </a:r>
            <a:r>
              <a:rPr lang="ru-RU" dirty="0" err="1">
                <a:solidFill>
                  <a:srgbClr val="000000"/>
                </a:solidFill>
                <a:latin typeface="DIN Pro Light"/>
              </a:rPr>
              <a:t>змінах</a:t>
            </a:r>
            <a:r>
              <a:rPr lang="ru-RU" dirty="0">
                <a:solidFill>
                  <a:srgbClr val="000000"/>
                </a:solidFill>
                <a:latin typeface="DIN Pro Light"/>
              </a:rPr>
              <a:t>. </a:t>
            </a:r>
          </a:p>
          <a:p>
            <a:pPr algn="just"/>
            <a:r>
              <a:rPr lang="ru-RU" dirty="0">
                <a:solidFill>
                  <a:srgbClr val="000000"/>
                </a:solidFill>
                <a:latin typeface="DIN Pro Light"/>
              </a:rPr>
              <a:t>«Диктатор» – </a:t>
            </a:r>
            <a:r>
              <a:rPr lang="ru-RU" dirty="0" err="1">
                <a:solidFill>
                  <a:srgbClr val="000000"/>
                </a:solidFill>
                <a:latin typeface="DIN Pro Light"/>
              </a:rPr>
              <a:t>лідер</a:t>
            </a:r>
            <a:r>
              <a:rPr lang="ru-RU" dirty="0">
                <a:solidFill>
                  <a:srgbClr val="000000"/>
                </a:solidFill>
                <a:latin typeface="DIN Pro Light"/>
              </a:rPr>
              <a:t>, </a:t>
            </a:r>
            <a:r>
              <a:rPr lang="ru-RU" dirty="0" err="1">
                <a:solidFill>
                  <a:srgbClr val="000000"/>
                </a:solidFill>
                <a:latin typeface="DIN Pro Light"/>
              </a:rPr>
              <a:t>який</a:t>
            </a:r>
            <a:r>
              <a:rPr lang="ru-RU" dirty="0">
                <a:solidFill>
                  <a:srgbClr val="000000"/>
                </a:solidFill>
                <a:latin typeface="DIN Pro Light"/>
              </a:rPr>
              <a:t> </a:t>
            </a:r>
            <a:r>
              <a:rPr lang="ru-RU" dirty="0" err="1">
                <a:solidFill>
                  <a:srgbClr val="000000"/>
                </a:solidFill>
                <a:latin typeface="DIN Pro Light"/>
              </a:rPr>
              <a:t>підкорює</a:t>
            </a:r>
            <a:r>
              <a:rPr lang="ru-RU" dirty="0">
                <a:solidFill>
                  <a:srgbClr val="000000"/>
                </a:solidFill>
                <a:latin typeface="DIN Pro Light"/>
              </a:rPr>
              <a:t>, </a:t>
            </a:r>
            <a:r>
              <a:rPr lang="ru-RU" dirty="0" err="1">
                <a:solidFill>
                  <a:srgbClr val="000000"/>
                </a:solidFill>
                <a:latin typeface="DIN Pro Light"/>
              </a:rPr>
              <a:t>організовує</a:t>
            </a:r>
            <a:r>
              <a:rPr lang="ru-RU" dirty="0">
                <a:solidFill>
                  <a:srgbClr val="000000"/>
                </a:solidFill>
                <a:latin typeface="DIN Pro Light"/>
              </a:rPr>
              <a:t> </a:t>
            </a:r>
            <a:r>
              <a:rPr lang="ru-RU" dirty="0" err="1">
                <a:solidFill>
                  <a:srgbClr val="000000"/>
                </a:solidFill>
                <a:latin typeface="DIN Pro Light"/>
              </a:rPr>
              <a:t>натовп</a:t>
            </a:r>
            <a:r>
              <a:rPr lang="ru-RU" dirty="0">
                <a:solidFill>
                  <a:srgbClr val="000000"/>
                </a:solidFill>
                <a:latin typeface="DIN Pro Light"/>
              </a:rPr>
              <a:t>, </a:t>
            </a:r>
            <a:r>
              <a:rPr lang="ru-RU" dirty="0" err="1">
                <a:solidFill>
                  <a:srgbClr val="000000"/>
                </a:solidFill>
                <a:latin typeface="DIN Pro Light"/>
              </a:rPr>
              <a:t>змушуючи</a:t>
            </a:r>
            <a:r>
              <a:rPr lang="ru-RU" dirty="0">
                <a:solidFill>
                  <a:srgbClr val="000000"/>
                </a:solidFill>
                <a:latin typeface="DIN Pro Light"/>
              </a:rPr>
              <a:t> </a:t>
            </a:r>
            <a:r>
              <a:rPr lang="ru-RU" dirty="0" err="1">
                <a:solidFill>
                  <a:srgbClr val="000000"/>
                </a:solidFill>
                <a:latin typeface="DIN Pro Light"/>
              </a:rPr>
              <a:t>полюбити</a:t>
            </a:r>
            <a:r>
              <a:rPr lang="ru-RU" dirty="0">
                <a:solidFill>
                  <a:srgbClr val="000000"/>
                </a:solidFill>
                <a:latin typeface="DIN Pro Light"/>
              </a:rPr>
              <a:t> себе. </a:t>
            </a:r>
            <a:endParaRPr lang="uk-UA" dirty="0">
              <a:solidFill>
                <a:srgbClr val="000000"/>
              </a:solidFill>
              <a:latin typeface="DIN Pro Light"/>
            </a:endParaRPr>
          </a:p>
        </p:txBody>
      </p:sp>
      <p:sp>
        <p:nvSpPr>
          <p:cNvPr id="6" name="Прямоугольник 5"/>
          <p:cNvSpPr/>
          <p:nvPr/>
        </p:nvSpPr>
        <p:spPr>
          <a:xfrm>
            <a:off x="150974" y="3977506"/>
            <a:ext cx="2164935" cy="1200329"/>
          </a:xfrm>
          <a:prstGeom prst="rect">
            <a:avLst/>
          </a:prstGeom>
        </p:spPr>
        <p:txBody>
          <a:bodyPr wrap="square">
            <a:spAutoFit/>
          </a:bodyPr>
          <a:lstStyle/>
          <a:p>
            <a:pPr algn="ctr"/>
            <a:r>
              <a:rPr lang="ru-RU" b="1" i="1" dirty="0">
                <a:solidFill>
                  <a:srgbClr val="000000"/>
                </a:solidFill>
                <a:latin typeface="DIN Pro Bold"/>
              </a:rPr>
              <a:t>Макс </a:t>
            </a:r>
            <a:r>
              <a:rPr lang="ru-RU" b="1" i="1" dirty="0" smtClean="0">
                <a:solidFill>
                  <a:srgbClr val="000000"/>
                </a:solidFill>
                <a:latin typeface="DIN Pro Bold"/>
              </a:rPr>
              <a:t>Вебер</a:t>
            </a:r>
          </a:p>
          <a:p>
            <a:pPr algn="ctr"/>
            <a:r>
              <a:rPr lang="ru-RU" dirty="0" smtClean="0">
                <a:solidFill>
                  <a:srgbClr val="000000"/>
                </a:solidFill>
                <a:latin typeface="DIN Pro Light"/>
              </a:rPr>
              <a:t>(</a:t>
            </a:r>
            <a:r>
              <a:rPr lang="ru-RU" dirty="0" err="1" smtClean="0">
                <a:solidFill>
                  <a:srgbClr val="000000"/>
                </a:solidFill>
                <a:latin typeface="DIN Pro Light"/>
              </a:rPr>
              <a:t>німецький</a:t>
            </a:r>
            <a:r>
              <a:rPr lang="ru-RU" dirty="0" smtClean="0">
                <a:solidFill>
                  <a:srgbClr val="000000"/>
                </a:solidFill>
                <a:latin typeface="DIN Pro Light"/>
              </a:rPr>
              <a:t> </a:t>
            </a:r>
            <a:r>
              <a:rPr lang="ru-RU" dirty="0" err="1">
                <a:solidFill>
                  <a:srgbClr val="000000"/>
                </a:solidFill>
                <a:latin typeface="DIN Pro Light"/>
              </a:rPr>
              <a:t>соціолог</a:t>
            </a:r>
            <a:r>
              <a:rPr lang="ru-RU" dirty="0">
                <a:solidFill>
                  <a:srgbClr val="000000"/>
                </a:solidFill>
                <a:latin typeface="DIN Pro Light"/>
              </a:rPr>
              <a:t>, </a:t>
            </a:r>
            <a:r>
              <a:rPr lang="ru-RU" dirty="0" err="1">
                <a:solidFill>
                  <a:srgbClr val="000000"/>
                </a:solidFill>
                <a:latin typeface="DIN Pro Light"/>
              </a:rPr>
              <a:t>філософ</a:t>
            </a:r>
            <a:r>
              <a:rPr lang="ru-RU" dirty="0">
                <a:solidFill>
                  <a:srgbClr val="000000"/>
                </a:solidFill>
                <a:latin typeface="DIN Pro Light"/>
              </a:rPr>
              <a:t>, </a:t>
            </a:r>
            <a:r>
              <a:rPr lang="ru-RU" dirty="0" err="1" smtClean="0">
                <a:solidFill>
                  <a:srgbClr val="000000"/>
                </a:solidFill>
                <a:latin typeface="DIN Pro Light"/>
              </a:rPr>
              <a:t>історик</a:t>
            </a:r>
            <a:r>
              <a:rPr lang="ru-RU" dirty="0" smtClean="0">
                <a:solidFill>
                  <a:srgbClr val="000000"/>
                </a:solidFill>
                <a:latin typeface="DIN Pro Light"/>
              </a:rPr>
              <a:t>)</a:t>
            </a:r>
            <a:endParaRPr lang="ru-RU" dirty="0">
              <a:solidFill>
                <a:srgbClr val="000000"/>
              </a:solidFill>
              <a:latin typeface="DIN Pro Light"/>
            </a:endParaRPr>
          </a:p>
        </p:txBody>
      </p:sp>
      <p:sp>
        <p:nvSpPr>
          <p:cNvPr id="7" name="Прямоугольник 6"/>
          <p:cNvSpPr/>
          <p:nvPr/>
        </p:nvSpPr>
        <p:spPr>
          <a:xfrm>
            <a:off x="2315908" y="3855810"/>
            <a:ext cx="9673839" cy="1754326"/>
          </a:xfrm>
          <a:prstGeom prst="rect">
            <a:avLst/>
          </a:prstGeom>
        </p:spPr>
        <p:txBody>
          <a:bodyPr wrap="square">
            <a:spAutoFit/>
          </a:bodyPr>
          <a:lstStyle/>
          <a:p>
            <a:pPr algn="just"/>
            <a:r>
              <a:rPr lang="ru-RU" dirty="0" err="1">
                <a:solidFill>
                  <a:srgbClr val="000000"/>
                </a:solidFill>
                <a:latin typeface="DIN Pro Light"/>
              </a:rPr>
              <a:t>Проблеми</a:t>
            </a:r>
            <a:r>
              <a:rPr lang="ru-RU" dirty="0">
                <a:solidFill>
                  <a:srgbClr val="000000"/>
                </a:solidFill>
                <a:latin typeface="DIN Pro Light"/>
              </a:rPr>
              <a:t> </a:t>
            </a:r>
            <a:r>
              <a:rPr lang="ru-RU" dirty="0" err="1">
                <a:solidFill>
                  <a:srgbClr val="000000"/>
                </a:solidFill>
                <a:latin typeface="DIN Pro Light"/>
              </a:rPr>
              <a:t>лідерства</a:t>
            </a:r>
            <a:r>
              <a:rPr lang="ru-RU" dirty="0">
                <a:solidFill>
                  <a:srgbClr val="000000"/>
                </a:solidFill>
                <a:latin typeface="DIN Pro Light"/>
              </a:rPr>
              <a:t> </a:t>
            </a:r>
            <a:r>
              <a:rPr lang="ru-RU" dirty="0" err="1">
                <a:solidFill>
                  <a:srgbClr val="000000"/>
                </a:solidFill>
                <a:latin typeface="DIN Pro Light"/>
              </a:rPr>
              <a:t>розглядав</a:t>
            </a:r>
            <a:r>
              <a:rPr lang="ru-RU" dirty="0">
                <a:solidFill>
                  <a:srgbClr val="000000"/>
                </a:solidFill>
                <a:latin typeface="DIN Pro Light"/>
              </a:rPr>
              <a:t> у </a:t>
            </a:r>
            <a:r>
              <a:rPr lang="ru-RU" dirty="0" err="1">
                <a:solidFill>
                  <a:srgbClr val="000000"/>
                </a:solidFill>
                <a:latin typeface="DIN Pro Light"/>
              </a:rPr>
              <a:t>контексті</a:t>
            </a:r>
            <a:r>
              <a:rPr lang="ru-RU" dirty="0">
                <a:solidFill>
                  <a:srgbClr val="000000"/>
                </a:solidFill>
                <a:latin typeface="DIN Pro Light"/>
              </a:rPr>
              <a:t> </a:t>
            </a:r>
            <a:r>
              <a:rPr lang="ru-RU" dirty="0" err="1">
                <a:solidFill>
                  <a:srgbClr val="000000"/>
                </a:solidFill>
                <a:latin typeface="DIN Pro Light"/>
              </a:rPr>
              <a:t>функціонування</a:t>
            </a:r>
            <a:r>
              <a:rPr lang="ru-RU" dirty="0">
                <a:solidFill>
                  <a:srgbClr val="000000"/>
                </a:solidFill>
                <a:latin typeface="DIN Pro Light"/>
              </a:rPr>
              <a:t> </a:t>
            </a:r>
            <a:r>
              <a:rPr lang="ru-RU" dirty="0" err="1">
                <a:solidFill>
                  <a:srgbClr val="000000"/>
                </a:solidFill>
                <a:latin typeface="DIN Pro Light"/>
              </a:rPr>
              <a:t>політичних</a:t>
            </a:r>
            <a:r>
              <a:rPr lang="ru-RU" dirty="0">
                <a:solidFill>
                  <a:srgbClr val="000000"/>
                </a:solidFill>
                <a:latin typeface="DIN Pro Light"/>
              </a:rPr>
              <a:t> та </a:t>
            </a:r>
            <a:r>
              <a:rPr lang="ru-RU" dirty="0" err="1">
                <a:solidFill>
                  <a:srgbClr val="000000"/>
                </a:solidFill>
                <a:latin typeface="DIN Pro Light"/>
              </a:rPr>
              <a:t>управлінських</a:t>
            </a:r>
            <a:r>
              <a:rPr lang="ru-RU" dirty="0">
                <a:solidFill>
                  <a:srgbClr val="000000"/>
                </a:solidFill>
                <a:latin typeface="DIN Pro Light"/>
              </a:rPr>
              <a:t> </a:t>
            </a:r>
            <a:r>
              <a:rPr lang="ru-RU" dirty="0" err="1">
                <a:solidFill>
                  <a:srgbClr val="000000"/>
                </a:solidFill>
                <a:latin typeface="DIN Pro Light"/>
              </a:rPr>
              <a:t>інститутів</a:t>
            </a:r>
            <a:r>
              <a:rPr lang="ru-RU" dirty="0">
                <a:solidFill>
                  <a:srgbClr val="000000"/>
                </a:solidFill>
                <a:latin typeface="DIN Pro Light"/>
              </a:rPr>
              <a:t>, </a:t>
            </a:r>
            <a:r>
              <a:rPr lang="ru-RU" dirty="0" err="1">
                <a:solidFill>
                  <a:srgbClr val="000000"/>
                </a:solidFill>
                <a:latin typeface="DIN Pro Light"/>
              </a:rPr>
              <a:t>насамперед</a:t>
            </a:r>
            <a:r>
              <a:rPr lang="ru-RU" dirty="0">
                <a:solidFill>
                  <a:srgbClr val="000000"/>
                </a:solidFill>
                <a:latin typeface="DIN Pro Light"/>
              </a:rPr>
              <a:t>, </a:t>
            </a:r>
            <a:r>
              <a:rPr lang="ru-RU" dirty="0" err="1">
                <a:solidFill>
                  <a:srgbClr val="000000"/>
                </a:solidFill>
                <a:latin typeface="DIN Pro Light"/>
              </a:rPr>
              <a:t>держави</a:t>
            </a:r>
            <a:r>
              <a:rPr lang="ru-RU" dirty="0">
                <a:solidFill>
                  <a:srgbClr val="000000"/>
                </a:solidFill>
                <a:latin typeface="DIN Pro Light"/>
              </a:rPr>
              <a:t>. </a:t>
            </a:r>
          </a:p>
          <a:p>
            <a:pPr algn="just"/>
            <a:r>
              <a:rPr lang="uk-UA" dirty="0">
                <a:solidFill>
                  <a:srgbClr val="000000"/>
                </a:solidFill>
                <a:latin typeface="DIN Pro Light"/>
              </a:rPr>
              <a:t>Особливості 3-х типів лідерства: </a:t>
            </a:r>
          </a:p>
          <a:p>
            <a:pPr marL="285750" indent="-285750" algn="just">
              <a:buFont typeface="Arial" panose="020B0604020202020204" pitchFamily="34" charset="0"/>
              <a:buChar char="•"/>
            </a:pPr>
            <a:r>
              <a:rPr lang="uk-UA" dirty="0">
                <a:solidFill>
                  <a:srgbClr val="000000"/>
                </a:solidFill>
                <a:latin typeface="DIN Pro Light"/>
              </a:rPr>
              <a:t>традиційне; </a:t>
            </a:r>
          </a:p>
          <a:p>
            <a:pPr marL="285750" indent="-285750" algn="just">
              <a:buFont typeface="Arial" panose="020B0604020202020204" pitchFamily="34" charset="0"/>
              <a:buChar char="•"/>
            </a:pPr>
            <a:r>
              <a:rPr lang="uk-UA" dirty="0">
                <a:solidFill>
                  <a:srgbClr val="000000"/>
                </a:solidFill>
                <a:latin typeface="DIN Pro Light"/>
              </a:rPr>
              <a:t>раціонально-легальне чи бюрократичне; </a:t>
            </a:r>
          </a:p>
          <a:p>
            <a:pPr marL="285750" indent="-285750" algn="just">
              <a:buFont typeface="Arial" panose="020B0604020202020204" pitchFamily="34" charset="0"/>
              <a:buChar char="•"/>
            </a:pPr>
            <a:r>
              <a:rPr lang="uk-UA" dirty="0">
                <a:solidFill>
                  <a:srgbClr val="000000"/>
                </a:solidFill>
                <a:latin typeface="DIN Pro Light"/>
              </a:rPr>
              <a:t>харизматичне лідерство 	</a:t>
            </a:r>
          </a:p>
        </p:txBody>
      </p:sp>
    </p:spTree>
    <p:extLst>
      <p:ext uri="{BB962C8B-B14F-4D97-AF65-F5344CB8AC3E}">
        <p14:creationId xmlns:p14="http://schemas.microsoft.com/office/powerpoint/2010/main" val="156758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45522" y="202032"/>
            <a:ext cx="5586658" cy="461665"/>
          </a:xfrm>
          <a:prstGeom prst="rect">
            <a:avLst/>
          </a:prstGeom>
        </p:spPr>
        <p:txBody>
          <a:bodyPr wrap="none">
            <a:spAutoFit/>
          </a:bodyPr>
          <a:lstStyle/>
          <a:p>
            <a:r>
              <a:rPr lang="uk-UA" sz="2400" b="1" dirty="0">
                <a:solidFill>
                  <a:schemeClr val="bg1"/>
                </a:solidFill>
                <a:latin typeface="Times New Roman" panose="02020603050405020304" pitchFamily="18" charset="0"/>
                <a:ea typeface="Calibri" panose="020F0502020204030204" pitchFamily="34" charset="0"/>
              </a:rPr>
              <a:t>ТЕОРІЇ ОСОБИСТІСНИХ ЯКОСТЕЙ</a:t>
            </a:r>
            <a:endParaRPr lang="uk-UA" sz="2400" dirty="0">
              <a:solidFill>
                <a:schemeClr val="bg1"/>
              </a:solidFill>
            </a:endParaRPr>
          </a:p>
        </p:txBody>
      </p:sp>
      <p:sp>
        <p:nvSpPr>
          <p:cNvPr id="5" name="Прямоугольник 4"/>
          <p:cNvSpPr/>
          <p:nvPr/>
        </p:nvSpPr>
        <p:spPr>
          <a:xfrm>
            <a:off x="597551" y="447081"/>
            <a:ext cx="4477188" cy="646331"/>
          </a:xfrm>
          <a:prstGeom prst="rect">
            <a:avLst/>
          </a:prstGeom>
        </p:spPr>
        <p:txBody>
          <a:bodyPr wrap="none">
            <a:spAutoFit/>
          </a:bodyPr>
          <a:lstStyle/>
          <a:p>
            <a:pPr algn="ctr"/>
            <a:r>
              <a:rPr lang="uk-UA" b="1" kern="1800" spc="-30" dirty="0">
                <a:latin typeface="Bookman Old Style" panose="02050604050505020204" pitchFamily="18" charset="0"/>
                <a:ea typeface="Times New Roman" panose="02020603050405020304" pitchFamily="18" charset="0"/>
              </a:rPr>
              <a:t>Теорія лідерства «великої людини</a:t>
            </a:r>
            <a:r>
              <a:rPr lang="uk-UA" b="1" kern="1800" spc="-30" dirty="0" smtClean="0">
                <a:latin typeface="Bookman Old Style" panose="02050604050505020204" pitchFamily="18" charset="0"/>
                <a:ea typeface="Times New Roman" panose="02020603050405020304" pitchFamily="18" charset="0"/>
              </a:rPr>
              <a:t>»</a:t>
            </a:r>
          </a:p>
          <a:p>
            <a:pPr algn="ctr"/>
            <a:r>
              <a:rPr lang="en-US" b="1" dirty="0">
                <a:latin typeface="Bookman Old Style" panose="02050604050505020204" pitchFamily="18" charset="0"/>
              </a:rPr>
              <a:t>(The Great Man Theory</a:t>
            </a:r>
            <a:r>
              <a:rPr lang="en-US" b="1" dirty="0" smtClean="0">
                <a:latin typeface="Bookman Old Style" panose="02050604050505020204" pitchFamily="18" charset="0"/>
              </a:rPr>
              <a:t>)</a:t>
            </a:r>
            <a:endParaRPr lang="uk-UA" dirty="0">
              <a:latin typeface="Bookman Old Style" panose="02050604050505020204" pitchFamily="18" charset="0"/>
            </a:endParaRPr>
          </a:p>
        </p:txBody>
      </p:sp>
      <p:sp>
        <p:nvSpPr>
          <p:cNvPr id="7" name="Прямоугольник 6"/>
          <p:cNvSpPr/>
          <p:nvPr/>
        </p:nvSpPr>
        <p:spPr>
          <a:xfrm>
            <a:off x="0" y="1201720"/>
            <a:ext cx="12066662" cy="646331"/>
          </a:xfrm>
          <a:prstGeom prst="rect">
            <a:avLst/>
          </a:prstGeom>
        </p:spPr>
        <p:txBody>
          <a:bodyPr wrap="square">
            <a:spAutoFit/>
          </a:bodyPr>
          <a:lstStyle/>
          <a:p>
            <a:pPr indent="360000" algn="just"/>
            <a:r>
              <a:rPr lang="uk-UA" dirty="0" smtClean="0">
                <a:solidFill>
                  <a:schemeClr val="bg1"/>
                </a:solidFill>
                <a:latin typeface="Roboto"/>
              </a:rPr>
              <a:t>Перш ніж перейти до детального вивчення теорії лідерства «великої людини» розберімось у тому, хто ж такий лідер і які якості повинні мати така людина.</a:t>
            </a:r>
            <a:endParaRPr lang="uk-UA" dirty="0">
              <a:solidFill>
                <a:schemeClr val="bg1"/>
              </a:solidFill>
            </a:endParaRPr>
          </a:p>
        </p:txBody>
      </p:sp>
      <p:sp>
        <p:nvSpPr>
          <p:cNvPr id="8" name="Прямоугольник 7"/>
          <p:cNvSpPr/>
          <p:nvPr/>
        </p:nvSpPr>
        <p:spPr>
          <a:xfrm>
            <a:off x="162371" y="1848051"/>
            <a:ext cx="11904291" cy="5016758"/>
          </a:xfrm>
          <a:prstGeom prst="rect">
            <a:avLst/>
          </a:prstGeom>
        </p:spPr>
        <p:txBody>
          <a:bodyPr wrap="square">
            <a:spAutoFit/>
          </a:bodyPr>
          <a:lstStyle/>
          <a:p>
            <a:pPr indent="360000" algn="ctr"/>
            <a:r>
              <a:rPr lang="uk-UA" sz="1600" b="1" dirty="0">
                <a:latin typeface="Roboto"/>
              </a:rPr>
              <a:t>Важливі лідерські якості</a:t>
            </a:r>
          </a:p>
          <a:p>
            <a:pPr indent="360000" algn="just">
              <a:buFont typeface="+mj-lt"/>
              <a:buAutoNum type="arabicPeriod"/>
            </a:pPr>
            <a:r>
              <a:rPr lang="uk-UA" sz="1600" b="1" dirty="0">
                <a:latin typeface="Roboto"/>
              </a:rPr>
              <a:t>Чесність і порядність</a:t>
            </a:r>
            <a:r>
              <a:rPr lang="uk-UA" sz="1600" b="1" dirty="0">
                <a:solidFill>
                  <a:schemeClr val="bg1"/>
                </a:solidFill>
                <a:latin typeface="Roboto"/>
              </a:rPr>
              <a:t>. </a:t>
            </a:r>
            <a:r>
              <a:rPr lang="uk-UA" sz="1600" dirty="0">
                <a:solidFill>
                  <a:schemeClr val="bg1"/>
                </a:solidFill>
                <a:latin typeface="Roboto"/>
              </a:rPr>
              <a:t>Ці дві якості є важливими складовими, які роблять з людини хорошого лідера. Лідери процвітають, коли дотримуються своїх цінностей і основних переконань, й без етики це буде неможливо.</a:t>
            </a:r>
          </a:p>
          <a:p>
            <a:pPr indent="360000" algn="just">
              <a:buFont typeface="+mj-lt"/>
              <a:buAutoNum type="arabicPeriod"/>
            </a:pPr>
            <a:r>
              <a:rPr lang="uk-UA" sz="1600" b="1" dirty="0">
                <a:latin typeface="Roboto"/>
              </a:rPr>
              <a:t>Впевненість</a:t>
            </a:r>
            <a:r>
              <a:rPr lang="uk-UA" sz="1600" b="1" dirty="0">
                <a:solidFill>
                  <a:schemeClr val="bg1"/>
                </a:solidFill>
                <a:latin typeface="Roboto"/>
              </a:rPr>
              <a:t>. </a:t>
            </a:r>
            <a:r>
              <a:rPr lang="uk-UA" sz="1600" dirty="0">
                <a:solidFill>
                  <a:schemeClr val="bg1"/>
                </a:solidFill>
                <a:latin typeface="Roboto"/>
              </a:rPr>
              <a:t>Щоб бути лідером, людина повинна бути впевненою у своїх словах і вчинках, демонструвати певну розв’язність і наполегливість, щоб заслужити повагу своїх підлеглих.</a:t>
            </a:r>
          </a:p>
          <a:p>
            <a:pPr indent="360000" algn="just">
              <a:buFont typeface="+mj-lt"/>
              <a:buAutoNum type="arabicPeriod"/>
            </a:pPr>
            <a:r>
              <a:rPr lang="uk-UA" sz="1600" b="1" dirty="0">
                <a:latin typeface="Roboto"/>
              </a:rPr>
              <a:t>Надихати інших</a:t>
            </a:r>
            <a:r>
              <a:rPr lang="uk-UA" sz="1600" b="1" dirty="0">
                <a:solidFill>
                  <a:schemeClr val="bg1"/>
                </a:solidFill>
                <a:latin typeface="Roboto"/>
              </a:rPr>
              <a:t>.</a:t>
            </a:r>
            <a:r>
              <a:rPr lang="uk-UA" sz="1600" dirty="0">
                <a:solidFill>
                  <a:schemeClr val="bg1"/>
                </a:solidFill>
                <a:latin typeface="Roboto"/>
              </a:rPr>
              <a:t> «Якщо ваші дії надихають інших мріяти більше, вчитися більше, працювати більше й ставати більшими, ви — лідер» Джон </a:t>
            </a:r>
            <a:r>
              <a:rPr lang="uk-UA" sz="1600" dirty="0" err="1">
                <a:solidFill>
                  <a:schemeClr val="bg1"/>
                </a:solidFill>
                <a:latin typeface="Roboto"/>
              </a:rPr>
              <a:t>Квінсі</a:t>
            </a:r>
            <a:r>
              <a:rPr lang="uk-UA" sz="1600" dirty="0">
                <a:solidFill>
                  <a:schemeClr val="bg1"/>
                </a:solidFill>
                <a:latin typeface="Roboto"/>
              </a:rPr>
              <a:t> Адамс.</a:t>
            </a:r>
          </a:p>
          <a:p>
            <a:pPr indent="360000" algn="just">
              <a:buFont typeface="+mj-lt"/>
              <a:buAutoNum type="arabicPeriod"/>
            </a:pPr>
            <a:r>
              <a:rPr lang="uk-UA" sz="1600" b="1" dirty="0">
                <a:latin typeface="Roboto"/>
              </a:rPr>
              <a:t>Хороший комунікатор</a:t>
            </a:r>
            <a:r>
              <a:rPr lang="uk-UA" sz="1600" b="1" dirty="0">
                <a:solidFill>
                  <a:schemeClr val="bg1"/>
                </a:solidFill>
                <a:latin typeface="Roboto"/>
              </a:rPr>
              <a:t>.</a:t>
            </a:r>
            <a:r>
              <a:rPr lang="uk-UA" sz="1600" dirty="0">
                <a:solidFill>
                  <a:schemeClr val="bg1"/>
                </a:solidFill>
                <a:latin typeface="Roboto"/>
              </a:rPr>
              <a:t> Слова мають силу мотивувати людей і змушувати їх робити немислиме. Якщо ви використовуєте їх ефективно, ви також можете досягти кращих результатів. Щоб знати, як привернути увагу кожної людини зі свого професійного оточення хороший лідер повинен розбиратися у найпоширеніших стилях спілкування на робочому місці.</a:t>
            </a:r>
          </a:p>
          <a:p>
            <a:pPr indent="360000" algn="just">
              <a:buFont typeface="+mj-lt"/>
              <a:buAutoNum type="arabicPeriod"/>
            </a:pPr>
            <a:r>
              <a:rPr lang="uk-UA" sz="1600" b="1" dirty="0">
                <a:latin typeface="Roboto"/>
              </a:rPr>
              <a:t>Здатність приймати рішення</a:t>
            </a:r>
            <a:r>
              <a:rPr lang="uk-UA" sz="1600" b="1" dirty="0">
                <a:solidFill>
                  <a:schemeClr val="bg1"/>
                </a:solidFill>
                <a:latin typeface="Roboto"/>
              </a:rPr>
              <a:t>. </a:t>
            </a:r>
            <a:r>
              <a:rPr lang="uk-UA" sz="1600" dirty="0">
                <a:solidFill>
                  <a:schemeClr val="bg1"/>
                </a:solidFill>
                <a:latin typeface="Roboto"/>
              </a:rPr>
              <a:t>Крім футуристичного бачення, лідер повинен мати можливість прийняти правильне рішення у потрібний час. Рішення, прийняті лідерами, несуть глибокий вплив на маси.</a:t>
            </a:r>
          </a:p>
          <a:p>
            <a:pPr indent="360000" algn="just">
              <a:buFont typeface="+mj-lt"/>
              <a:buAutoNum type="arabicPeriod"/>
            </a:pPr>
            <a:r>
              <a:rPr lang="uk-UA" sz="1600" b="1" dirty="0">
                <a:solidFill>
                  <a:schemeClr val="bg1"/>
                </a:solidFill>
                <a:latin typeface="Roboto"/>
              </a:rPr>
              <a:t>Відповідальність.</a:t>
            </a:r>
            <a:r>
              <a:rPr lang="uk-UA" sz="1600" dirty="0">
                <a:solidFill>
                  <a:schemeClr val="bg1"/>
                </a:solidFill>
                <a:latin typeface="Roboto"/>
              </a:rPr>
              <a:t> Крім того, що справжній лідер сам несе відповідальність за свою діяльність, він ще повинен вести контроль над відповідальністю своїх підлеглих.</a:t>
            </a:r>
          </a:p>
          <a:p>
            <a:pPr indent="360000" algn="just">
              <a:buFont typeface="+mj-lt"/>
              <a:buAutoNum type="arabicPeriod"/>
            </a:pPr>
            <a:r>
              <a:rPr lang="uk-UA" sz="1600" b="1" dirty="0">
                <a:latin typeface="Roboto"/>
              </a:rPr>
              <a:t>Делегування і розширення прав і можливостей.</a:t>
            </a:r>
            <a:r>
              <a:rPr lang="uk-UA" sz="1600" b="1" dirty="0">
                <a:solidFill>
                  <a:schemeClr val="bg1"/>
                </a:solidFill>
                <a:latin typeface="Roboto"/>
              </a:rPr>
              <a:t> </a:t>
            </a:r>
            <a:r>
              <a:rPr lang="uk-UA" sz="1600" dirty="0">
                <a:solidFill>
                  <a:schemeClr val="bg1"/>
                </a:solidFill>
                <a:latin typeface="Roboto"/>
              </a:rPr>
              <a:t>Для лідера важливо зосередитися на ключових обов’язках, залишаючи дрібні деталі іншим.</a:t>
            </a:r>
          </a:p>
          <a:p>
            <a:pPr indent="360000" algn="just">
              <a:buFont typeface="+mj-lt"/>
              <a:buAutoNum type="arabicPeriod"/>
            </a:pPr>
            <a:r>
              <a:rPr lang="uk-UA" sz="1600" b="1" dirty="0">
                <a:latin typeface="Roboto"/>
              </a:rPr>
              <a:t>Творчість та інновації</a:t>
            </a:r>
            <a:r>
              <a:rPr lang="uk-UA" sz="1600" b="1" dirty="0">
                <a:solidFill>
                  <a:schemeClr val="bg1"/>
                </a:solidFill>
                <a:latin typeface="Roboto"/>
              </a:rPr>
              <a:t>.</a:t>
            </a:r>
            <a:r>
              <a:rPr lang="uk-UA" sz="1600" dirty="0">
                <a:solidFill>
                  <a:schemeClr val="bg1"/>
                </a:solidFill>
                <a:latin typeface="Roboto"/>
              </a:rPr>
              <a:t> Креативне мислення і постійні інновації — ось що виділяє лідера та його команду з натовпу.</a:t>
            </a:r>
          </a:p>
          <a:p>
            <a:pPr indent="360000" algn="just">
              <a:buFont typeface="+mj-lt"/>
              <a:buAutoNum type="arabicPeriod"/>
            </a:pPr>
            <a:r>
              <a:rPr lang="uk-UA" sz="1600" b="1" dirty="0">
                <a:latin typeface="Roboto"/>
              </a:rPr>
              <a:t>Співчуття</a:t>
            </a:r>
            <a:r>
              <a:rPr lang="uk-UA" sz="1600" b="1" dirty="0">
                <a:solidFill>
                  <a:schemeClr val="bg1"/>
                </a:solidFill>
                <a:latin typeface="Roboto"/>
              </a:rPr>
              <a:t>. </a:t>
            </a:r>
            <a:r>
              <a:rPr lang="uk-UA" sz="1600" dirty="0">
                <a:solidFill>
                  <a:schemeClr val="bg1"/>
                </a:solidFill>
                <a:latin typeface="Roboto"/>
              </a:rPr>
              <a:t>Розуміння проблем ваших послідовників і почуття їх болю перший крок до того, щоб стати ефективним лідером.</a:t>
            </a:r>
            <a:endParaRPr lang="uk-UA" sz="1600" b="0" i="0" dirty="0">
              <a:solidFill>
                <a:schemeClr val="bg1"/>
              </a:solidFill>
              <a:effectLst/>
              <a:latin typeface="Roboto"/>
            </a:endParaRPr>
          </a:p>
        </p:txBody>
      </p:sp>
    </p:spTree>
    <p:extLst>
      <p:ext uri="{BB962C8B-B14F-4D97-AF65-F5344CB8AC3E}">
        <p14:creationId xmlns:p14="http://schemas.microsoft.com/office/powerpoint/2010/main" val="1752348823"/>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153</TotalTime>
  <Words>2824</Words>
  <Application>Microsoft Office PowerPoint</Application>
  <PresentationFormat>Широкоэкранный</PresentationFormat>
  <Paragraphs>216</Paragraphs>
  <Slides>26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26</vt:i4>
      </vt:variant>
    </vt:vector>
  </HeadingPairs>
  <TitlesOfParts>
    <vt:vector size="36" baseType="lpstr">
      <vt:lpstr>Arial</vt:lpstr>
      <vt:lpstr>Bookman Old Style</vt:lpstr>
      <vt:lpstr>Calibri</vt:lpstr>
      <vt:lpstr>Century Gothic</vt:lpstr>
      <vt:lpstr>DIN Pro Bold</vt:lpstr>
      <vt:lpstr>DIN Pro Light</vt:lpstr>
      <vt:lpstr>Roboto</vt:lpstr>
      <vt:lpstr>Times New Roman</vt:lpstr>
      <vt:lpstr>Wingdings 3</vt:lpstr>
      <vt:lpstr>Сектор</vt:lpstr>
      <vt:lpstr>Теорії лідерства (Leadership Theories)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лідерства</dc:title>
  <dc:creator>Ira</dc:creator>
  <cp:lastModifiedBy>Ira</cp:lastModifiedBy>
  <cp:revision>92</cp:revision>
  <dcterms:created xsi:type="dcterms:W3CDTF">2025-02-19T17:43:36Z</dcterms:created>
  <dcterms:modified xsi:type="dcterms:W3CDTF">2025-02-19T20:17:09Z</dcterms:modified>
</cp:coreProperties>
</file>